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2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6A438-127D-41C9-B365-13011F02C5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11665" y="6248400"/>
            <a:ext cx="872337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Bella</a:t>
            </a:r>
            <a:r>
              <a:rPr lang="en-US" b="1" baseline="0" dirty="0" smtClean="0">
                <a:solidFill>
                  <a:schemeClr val="tx1"/>
                </a:solidFill>
              </a:rPr>
              <a:t> </a:t>
            </a:r>
            <a:r>
              <a:rPr lang="en-US" b="1" baseline="0" dirty="0" err="1" smtClean="0">
                <a:solidFill>
                  <a:schemeClr val="tx1"/>
                </a:solidFill>
              </a:rPr>
              <a:t>Hardiyana</a:t>
            </a:r>
            <a:r>
              <a:rPr lang="en-US" b="1" baseline="0" dirty="0" smtClean="0">
                <a:solidFill>
                  <a:schemeClr val="tx1"/>
                </a:solidFill>
              </a:rPr>
              <a:t>, </a:t>
            </a:r>
            <a:r>
              <a:rPr lang="en-US" b="1" baseline="0" dirty="0" err="1" smtClean="0">
                <a:solidFill>
                  <a:schemeClr val="tx1"/>
                </a:solidFill>
              </a:rPr>
              <a:t>S.Kom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PACKAGE</a:t>
            </a:r>
            <a:b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(FOLDER/DIREKTORI)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IX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62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package paket2;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import paket1.C;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 extends C{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C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kelasC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kelasC.cetakC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: "+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Paket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671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package paket2;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import paket1.*;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E{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A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objekA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A();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B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objekB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B();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C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objekA.cetakA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objekB.cetakB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objekC.cetakC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Paket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(5)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168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r">
              <a:buFont typeface="Verdana" pitchFamily="34" charset="0"/>
              <a:buNone/>
            </a:pP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OUTPUT CLASS D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OUTPUT CLASS E</a:t>
            </a: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Paket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(6)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70" y="1266870"/>
            <a:ext cx="5083630" cy="265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247" y="4038600"/>
            <a:ext cx="5528153" cy="230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58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Package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</a:rPr>
              <a:t>Package/Folder/</a:t>
            </a:r>
            <a:r>
              <a:rPr lang="en-GB" sz="2500" b="1" dirty="0" err="1" smtClean="0">
                <a:solidFill>
                  <a:schemeClr val="tx2"/>
                </a:solidFill>
              </a:rPr>
              <a:t>Direktori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suatu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tempat</a:t>
            </a:r>
            <a:r>
              <a:rPr lang="en-GB" sz="2500" dirty="0" smtClean="0">
                <a:solidFill>
                  <a:schemeClr val="tx2"/>
                </a:solidFill>
              </a:rPr>
              <a:t>/</a:t>
            </a:r>
            <a:r>
              <a:rPr lang="en-GB" sz="2500" dirty="0" err="1" smtClean="0">
                <a:solidFill>
                  <a:schemeClr val="tx2"/>
                </a:solidFill>
              </a:rPr>
              <a:t>wadah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mengelompokkan</a:t>
            </a:r>
            <a:r>
              <a:rPr lang="en-GB" sz="2500" dirty="0" smtClean="0">
                <a:solidFill>
                  <a:schemeClr val="tx2"/>
                </a:solidFill>
              </a:rPr>
              <a:t> class </a:t>
            </a:r>
            <a:r>
              <a:rPr lang="en-GB" sz="2500" dirty="0" err="1" smtClean="0">
                <a:solidFill>
                  <a:schemeClr val="tx2"/>
                </a:solidFill>
              </a:rPr>
              <a:t>dan</a:t>
            </a:r>
            <a:r>
              <a:rPr lang="en-GB" sz="2500" dirty="0" smtClean="0">
                <a:solidFill>
                  <a:schemeClr val="tx2"/>
                </a:solidFill>
              </a:rPr>
              <a:t> interface.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Kenapa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kita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harus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mengelompokkan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dalam</a:t>
            </a:r>
            <a:r>
              <a:rPr lang="en-GB" sz="2500" b="1" dirty="0" smtClean="0">
                <a:solidFill>
                  <a:schemeClr val="tx2"/>
                </a:solidFill>
              </a:rPr>
              <a:t> package?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Coba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bayangkan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kita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bisa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membuat</a:t>
            </a:r>
            <a:r>
              <a:rPr lang="en-GB" sz="2500" dirty="0" smtClean="0">
                <a:solidFill>
                  <a:schemeClr val="tx2"/>
                </a:solidFill>
              </a:rPr>
              <a:t> class/interface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nama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sama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tentu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saja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bisa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kita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ingin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membuat</a:t>
            </a:r>
            <a:r>
              <a:rPr lang="en-GB" sz="2500" dirty="0" smtClean="0">
                <a:solidFill>
                  <a:schemeClr val="tx2"/>
                </a:solidFill>
              </a:rPr>
              <a:t> class/interface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nama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sama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tentunya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kita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harus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menyimpannya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suatu</a:t>
            </a:r>
            <a:r>
              <a:rPr lang="en-GB" sz="2500" dirty="0" smtClean="0">
                <a:solidFill>
                  <a:schemeClr val="tx2"/>
                </a:solidFill>
              </a:rPr>
              <a:t> folder yang </a:t>
            </a:r>
            <a:r>
              <a:rPr lang="en-GB" sz="2500" dirty="0" err="1" smtClean="0">
                <a:solidFill>
                  <a:schemeClr val="tx2"/>
                </a:solidFill>
              </a:rPr>
              <a:t>terpisah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18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Pengaruh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Visibility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Package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49947"/>
              </p:ext>
            </p:extLst>
          </p:nvPr>
        </p:nvGraphicFramePr>
        <p:xfrm>
          <a:off x="228602" y="1295400"/>
          <a:ext cx="8686797" cy="49149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626529"/>
                <a:gridCol w="1265067"/>
                <a:gridCol w="1265067"/>
                <a:gridCol w="1265067"/>
                <a:gridCol w="1265067"/>
              </a:tblGrid>
              <a:tr h="4914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 err="1">
                          <a:effectLst/>
                        </a:rPr>
                        <a:t>Akses</a:t>
                      </a:r>
                      <a:r>
                        <a:rPr lang="en-US" sz="2200" b="1" u="none" strike="noStrike" dirty="0">
                          <a:effectLst/>
                        </a:rPr>
                        <a:t> Dari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default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private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protected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public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491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Dalam</a:t>
                      </a:r>
                      <a:r>
                        <a:rPr lang="en-US" sz="2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class yang </a:t>
                      </a:r>
                      <a:r>
                        <a:rPr lang="en-US" sz="22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sama</a:t>
                      </a:r>
                      <a:endParaRPr lang="en-US" sz="22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829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u="none" strike="noStrike">
                          <a:solidFill>
                            <a:srgbClr val="002060"/>
                          </a:solidFill>
                          <a:effectLst/>
                        </a:rPr>
                        <a:t>Dalam subclass dan package yang sama</a:t>
                      </a:r>
                      <a:endParaRPr lang="en-US" sz="22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TIDAK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829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u="none" strike="noStrike">
                          <a:solidFill>
                            <a:srgbClr val="002060"/>
                          </a:solidFill>
                          <a:effectLst/>
                        </a:rPr>
                        <a:t>Bukan subclass tetapi dalam package yang sama</a:t>
                      </a:r>
                      <a:endParaRPr lang="en-US" sz="22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TIDAK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829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u="none" strike="noStrike">
                          <a:solidFill>
                            <a:srgbClr val="002060"/>
                          </a:solidFill>
                          <a:effectLst/>
                        </a:rPr>
                        <a:t>Oleh subclass yang ada dalam package yang berbeda</a:t>
                      </a:r>
                      <a:endParaRPr lang="en-US" sz="22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TIDAK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TIDAK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829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Bukan</a:t>
                      </a:r>
                      <a:r>
                        <a:rPr lang="en-US" sz="2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subclass </a:t>
                      </a:r>
                      <a:r>
                        <a:rPr lang="en-US" sz="22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dan</a:t>
                      </a:r>
                      <a:r>
                        <a:rPr lang="en-US" sz="2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package yang </a:t>
                      </a:r>
                      <a:r>
                        <a:rPr lang="en-US" sz="22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berbeda</a:t>
                      </a:r>
                      <a:endParaRPr lang="en-US" sz="22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>
                          <a:solidFill>
                            <a:srgbClr val="FF0000"/>
                          </a:solidFill>
                          <a:effectLst/>
                        </a:rPr>
                        <a:t>TIDAK</a:t>
                      </a:r>
                      <a:endParaRPr lang="en-US" sz="22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TIDAK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TIDAK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effectLst/>
                        </a:rPr>
                        <a:t>YA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36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Mendefinisikan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Package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Gunakan</a:t>
            </a:r>
            <a:r>
              <a:rPr lang="en-GB" sz="2500" dirty="0" smtClean="0">
                <a:solidFill>
                  <a:schemeClr val="tx2"/>
                </a:solidFill>
              </a:rPr>
              <a:t> keyword </a:t>
            </a:r>
            <a:r>
              <a:rPr lang="en-GB" sz="2500" b="1" dirty="0" smtClean="0">
                <a:solidFill>
                  <a:srgbClr val="FF0000"/>
                </a:solidFill>
              </a:rPr>
              <a:t>package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mendefinisikan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paket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Penulisan</a:t>
            </a:r>
            <a:r>
              <a:rPr lang="en-GB" sz="2500" dirty="0" smtClean="0">
                <a:solidFill>
                  <a:schemeClr val="tx2"/>
                </a:solidFill>
              </a:rPr>
              <a:t> keyword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harus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berada</a:t>
            </a:r>
            <a:r>
              <a:rPr lang="en-GB" sz="2500" dirty="0" smtClean="0">
                <a:solidFill>
                  <a:schemeClr val="tx2"/>
                </a:solidFill>
              </a:rPr>
              <a:t> di paling </a:t>
            </a:r>
            <a:r>
              <a:rPr lang="en-GB" sz="2500" dirty="0" err="1" smtClean="0">
                <a:solidFill>
                  <a:schemeClr val="tx2"/>
                </a:solidFill>
              </a:rPr>
              <a:t>atas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penulisan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sintaks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Berikut</a:t>
            </a:r>
            <a:r>
              <a:rPr lang="en-GB" sz="2500" dirty="0" smtClean="0">
                <a:solidFill>
                  <a:schemeClr val="tx2"/>
                </a:solidFill>
              </a:rPr>
              <a:t> format </a:t>
            </a:r>
            <a:r>
              <a:rPr lang="en-GB" sz="2500" dirty="0" err="1" smtClean="0">
                <a:solidFill>
                  <a:schemeClr val="tx2"/>
                </a:solidFill>
              </a:rPr>
              <a:t>penulisan</a:t>
            </a:r>
            <a:r>
              <a:rPr lang="en-GB" sz="2500" dirty="0" smtClean="0">
                <a:solidFill>
                  <a:schemeClr val="tx2"/>
                </a:solidFill>
              </a:rPr>
              <a:t> package, </a:t>
            </a:r>
            <a:r>
              <a:rPr lang="en-GB" sz="2500" dirty="0" err="1" smtClean="0">
                <a:solidFill>
                  <a:schemeClr val="tx2"/>
                </a:solidFill>
              </a:rPr>
              <a:t>yaitu</a:t>
            </a:r>
            <a:r>
              <a:rPr lang="en-GB" sz="2500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GB" sz="2500" b="1" dirty="0" err="1" smtClean="0">
                <a:latin typeface="Courier New" pitchFamily="49" charset="0"/>
                <a:cs typeface="Courier New" pitchFamily="49" charset="0"/>
              </a:rPr>
              <a:t>namaPaket</a:t>
            </a: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smtClean="0">
                <a:solidFill>
                  <a:srgbClr val="FF0000"/>
                </a:solidFill>
              </a:rPr>
              <a:t>package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/>
              <a:t>kumpulanClass</a:t>
            </a:r>
            <a:r>
              <a:rPr lang="en-GB" sz="2500" b="1" dirty="0" smtClean="0"/>
              <a:t>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smtClean="0">
                <a:solidFill>
                  <a:schemeClr val="tx2"/>
                </a:solidFill>
              </a:rPr>
              <a:t>Kita </a:t>
            </a:r>
            <a:r>
              <a:rPr lang="en-GB" sz="2500" dirty="0" err="1" smtClean="0">
                <a:solidFill>
                  <a:schemeClr val="tx2"/>
                </a:solidFill>
              </a:rPr>
              <a:t>juga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bisa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membuat</a:t>
            </a:r>
            <a:r>
              <a:rPr lang="en-GB" sz="2500" dirty="0" smtClean="0">
                <a:solidFill>
                  <a:schemeClr val="tx2"/>
                </a:solidFill>
              </a:rPr>
              <a:t> package </a:t>
            </a:r>
            <a:r>
              <a:rPr lang="en-GB" sz="2500" dirty="0" err="1" smtClean="0">
                <a:solidFill>
                  <a:schemeClr val="tx2"/>
                </a:solidFill>
              </a:rPr>
              <a:t>bertingkat</a:t>
            </a:r>
            <a:r>
              <a:rPr lang="en-GB" sz="2500" dirty="0" smtClean="0">
                <a:solidFill>
                  <a:schemeClr val="tx2"/>
                </a:solidFill>
              </a:rPr>
              <a:t> (folder di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folder). </a:t>
            </a:r>
            <a:r>
              <a:rPr lang="en-GB" sz="2500" dirty="0" err="1" smtClean="0">
                <a:solidFill>
                  <a:schemeClr val="tx2"/>
                </a:solidFill>
              </a:rPr>
              <a:t>Berapa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banyaknya</a:t>
            </a:r>
            <a:r>
              <a:rPr lang="en-GB" sz="2500" dirty="0" smtClean="0">
                <a:solidFill>
                  <a:schemeClr val="tx2"/>
                </a:solidFill>
              </a:rPr>
              <a:t> pun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menjadi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masalah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Berikut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format </a:t>
            </a:r>
            <a:r>
              <a:rPr lang="en-GB" sz="2500" dirty="0" err="1" smtClean="0">
                <a:solidFill>
                  <a:schemeClr val="tx2"/>
                </a:solidFill>
              </a:rPr>
              <a:t>penulisannya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yaitu</a:t>
            </a:r>
            <a:r>
              <a:rPr lang="en-GB" sz="2500" dirty="0" smtClean="0">
                <a:solidFill>
                  <a:schemeClr val="tx2"/>
                </a:solidFill>
              </a:rPr>
              <a:t> :</a:t>
            </a:r>
          </a:p>
          <a:p>
            <a:pPr marL="0" lvl="1" algn="ctr"/>
            <a:r>
              <a:rPr lang="en-GB" sz="2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GB" sz="2500" b="1" dirty="0" smtClean="0">
                <a:latin typeface="Courier New" pitchFamily="49" charset="0"/>
                <a:cs typeface="Courier New" pitchFamily="49" charset="0"/>
              </a:rPr>
              <a:t>paket1.paket2.paket3;</a:t>
            </a:r>
            <a:endParaRPr lang="en-GB" sz="2500" b="1" dirty="0">
              <a:latin typeface="Courier New" pitchFamily="49" charset="0"/>
              <a:cs typeface="Courier New" pitchFamily="49" charset="0"/>
            </a:endParaRP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smtClean="0">
                <a:solidFill>
                  <a:srgbClr val="FF0000"/>
                </a:solidFill>
              </a:rPr>
              <a:t>package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/>
              <a:t>praktikumJava.modul.praktikum</a:t>
            </a:r>
            <a:r>
              <a:rPr lang="en-GB" sz="2500" b="1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4896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Kriteria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Package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Pembuatan</a:t>
            </a:r>
            <a:r>
              <a:rPr lang="en-GB" sz="2500" dirty="0" smtClean="0">
                <a:solidFill>
                  <a:schemeClr val="tx2"/>
                </a:solidFill>
              </a:rPr>
              <a:t> package/folder/</a:t>
            </a:r>
            <a:r>
              <a:rPr lang="en-GB" sz="2500" dirty="0" err="1" smtClean="0">
                <a:solidFill>
                  <a:schemeClr val="tx2"/>
                </a:solidFill>
              </a:rPr>
              <a:t>direktori</a:t>
            </a:r>
            <a:r>
              <a:rPr lang="en-GB" sz="2500" dirty="0" smtClean="0">
                <a:solidFill>
                  <a:schemeClr val="tx2"/>
                </a:solidFill>
              </a:rPr>
              <a:t> di java </a:t>
            </a:r>
            <a:r>
              <a:rPr lang="en-GB" sz="2500" dirty="0" err="1" smtClean="0">
                <a:solidFill>
                  <a:schemeClr val="tx2"/>
                </a:solidFill>
              </a:rPr>
              <a:t>tidaklah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sembarang</a:t>
            </a:r>
            <a:r>
              <a:rPr lang="en-GB" sz="2500" dirty="0" smtClean="0">
                <a:solidFill>
                  <a:schemeClr val="tx2"/>
                </a:solidFill>
              </a:rPr>
              <a:t> Ada </a:t>
            </a:r>
            <a:r>
              <a:rPr lang="en-GB" sz="2500" dirty="0" err="1" smtClean="0">
                <a:solidFill>
                  <a:schemeClr val="tx2"/>
                </a:solidFill>
              </a:rPr>
              <a:t>beberapa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kriteria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tententu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harus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diperhatikan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yaitu</a:t>
            </a:r>
            <a:r>
              <a:rPr lang="en-GB" sz="2500" dirty="0" smtClean="0">
                <a:solidFill>
                  <a:schemeClr val="tx2"/>
                </a:solidFill>
              </a:rPr>
              <a:t> :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boleh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menggunakan</a:t>
            </a:r>
            <a:r>
              <a:rPr lang="en-GB" sz="2500" dirty="0" smtClean="0">
                <a:solidFill>
                  <a:schemeClr val="tx2"/>
                </a:solidFill>
              </a:rPr>
              <a:t> space.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boleh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simbol-simbol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khusus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disarankan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menggunakan</a:t>
            </a:r>
            <a:r>
              <a:rPr lang="en-GB" sz="2500" dirty="0" smtClean="0">
                <a:solidFill>
                  <a:schemeClr val="tx2"/>
                </a:solidFill>
              </a:rPr>
              <a:t> underscore.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Selalu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diawali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huruf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kecil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terdiri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lebih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satu</a:t>
            </a:r>
            <a:r>
              <a:rPr lang="en-GB" sz="2500" dirty="0" smtClean="0">
                <a:solidFill>
                  <a:schemeClr val="tx2"/>
                </a:solidFill>
              </a:rPr>
              <a:t> kata,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huruf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awal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pada</a:t>
            </a:r>
            <a:r>
              <a:rPr lang="en-GB" sz="2500" dirty="0" smtClean="0">
                <a:solidFill>
                  <a:schemeClr val="tx2"/>
                </a:solidFill>
              </a:rPr>
              <a:t> kata </a:t>
            </a:r>
            <a:r>
              <a:rPr lang="en-GB" sz="2500" dirty="0" err="1" smtClean="0">
                <a:solidFill>
                  <a:schemeClr val="tx2"/>
                </a:solidFill>
              </a:rPr>
              <a:t>tersebut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huruf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besar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disarankan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nama</a:t>
            </a:r>
            <a:r>
              <a:rPr lang="en-GB" sz="2500" dirty="0" smtClean="0">
                <a:solidFill>
                  <a:schemeClr val="tx2"/>
                </a:solidFill>
              </a:rPr>
              <a:t> folder yang </a:t>
            </a:r>
            <a:r>
              <a:rPr lang="en-GB" sz="2500" dirty="0" err="1" smtClean="0">
                <a:solidFill>
                  <a:schemeClr val="tx2"/>
                </a:solidFill>
              </a:rPr>
              <a:t>sama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nama</a:t>
            </a:r>
            <a:r>
              <a:rPr lang="en-GB" sz="2500" dirty="0" smtClean="0">
                <a:solidFill>
                  <a:schemeClr val="tx2"/>
                </a:solidFill>
              </a:rPr>
              <a:t> folder </a:t>
            </a:r>
            <a:r>
              <a:rPr lang="en-GB" sz="2500" dirty="0" err="1" smtClean="0">
                <a:solidFill>
                  <a:schemeClr val="tx2"/>
                </a:solidFill>
              </a:rPr>
              <a:t>sebelumnya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praktikumPackagePertama</a:t>
            </a:r>
            <a:endParaRPr lang="en-GB" sz="25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7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Package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Gunakan</a:t>
            </a:r>
            <a:r>
              <a:rPr lang="en-GB" sz="2500" dirty="0" smtClean="0">
                <a:solidFill>
                  <a:schemeClr val="tx2"/>
                </a:solidFill>
              </a:rPr>
              <a:t> keyword </a:t>
            </a:r>
            <a:r>
              <a:rPr lang="en-GB" sz="2500" b="1" dirty="0" smtClean="0">
                <a:solidFill>
                  <a:srgbClr val="FF0000"/>
                </a:solidFill>
              </a:rPr>
              <a:t>import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paket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sudah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dibuat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Syaratnya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semua</a:t>
            </a:r>
            <a:r>
              <a:rPr lang="en-GB" sz="2500" dirty="0" smtClean="0">
                <a:solidFill>
                  <a:schemeClr val="tx2"/>
                </a:solidFill>
              </a:rPr>
              <a:t> class </a:t>
            </a:r>
            <a:r>
              <a:rPr lang="en-GB" sz="2500" dirty="0" err="1" smtClean="0">
                <a:solidFill>
                  <a:schemeClr val="tx2"/>
                </a:solidFill>
              </a:rPr>
              <a:t>harus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dicompile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terlebih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dahulu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karena</a:t>
            </a:r>
            <a:r>
              <a:rPr lang="en-GB" sz="2500" dirty="0" smtClean="0">
                <a:solidFill>
                  <a:schemeClr val="tx2"/>
                </a:solidFill>
              </a:rPr>
              <a:t> yang di-import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file </a:t>
            </a:r>
            <a:r>
              <a:rPr lang="en-GB" sz="2500" b="1" dirty="0" smtClean="0">
                <a:solidFill>
                  <a:srgbClr val="FF0000"/>
                </a:solidFill>
              </a:rPr>
              <a:t>.class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bukannya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b="1" dirty="0" smtClean="0">
                <a:solidFill>
                  <a:srgbClr val="FF0000"/>
                </a:solidFill>
              </a:rPr>
              <a:t>.java</a:t>
            </a:r>
            <a:r>
              <a:rPr lang="en-GB" sz="2500" dirty="0" smtClean="0">
                <a:solidFill>
                  <a:schemeClr val="tx2"/>
                </a:solidFill>
              </a:rPr>
              <a:t>. Kita </a:t>
            </a:r>
            <a:r>
              <a:rPr lang="en-GB" sz="2500" dirty="0" err="1" smtClean="0">
                <a:solidFill>
                  <a:schemeClr val="tx2"/>
                </a:solidFill>
              </a:rPr>
              <a:t>bisa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mengimport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lebih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paket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berbeda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Berikut</a:t>
            </a:r>
            <a:r>
              <a:rPr lang="en-GB" sz="2500" dirty="0" smtClean="0">
                <a:solidFill>
                  <a:schemeClr val="tx2"/>
                </a:solidFill>
              </a:rPr>
              <a:t> format </a:t>
            </a:r>
            <a:r>
              <a:rPr lang="en-GB" sz="2500" dirty="0" err="1" smtClean="0">
                <a:solidFill>
                  <a:schemeClr val="tx2"/>
                </a:solidFill>
              </a:rPr>
              <a:t>penulisannya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yaitu</a:t>
            </a:r>
            <a:r>
              <a:rPr lang="en-GB" sz="2500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ctr">
              <a:buFont typeface="Verdana" pitchFamily="34" charset="0"/>
              <a:buNone/>
            </a:pPr>
            <a:r>
              <a:rPr lang="en-GB" sz="2500" b="1" dirty="0" smtClean="0">
                <a:solidFill>
                  <a:srgbClr val="FF0000"/>
                </a:solidFill>
                <a:cs typeface="Courier New" pitchFamily="49" charset="0"/>
              </a:rPr>
              <a:t>import</a:t>
            </a:r>
            <a:r>
              <a:rPr lang="en-GB" sz="2500" b="1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GB" sz="2500" b="1" dirty="0" err="1" smtClean="0">
                <a:cs typeface="Courier New" pitchFamily="49" charset="0"/>
              </a:rPr>
              <a:t>namaPaket.classYangDiImport</a:t>
            </a:r>
            <a:r>
              <a:rPr lang="en-GB" sz="2500" b="1" dirty="0" smtClean="0">
                <a:cs typeface="Courier New" pitchFamily="49" charset="0"/>
              </a:rPr>
              <a:t>;</a:t>
            </a:r>
            <a:endParaRPr lang="en-GB" sz="2500" b="1" dirty="0">
              <a:cs typeface="Courier New" pitchFamily="49" charset="0"/>
            </a:endParaRPr>
          </a:p>
          <a:p>
            <a:pPr marL="0" lvl="1" algn="just"/>
            <a:endParaRPr lang="en-GB" sz="2500" smtClean="0">
              <a:solidFill>
                <a:schemeClr val="tx2"/>
              </a:solidFill>
            </a:endParaRPr>
          </a:p>
          <a:p>
            <a:pPr marL="0" lvl="1" algn="just"/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:</a:t>
            </a:r>
          </a:p>
          <a:p>
            <a:pPr marL="0" lvl="1" algn="just"/>
            <a:r>
              <a:rPr lang="en-GB" sz="2500" dirty="0" smtClean="0">
                <a:solidFill>
                  <a:schemeClr val="tx2"/>
                </a:solidFill>
              </a:rPr>
              <a:t>import paket1.kelasInduk;</a:t>
            </a:r>
          </a:p>
          <a:p>
            <a:pPr marL="0" lvl="1" algn="just"/>
            <a:r>
              <a:rPr lang="en-GB" sz="2500" dirty="0" smtClean="0">
                <a:solidFill>
                  <a:schemeClr val="tx2"/>
                </a:solidFill>
              </a:rPr>
              <a:t>import paket1.paket2.kelasInduk;</a:t>
            </a:r>
          </a:p>
          <a:p>
            <a:pPr marL="0" lvl="1" algn="just"/>
            <a:r>
              <a:rPr lang="en-GB" sz="2500" dirty="0" smtClean="0">
                <a:solidFill>
                  <a:schemeClr val="tx2"/>
                </a:solidFill>
              </a:rPr>
              <a:t>import paket1.*;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9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package paket1;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A{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cetakA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("Method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cetak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kelas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A");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Paket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775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package paket1;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B{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cetakB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("Method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cetak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kelas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B");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Paket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28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package paket1;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C{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protected static double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cetakC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("Method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cetak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kelas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C");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Paket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(3)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425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1148</TotalTime>
  <Words>534</Words>
  <Application>Microsoft Office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PACKAGE (FOLDER/DIREKTORI)</vt:lpstr>
      <vt:lpstr>Package</vt:lpstr>
      <vt:lpstr>Pengaruh Visibility dalam Package</vt:lpstr>
      <vt:lpstr>Mendefinisikan Package</vt:lpstr>
      <vt:lpstr>Kriteria Package</vt:lpstr>
      <vt:lpstr>Menggunakan Package</vt:lpstr>
      <vt:lpstr>Praktikum Paket (1)</vt:lpstr>
      <vt:lpstr>Praktikum Paket (2)</vt:lpstr>
      <vt:lpstr>Praktikum Paket (3)</vt:lpstr>
      <vt:lpstr>Praktikum Paket (4)</vt:lpstr>
      <vt:lpstr>Praktikum Paket (5)</vt:lpstr>
      <vt:lpstr>Praktikum Paket (6)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PACKAGE_x000b_(FOLDER/DIREKTORI)</dc:title>
  <dc:creator>Phantom Assassin</dc:creator>
  <cp:lastModifiedBy>KOMPUTER ES-I</cp:lastModifiedBy>
  <cp:revision>348</cp:revision>
  <dcterms:created xsi:type="dcterms:W3CDTF">2011-11-22T08:58:01Z</dcterms:created>
  <dcterms:modified xsi:type="dcterms:W3CDTF">2013-03-20T07:36:40Z</dcterms:modified>
</cp:coreProperties>
</file>