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4" r:id="rId4"/>
    <p:sldId id="259" r:id="rId5"/>
    <p:sldId id="258" r:id="rId6"/>
    <p:sldId id="265" r:id="rId7"/>
    <p:sldId id="266" r:id="rId8"/>
    <p:sldId id="267" r:id="rId9"/>
    <p:sldId id="268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E48E-05D4-4439-B518-FC6EF92A22F8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529645-68C6-49C1-A580-0FD9144F84C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E48E-05D4-4439-B518-FC6EF92A22F8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9645-68C6-49C1-A580-0FD9144F84C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D529645-68C6-49C1-A580-0FD9144F84C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E48E-05D4-4439-B518-FC6EF92A22F8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E48E-05D4-4439-B518-FC6EF92A22F8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D529645-68C6-49C1-A580-0FD9144F84C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E48E-05D4-4439-B518-FC6EF92A22F8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529645-68C6-49C1-A580-0FD9144F84C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955E48E-05D4-4439-B518-FC6EF92A22F8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29645-68C6-49C1-A580-0FD9144F84C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E48E-05D4-4439-B518-FC6EF92A22F8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D529645-68C6-49C1-A580-0FD9144F84C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E48E-05D4-4439-B518-FC6EF92A22F8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D529645-68C6-49C1-A580-0FD9144F84C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E48E-05D4-4439-B518-FC6EF92A22F8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529645-68C6-49C1-A580-0FD9144F84C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529645-68C6-49C1-A580-0FD9144F84C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5E48E-05D4-4439-B518-FC6EF92A22F8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D529645-68C6-49C1-A580-0FD9144F84C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955E48E-05D4-4439-B518-FC6EF92A22F8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955E48E-05D4-4439-B518-FC6EF92A22F8}" type="datetimeFigureOut">
              <a:rPr lang="id-ID" smtClean="0"/>
              <a:pPr/>
              <a:t>15/03/2013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D529645-68C6-49C1-A580-0FD9144F84CD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Deployment Diagram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Interfaces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“A named set of operations that characterize the behavior of an element.” </a:t>
            </a:r>
            <a:endParaRPr lang="id-ID" dirty="0" smtClean="0"/>
          </a:p>
          <a:p>
            <a:pPr algn="just"/>
            <a:r>
              <a:rPr lang="en-US" dirty="0" smtClean="0"/>
              <a:t>Developers </a:t>
            </a:r>
            <a:r>
              <a:rPr lang="en-US" dirty="0"/>
              <a:t>may also add to the classes introduced by the BA by designing interfaces. </a:t>
            </a:r>
            <a:r>
              <a:rPr lang="en-US" dirty="0" smtClean="0"/>
              <a:t>An</a:t>
            </a:r>
            <a:r>
              <a:rPr lang="id-ID" dirty="0" smtClean="0"/>
              <a:t> interface </a:t>
            </a:r>
            <a:r>
              <a:rPr lang="en-US" dirty="0" smtClean="0"/>
              <a:t>acts </a:t>
            </a:r>
            <a:r>
              <a:rPr lang="en-US" dirty="0"/>
              <a:t>like a generalized class except that it has no attributes and no process logic</a:t>
            </a:r>
            <a:r>
              <a:rPr lang="en-US" dirty="0" smtClean="0"/>
              <a:t>;</a:t>
            </a:r>
            <a:r>
              <a:rPr lang="id-ID" dirty="0" smtClean="0"/>
              <a:t> </a:t>
            </a:r>
            <a:r>
              <a:rPr lang="en-US" dirty="0" smtClean="0"/>
              <a:t>only </a:t>
            </a:r>
            <a:r>
              <a:rPr lang="en-US" dirty="0"/>
              <a:t>operation names and standard rules for invoking them are defined. Each class </a:t>
            </a:r>
            <a:r>
              <a:rPr lang="en-US" dirty="0" smtClean="0"/>
              <a:t>that</a:t>
            </a:r>
            <a:r>
              <a:rPr lang="id-ID" dirty="0" smtClean="0"/>
              <a:t> </a:t>
            </a:r>
            <a:r>
              <a:rPr lang="en-US" dirty="0" smtClean="0"/>
              <a:t>obeys </a:t>
            </a:r>
            <a:r>
              <a:rPr lang="en-US" dirty="0"/>
              <a:t>the interface must conform to the interface’s rule regarding the operations. A </a:t>
            </a:r>
            <a:r>
              <a:rPr lang="en-US" dirty="0" smtClean="0"/>
              <a:t>class</a:t>
            </a:r>
            <a:r>
              <a:rPr lang="id-ID" dirty="0" smtClean="0"/>
              <a:t> </a:t>
            </a:r>
            <a:r>
              <a:rPr lang="en-US" dirty="0" smtClean="0"/>
              <a:t>that </a:t>
            </a:r>
            <a:r>
              <a:rPr lang="en-US" dirty="0"/>
              <a:t>obeys the interface is said to be a type of the interface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r>
              <a:rPr lang="en-US" dirty="0"/>
              <a:t>There are a number of ways to indicate an interface in the UML. The simplest way is to </a:t>
            </a:r>
            <a:r>
              <a:rPr lang="en-US" dirty="0" smtClean="0"/>
              <a:t>use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simple box notation, with the stereotype &lt;&lt;Interface&gt;&gt;. The types are connected </a:t>
            </a:r>
            <a:r>
              <a:rPr lang="en-US" dirty="0" smtClean="0"/>
              <a:t>to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interface with an arrow that looks like the generalization relationship, except that it </a:t>
            </a:r>
            <a:r>
              <a:rPr lang="en-US" dirty="0" smtClean="0"/>
              <a:t>is</a:t>
            </a:r>
            <a:r>
              <a:rPr lang="id-ID" dirty="0" smtClean="0"/>
              <a:t> dashed.</a:t>
            </a:r>
          </a:p>
          <a:p>
            <a:endParaRPr lang="en-US" dirty="0"/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85926"/>
            <a:ext cx="595359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264" y="-42857"/>
            <a:ext cx="7248792" cy="6972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57364"/>
            <a:ext cx="8229600" cy="464347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Deployment diagrams indicate how the software is to be installed across </a:t>
            </a:r>
            <a:r>
              <a:rPr lang="en-US" dirty="0" smtClean="0"/>
              <a:t>systems—for</a:t>
            </a:r>
            <a:r>
              <a:rPr lang="id-ID" dirty="0" smtClean="0"/>
              <a:t> </a:t>
            </a:r>
            <a:r>
              <a:rPr lang="en-US" dirty="0" smtClean="0"/>
              <a:t>example</a:t>
            </a:r>
            <a:r>
              <a:rPr lang="en-US" dirty="0"/>
              <a:t>, what will be installed on the server and what will be installed on the admin PCs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</a:p>
          <a:p>
            <a:pPr algn="just"/>
            <a:r>
              <a:rPr lang="en-US" dirty="0" smtClean="0"/>
              <a:t>A deployment diagram </a:t>
            </a:r>
            <a:r>
              <a:rPr lang="en-US" dirty="0" smtClean="0"/>
              <a:t>shows </a:t>
            </a:r>
            <a:r>
              <a:rPr lang="en-US" dirty="0" smtClean="0"/>
              <a:t>how the </a:t>
            </a:r>
            <a:r>
              <a:rPr lang="en-US" dirty="0" err="1" smtClean="0"/>
              <a:t>ﬁnished</a:t>
            </a:r>
            <a:r>
              <a:rPr lang="en-US" dirty="0" smtClean="0"/>
              <a:t> system will be deployed</a:t>
            </a:r>
            <a:r>
              <a:rPr lang="id-ID" dirty="0" smtClean="0"/>
              <a:t> </a:t>
            </a:r>
            <a:r>
              <a:rPr lang="en-US" dirty="0" smtClean="0"/>
              <a:t>on one or more machines. A deployment diagram can include all sorts of features such as</a:t>
            </a:r>
            <a:r>
              <a:rPr lang="id-ID" dirty="0" smtClean="0"/>
              <a:t> </a:t>
            </a:r>
            <a:r>
              <a:rPr lang="en-US" dirty="0" smtClean="0"/>
              <a:t>machines, processes, </a:t>
            </a:r>
            <a:r>
              <a:rPr lang="en-US" dirty="0" err="1" smtClean="0"/>
              <a:t>ﬁles</a:t>
            </a:r>
            <a:r>
              <a:rPr lang="en-US" dirty="0" smtClean="0"/>
              <a:t> and dependencies</a:t>
            </a:r>
            <a:r>
              <a:rPr lang="en-US" dirty="0" smtClean="0"/>
              <a:t>.</a:t>
            </a:r>
            <a:endParaRPr lang="id-ID" dirty="0" smtClean="0"/>
          </a:p>
          <a:p>
            <a:pPr algn="just"/>
            <a:r>
              <a:rPr lang="en-US" dirty="0" smtClean="0"/>
              <a:t>A deployment diagram is used to show the allocation of artifacts to nodes in </a:t>
            </a:r>
            <a:r>
              <a:rPr lang="en-US" dirty="0" smtClean="0"/>
              <a:t>the</a:t>
            </a:r>
            <a:r>
              <a:rPr lang="id-ID" dirty="0" smtClean="0"/>
              <a:t> </a:t>
            </a:r>
            <a:r>
              <a:rPr lang="en-US" dirty="0" smtClean="0"/>
              <a:t>physical </a:t>
            </a:r>
            <a:r>
              <a:rPr lang="en-US" dirty="0" smtClean="0"/>
              <a:t>design of a system. A </a:t>
            </a:r>
            <a:r>
              <a:rPr lang="id-ID" dirty="0" smtClean="0"/>
              <a:t> </a:t>
            </a:r>
            <a:r>
              <a:rPr lang="en-US" dirty="0" smtClean="0"/>
              <a:t>single </a:t>
            </a:r>
            <a:r>
              <a:rPr lang="en-US" dirty="0" smtClean="0"/>
              <a:t>deployment diagram represents a view </a:t>
            </a:r>
            <a:r>
              <a:rPr lang="en-US" dirty="0" smtClean="0"/>
              <a:t>into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 smtClean="0"/>
              <a:t>artifact structure of a system. During development, we use deployment </a:t>
            </a:r>
            <a:r>
              <a:rPr lang="en-US" dirty="0" smtClean="0"/>
              <a:t>diagrams</a:t>
            </a:r>
            <a:r>
              <a:rPr lang="id-ID" dirty="0" smtClean="0"/>
              <a:t> </a:t>
            </a:r>
            <a:r>
              <a:rPr lang="en-US" dirty="0" smtClean="0"/>
              <a:t>to </a:t>
            </a:r>
            <a:r>
              <a:rPr lang="en-US" dirty="0" smtClean="0"/>
              <a:t>indicate the physical collection of nodes that serve as the platform </a:t>
            </a:r>
            <a:r>
              <a:rPr lang="en-US" dirty="0" smtClean="0"/>
              <a:t>for</a:t>
            </a:r>
            <a:r>
              <a:rPr lang="id-ID" dirty="0" smtClean="0"/>
              <a:t> execution </a:t>
            </a:r>
            <a:r>
              <a:rPr lang="id-ID" dirty="0" smtClean="0"/>
              <a:t>of our system.</a:t>
            </a:r>
          </a:p>
          <a:p>
            <a:pPr algn="just"/>
            <a:endParaRPr lang="en-US" dirty="0" smtClean="0"/>
          </a:p>
          <a:p>
            <a:pPr algn="just"/>
            <a:endParaRPr lang="id-ID" dirty="0" smtClean="0"/>
          </a:p>
          <a:p>
            <a:pPr algn="just"/>
            <a:endParaRPr lang="id-ID" dirty="0"/>
          </a:p>
          <a:p>
            <a:pPr algn="just"/>
            <a:endParaRPr lang="en-US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1" dirty="0" smtClean="0"/>
              <a:t>Layered architecture </a:t>
            </a:r>
            <a:r>
              <a:rPr lang="en-US" dirty="0" smtClean="0"/>
              <a:t>is an approach to splitting up software into packages. The term refers</a:t>
            </a:r>
            <a:r>
              <a:rPr lang="id-ID" dirty="0" smtClean="0"/>
              <a:t> </a:t>
            </a:r>
            <a:r>
              <a:rPr lang="en-US" dirty="0" smtClean="0"/>
              <a:t>to breaking up a software application into distinct layers or tiers. These levels are arranged</a:t>
            </a:r>
            <a:r>
              <a:rPr lang="id-ID" dirty="0" smtClean="0"/>
              <a:t> </a:t>
            </a:r>
            <a:r>
              <a:rPr lang="en-US" dirty="0" smtClean="0"/>
              <a:t>above one another, each serving distinct and separate tasks. Software in one tier may only</a:t>
            </a:r>
            <a:r>
              <a:rPr lang="id-ID" dirty="0" smtClean="0"/>
              <a:t> </a:t>
            </a:r>
            <a:r>
              <a:rPr lang="en-US" dirty="0" smtClean="0"/>
              <a:t>access software in another tier, according to strict rules. In an OO system, systems analysts</a:t>
            </a:r>
            <a:r>
              <a:rPr lang="id-ID" dirty="0" smtClean="0"/>
              <a:t> </a:t>
            </a:r>
            <a:r>
              <a:rPr lang="en-US" dirty="0" smtClean="0"/>
              <a:t>create class packages for each tier and populate these with classes that implement the architecture.</a:t>
            </a:r>
            <a:r>
              <a:rPr lang="id-ID" dirty="0" smtClean="0"/>
              <a:t> </a:t>
            </a:r>
            <a:r>
              <a:rPr lang="en-US" dirty="0" smtClean="0"/>
              <a:t>For example, they might add a class to handle the saving and retrieving of objects</a:t>
            </a:r>
            <a:r>
              <a:rPr lang="id-ID" dirty="0" smtClean="0"/>
              <a:t> from the database.</a:t>
            </a:r>
          </a:p>
          <a:p>
            <a:pPr algn="just"/>
            <a:r>
              <a:rPr lang="en-US" dirty="0" smtClean="0"/>
              <a:t>There are a number of approaches to layered architecture</a:t>
            </a:r>
            <a:r>
              <a:rPr lang="id-ID" dirty="0" smtClean="0"/>
              <a:t> </a:t>
            </a:r>
            <a:r>
              <a:rPr lang="en-US" dirty="0" smtClean="0"/>
              <a:t>:</a:t>
            </a:r>
            <a:r>
              <a:rPr lang="id-ID" dirty="0" smtClean="0"/>
              <a:t>  Monolithic (One-tier),  Two-tier , Three-tier, N-tier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In monolithic architecture, these three areas are all bundled together in a single application</a:t>
            </a:r>
            <a:r>
              <a:rPr lang="en-US" dirty="0" smtClean="0"/>
              <a:t>.</a:t>
            </a:r>
            <a:r>
              <a:rPr lang="id-ID" dirty="0" smtClean="0"/>
              <a:t> </a:t>
            </a:r>
            <a:r>
              <a:rPr lang="en-US" dirty="0" smtClean="0"/>
              <a:t>Monolithic </a:t>
            </a:r>
            <a:r>
              <a:rPr lang="en-US" dirty="0"/>
              <a:t>architecture is often employed on mainframe systems.</a:t>
            </a:r>
          </a:p>
          <a:p>
            <a:pPr algn="just"/>
            <a:r>
              <a:rPr lang="en-US" dirty="0"/>
              <a:t>The common approach for new systems is to separate the application into various layers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tiers. In two-tier architecture, there are two layers: a server (a central computer system</a:t>
            </a:r>
            <a:r>
              <a:rPr lang="en-US" dirty="0" smtClean="0"/>
              <a:t>)</a:t>
            </a:r>
            <a:r>
              <a:rPr lang="id-ID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a client (one system at each desk). In the “thin client, fat server” variation on this theme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presentation logic and minimal business logic reside on the client system; the rest is </a:t>
            </a:r>
            <a:r>
              <a:rPr lang="en-US" dirty="0" smtClean="0"/>
              <a:t>on</a:t>
            </a:r>
            <a:r>
              <a:rPr lang="id-ID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server. In “fat client, thin server,” the presentation logic and much of the business </a:t>
            </a:r>
            <a:r>
              <a:rPr lang="en-US" dirty="0" smtClean="0"/>
              <a:t>logic</a:t>
            </a:r>
            <a:r>
              <a:rPr lang="id-ID" dirty="0" smtClean="0"/>
              <a:t> reside </a:t>
            </a:r>
            <a:r>
              <a:rPr lang="id-ID" dirty="0"/>
              <a:t>on the client.</a:t>
            </a:r>
          </a:p>
          <a:p>
            <a:pPr algn="just"/>
            <a:r>
              <a:rPr lang="en-US" dirty="0"/>
              <a:t>In three-tier architecture, there are three layers, or subsystems: a client system, loaded </a:t>
            </a:r>
            <a:r>
              <a:rPr lang="en-US" dirty="0" smtClean="0"/>
              <a:t>with</a:t>
            </a:r>
            <a:r>
              <a:rPr lang="id-ID" dirty="0" smtClean="0"/>
              <a:t> presentation </a:t>
            </a:r>
            <a:r>
              <a:rPr lang="id-ID" dirty="0"/>
              <a:t>logic; an application </a:t>
            </a:r>
            <a:r>
              <a:rPr lang="id-ID" dirty="0" smtClean="0"/>
              <a:t>server </a:t>
            </a:r>
            <a:r>
              <a:rPr lang="en-US" dirty="0" smtClean="0"/>
              <a:t>with </a:t>
            </a:r>
            <a:r>
              <a:rPr lang="en-US" dirty="0"/>
              <a:t>business logic; and a data server with </a:t>
            </a:r>
            <a:r>
              <a:rPr lang="en-US" dirty="0" smtClean="0"/>
              <a:t>data</a:t>
            </a:r>
            <a:r>
              <a:rPr lang="id-ID" dirty="0" smtClean="0"/>
              <a:t> logic</a:t>
            </a:r>
            <a:r>
              <a:rPr lang="id-ID" dirty="0"/>
              <a:t>.</a:t>
            </a:r>
          </a:p>
          <a:p>
            <a:pPr algn="just"/>
            <a:r>
              <a:rPr lang="en-US" dirty="0"/>
              <a:t>Finally, in N-tier architecture any number (N) of levels is arranged, each serving </a:t>
            </a:r>
            <a:r>
              <a:rPr lang="en-US" dirty="0" smtClean="0"/>
              <a:t>distinct</a:t>
            </a:r>
            <a:r>
              <a:rPr lang="id-ID" dirty="0" smtClean="0"/>
              <a:t> and </a:t>
            </a:r>
            <a:r>
              <a:rPr lang="id-ID" dirty="0"/>
              <a:t>separate tasks.</a:t>
            </a:r>
          </a:p>
          <a:p>
            <a:pPr algn="just"/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/>
              <a:t>Any software application can be seen as consisting of three broad areas:</a:t>
            </a:r>
          </a:p>
          <a:p>
            <a:pPr algn="just"/>
            <a:r>
              <a:rPr lang="en-US" sz="2400" dirty="0" smtClean="0"/>
              <a:t>Data </a:t>
            </a:r>
            <a:r>
              <a:rPr lang="en-US" sz="2400" dirty="0"/>
              <a:t>logic: The software to manage the data</a:t>
            </a:r>
          </a:p>
          <a:p>
            <a:pPr algn="just"/>
            <a:r>
              <a:rPr lang="en-US" sz="2400" dirty="0" smtClean="0"/>
              <a:t>Business </a:t>
            </a:r>
            <a:r>
              <a:rPr lang="en-US" sz="2400" dirty="0"/>
              <a:t>(processing) logic: The software that enacts the business rules</a:t>
            </a:r>
          </a:p>
          <a:p>
            <a:pPr algn="just"/>
            <a:r>
              <a:rPr lang="en-US" sz="2400" dirty="0" smtClean="0"/>
              <a:t>Presentation </a:t>
            </a:r>
            <a:r>
              <a:rPr lang="en-US" sz="2400" dirty="0"/>
              <a:t>(interface) logic: The software that manages the presentation of </a:t>
            </a:r>
            <a:r>
              <a:rPr lang="en-US" sz="2400" dirty="0" smtClean="0"/>
              <a:t>the</a:t>
            </a:r>
            <a:r>
              <a:rPr lang="id-ID" sz="2400" dirty="0" smtClean="0"/>
              <a:t> output </a:t>
            </a:r>
            <a:r>
              <a:rPr lang="id-ID" sz="2400" dirty="0"/>
              <a:t>(such as screens)</a:t>
            </a:r>
          </a:p>
          <a:p>
            <a:endParaRPr lang="id-ID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Essentials: The Artifact </a:t>
            </a:r>
            <a:r>
              <a:rPr lang="id-ID" dirty="0" smtClean="0"/>
              <a:t>Notation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An artifact is a physical item that implements a portion of the software design. </a:t>
            </a:r>
            <a:r>
              <a:rPr lang="en-US" sz="2400" dirty="0" smtClean="0"/>
              <a:t>It</a:t>
            </a:r>
            <a:r>
              <a:rPr lang="id-ID" sz="2400" dirty="0" smtClean="0"/>
              <a:t> </a:t>
            </a:r>
            <a:r>
              <a:rPr lang="en-US" sz="2400" dirty="0" smtClean="0"/>
              <a:t>is </a:t>
            </a:r>
            <a:r>
              <a:rPr lang="en-US" sz="2400" dirty="0" smtClean="0"/>
              <a:t>typically software code (executable) but could also be a source file, a document</a:t>
            </a:r>
            <a:r>
              <a:rPr lang="en-US" sz="2400" dirty="0" smtClean="0"/>
              <a:t>,</a:t>
            </a:r>
            <a:r>
              <a:rPr lang="id-ID" sz="2400" dirty="0" smtClean="0"/>
              <a:t> </a:t>
            </a:r>
            <a:r>
              <a:rPr lang="en-US" sz="2400" dirty="0" smtClean="0"/>
              <a:t>or </a:t>
            </a:r>
            <a:r>
              <a:rPr lang="en-US" sz="2400" dirty="0" smtClean="0"/>
              <a:t>another item related to the software code. Artifacts may have </a:t>
            </a:r>
            <a:r>
              <a:rPr lang="en-US" sz="2400" dirty="0" smtClean="0"/>
              <a:t>relationships</a:t>
            </a:r>
            <a:r>
              <a:rPr lang="id-ID" sz="2400" dirty="0" smtClean="0"/>
              <a:t> </a:t>
            </a:r>
            <a:r>
              <a:rPr lang="en-US" sz="2400" dirty="0" smtClean="0"/>
              <a:t>with </a:t>
            </a:r>
            <a:r>
              <a:rPr lang="en-US" sz="2400" dirty="0" smtClean="0"/>
              <a:t>other artifacts, such as a dependency or a </a:t>
            </a:r>
            <a:r>
              <a:rPr lang="en-US" sz="2400" dirty="0" smtClean="0"/>
              <a:t>composition</a:t>
            </a:r>
            <a:r>
              <a:rPr lang="id-ID" sz="2400" dirty="0" smtClean="0"/>
              <a:t>.</a:t>
            </a:r>
          </a:p>
          <a:p>
            <a:pPr algn="just"/>
            <a:r>
              <a:rPr lang="en-US" sz="2400" dirty="0" smtClean="0"/>
              <a:t>The notation for an artifact consists of a class rectangle containing the name </a:t>
            </a:r>
            <a:r>
              <a:rPr lang="en-US" sz="2400" dirty="0" smtClean="0"/>
              <a:t>of</a:t>
            </a:r>
            <a:r>
              <a:rPr lang="id-ID" sz="2400" dirty="0" smtClean="0"/>
              <a:t> </a:t>
            </a:r>
            <a:r>
              <a:rPr lang="en-US" sz="2400" dirty="0" smtClean="0"/>
              <a:t>the artifact</a:t>
            </a:r>
            <a:r>
              <a:rPr lang="id-ID" sz="2400" dirty="0" smtClean="0"/>
              <a:t>.</a:t>
            </a:r>
            <a:endParaRPr lang="en-US" sz="2400" dirty="0" smtClean="0"/>
          </a:p>
          <a:p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4214818"/>
            <a:ext cx="192882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dirty="0" smtClean="0"/>
              <a:t>Essentials: The Node </a:t>
            </a:r>
            <a:r>
              <a:rPr lang="id-ID" dirty="0" smtClean="0"/>
              <a:t>Notation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A node is a computational resource, typically containing memory and </a:t>
            </a:r>
            <a:r>
              <a:rPr lang="en-US" dirty="0" err="1" smtClean="0"/>
              <a:t>processing,on</a:t>
            </a:r>
            <a:r>
              <a:rPr lang="en-US" dirty="0" smtClean="0"/>
              <a:t> </a:t>
            </a:r>
            <a:r>
              <a:rPr lang="en-US" dirty="0" smtClean="0"/>
              <a:t>which artifacts are deployed for execution. Nodes may contain other nodes </a:t>
            </a:r>
            <a:r>
              <a:rPr lang="en-US" dirty="0" smtClean="0"/>
              <a:t>to</a:t>
            </a:r>
            <a:r>
              <a:rPr lang="id-ID" dirty="0" smtClean="0"/>
              <a:t> </a:t>
            </a:r>
            <a:r>
              <a:rPr lang="en-US" dirty="0" smtClean="0"/>
              <a:t>represent </a:t>
            </a:r>
            <a:r>
              <a:rPr lang="en-US" dirty="0" smtClean="0"/>
              <a:t>complex execution capability; this is shown by nesting or using a </a:t>
            </a:r>
            <a:r>
              <a:rPr lang="en-US" dirty="0" smtClean="0"/>
              <a:t>composition</a:t>
            </a:r>
            <a:r>
              <a:rPr lang="id-ID" dirty="0" smtClean="0"/>
              <a:t> </a:t>
            </a:r>
            <a:r>
              <a:rPr lang="en-US" dirty="0" smtClean="0"/>
              <a:t>relationship</a:t>
            </a:r>
            <a:r>
              <a:rPr lang="en-US" dirty="0" smtClean="0"/>
              <a:t>. There are two types of nodes: devices and execution </a:t>
            </a:r>
            <a:r>
              <a:rPr lang="en-US" dirty="0" smtClean="0"/>
              <a:t>environments</a:t>
            </a:r>
            <a:endParaRPr lang="id-ID" dirty="0" smtClean="0"/>
          </a:p>
          <a:p>
            <a:pPr algn="just"/>
            <a:r>
              <a:rPr lang="en-US" dirty="0" smtClean="0"/>
              <a:t>A device is a piece of hardware that provides computational capabilities, such as </a:t>
            </a:r>
            <a:r>
              <a:rPr lang="en-US" dirty="0" smtClean="0"/>
              <a:t>a</a:t>
            </a:r>
            <a:r>
              <a:rPr lang="id-ID" dirty="0" smtClean="0"/>
              <a:t> </a:t>
            </a:r>
            <a:r>
              <a:rPr lang="en-US" dirty="0" smtClean="0"/>
              <a:t>computer</a:t>
            </a:r>
            <a:r>
              <a:rPr lang="en-US" dirty="0" smtClean="0"/>
              <a:t>, a modem, or a sensor. An execution environment is software that </a:t>
            </a:r>
            <a:r>
              <a:rPr lang="en-US" dirty="0" smtClean="0"/>
              <a:t>provides</a:t>
            </a:r>
            <a:r>
              <a:rPr lang="id-ID" dirty="0" smtClean="0"/>
              <a:t> </a:t>
            </a:r>
            <a:r>
              <a:rPr lang="en-US" dirty="0" smtClean="0"/>
              <a:t>for </a:t>
            </a:r>
            <a:r>
              <a:rPr lang="en-US" dirty="0" smtClean="0"/>
              <a:t>the </a:t>
            </a:r>
            <a:r>
              <a:rPr lang="id-ID" dirty="0" smtClean="0"/>
              <a:t>d</a:t>
            </a:r>
            <a:r>
              <a:rPr lang="en-US" dirty="0" err="1" smtClean="0"/>
              <a:t>eployment</a:t>
            </a:r>
            <a:r>
              <a:rPr lang="en-US" dirty="0" smtClean="0"/>
              <a:t> </a:t>
            </a:r>
            <a:r>
              <a:rPr lang="en-US" dirty="0" smtClean="0"/>
              <a:t>of specific types of executing artifacts; </a:t>
            </a:r>
            <a:r>
              <a:rPr lang="en-US" dirty="0" smtClean="0"/>
              <a:t>examples</a:t>
            </a:r>
            <a:r>
              <a:rPr lang="id-ID" dirty="0" smtClean="0"/>
              <a:t> </a:t>
            </a:r>
            <a:r>
              <a:rPr lang="en-US" dirty="0" smtClean="0"/>
              <a:t>include </a:t>
            </a:r>
            <a:r>
              <a:rPr lang="en-US" dirty="0" smtClean="0"/>
              <a:t>«database» and «J2EE server». Execution environments are </a:t>
            </a:r>
            <a:r>
              <a:rPr lang="en-US" dirty="0" smtClean="0"/>
              <a:t>typically</a:t>
            </a:r>
            <a:r>
              <a:rPr lang="id-ID" dirty="0" smtClean="0"/>
              <a:t> </a:t>
            </a:r>
            <a:r>
              <a:rPr lang="en-US" dirty="0" smtClean="0"/>
              <a:t>hosted </a:t>
            </a:r>
            <a:r>
              <a:rPr lang="en-US" dirty="0" smtClean="0"/>
              <a:t>by a </a:t>
            </a:r>
            <a:r>
              <a:rPr lang="en-US" dirty="0" err="1" smtClean="0"/>
              <a:t>devic</a:t>
            </a:r>
            <a:r>
              <a:rPr lang="id-ID" dirty="0" smtClean="0"/>
              <a:t>e.</a:t>
            </a:r>
          </a:p>
          <a:p>
            <a:pPr algn="just"/>
            <a:r>
              <a:rPr lang="en-US" dirty="0" smtClean="0"/>
              <a:t>Nodes communicate with one another, via messages and signals, through a </a:t>
            </a:r>
            <a:r>
              <a:rPr lang="en-US" dirty="0" smtClean="0"/>
              <a:t>communication</a:t>
            </a:r>
            <a:r>
              <a:rPr lang="id-ID" dirty="0" smtClean="0"/>
              <a:t> </a:t>
            </a:r>
            <a:r>
              <a:rPr lang="en-US" dirty="0" smtClean="0"/>
              <a:t>path </a:t>
            </a:r>
            <a:r>
              <a:rPr lang="en-US" dirty="0" smtClean="0"/>
              <a:t>indicated by a solid line. Communication paths are usually </a:t>
            </a:r>
            <a:r>
              <a:rPr lang="en-US" dirty="0" smtClean="0"/>
              <a:t>considered</a:t>
            </a:r>
            <a:r>
              <a:rPr lang="id-ID" dirty="0" smtClean="0"/>
              <a:t> </a:t>
            </a:r>
            <a:r>
              <a:rPr lang="en-US" dirty="0" smtClean="0"/>
              <a:t>to </a:t>
            </a:r>
            <a:r>
              <a:rPr lang="en-US" dirty="0" smtClean="0"/>
              <a:t>be bidirectional, although if a particular connection is unidirectional</a:t>
            </a:r>
            <a:r>
              <a:rPr lang="en-US" dirty="0" smtClean="0"/>
              <a:t>,</a:t>
            </a:r>
            <a:r>
              <a:rPr lang="id-ID" dirty="0" smtClean="0"/>
              <a:t> </a:t>
            </a:r>
            <a:r>
              <a:rPr lang="en-US" dirty="0" smtClean="0"/>
              <a:t>an </a:t>
            </a:r>
            <a:r>
              <a:rPr lang="en-US" dirty="0" smtClean="0"/>
              <a:t>arrow may be added to show the direction. Each communication path </a:t>
            </a:r>
            <a:r>
              <a:rPr lang="en-US" dirty="0" smtClean="0"/>
              <a:t>may</a:t>
            </a:r>
            <a:r>
              <a:rPr lang="id-ID" dirty="0" smtClean="0"/>
              <a:t> </a:t>
            </a:r>
            <a:r>
              <a:rPr lang="en-US" dirty="0" smtClean="0"/>
              <a:t>include </a:t>
            </a:r>
            <a:r>
              <a:rPr lang="en-US" dirty="0" smtClean="0"/>
              <a:t>an optional keyword label, such as «http» or «TCP/IP», that </a:t>
            </a:r>
            <a:r>
              <a:rPr lang="en-US" dirty="0" smtClean="0"/>
              <a:t>provides</a:t>
            </a:r>
            <a:r>
              <a:rPr lang="id-ID" dirty="0" smtClean="0"/>
              <a:t> </a:t>
            </a:r>
            <a:r>
              <a:rPr lang="en-US" dirty="0" smtClean="0"/>
              <a:t>information </a:t>
            </a:r>
            <a:r>
              <a:rPr lang="en-US" dirty="0" smtClean="0"/>
              <a:t>about the connection. We may also specify multiplicity </a:t>
            </a:r>
            <a:r>
              <a:rPr lang="en-US" dirty="0" smtClean="0"/>
              <a:t>for</a:t>
            </a:r>
            <a:r>
              <a:rPr lang="id-ID" dirty="0" smtClean="0"/>
              <a:t> </a:t>
            </a:r>
            <a:r>
              <a:rPr lang="en-US" dirty="0" smtClean="0"/>
              <a:t>each </a:t>
            </a:r>
            <a:r>
              <a:rPr lang="en-US" dirty="0" smtClean="0"/>
              <a:t>of the nodes connected via a communication path.</a:t>
            </a:r>
          </a:p>
          <a:p>
            <a:pPr algn="just"/>
            <a:endParaRPr lang="en-US" dirty="0" smtClean="0"/>
          </a:p>
          <a:p>
            <a:pPr algn="just"/>
            <a:endParaRPr lang="id-ID" dirty="0" smtClean="0"/>
          </a:p>
          <a:p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643049"/>
            <a:ext cx="2500330" cy="3470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d-ID" dirty="0" smtClean="0"/>
              <a:t>Essentials: The Deployment </a:t>
            </a:r>
            <a:r>
              <a:rPr lang="id-ID" dirty="0" smtClean="0"/>
              <a:t>Diagram</a:t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595867"/>
            <a:ext cx="4000528" cy="6262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393</TotalTime>
  <Words>931</Words>
  <Application>Microsoft Office PowerPoint</Application>
  <PresentationFormat>On-screen Show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Deployment Diagram</vt:lpstr>
      <vt:lpstr>Slide 2</vt:lpstr>
      <vt:lpstr>Slide 3</vt:lpstr>
      <vt:lpstr>Slide 4</vt:lpstr>
      <vt:lpstr>Slide 5</vt:lpstr>
      <vt:lpstr>Essentials: The Artifact Notation</vt:lpstr>
      <vt:lpstr>Essentials: The Node Notation</vt:lpstr>
      <vt:lpstr>Slide 8</vt:lpstr>
      <vt:lpstr>Essentials: The Deployment Diagram </vt:lpstr>
      <vt:lpstr>Interfaces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Deployment Diagram</dc:title>
  <dc:creator>Citra</dc:creator>
  <cp:lastModifiedBy>Citra</cp:lastModifiedBy>
  <cp:revision>5</cp:revision>
  <dcterms:created xsi:type="dcterms:W3CDTF">2013-03-07T04:55:11Z</dcterms:created>
  <dcterms:modified xsi:type="dcterms:W3CDTF">2013-03-15T07:02:52Z</dcterms:modified>
</cp:coreProperties>
</file>