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9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31" autoAdjust="0"/>
    <p:restoredTop sz="94660"/>
  </p:normalViewPr>
  <p:slideViewPr>
    <p:cSldViewPr>
      <p:cViewPr varScale="1">
        <p:scale>
          <a:sx n="75" d="100"/>
          <a:sy n="75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907387-5887-42FA-904C-7C1B0F69A1BA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661C1-74B9-4184-A607-A044A8F3C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898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661C1-74B9-4184-A607-A044A8F3CE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763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661C1-74B9-4184-A607-A044A8F3CE6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441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661C1-74B9-4184-A607-A044A8F3CE6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19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661C1-74B9-4184-A607-A044A8F3CE6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722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661C1-74B9-4184-A607-A044A8F3CE6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75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661C1-74B9-4184-A607-A044A8F3CE6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334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661C1-74B9-4184-A607-A044A8F3CE6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369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661C1-74B9-4184-A607-A044A8F3CE6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920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661C1-74B9-4184-A607-A044A8F3CE6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003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661C1-74B9-4184-A607-A044A8F3CE6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76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661C1-74B9-4184-A607-A044A8F3CE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198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661C1-74B9-4184-A607-A044A8F3CE6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4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661C1-74B9-4184-A607-A044A8F3CE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18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661C1-74B9-4184-A607-A044A8F3CE6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97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661C1-74B9-4184-A607-A044A8F3CE6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11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661C1-74B9-4184-A607-A044A8F3CE6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213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661C1-74B9-4184-A607-A044A8F3CE6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925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661C1-74B9-4184-A607-A044A8F3CE6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50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MEMBUAT CLASS &amp; KONSEP ENCAPSULATION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BAB III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62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Mendeklarasikan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Atribut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48387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600" b="1" dirty="0">
                <a:latin typeface="Courier New" pitchFamily="49" charset="0"/>
                <a:cs typeface="Courier New" pitchFamily="49" charset="0"/>
              </a:rPr>
              <a:t>public class Data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>
                <a:latin typeface="Courier New" pitchFamily="49" charset="0"/>
                <a:cs typeface="Courier New" pitchFamily="49" charset="0"/>
              </a:rPr>
              <a:t>  private String </a:t>
            </a:r>
            <a:r>
              <a:rPr lang="en-GB" sz="2600" b="1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GB" sz="2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>
                <a:latin typeface="Courier New" pitchFamily="49" charset="0"/>
                <a:cs typeface="Courier New" pitchFamily="49" charset="0"/>
              </a:rPr>
              <a:t>  private String </a:t>
            </a:r>
            <a:r>
              <a:rPr lang="en-GB" sz="2600" b="1" dirty="0" err="1">
                <a:latin typeface="Courier New" pitchFamily="49" charset="0"/>
                <a:cs typeface="Courier New" pitchFamily="49" charset="0"/>
              </a:rPr>
              <a:t>nim</a:t>
            </a:r>
            <a:r>
              <a:rPr lang="en-GB" sz="2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>
                <a:latin typeface="Courier New" pitchFamily="49" charset="0"/>
                <a:cs typeface="Courier New" pitchFamily="49" charset="0"/>
              </a:rPr>
              <a:t>  private double </a:t>
            </a:r>
            <a:r>
              <a:rPr lang="en-GB" sz="2600" b="1" dirty="0" err="1">
                <a:latin typeface="Courier New" pitchFamily="49" charset="0"/>
                <a:cs typeface="Courier New" pitchFamily="49" charset="0"/>
              </a:rPr>
              <a:t>nilaiUTS</a:t>
            </a:r>
            <a:r>
              <a:rPr lang="en-GB" sz="2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>
                <a:latin typeface="Courier New" pitchFamily="49" charset="0"/>
                <a:cs typeface="Courier New" pitchFamily="49" charset="0"/>
              </a:rPr>
              <a:t>  private double </a:t>
            </a:r>
            <a:r>
              <a:rPr lang="en-GB" sz="2600" b="1" dirty="0" err="1">
                <a:latin typeface="Courier New" pitchFamily="49" charset="0"/>
                <a:cs typeface="Courier New" pitchFamily="49" charset="0"/>
              </a:rPr>
              <a:t>nilaiUAS</a:t>
            </a:r>
            <a:r>
              <a:rPr lang="en-GB" sz="2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600" b="1" dirty="0"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endParaRPr lang="en-GB" sz="2600" dirty="0"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600" dirty="0">
                <a:cs typeface="Courier New" pitchFamily="49" charset="0"/>
              </a:rPr>
              <a:t>private </a:t>
            </a:r>
            <a:r>
              <a:rPr lang="en-GB" sz="2600" dirty="0" err="1">
                <a:cs typeface="Courier New" pitchFamily="49" charset="0"/>
              </a:rPr>
              <a:t>digunakan</a:t>
            </a:r>
            <a:r>
              <a:rPr lang="en-GB" sz="2600" dirty="0">
                <a:cs typeface="Courier New" pitchFamily="49" charset="0"/>
              </a:rPr>
              <a:t> </a:t>
            </a:r>
            <a:r>
              <a:rPr lang="en-GB" sz="2600" dirty="0" err="1">
                <a:cs typeface="Courier New" pitchFamily="49" charset="0"/>
              </a:rPr>
              <a:t>supaya</a:t>
            </a:r>
            <a:r>
              <a:rPr lang="en-GB" sz="2600" dirty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atribut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>
                <a:cs typeface="Courier New" pitchFamily="49" charset="0"/>
              </a:rPr>
              <a:t>hanya</a:t>
            </a:r>
            <a:r>
              <a:rPr lang="en-GB" sz="2600" dirty="0">
                <a:cs typeface="Courier New" pitchFamily="49" charset="0"/>
              </a:rPr>
              <a:t> </a:t>
            </a:r>
            <a:r>
              <a:rPr lang="en-GB" sz="2600" dirty="0" err="1">
                <a:cs typeface="Courier New" pitchFamily="49" charset="0"/>
              </a:rPr>
              <a:t>dapat</a:t>
            </a:r>
            <a:r>
              <a:rPr lang="en-GB" sz="2600" dirty="0">
                <a:cs typeface="Courier New" pitchFamily="49" charset="0"/>
              </a:rPr>
              <a:t> </a:t>
            </a:r>
            <a:r>
              <a:rPr lang="en-GB" sz="2600" dirty="0" err="1">
                <a:cs typeface="Courier New" pitchFamily="49" charset="0"/>
              </a:rPr>
              <a:t>diakses</a:t>
            </a:r>
            <a:r>
              <a:rPr lang="en-GB" sz="2600" dirty="0">
                <a:cs typeface="Courier New" pitchFamily="49" charset="0"/>
              </a:rPr>
              <a:t> </a:t>
            </a:r>
            <a:r>
              <a:rPr lang="en-GB" sz="2600" dirty="0" err="1">
                <a:cs typeface="Courier New" pitchFamily="49" charset="0"/>
              </a:rPr>
              <a:t>dalam</a:t>
            </a:r>
            <a:r>
              <a:rPr lang="en-GB" sz="2600" dirty="0">
                <a:cs typeface="Courier New" pitchFamily="49" charset="0"/>
              </a:rPr>
              <a:t> </a:t>
            </a:r>
            <a:r>
              <a:rPr lang="en-GB" sz="2600" dirty="0" smtClean="0">
                <a:cs typeface="Courier New" pitchFamily="49" charset="0"/>
              </a:rPr>
              <a:t>class. Object </a:t>
            </a:r>
            <a:r>
              <a:rPr lang="en-GB" sz="2600" dirty="0">
                <a:cs typeface="Courier New" pitchFamily="49" charset="0"/>
              </a:rPr>
              <a:t>lain </a:t>
            </a:r>
            <a:r>
              <a:rPr lang="en-GB" sz="2600" dirty="0" err="1">
                <a:cs typeface="Courier New" pitchFamily="49" charset="0"/>
              </a:rPr>
              <a:t>tidak</a:t>
            </a:r>
            <a:r>
              <a:rPr lang="en-GB" sz="2600" dirty="0">
                <a:cs typeface="Courier New" pitchFamily="49" charset="0"/>
              </a:rPr>
              <a:t> </a:t>
            </a:r>
            <a:r>
              <a:rPr lang="en-GB" sz="2600" dirty="0" err="1">
                <a:cs typeface="Courier New" pitchFamily="49" charset="0"/>
              </a:rPr>
              <a:t>dapat</a:t>
            </a:r>
            <a:r>
              <a:rPr lang="en-GB" sz="2600" dirty="0">
                <a:cs typeface="Courier New" pitchFamily="49" charset="0"/>
              </a:rPr>
              <a:t> </a:t>
            </a:r>
            <a:r>
              <a:rPr lang="en-GB" sz="2600" dirty="0" err="1">
                <a:cs typeface="Courier New" pitchFamily="49" charset="0"/>
              </a:rPr>
              <a:t>mengakses</a:t>
            </a:r>
            <a:r>
              <a:rPr lang="en-GB" sz="2600" dirty="0">
                <a:cs typeface="Courier New" pitchFamily="49" charset="0"/>
              </a:rPr>
              <a:t> </a:t>
            </a:r>
            <a:r>
              <a:rPr lang="en-GB" sz="2600" dirty="0" err="1">
                <a:cs typeface="Courier New" pitchFamily="49" charset="0"/>
              </a:rPr>
              <a:t>variabel</a:t>
            </a:r>
            <a:r>
              <a:rPr lang="en-GB" sz="2600" dirty="0">
                <a:cs typeface="Courier New" pitchFamily="49" charset="0"/>
              </a:rPr>
              <a:t> </a:t>
            </a:r>
            <a:r>
              <a:rPr lang="en-GB" sz="2600" dirty="0" err="1">
                <a:cs typeface="Courier New" pitchFamily="49" charset="0"/>
              </a:rPr>
              <a:t>ini</a:t>
            </a:r>
            <a:r>
              <a:rPr lang="en-GB" sz="2600" dirty="0">
                <a:cs typeface="Courier New" pitchFamily="49" charset="0"/>
              </a:rPr>
              <a:t> </a:t>
            </a:r>
            <a:r>
              <a:rPr lang="en-GB" sz="2600" dirty="0" err="1">
                <a:cs typeface="Courier New" pitchFamily="49" charset="0"/>
              </a:rPr>
              <a:t>secara</a:t>
            </a:r>
            <a:r>
              <a:rPr lang="en-GB" sz="2600" dirty="0">
                <a:cs typeface="Courier New" pitchFamily="49" charset="0"/>
              </a:rPr>
              <a:t> </a:t>
            </a:r>
            <a:r>
              <a:rPr lang="en-GB" sz="2600" dirty="0" err="1">
                <a:cs typeface="Courier New" pitchFamily="49" charset="0"/>
              </a:rPr>
              <a:t>langsung</a:t>
            </a:r>
            <a:r>
              <a:rPr lang="en-GB" sz="2600" dirty="0">
                <a:cs typeface="Courier New" pitchFamily="49" charset="0"/>
              </a:rPr>
              <a:t>.</a:t>
            </a:r>
            <a:endParaRPr lang="en-GB" sz="2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30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Mendeklarasikan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48387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cs typeface="Courier New" pitchFamily="49" charset="0"/>
              </a:rPr>
              <a:t>Method/Behaviour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adalah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kemampuan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atau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tingkah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laku</a:t>
            </a:r>
            <a:r>
              <a:rPr lang="en-GB" sz="2600" dirty="0" smtClean="0">
                <a:cs typeface="Courier New" pitchFamily="49" charset="0"/>
              </a:rPr>
              <a:t> yang </a:t>
            </a:r>
            <a:r>
              <a:rPr lang="en-GB" sz="2600" dirty="0" err="1" smtClean="0">
                <a:cs typeface="Courier New" pitchFamily="49" charset="0"/>
              </a:rPr>
              <a:t>bisa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dilakukan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oleh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suatu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objek</a:t>
            </a:r>
            <a:r>
              <a:rPr lang="en-GB" sz="2600" dirty="0" smtClean="0">
                <a:cs typeface="Courier New" pitchFamily="49" charset="0"/>
              </a:rPr>
              <a:t>.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dirty="0" err="1" smtClean="0">
                <a:cs typeface="Courier New" pitchFamily="49" charset="0"/>
              </a:rPr>
              <a:t>Berikut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ini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adalah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cara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mendeklarasikan</a:t>
            </a:r>
            <a:r>
              <a:rPr lang="en-GB" sz="2600" dirty="0" smtClean="0">
                <a:cs typeface="Courier New" pitchFamily="49" charset="0"/>
              </a:rPr>
              <a:t> method.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&lt;modifier&gt; &lt;type&gt; &lt;name&gt;(&lt;</a:t>
            </a:r>
            <a:r>
              <a:rPr lang="en-GB" sz="2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argumen</a:t>
            </a:r>
            <a:r>
              <a:rPr lang="en-GB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*&gt;){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&lt;</a:t>
            </a:r>
            <a:r>
              <a:rPr lang="en-GB" sz="2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aksi</a:t>
            </a:r>
            <a:r>
              <a:rPr lang="en-GB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/statement*&gt;;</a:t>
            </a:r>
            <a:endParaRPr lang="en-GB" sz="2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endParaRPr lang="en-GB" sz="2600" dirty="0" smtClean="0"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err="1" smtClean="0">
                <a:cs typeface="Courier New" pitchFamily="49" charset="0"/>
              </a:rPr>
              <a:t>Contoh</a:t>
            </a:r>
            <a:r>
              <a:rPr lang="en-GB" sz="2600" b="1" dirty="0" smtClean="0">
                <a:cs typeface="Courier New" pitchFamily="49" charset="0"/>
              </a:rPr>
              <a:t> :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600" b="1" dirty="0" err="1" smtClean="0">
                <a:latin typeface="Courier New" pitchFamily="49" charset="0"/>
                <a:cs typeface="Courier New" pitchFamily="49" charset="0"/>
              </a:rPr>
              <a:t>getNilai</a:t>
            </a:r>
            <a:r>
              <a:rPr lang="en-GB" sz="26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600" b="1" dirty="0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GB" sz="2600" b="1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GB" sz="2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92621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Bentuk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Method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52578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400" dirty="0" err="1" smtClean="0">
                <a:cs typeface="Courier New" pitchFamily="49" charset="0"/>
              </a:rPr>
              <a:t>Dalam</a:t>
            </a:r>
            <a:r>
              <a:rPr lang="en-GB" sz="2400" dirty="0" smtClean="0">
                <a:cs typeface="Courier New" pitchFamily="49" charset="0"/>
              </a:rPr>
              <a:t> Java method </a:t>
            </a:r>
            <a:r>
              <a:rPr lang="en-GB" sz="2400" dirty="0" err="1" smtClean="0">
                <a:cs typeface="Courier New" pitchFamily="49" charset="0"/>
              </a:rPr>
              <a:t>terbagi</a:t>
            </a:r>
            <a:r>
              <a:rPr lang="en-GB" sz="2400" dirty="0" smtClean="0">
                <a:cs typeface="Courier New" pitchFamily="49" charset="0"/>
              </a:rPr>
              <a:t> </a:t>
            </a:r>
            <a:r>
              <a:rPr lang="en-GB" sz="2400" dirty="0" err="1" smtClean="0">
                <a:cs typeface="Courier New" pitchFamily="49" charset="0"/>
              </a:rPr>
              <a:t>menjadi</a:t>
            </a:r>
            <a:r>
              <a:rPr lang="en-GB" sz="2400" dirty="0" smtClean="0">
                <a:cs typeface="Courier New" pitchFamily="49" charset="0"/>
              </a:rPr>
              <a:t> 2 </a:t>
            </a:r>
            <a:r>
              <a:rPr lang="en-GB" sz="2400" dirty="0" err="1" smtClean="0">
                <a:cs typeface="Courier New" pitchFamily="49" charset="0"/>
              </a:rPr>
              <a:t>bentuk</a:t>
            </a:r>
            <a:r>
              <a:rPr lang="en-GB" sz="2400" dirty="0" smtClean="0">
                <a:cs typeface="Courier New" pitchFamily="49" charset="0"/>
              </a:rPr>
              <a:t>, </a:t>
            </a:r>
            <a:r>
              <a:rPr lang="en-GB" sz="2400" dirty="0" err="1" smtClean="0">
                <a:cs typeface="Courier New" pitchFamily="49" charset="0"/>
              </a:rPr>
              <a:t>yaitu</a:t>
            </a:r>
            <a:r>
              <a:rPr lang="en-GB" sz="2400" dirty="0" smtClean="0">
                <a:cs typeface="Courier New" pitchFamily="49" charset="0"/>
              </a:rPr>
              <a:t> :</a:t>
            </a:r>
          </a:p>
          <a:p>
            <a:pPr marL="457200" lvl="1" indent="-457200" algn="just">
              <a:buFont typeface="Wingdings" pitchFamily="2" charset="2"/>
              <a:buChar char="Ø"/>
            </a:pPr>
            <a:r>
              <a:rPr lang="en-GB" sz="2400" b="1" dirty="0" smtClean="0">
                <a:cs typeface="Courier New" pitchFamily="49" charset="0"/>
              </a:rPr>
              <a:t>Method </a:t>
            </a:r>
            <a:r>
              <a:rPr lang="en-GB" sz="2400" b="1" dirty="0" err="1" smtClean="0">
                <a:cs typeface="Courier New" pitchFamily="49" charset="0"/>
              </a:rPr>
              <a:t>Accessor</a:t>
            </a:r>
            <a:r>
              <a:rPr lang="en-GB" sz="2400" b="1" dirty="0" smtClean="0">
                <a:cs typeface="Courier New" pitchFamily="49" charset="0"/>
              </a:rPr>
              <a:t> (getter)</a:t>
            </a:r>
          </a:p>
          <a:p>
            <a:pPr marL="854075" lvl="1" indent="-457200" algn="just">
              <a:buFont typeface="Wingdings" pitchFamily="2" charset="2"/>
              <a:buChar char="ü"/>
            </a:pPr>
            <a:r>
              <a:rPr lang="en-GB" sz="2400" dirty="0" err="1">
                <a:cs typeface="Courier New" pitchFamily="49" charset="0"/>
              </a:rPr>
              <a:t>digunakan</a:t>
            </a:r>
            <a:r>
              <a:rPr lang="en-GB" sz="2400" dirty="0">
                <a:cs typeface="Courier New" pitchFamily="49" charset="0"/>
              </a:rPr>
              <a:t> </a:t>
            </a:r>
            <a:r>
              <a:rPr lang="en-GB" sz="2400" dirty="0" err="1">
                <a:cs typeface="Courier New" pitchFamily="49" charset="0"/>
              </a:rPr>
              <a:t>untuk</a:t>
            </a:r>
            <a:r>
              <a:rPr lang="en-GB" sz="2400" dirty="0">
                <a:cs typeface="Courier New" pitchFamily="49" charset="0"/>
              </a:rPr>
              <a:t> </a:t>
            </a:r>
            <a:r>
              <a:rPr lang="en-GB" sz="2400" dirty="0" err="1">
                <a:cs typeface="Courier New" pitchFamily="49" charset="0"/>
              </a:rPr>
              <a:t>membaca</a:t>
            </a:r>
            <a:r>
              <a:rPr lang="en-GB" sz="2400" dirty="0">
                <a:cs typeface="Courier New" pitchFamily="49" charset="0"/>
              </a:rPr>
              <a:t> value </a:t>
            </a:r>
            <a:r>
              <a:rPr lang="en-GB" sz="2400" dirty="0" err="1">
                <a:cs typeface="Courier New" pitchFamily="49" charset="0"/>
              </a:rPr>
              <a:t>dari</a:t>
            </a:r>
            <a:r>
              <a:rPr lang="en-GB" sz="2400" dirty="0">
                <a:cs typeface="Courier New" pitchFamily="49" charset="0"/>
              </a:rPr>
              <a:t> class (instance/static) variable 	</a:t>
            </a:r>
          </a:p>
          <a:p>
            <a:pPr marL="854075" lvl="1" indent="-457200" algn="just">
              <a:buFont typeface="Wingdings" pitchFamily="2" charset="2"/>
              <a:buChar char="ü"/>
            </a:pPr>
            <a:r>
              <a:rPr lang="en-GB" sz="2400" dirty="0" err="1">
                <a:cs typeface="Courier New" pitchFamily="49" charset="0"/>
              </a:rPr>
              <a:t>ditulis</a:t>
            </a:r>
            <a:r>
              <a:rPr lang="en-GB" sz="2400" dirty="0">
                <a:cs typeface="Courier New" pitchFamily="49" charset="0"/>
              </a:rPr>
              <a:t> </a:t>
            </a:r>
            <a:r>
              <a:rPr lang="en-GB" sz="2400" dirty="0" err="1">
                <a:cs typeface="Courier New" pitchFamily="49" charset="0"/>
              </a:rPr>
              <a:t>dengan</a:t>
            </a:r>
            <a:r>
              <a:rPr lang="en-GB" sz="2400" dirty="0">
                <a:cs typeface="Courier New" pitchFamily="49" charset="0"/>
              </a:rPr>
              <a:t> </a:t>
            </a:r>
            <a:r>
              <a:rPr lang="en-GB" sz="2400" dirty="0" err="1">
                <a:cs typeface="Courier New" pitchFamily="49" charset="0"/>
              </a:rPr>
              <a:t>menggunakan</a:t>
            </a:r>
            <a:r>
              <a:rPr lang="en-GB" sz="2400" dirty="0">
                <a:cs typeface="Courier New" pitchFamily="49" charset="0"/>
              </a:rPr>
              <a:t> </a:t>
            </a:r>
            <a:r>
              <a:rPr lang="en-GB" sz="2400" dirty="0" err="1">
                <a:cs typeface="Courier New" pitchFamily="49" charset="0"/>
              </a:rPr>
              <a:t>sintaks</a:t>
            </a:r>
            <a:r>
              <a:rPr lang="en-GB" sz="2400" dirty="0">
                <a:cs typeface="Courier New" pitchFamily="49" charset="0"/>
              </a:rPr>
              <a:t> </a:t>
            </a:r>
            <a:r>
              <a:rPr lang="en-GB" sz="2400" dirty="0" err="1" smtClean="0">
                <a:cs typeface="Courier New" pitchFamily="49" charset="0"/>
              </a:rPr>
              <a:t>berikut</a:t>
            </a:r>
            <a:r>
              <a:rPr lang="en-GB" sz="2400" dirty="0" smtClean="0">
                <a:cs typeface="Courier New" pitchFamily="49" charset="0"/>
              </a:rPr>
              <a:t>:</a:t>
            </a:r>
          </a:p>
          <a:p>
            <a:pPr marL="396875" lvl="1" indent="0" algn="ctr">
              <a:buNone/>
            </a:pPr>
            <a:r>
              <a:rPr lang="en-GB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get&lt;</a:t>
            </a:r>
            <a:r>
              <a:rPr lang="en-GB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NameOfInstanceVariable</a:t>
            </a:r>
            <a:r>
              <a:rPr lang="en-GB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854075" lvl="1" indent="-457200" algn="just">
              <a:buFont typeface="Wingdings" pitchFamily="2" charset="2"/>
              <a:buChar char="ü"/>
            </a:pPr>
            <a:r>
              <a:rPr lang="en-GB" sz="2400" dirty="0" err="1" smtClean="0">
                <a:cs typeface="Courier New" pitchFamily="49" charset="0"/>
              </a:rPr>
              <a:t>dapat</a:t>
            </a:r>
            <a:r>
              <a:rPr lang="en-GB" sz="2400" dirty="0" smtClean="0">
                <a:cs typeface="Courier New" pitchFamily="49" charset="0"/>
              </a:rPr>
              <a:t> </a:t>
            </a:r>
            <a:r>
              <a:rPr lang="en-GB" sz="2400" dirty="0">
                <a:cs typeface="Courier New" pitchFamily="49" charset="0"/>
              </a:rPr>
              <a:t>me-return value.</a:t>
            </a:r>
            <a:endParaRPr lang="en-GB" sz="2400" dirty="0" smtClean="0">
              <a:cs typeface="Courier New" pitchFamily="49" charset="0"/>
            </a:endParaRPr>
          </a:p>
          <a:p>
            <a:pPr marL="457200" lvl="1" indent="-457200" algn="just">
              <a:buFont typeface="Wingdings" pitchFamily="2" charset="2"/>
              <a:buChar char="Ø"/>
            </a:pPr>
            <a:r>
              <a:rPr lang="en-GB" sz="2400" b="1" dirty="0" smtClean="0">
                <a:cs typeface="Courier New" pitchFamily="49" charset="0"/>
              </a:rPr>
              <a:t>Method </a:t>
            </a:r>
            <a:r>
              <a:rPr lang="en-GB" sz="2400" b="1" dirty="0" err="1" smtClean="0">
                <a:cs typeface="Courier New" pitchFamily="49" charset="0"/>
              </a:rPr>
              <a:t>Mutator</a:t>
            </a:r>
            <a:r>
              <a:rPr lang="en-GB" sz="2400" b="1" dirty="0" smtClean="0">
                <a:cs typeface="Courier New" pitchFamily="49" charset="0"/>
              </a:rPr>
              <a:t> (setter)</a:t>
            </a:r>
          </a:p>
          <a:p>
            <a:pPr marL="914400" lvl="1" indent="-457200" algn="just">
              <a:buFont typeface="Wingdings" pitchFamily="2" charset="2"/>
              <a:buChar char="ü"/>
            </a:pPr>
            <a:r>
              <a:rPr lang="en-GB" sz="2400" dirty="0" err="1">
                <a:cs typeface="Courier New" pitchFamily="49" charset="0"/>
              </a:rPr>
              <a:t>digunakan</a:t>
            </a:r>
            <a:r>
              <a:rPr lang="en-GB" sz="2400" dirty="0">
                <a:cs typeface="Courier New" pitchFamily="49" charset="0"/>
              </a:rPr>
              <a:t> </a:t>
            </a:r>
            <a:r>
              <a:rPr lang="en-GB" sz="2400" dirty="0" err="1">
                <a:cs typeface="Courier New" pitchFamily="49" charset="0"/>
              </a:rPr>
              <a:t>untuk</a:t>
            </a:r>
            <a:r>
              <a:rPr lang="en-GB" sz="2400" dirty="0">
                <a:cs typeface="Courier New" pitchFamily="49" charset="0"/>
              </a:rPr>
              <a:t> </a:t>
            </a:r>
            <a:r>
              <a:rPr lang="en-GB" sz="2400" dirty="0" err="1">
                <a:cs typeface="Courier New" pitchFamily="49" charset="0"/>
              </a:rPr>
              <a:t>menulis</a:t>
            </a:r>
            <a:r>
              <a:rPr lang="en-GB" sz="2400" dirty="0">
                <a:cs typeface="Courier New" pitchFamily="49" charset="0"/>
              </a:rPr>
              <a:t> </a:t>
            </a:r>
            <a:r>
              <a:rPr lang="en-GB" sz="2400" dirty="0" err="1">
                <a:cs typeface="Courier New" pitchFamily="49" charset="0"/>
              </a:rPr>
              <a:t>atau</a:t>
            </a:r>
            <a:r>
              <a:rPr lang="en-GB" sz="2400" dirty="0">
                <a:cs typeface="Courier New" pitchFamily="49" charset="0"/>
              </a:rPr>
              <a:t> </a:t>
            </a:r>
            <a:r>
              <a:rPr lang="en-GB" sz="2400" dirty="0" err="1">
                <a:cs typeface="Courier New" pitchFamily="49" charset="0"/>
              </a:rPr>
              <a:t>mengubah</a:t>
            </a:r>
            <a:r>
              <a:rPr lang="en-GB" sz="2400" dirty="0">
                <a:cs typeface="Courier New" pitchFamily="49" charset="0"/>
              </a:rPr>
              <a:t> value </a:t>
            </a:r>
            <a:r>
              <a:rPr lang="en-GB" sz="2400" dirty="0" err="1">
                <a:cs typeface="Courier New" pitchFamily="49" charset="0"/>
              </a:rPr>
              <a:t>dari</a:t>
            </a:r>
            <a:r>
              <a:rPr lang="en-GB" sz="2400" dirty="0">
                <a:cs typeface="Courier New" pitchFamily="49" charset="0"/>
              </a:rPr>
              <a:t> class(instance/static) variable</a:t>
            </a:r>
          </a:p>
          <a:p>
            <a:pPr marL="914400" lvl="1" indent="-457200" algn="just">
              <a:buFont typeface="Wingdings" pitchFamily="2" charset="2"/>
              <a:buChar char="ü"/>
            </a:pPr>
            <a:r>
              <a:rPr lang="en-GB" sz="2400" dirty="0" err="1">
                <a:cs typeface="Courier New" pitchFamily="49" charset="0"/>
              </a:rPr>
              <a:t>Ditulis</a:t>
            </a:r>
            <a:r>
              <a:rPr lang="en-GB" sz="2400" dirty="0">
                <a:cs typeface="Courier New" pitchFamily="49" charset="0"/>
              </a:rPr>
              <a:t> </a:t>
            </a:r>
            <a:r>
              <a:rPr lang="en-GB" sz="2400" dirty="0" err="1">
                <a:cs typeface="Courier New" pitchFamily="49" charset="0"/>
              </a:rPr>
              <a:t>dengan</a:t>
            </a:r>
            <a:r>
              <a:rPr lang="en-GB" sz="2400" dirty="0">
                <a:cs typeface="Courier New" pitchFamily="49" charset="0"/>
              </a:rPr>
              <a:t> </a:t>
            </a:r>
            <a:r>
              <a:rPr lang="en-GB" sz="2400" dirty="0" err="1">
                <a:cs typeface="Courier New" pitchFamily="49" charset="0"/>
              </a:rPr>
              <a:t>menggunakan</a:t>
            </a:r>
            <a:r>
              <a:rPr lang="en-GB" sz="2400" dirty="0">
                <a:cs typeface="Courier New" pitchFamily="49" charset="0"/>
              </a:rPr>
              <a:t> </a:t>
            </a:r>
            <a:r>
              <a:rPr lang="en-GB" sz="2400" dirty="0" err="1">
                <a:cs typeface="Courier New" pitchFamily="49" charset="0"/>
              </a:rPr>
              <a:t>sintaks</a:t>
            </a:r>
            <a:r>
              <a:rPr lang="en-GB" sz="2400" dirty="0">
                <a:cs typeface="Courier New" pitchFamily="49" charset="0"/>
              </a:rPr>
              <a:t> </a:t>
            </a:r>
            <a:r>
              <a:rPr lang="en-GB" sz="2400" dirty="0" err="1">
                <a:cs typeface="Courier New" pitchFamily="49" charset="0"/>
              </a:rPr>
              <a:t>berikut</a:t>
            </a:r>
            <a:r>
              <a:rPr lang="en-GB" sz="2400" dirty="0">
                <a:cs typeface="Courier New" pitchFamily="49" charset="0"/>
              </a:rPr>
              <a:t>:</a:t>
            </a:r>
          </a:p>
          <a:p>
            <a:pPr marL="457200" lvl="1" indent="0" algn="ctr">
              <a:buNone/>
            </a:pPr>
            <a:r>
              <a:rPr lang="en-GB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set&lt;</a:t>
            </a:r>
            <a:r>
              <a:rPr lang="en-GB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NameOfInstanceVariable</a:t>
            </a:r>
            <a:r>
              <a:rPr lang="en-GB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GB" sz="2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endParaRPr lang="en-GB" sz="2400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727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Method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52578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400" b="1" dirty="0">
                <a:latin typeface="Courier New" pitchFamily="49" charset="0"/>
                <a:cs typeface="Courier New" pitchFamily="49" charset="0"/>
              </a:rPr>
              <a:t>public class Data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400" b="1" dirty="0">
                <a:latin typeface="Courier New" pitchFamily="49" charset="0"/>
                <a:cs typeface="Courier New" pitchFamily="49" charset="0"/>
              </a:rPr>
              <a:t>  private String </a:t>
            </a:r>
            <a:r>
              <a:rPr lang="en-GB" sz="2400" b="1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fr-F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fr-FR" sz="2400" b="1" dirty="0" err="1">
                <a:latin typeface="Courier New" pitchFamily="49" charset="0"/>
                <a:cs typeface="Courier New" pitchFamily="49" charset="0"/>
              </a:rPr>
              <a:t>private</a:t>
            </a:r>
            <a:r>
              <a:rPr lang="fr-FR" sz="2400" b="1" dirty="0">
                <a:latin typeface="Courier New" pitchFamily="49" charset="0"/>
                <a:cs typeface="Courier New" pitchFamily="49" charset="0"/>
              </a:rPr>
              <a:t> double </a:t>
            </a:r>
            <a:r>
              <a:rPr lang="fr-FR" sz="2400" b="1" dirty="0" err="1">
                <a:latin typeface="Courier New" pitchFamily="49" charset="0"/>
                <a:cs typeface="Courier New" pitchFamily="49" charset="0"/>
              </a:rPr>
              <a:t>nilaiUTS</a:t>
            </a:r>
            <a:r>
              <a:rPr lang="fr-FR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fr-FR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fr-FR" sz="2400" b="1" dirty="0" err="1">
                <a:latin typeface="Courier New" pitchFamily="49" charset="0"/>
                <a:cs typeface="Courier New" pitchFamily="49" charset="0"/>
              </a:rPr>
              <a:t>private</a:t>
            </a:r>
            <a:r>
              <a:rPr lang="fr-FR" sz="2400" b="1" dirty="0">
                <a:latin typeface="Courier New" pitchFamily="49" charset="0"/>
                <a:cs typeface="Courier New" pitchFamily="49" charset="0"/>
              </a:rPr>
              <a:t> double </a:t>
            </a:r>
            <a:r>
              <a:rPr lang="fr-FR" sz="2400" b="1" dirty="0" err="1">
                <a:latin typeface="Courier New" pitchFamily="49" charset="0"/>
                <a:cs typeface="Courier New" pitchFamily="49" charset="0"/>
              </a:rPr>
              <a:t>nilaiUAS</a:t>
            </a:r>
            <a:r>
              <a:rPr lang="fr-FR" sz="2400" b="1" dirty="0">
                <a:latin typeface="Courier New" pitchFamily="49" charset="0"/>
                <a:cs typeface="Courier New" pitchFamily="49" charset="0"/>
              </a:rPr>
              <a:t>;</a:t>
            </a:r>
            <a:endParaRPr lang="en-GB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 public String </a:t>
            </a:r>
            <a:r>
              <a:rPr lang="en-GB" sz="2400" b="1" dirty="0" err="1" smtClean="0">
                <a:latin typeface="Courier New" pitchFamily="49" charset="0"/>
                <a:cs typeface="Courier New" pitchFamily="49" charset="0"/>
              </a:rPr>
              <a:t>getNama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(){ return </a:t>
            </a:r>
            <a:r>
              <a:rPr lang="en-GB" sz="2400" b="1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sz="2400" b="1" dirty="0" err="1">
                <a:latin typeface="Courier New" pitchFamily="49" charset="0"/>
                <a:cs typeface="Courier New" pitchFamily="49" charset="0"/>
              </a:rPr>
              <a:t>setNama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400" b="1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400" b="1" dirty="0" err="1">
                <a:latin typeface="Courier New" pitchFamily="49" charset="0"/>
                <a:cs typeface="Courier New" pitchFamily="49" charset="0"/>
              </a:rPr>
              <a:t>this.nama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400" b="1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GB" sz="2400" b="1" dirty="0" err="1">
                <a:latin typeface="Courier New" pitchFamily="49" charset="0"/>
                <a:cs typeface="Courier New" pitchFamily="49" charset="0"/>
              </a:rPr>
              <a:t>getNilaiAkhir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400" b="1" dirty="0">
                <a:latin typeface="Courier New" pitchFamily="49" charset="0"/>
                <a:cs typeface="Courier New" pitchFamily="49" charset="0"/>
              </a:rPr>
              <a:t>    return (</a:t>
            </a:r>
            <a:r>
              <a:rPr lang="en-GB" sz="2400" b="1" dirty="0" err="1">
                <a:latin typeface="Courier New" pitchFamily="49" charset="0"/>
                <a:cs typeface="Courier New" pitchFamily="49" charset="0"/>
              </a:rPr>
              <a:t>nilaiUTS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*0.4) + (</a:t>
            </a:r>
            <a:r>
              <a:rPr lang="en-GB" sz="2400" b="1" dirty="0" err="1">
                <a:latin typeface="Courier New" pitchFamily="49" charset="0"/>
                <a:cs typeface="Courier New" pitchFamily="49" charset="0"/>
              </a:rPr>
              <a:t>nilaiUAS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*0.6);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4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GB" sz="2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95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Latihan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5257800"/>
          </a:xfrm>
        </p:spPr>
        <p:txBody>
          <a:bodyPr>
            <a:noAutofit/>
          </a:bodyPr>
          <a:lstStyle/>
          <a:p>
            <a:pPr marL="342900" lvl="1" indent="-342900" algn="just">
              <a:buFont typeface="Wingdings" pitchFamily="2" charset="2"/>
              <a:buChar char="Ø"/>
            </a:pPr>
            <a:r>
              <a:rPr lang="en-GB" sz="2600" dirty="0" err="1" smtClean="0">
                <a:cs typeface="Courier New" pitchFamily="49" charset="0"/>
              </a:rPr>
              <a:t>Buatlah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sebuah</a:t>
            </a:r>
            <a:r>
              <a:rPr lang="en-GB" sz="2600" dirty="0" smtClean="0">
                <a:cs typeface="Courier New" pitchFamily="49" charset="0"/>
              </a:rPr>
              <a:t> project di </a:t>
            </a:r>
            <a:r>
              <a:rPr lang="en-GB" sz="2600" dirty="0" err="1" smtClean="0">
                <a:cs typeface="Courier New" pitchFamily="49" charset="0"/>
              </a:rPr>
              <a:t>Jcreator</a:t>
            </a:r>
            <a:r>
              <a:rPr lang="en-GB" sz="2600" dirty="0" smtClean="0">
                <a:cs typeface="Courier New" pitchFamily="49" charset="0"/>
              </a:rPr>
              <a:t>.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600" b="1" dirty="0" smtClean="0">
                <a:cs typeface="Courier New" pitchFamily="49" charset="0"/>
              </a:rPr>
              <a:t>File&gt;New&gt;Project </a:t>
            </a:r>
            <a:r>
              <a:rPr lang="en-GB" sz="2600" b="1" dirty="0" err="1" smtClean="0">
                <a:cs typeface="Courier New" pitchFamily="49" charset="0"/>
              </a:rPr>
              <a:t>atau</a:t>
            </a:r>
            <a:r>
              <a:rPr lang="en-GB" sz="2600" b="1" dirty="0" smtClean="0">
                <a:cs typeface="Courier New" pitchFamily="49" charset="0"/>
              </a:rPr>
              <a:t> </a:t>
            </a:r>
            <a:r>
              <a:rPr lang="en-GB" sz="2600" b="1" dirty="0" err="1" smtClean="0">
                <a:cs typeface="Courier New" pitchFamily="49" charset="0"/>
              </a:rPr>
              <a:t>Ctrl+Shift+N</a:t>
            </a:r>
            <a:endParaRPr lang="en-GB" sz="2600" b="1" dirty="0" smtClean="0">
              <a:cs typeface="Courier New" pitchFamily="49" charset="0"/>
            </a:endParaRP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600" dirty="0" err="1" smtClean="0">
                <a:cs typeface="Courier New" pitchFamily="49" charset="0"/>
              </a:rPr>
              <a:t>Pilih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b="1" dirty="0" smtClean="0">
                <a:cs typeface="Courier New" pitchFamily="49" charset="0"/>
              </a:rPr>
              <a:t>Empty Project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600" dirty="0" err="1" smtClean="0">
                <a:cs typeface="Courier New" pitchFamily="49" charset="0"/>
              </a:rPr>
              <a:t>Buatlah</a:t>
            </a:r>
            <a:r>
              <a:rPr lang="en-GB" sz="2600" dirty="0" smtClean="0">
                <a:cs typeface="Courier New" pitchFamily="49" charset="0"/>
              </a:rPr>
              <a:t> folder </a:t>
            </a:r>
            <a:r>
              <a:rPr lang="en-GB" sz="2600" dirty="0" err="1" smtClean="0">
                <a:cs typeface="Courier New" pitchFamily="49" charset="0"/>
              </a:rPr>
              <a:t>belajar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anda</a:t>
            </a:r>
            <a:r>
              <a:rPr lang="en-GB" sz="2600" dirty="0" smtClean="0">
                <a:cs typeface="Courier New" pitchFamily="49" charset="0"/>
              </a:rPr>
              <a:t>.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600" dirty="0" err="1" smtClean="0">
                <a:cs typeface="Courier New" pitchFamily="49" charset="0"/>
              </a:rPr>
              <a:t>Buat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sebuah</a:t>
            </a:r>
            <a:r>
              <a:rPr lang="en-GB" sz="2600" dirty="0" smtClean="0">
                <a:cs typeface="Courier New" pitchFamily="49" charset="0"/>
              </a:rPr>
              <a:t> class </a:t>
            </a:r>
            <a:r>
              <a:rPr lang="en-GB" sz="2600" dirty="0" err="1" smtClean="0">
                <a:cs typeface="Courier New" pitchFamily="49" charset="0"/>
              </a:rPr>
              <a:t>dengan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nama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b="1" dirty="0" smtClean="0">
                <a:cs typeface="Courier New" pitchFamily="49" charset="0"/>
              </a:rPr>
              <a:t>Data.java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600" dirty="0" err="1" smtClean="0">
                <a:cs typeface="Courier New" pitchFamily="49" charset="0"/>
              </a:rPr>
              <a:t>Tuliskan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sintax-nya</a:t>
            </a:r>
            <a:endParaRPr lang="en-GB" sz="2600" dirty="0" smtClean="0">
              <a:cs typeface="Courier New" pitchFamily="49" charset="0"/>
            </a:endParaRP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600" dirty="0" err="1" smtClean="0">
                <a:cs typeface="Courier New" pitchFamily="49" charset="0"/>
              </a:rPr>
              <a:t>Buat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sebuah</a:t>
            </a:r>
            <a:r>
              <a:rPr lang="en-GB" sz="2600" dirty="0" smtClean="0">
                <a:cs typeface="Courier New" pitchFamily="49" charset="0"/>
              </a:rPr>
              <a:t> class </a:t>
            </a:r>
            <a:r>
              <a:rPr lang="en-GB" sz="2600" dirty="0" err="1" smtClean="0">
                <a:cs typeface="Courier New" pitchFamily="49" charset="0"/>
              </a:rPr>
              <a:t>dengan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nama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b="1" dirty="0" smtClean="0">
                <a:cs typeface="Courier New" pitchFamily="49" charset="0"/>
              </a:rPr>
              <a:t>ProgramUtama.java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600" dirty="0" err="1" smtClean="0">
                <a:cs typeface="Courier New" pitchFamily="49" charset="0"/>
              </a:rPr>
              <a:t>Tuliskan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sintax-nya</a:t>
            </a:r>
            <a:endParaRPr lang="en-GB" sz="2600" dirty="0" smtClean="0">
              <a:cs typeface="Courier New" pitchFamily="49" charset="0"/>
            </a:endParaRP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600" dirty="0" err="1" smtClean="0">
                <a:cs typeface="Courier New" pitchFamily="49" charset="0"/>
              </a:rPr>
              <a:t>Klik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b="1" dirty="0" smtClean="0">
                <a:cs typeface="Courier New" pitchFamily="49" charset="0"/>
              </a:rPr>
              <a:t>Compile Project (F7)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lalu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b="1" dirty="0" smtClean="0">
                <a:cs typeface="Courier New" pitchFamily="49" charset="0"/>
              </a:rPr>
              <a:t>Execute (F5)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600" dirty="0" err="1" smtClean="0">
                <a:cs typeface="Courier New" pitchFamily="49" charset="0"/>
              </a:rPr>
              <a:t>Berikut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adalah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sintax-nya</a:t>
            </a:r>
            <a:r>
              <a:rPr lang="en-GB" sz="2600" dirty="0" smtClean="0">
                <a:cs typeface="Courier New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0305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Data.java(1)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5257800"/>
          </a:xfrm>
        </p:spPr>
        <p:txBody>
          <a:bodyPr>
            <a:noAutofit/>
          </a:bodyPr>
          <a:lstStyle/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public class Data {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private String </a:t>
            </a:r>
            <a:r>
              <a:rPr lang="en-GB" sz="2500" b="1" dirty="0" err="1">
                <a:cs typeface="Courier New" pitchFamily="49" charset="0"/>
              </a:rPr>
              <a:t>nama</a:t>
            </a:r>
            <a:r>
              <a:rPr lang="en-GB" sz="2500" b="1" dirty="0">
                <a:cs typeface="Courier New" pitchFamily="49" charset="0"/>
              </a:rPr>
              <a:t>;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private String </a:t>
            </a:r>
            <a:r>
              <a:rPr lang="en-GB" sz="2500" b="1" dirty="0" err="1">
                <a:cs typeface="Courier New" pitchFamily="49" charset="0"/>
              </a:rPr>
              <a:t>nim</a:t>
            </a:r>
            <a:r>
              <a:rPr lang="en-GB" sz="2500" b="1" dirty="0">
                <a:cs typeface="Courier New" pitchFamily="49" charset="0"/>
              </a:rPr>
              <a:t>;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private double </a:t>
            </a:r>
            <a:r>
              <a:rPr lang="en-GB" sz="2500" b="1" dirty="0" err="1">
                <a:cs typeface="Courier New" pitchFamily="49" charset="0"/>
              </a:rPr>
              <a:t>nilaiUTS</a:t>
            </a:r>
            <a:r>
              <a:rPr lang="en-GB" sz="2500" b="1" dirty="0">
                <a:cs typeface="Courier New" pitchFamily="49" charset="0"/>
              </a:rPr>
              <a:t>;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private double </a:t>
            </a:r>
            <a:r>
              <a:rPr lang="en-GB" sz="2500" b="1" dirty="0" err="1">
                <a:cs typeface="Courier New" pitchFamily="49" charset="0"/>
              </a:rPr>
              <a:t>nilaiUAS</a:t>
            </a:r>
            <a:r>
              <a:rPr lang="en-GB" sz="2500" b="1" dirty="0">
                <a:cs typeface="Courier New" pitchFamily="49" charset="0"/>
              </a:rPr>
              <a:t>;</a:t>
            </a:r>
          </a:p>
          <a:p>
            <a:pPr marL="0" lvl="1" indent="0" algn="just">
              <a:buNone/>
            </a:pPr>
            <a:endParaRPr lang="en-GB" sz="2500" b="1" dirty="0">
              <a:cs typeface="Courier New" pitchFamily="49" charset="0"/>
            </a:endParaRP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public String </a:t>
            </a:r>
            <a:r>
              <a:rPr lang="en-GB" sz="2500" b="1" dirty="0" err="1">
                <a:cs typeface="Courier New" pitchFamily="49" charset="0"/>
              </a:rPr>
              <a:t>getNama</a:t>
            </a:r>
            <a:r>
              <a:rPr lang="en-GB" sz="2500" b="1" dirty="0">
                <a:cs typeface="Courier New" pitchFamily="49" charset="0"/>
              </a:rPr>
              <a:t>(){return </a:t>
            </a:r>
            <a:r>
              <a:rPr lang="en-GB" sz="2500" b="1" dirty="0" err="1">
                <a:cs typeface="Courier New" pitchFamily="49" charset="0"/>
              </a:rPr>
              <a:t>nama</a:t>
            </a:r>
            <a:r>
              <a:rPr lang="en-GB" sz="2500" b="1" dirty="0">
                <a:cs typeface="Courier New" pitchFamily="49" charset="0"/>
              </a:rPr>
              <a:t>;}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public String </a:t>
            </a:r>
            <a:r>
              <a:rPr lang="en-GB" sz="2500" b="1" dirty="0" err="1">
                <a:cs typeface="Courier New" pitchFamily="49" charset="0"/>
              </a:rPr>
              <a:t>getNIM</a:t>
            </a:r>
            <a:r>
              <a:rPr lang="en-GB" sz="2500" b="1" dirty="0">
                <a:cs typeface="Courier New" pitchFamily="49" charset="0"/>
              </a:rPr>
              <a:t>(){return </a:t>
            </a:r>
            <a:r>
              <a:rPr lang="en-GB" sz="2500" b="1" dirty="0" err="1">
                <a:cs typeface="Courier New" pitchFamily="49" charset="0"/>
              </a:rPr>
              <a:t>nim</a:t>
            </a:r>
            <a:r>
              <a:rPr lang="en-GB" sz="2500" b="1" dirty="0">
                <a:cs typeface="Courier New" pitchFamily="49" charset="0"/>
              </a:rPr>
              <a:t>;}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public double </a:t>
            </a:r>
            <a:r>
              <a:rPr lang="en-GB" sz="2500" b="1" dirty="0" err="1">
                <a:cs typeface="Courier New" pitchFamily="49" charset="0"/>
              </a:rPr>
              <a:t>getNilaiUTS</a:t>
            </a:r>
            <a:r>
              <a:rPr lang="en-GB" sz="2500" b="1" dirty="0">
                <a:cs typeface="Courier New" pitchFamily="49" charset="0"/>
              </a:rPr>
              <a:t>(){return </a:t>
            </a:r>
            <a:r>
              <a:rPr lang="en-GB" sz="2500" b="1" dirty="0" err="1">
                <a:cs typeface="Courier New" pitchFamily="49" charset="0"/>
              </a:rPr>
              <a:t>nilaiUTS</a:t>
            </a:r>
            <a:r>
              <a:rPr lang="en-GB" sz="2500" b="1" dirty="0">
                <a:cs typeface="Courier New" pitchFamily="49" charset="0"/>
              </a:rPr>
              <a:t>;}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public double </a:t>
            </a:r>
            <a:r>
              <a:rPr lang="en-GB" sz="2500" b="1" dirty="0" err="1">
                <a:cs typeface="Courier New" pitchFamily="49" charset="0"/>
              </a:rPr>
              <a:t>getNilaiUAS</a:t>
            </a:r>
            <a:r>
              <a:rPr lang="en-GB" sz="2500" b="1" dirty="0">
                <a:cs typeface="Courier New" pitchFamily="49" charset="0"/>
              </a:rPr>
              <a:t>(){return </a:t>
            </a:r>
            <a:r>
              <a:rPr lang="en-GB" sz="2500" b="1" dirty="0" err="1">
                <a:cs typeface="Courier New" pitchFamily="49" charset="0"/>
              </a:rPr>
              <a:t>nilaiUAS</a:t>
            </a:r>
            <a:r>
              <a:rPr lang="en-GB" sz="2500" b="1" dirty="0">
                <a:cs typeface="Courier New" pitchFamily="49" charset="0"/>
              </a:rPr>
              <a:t>;}</a:t>
            </a:r>
          </a:p>
          <a:p>
            <a:pPr marL="0" lvl="1" indent="0" algn="just">
              <a:buNone/>
            </a:pPr>
            <a:r>
              <a:rPr lang="en-GB" sz="2500" b="1" dirty="0" smtClean="0">
                <a:cs typeface="Courier New" pitchFamily="49" charset="0"/>
              </a:rPr>
              <a:t> //</a:t>
            </a:r>
            <a:r>
              <a:rPr lang="en-GB" sz="2500" b="1" dirty="0" err="1" smtClean="0">
                <a:cs typeface="Courier New" pitchFamily="49" charset="0"/>
              </a:rPr>
              <a:t>bersambung</a:t>
            </a:r>
            <a:endParaRPr lang="en-GB" sz="2500" b="1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15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Data.java(2)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5257800"/>
          </a:xfrm>
        </p:spPr>
        <p:txBody>
          <a:bodyPr>
            <a:noAutofit/>
          </a:bodyPr>
          <a:lstStyle/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public void </a:t>
            </a:r>
            <a:r>
              <a:rPr lang="en-GB" sz="2500" b="1" dirty="0" err="1">
                <a:cs typeface="Courier New" pitchFamily="49" charset="0"/>
              </a:rPr>
              <a:t>setNama</a:t>
            </a:r>
            <a:r>
              <a:rPr lang="en-GB" sz="2500" b="1" dirty="0">
                <a:cs typeface="Courier New" pitchFamily="49" charset="0"/>
              </a:rPr>
              <a:t>(String </a:t>
            </a:r>
            <a:r>
              <a:rPr lang="en-GB" sz="2500" b="1" dirty="0" err="1">
                <a:cs typeface="Courier New" pitchFamily="49" charset="0"/>
              </a:rPr>
              <a:t>nama</a:t>
            </a:r>
            <a:r>
              <a:rPr lang="en-GB" sz="2500" b="1" dirty="0" smtClean="0">
                <a:cs typeface="Courier New" pitchFamily="49" charset="0"/>
              </a:rPr>
              <a:t>){</a:t>
            </a:r>
            <a:r>
              <a:rPr lang="en-GB" sz="2500" b="1" dirty="0" err="1" smtClean="0">
                <a:cs typeface="Courier New" pitchFamily="49" charset="0"/>
              </a:rPr>
              <a:t>this.nama</a:t>
            </a:r>
            <a:r>
              <a:rPr lang="en-GB" sz="2500" b="1" dirty="0" smtClean="0">
                <a:cs typeface="Courier New" pitchFamily="49" charset="0"/>
              </a:rPr>
              <a:t> </a:t>
            </a:r>
            <a:r>
              <a:rPr lang="en-GB" sz="2500" b="1" dirty="0">
                <a:cs typeface="Courier New" pitchFamily="49" charset="0"/>
              </a:rPr>
              <a:t>= </a:t>
            </a:r>
            <a:r>
              <a:rPr lang="en-GB" sz="2500" b="1" dirty="0" err="1">
                <a:cs typeface="Courier New" pitchFamily="49" charset="0"/>
              </a:rPr>
              <a:t>nama</a:t>
            </a:r>
            <a:r>
              <a:rPr lang="en-GB" sz="2500" b="1" dirty="0">
                <a:cs typeface="Courier New" pitchFamily="49" charset="0"/>
              </a:rPr>
              <a:t>;}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public void </a:t>
            </a:r>
            <a:r>
              <a:rPr lang="en-GB" sz="2500" b="1" dirty="0" err="1">
                <a:cs typeface="Courier New" pitchFamily="49" charset="0"/>
              </a:rPr>
              <a:t>setNIM</a:t>
            </a:r>
            <a:r>
              <a:rPr lang="en-GB" sz="2500" b="1" dirty="0">
                <a:cs typeface="Courier New" pitchFamily="49" charset="0"/>
              </a:rPr>
              <a:t>(String </a:t>
            </a:r>
            <a:r>
              <a:rPr lang="en-GB" sz="2500" b="1" dirty="0" err="1">
                <a:cs typeface="Courier New" pitchFamily="49" charset="0"/>
              </a:rPr>
              <a:t>nim</a:t>
            </a:r>
            <a:r>
              <a:rPr lang="en-GB" sz="2500" b="1" dirty="0" smtClean="0">
                <a:cs typeface="Courier New" pitchFamily="49" charset="0"/>
              </a:rPr>
              <a:t>){</a:t>
            </a:r>
            <a:r>
              <a:rPr lang="en-GB" sz="2500" b="1" dirty="0" err="1" smtClean="0">
                <a:cs typeface="Courier New" pitchFamily="49" charset="0"/>
              </a:rPr>
              <a:t>this.nim</a:t>
            </a:r>
            <a:r>
              <a:rPr lang="en-GB" sz="2500" b="1" dirty="0" smtClean="0">
                <a:cs typeface="Courier New" pitchFamily="49" charset="0"/>
              </a:rPr>
              <a:t> </a:t>
            </a:r>
            <a:r>
              <a:rPr lang="en-GB" sz="2500" b="1" dirty="0">
                <a:cs typeface="Courier New" pitchFamily="49" charset="0"/>
              </a:rPr>
              <a:t>= </a:t>
            </a:r>
            <a:r>
              <a:rPr lang="en-GB" sz="2500" b="1" dirty="0" err="1">
                <a:cs typeface="Courier New" pitchFamily="49" charset="0"/>
              </a:rPr>
              <a:t>nim</a:t>
            </a:r>
            <a:r>
              <a:rPr lang="en-GB" sz="2500" b="1" dirty="0">
                <a:cs typeface="Courier New" pitchFamily="49" charset="0"/>
              </a:rPr>
              <a:t>;}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public void </a:t>
            </a:r>
            <a:r>
              <a:rPr lang="en-GB" sz="2500" b="1" dirty="0" err="1">
                <a:cs typeface="Courier New" pitchFamily="49" charset="0"/>
              </a:rPr>
              <a:t>setNilaiUTS</a:t>
            </a:r>
            <a:r>
              <a:rPr lang="en-GB" sz="2500" b="1" dirty="0">
                <a:cs typeface="Courier New" pitchFamily="49" charset="0"/>
              </a:rPr>
              <a:t>(double </a:t>
            </a:r>
            <a:r>
              <a:rPr lang="en-GB" sz="2500" b="1" dirty="0" err="1">
                <a:cs typeface="Courier New" pitchFamily="49" charset="0"/>
              </a:rPr>
              <a:t>nilaiUTS</a:t>
            </a:r>
            <a:r>
              <a:rPr lang="en-GB" sz="2500" b="1" dirty="0" smtClean="0">
                <a:cs typeface="Courier New" pitchFamily="49" charset="0"/>
              </a:rPr>
              <a:t>){</a:t>
            </a:r>
          </a:p>
          <a:p>
            <a:pPr marL="0" lvl="1" indent="0" algn="just">
              <a:buNone/>
            </a:pPr>
            <a:r>
              <a:rPr lang="en-GB" sz="2500" b="1" dirty="0" err="1" smtClean="0">
                <a:cs typeface="Courier New" pitchFamily="49" charset="0"/>
              </a:rPr>
              <a:t>this.nilaiUTS</a:t>
            </a:r>
            <a:r>
              <a:rPr lang="en-GB" sz="2500" b="1" dirty="0" smtClean="0">
                <a:cs typeface="Courier New" pitchFamily="49" charset="0"/>
              </a:rPr>
              <a:t> </a:t>
            </a:r>
            <a:r>
              <a:rPr lang="en-GB" sz="2500" b="1" dirty="0">
                <a:cs typeface="Courier New" pitchFamily="49" charset="0"/>
              </a:rPr>
              <a:t>= </a:t>
            </a:r>
            <a:r>
              <a:rPr lang="en-GB" sz="2500" b="1" dirty="0" err="1">
                <a:cs typeface="Courier New" pitchFamily="49" charset="0"/>
              </a:rPr>
              <a:t>nilaiUTS</a:t>
            </a:r>
            <a:r>
              <a:rPr lang="en-GB" sz="2500" b="1" dirty="0">
                <a:cs typeface="Courier New" pitchFamily="49" charset="0"/>
              </a:rPr>
              <a:t>;}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public void </a:t>
            </a:r>
            <a:r>
              <a:rPr lang="en-GB" sz="2500" b="1" dirty="0" err="1">
                <a:cs typeface="Courier New" pitchFamily="49" charset="0"/>
              </a:rPr>
              <a:t>setNilaiUAS</a:t>
            </a:r>
            <a:r>
              <a:rPr lang="en-GB" sz="2500" b="1" dirty="0">
                <a:cs typeface="Courier New" pitchFamily="49" charset="0"/>
              </a:rPr>
              <a:t>(double </a:t>
            </a:r>
            <a:r>
              <a:rPr lang="en-GB" sz="2500" b="1" dirty="0" err="1">
                <a:cs typeface="Courier New" pitchFamily="49" charset="0"/>
              </a:rPr>
              <a:t>nilaiUAS</a:t>
            </a:r>
            <a:r>
              <a:rPr lang="en-GB" sz="2500" b="1" dirty="0" smtClean="0">
                <a:cs typeface="Courier New" pitchFamily="49" charset="0"/>
              </a:rPr>
              <a:t>){</a:t>
            </a:r>
          </a:p>
          <a:p>
            <a:pPr marL="0" lvl="1" indent="0" algn="just">
              <a:buNone/>
            </a:pPr>
            <a:r>
              <a:rPr lang="en-GB" sz="2500" b="1" dirty="0" err="1" smtClean="0">
                <a:cs typeface="Courier New" pitchFamily="49" charset="0"/>
              </a:rPr>
              <a:t>this.nilaiUAS</a:t>
            </a:r>
            <a:r>
              <a:rPr lang="en-GB" sz="2500" b="1" dirty="0" smtClean="0">
                <a:cs typeface="Courier New" pitchFamily="49" charset="0"/>
              </a:rPr>
              <a:t> </a:t>
            </a:r>
            <a:r>
              <a:rPr lang="en-GB" sz="2500" b="1" dirty="0">
                <a:cs typeface="Courier New" pitchFamily="49" charset="0"/>
              </a:rPr>
              <a:t>= </a:t>
            </a:r>
            <a:r>
              <a:rPr lang="en-GB" sz="2500" b="1" dirty="0" err="1">
                <a:cs typeface="Courier New" pitchFamily="49" charset="0"/>
              </a:rPr>
              <a:t>nilaiUAS</a:t>
            </a:r>
            <a:r>
              <a:rPr lang="en-GB" sz="2500" b="1" dirty="0">
                <a:cs typeface="Courier New" pitchFamily="49" charset="0"/>
              </a:rPr>
              <a:t>;}</a:t>
            </a:r>
          </a:p>
          <a:p>
            <a:pPr marL="0" lvl="1" indent="0" algn="just">
              <a:buNone/>
            </a:pPr>
            <a:endParaRPr lang="en-GB" sz="2500" b="1" dirty="0">
              <a:cs typeface="Courier New" pitchFamily="49" charset="0"/>
            </a:endParaRP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public double </a:t>
            </a:r>
            <a:r>
              <a:rPr lang="en-GB" sz="2500" b="1" dirty="0" err="1">
                <a:cs typeface="Courier New" pitchFamily="49" charset="0"/>
              </a:rPr>
              <a:t>getNilaiAkhir</a:t>
            </a:r>
            <a:r>
              <a:rPr lang="en-GB" sz="2500" b="1" dirty="0">
                <a:cs typeface="Courier New" pitchFamily="49" charset="0"/>
              </a:rPr>
              <a:t>(){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  return (</a:t>
            </a:r>
            <a:r>
              <a:rPr lang="en-GB" sz="2500" b="1" dirty="0" err="1">
                <a:cs typeface="Courier New" pitchFamily="49" charset="0"/>
              </a:rPr>
              <a:t>nilaiUTS</a:t>
            </a:r>
            <a:r>
              <a:rPr lang="en-GB" sz="2500" b="1" dirty="0">
                <a:cs typeface="Courier New" pitchFamily="49" charset="0"/>
              </a:rPr>
              <a:t>*0.4) + (</a:t>
            </a:r>
            <a:r>
              <a:rPr lang="en-GB" sz="2500" b="1" dirty="0" err="1">
                <a:cs typeface="Courier New" pitchFamily="49" charset="0"/>
              </a:rPr>
              <a:t>nilaiUAS</a:t>
            </a:r>
            <a:r>
              <a:rPr lang="en-GB" sz="2500" b="1" dirty="0">
                <a:cs typeface="Courier New" pitchFamily="49" charset="0"/>
              </a:rPr>
              <a:t>*0.6);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}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284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ProgramUtama.java(1)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5257800"/>
          </a:xfrm>
        </p:spPr>
        <p:txBody>
          <a:bodyPr>
            <a:noAutofit/>
          </a:bodyPr>
          <a:lstStyle/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public class </a:t>
            </a:r>
            <a:r>
              <a:rPr lang="en-GB" sz="2500" b="1" dirty="0" err="1">
                <a:cs typeface="Courier New" pitchFamily="49" charset="0"/>
              </a:rPr>
              <a:t>ProgramUtama</a:t>
            </a:r>
            <a:r>
              <a:rPr lang="en-GB" sz="2500" b="1" dirty="0">
                <a:cs typeface="Courier New" pitchFamily="49" charset="0"/>
              </a:rPr>
              <a:t> {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public static void main(String[] </a:t>
            </a:r>
            <a:r>
              <a:rPr lang="en-GB" sz="2500" b="1" dirty="0" err="1">
                <a:cs typeface="Courier New" pitchFamily="49" charset="0"/>
              </a:rPr>
              <a:t>args</a:t>
            </a:r>
            <a:r>
              <a:rPr lang="en-GB" sz="2500" b="1" dirty="0">
                <a:cs typeface="Courier New" pitchFamily="49" charset="0"/>
              </a:rPr>
              <a:t>) {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  Data </a:t>
            </a:r>
            <a:r>
              <a:rPr lang="en-GB" sz="2500" b="1" dirty="0" err="1">
                <a:cs typeface="Courier New" pitchFamily="49" charset="0"/>
              </a:rPr>
              <a:t>data</a:t>
            </a:r>
            <a:r>
              <a:rPr lang="en-GB" sz="2500" b="1" dirty="0">
                <a:cs typeface="Courier New" pitchFamily="49" charset="0"/>
              </a:rPr>
              <a:t> = new Data();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  </a:t>
            </a:r>
            <a:r>
              <a:rPr lang="en-GB" sz="2500" b="1" dirty="0" err="1">
                <a:cs typeface="Courier New" pitchFamily="49" charset="0"/>
              </a:rPr>
              <a:t>data.setNama</a:t>
            </a:r>
            <a:r>
              <a:rPr lang="en-GB" sz="2500" b="1" dirty="0">
                <a:cs typeface="Courier New" pitchFamily="49" charset="0"/>
              </a:rPr>
              <a:t>("Kiki");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  </a:t>
            </a:r>
            <a:r>
              <a:rPr lang="en-GB" sz="2500" b="1" dirty="0" err="1">
                <a:cs typeface="Courier New" pitchFamily="49" charset="0"/>
              </a:rPr>
              <a:t>data.setNIM</a:t>
            </a:r>
            <a:r>
              <a:rPr lang="en-GB" sz="2500" b="1" dirty="0">
                <a:cs typeface="Courier New" pitchFamily="49" charset="0"/>
              </a:rPr>
              <a:t>("10505050");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  </a:t>
            </a:r>
            <a:r>
              <a:rPr lang="en-GB" sz="2500" b="1" dirty="0" err="1">
                <a:cs typeface="Courier New" pitchFamily="49" charset="0"/>
              </a:rPr>
              <a:t>data.setNilaiUTS</a:t>
            </a:r>
            <a:r>
              <a:rPr lang="en-GB" sz="2500" b="1" dirty="0">
                <a:cs typeface="Courier New" pitchFamily="49" charset="0"/>
              </a:rPr>
              <a:t>(70);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  </a:t>
            </a:r>
            <a:r>
              <a:rPr lang="en-GB" sz="2500" b="1" dirty="0" err="1">
                <a:cs typeface="Courier New" pitchFamily="49" charset="0"/>
              </a:rPr>
              <a:t>data.setNilaiUAS</a:t>
            </a:r>
            <a:r>
              <a:rPr lang="en-GB" sz="2500" b="1" dirty="0">
                <a:cs typeface="Courier New" pitchFamily="49" charset="0"/>
              </a:rPr>
              <a:t>(95</a:t>
            </a:r>
            <a:r>
              <a:rPr lang="en-GB" sz="2500" b="1" dirty="0" smtClean="0">
                <a:cs typeface="Courier New" pitchFamily="49" charset="0"/>
              </a:rPr>
              <a:t>);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</a:t>
            </a:r>
            <a:r>
              <a:rPr lang="en-GB" sz="2500" b="1" dirty="0" smtClean="0">
                <a:cs typeface="Courier New" pitchFamily="49" charset="0"/>
              </a:rPr>
              <a:t>   //</a:t>
            </a:r>
            <a:r>
              <a:rPr lang="en-GB" sz="2500" b="1" dirty="0" err="1" smtClean="0">
                <a:cs typeface="Courier New" pitchFamily="49" charset="0"/>
              </a:rPr>
              <a:t>bersambung</a:t>
            </a:r>
            <a:endParaRPr lang="en-GB" sz="2500" b="1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42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ProgramUtama.java(2)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5257800"/>
          </a:xfrm>
        </p:spPr>
        <p:txBody>
          <a:bodyPr>
            <a:noAutofit/>
          </a:bodyPr>
          <a:lstStyle/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</a:t>
            </a:r>
            <a:r>
              <a:rPr lang="en-GB" sz="2500" b="1" dirty="0" smtClean="0">
                <a:cs typeface="Courier New" pitchFamily="49" charset="0"/>
              </a:rPr>
              <a:t>   </a:t>
            </a:r>
            <a:r>
              <a:rPr lang="en-GB" sz="2500" b="1" dirty="0" err="1" smtClean="0">
                <a:cs typeface="Courier New" pitchFamily="49" charset="0"/>
              </a:rPr>
              <a:t>System.out.println</a:t>
            </a:r>
            <a:r>
              <a:rPr lang="en-GB" sz="2500" b="1" dirty="0">
                <a:cs typeface="Courier New" pitchFamily="49" charset="0"/>
              </a:rPr>
              <a:t>("</a:t>
            </a:r>
            <a:r>
              <a:rPr lang="en-GB" sz="2500" b="1" dirty="0" err="1">
                <a:cs typeface="Courier New" pitchFamily="49" charset="0"/>
              </a:rPr>
              <a:t>Nama</a:t>
            </a:r>
            <a:r>
              <a:rPr lang="en-GB" sz="2500" b="1" dirty="0">
                <a:cs typeface="Courier New" pitchFamily="49" charset="0"/>
              </a:rPr>
              <a:t>        : "+ </a:t>
            </a:r>
            <a:r>
              <a:rPr lang="en-GB" sz="2500" b="1" dirty="0" err="1">
                <a:cs typeface="Courier New" pitchFamily="49" charset="0"/>
              </a:rPr>
              <a:t>data.getNama</a:t>
            </a:r>
            <a:r>
              <a:rPr lang="en-GB" sz="2500" b="1" dirty="0">
                <a:cs typeface="Courier New" pitchFamily="49" charset="0"/>
              </a:rPr>
              <a:t>());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  </a:t>
            </a:r>
            <a:r>
              <a:rPr lang="en-GB" sz="2500" b="1" dirty="0" err="1">
                <a:cs typeface="Courier New" pitchFamily="49" charset="0"/>
              </a:rPr>
              <a:t>System.out.println</a:t>
            </a:r>
            <a:r>
              <a:rPr lang="en-GB" sz="2500" b="1" dirty="0">
                <a:cs typeface="Courier New" pitchFamily="49" charset="0"/>
              </a:rPr>
              <a:t>("NIM         : "+ </a:t>
            </a:r>
            <a:r>
              <a:rPr lang="en-GB" sz="2500" b="1" dirty="0" err="1">
                <a:cs typeface="Courier New" pitchFamily="49" charset="0"/>
              </a:rPr>
              <a:t>data.getNIM</a:t>
            </a:r>
            <a:r>
              <a:rPr lang="en-GB" sz="2500" b="1" dirty="0">
                <a:cs typeface="Courier New" pitchFamily="49" charset="0"/>
              </a:rPr>
              <a:t>());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  </a:t>
            </a:r>
            <a:r>
              <a:rPr lang="en-GB" sz="2500" b="1" dirty="0" err="1">
                <a:cs typeface="Courier New" pitchFamily="49" charset="0"/>
              </a:rPr>
              <a:t>System.out.println</a:t>
            </a:r>
            <a:r>
              <a:rPr lang="en-GB" sz="2500" b="1" dirty="0">
                <a:cs typeface="Courier New" pitchFamily="49" charset="0"/>
              </a:rPr>
              <a:t>("</a:t>
            </a:r>
            <a:r>
              <a:rPr lang="en-GB" sz="2500" b="1" dirty="0" err="1">
                <a:cs typeface="Courier New" pitchFamily="49" charset="0"/>
              </a:rPr>
              <a:t>Nilai</a:t>
            </a:r>
            <a:r>
              <a:rPr lang="en-GB" sz="2500" b="1" dirty="0">
                <a:cs typeface="Courier New" pitchFamily="49" charset="0"/>
              </a:rPr>
              <a:t> UTS   : "+ </a:t>
            </a:r>
            <a:r>
              <a:rPr lang="en-GB" sz="2500" b="1" dirty="0" err="1">
                <a:cs typeface="Courier New" pitchFamily="49" charset="0"/>
              </a:rPr>
              <a:t>data.getNilaiUTS</a:t>
            </a:r>
            <a:r>
              <a:rPr lang="en-GB" sz="2500" b="1" dirty="0">
                <a:cs typeface="Courier New" pitchFamily="49" charset="0"/>
              </a:rPr>
              <a:t>());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  </a:t>
            </a:r>
            <a:r>
              <a:rPr lang="en-GB" sz="2500" b="1" dirty="0" err="1">
                <a:cs typeface="Courier New" pitchFamily="49" charset="0"/>
              </a:rPr>
              <a:t>System.out.println</a:t>
            </a:r>
            <a:r>
              <a:rPr lang="en-GB" sz="2500" b="1" dirty="0">
                <a:cs typeface="Courier New" pitchFamily="49" charset="0"/>
              </a:rPr>
              <a:t>("</a:t>
            </a:r>
            <a:r>
              <a:rPr lang="en-GB" sz="2500" b="1" dirty="0" err="1">
                <a:cs typeface="Courier New" pitchFamily="49" charset="0"/>
              </a:rPr>
              <a:t>Nilai</a:t>
            </a:r>
            <a:r>
              <a:rPr lang="en-GB" sz="2500" b="1" dirty="0">
                <a:cs typeface="Courier New" pitchFamily="49" charset="0"/>
              </a:rPr>
              <a:t> UAS   : "+ </a:t>
            </a:r>
            <a:r>
              <a:rPr lang="en-GB" sz="2500" b="1" dirty="0" err="1">
                <a:cs typeface="Courier New" pitchFamily="49" charset="0"/>
              </a:rPr>
              <a:t>data.getNilaiUAS</a:t>
            </a:r>
            <a:r>
              <a:rPr lang="en-GB" sz="2500" b="1" dirty="0">
                <a:cs typeface="Courier New" pitchFamily="49" charset="0"/>
              </a:rPr>
              <a:t>());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  </a:t>
            </a:r>
            <a:r>
              <a:rPr lang="en-GB" sz="2500" b="1" dirty="0" err="1">
                <a:cs typeface="Courier New" pitchFamily="49" charset="0"/>
              </a:rPr>
              <a:t>System.out.println</a:t>
            </a:r>
            <a:r>
              <a:rPr lang="en-GB" sz="2500" b="1" dirty="0">
                <a:cs typeface="Courier New" pitchFamily="49" charset="0"/>
              </a:rPr>
              <a:t>("</a:t>
            </a:r>
            <a:r>
              <a:rPr lang="en-GB" sz="2500" b="1" dirty="0" err="1">
                <a:cs typeface="Courier New" pitchFamily="49" charset="0"/>
              </a:rPr>
              <a:t>Nilai</a:t>
            </a:r>
            <a:r>
              <a:rPr lang="en-GB" sz="2500" b="1" dirty="0">
                <a:cs typeface="Courier New" pitchFamily="49" charset="0"/>
              </a:rPr>
              <a:t> </a:t>
            </a:r>
            <a:r>
              <a:rPr lang="en-GB" sz="2500" b="1" dirty="0" err="1">
                <a:cs typeface="Courier New" pitchFamily="49" charset="0"/>
              </a:rPr>
              <a:t>Akhir</a:t>
            </a:r>
            <a:r>
              <a:rPr lang="en-GB" sz="2500" b="1" dirty="0">
                <a:cs typeface="Courier New" pitchFamily="49" charset="0"/>
              </a:rPr>
              <a:t> : </a:t>
            </a:r>
            <a:r>
              <a:rPr lang="en-GB" sz="2500" b="1" dirty="0" smtClean="0">
                <a:cs typeface="Courier New" pitchFamily="49" charset="0"/>
              </a:rPr>
              <a:t>“ +</a:t>
            </a:r>
          </a:p>
          <a:p>
            <a:pPr marL="0" lvl="1" indent="0" algn="just">
              <a:buNone/>
            </a:pPr>
            <a:r>
              <a:rPr lang="en-GB" sz="2500" b="1" dirty="0" err="1" smtClean="0">
                <a:cs typeface="Courier New" pitchFamily="49" charset="0"/>
              </a:rPr>
              <a:t>data.getNilaiAkhir</a:t>
            </a:r>
            <a:r>
              <a:rPr lang="en-GB" sz="2500" b="1" dirty="0">
                <a:cs typeface="Courier New" pitchFamily="49" charset="0"/>
              </a:rPr>
              <a:t>());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  }  </a:t>
            </a:r>
          </a:p>
          <a:p>
            <a:pPr marL="0" lvl="1" indent="0" algn="just">
              <a:buNone/>
            </a:pPr>
            <a:r>
              <a:rPr lang="en-GB" sz="2500" b="1" dirty="0"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31739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Encapsulation (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Pengkapsulan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46482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600" b="1" dirty="0" err="1" smtClean="0"/>
              <a:t>Encapsulasi</a:t>
            </a:r>
            <a:r>
              <a:rPr lang="en-GB" sz="2600" dirty="0" smtClean="0"/>
              <a:t> </a:t>
            </a:r>
            <a:r>
              <a:rPr lang="en-GB" sz="2600" dirty="0" err="1" smtClean="0"/>
              <a:t>adalah</a:t>
            </a:r>
            <a:r>
              <a:rPr lang="en-GB" sz="2600" dirty="0" smtClean="0"/>
              <a:t> </a:t>
            </a:r>
            <a:r>
              <a:rPr lang="en-GB" sz="2600" dirty="0" err="1" smtClean="0"/>
              <a:t>teknik</a:t>
            </a:r>
            <a:r>
              <a:rPr lang="en-GB" sz="2600" dirty="0" smtClean="0"/>
              <a:t> </a:t>
            </a:r>
            <a:r>
              <a:rPr lang="en-GB" sz="2600" dirty="0" err="1" smtClean="0"/>
              <a:t>penyembunyian</a:t>
            </a:r>
            <a:r>
              <a:rPr lang="en-GB" sz="2600" dirty="0" smtClean="0"/>
              <a:t> </a:t>
            </a:r>
            <a:r>
              <a:rPr lang="en-GB" sz="2600" dirty="0" err="1" smtClean="0"/>
              <a:t>atribut</a:t>
            </a:r>
            <a:r>
              <a:rPr lang="en-GB" sz="2600" dirty="0" smtClean="0"/>
              <a:t> </a:t>
            </a:r>
            <a:r>
              <a:rPr lang="en-GB" sz="2600" dirty="0" err="1" smtClean="0"/>
              <a:t>dan</a:t>
            </a:r>
            <a:r>
              <a:rPr lang="en-GB" sz="2600" dirty="0" smtClean="0"/>
              <a:t> </a:t>
            </a:r>
            <a:r>
              <a:rPr lang="en-GB" sz="2600" dirty="0" err="1" smtClean="0"/>
              <a:t>metode</a:t>
            </a:r>
            <a:r>
              <a:rPr lang="en-GB" sz="2600" dirty="0" smtClean="0"/>
              <a:t>, </a:t>
            </a:r>
            <a:r>
              <a:rPr lang="en-GB" sz="2600" dirty="0" err="1" smtClean="0"/>
              <a:t>dimana</a:t>
            </a:r>
            <a:r>
              <a:rPr lang="en-GB" sz="2600" dirty="0" smtClean="0"/>
              <a:t> </a:t>
            </a:r>
            <a:r>
              <a:rPr lang="en-GB" sz="2600" dirty="0" err="1" smtClean="0"/>
              <a:t>keterintegrasian</a:t>
            </a:r>
            <a:r>
              <a:rPr lang="en-GB" sz="2600" dirty="0" smtClean="0"/>
              <a:t> </a:t>
            </a:r>
            <a:r>
              <a:rPr lang="en-GB" sz="2600" dirty="0" err="1" smtClean="0"/>
              <a:t>antara</a:t>
            </a:r>
            <a:r>
              <a:rPr lang="en-GB" sz="2600" dirty="0" smtClean="0"/>
              <a:t> class TIDAK BOLEH </a:t>
            </a:r>
            <a:r>
              <a:rPr lang="en-GB" sz="2600" dirty="0" err="1" smtClean="0"/>
              <a:t>semua</a:t>
            </a:r>
            <a:r>
              <a:rPr lang="en-GB" sz="2600" dirty="0" smtClean="0"/>
              <a:t> </a:t>
            </a:r>
            <a:r>
              <a:rPr lang="en-GB" sz="2600" dirty="0" err="1" smtClean="0"/>
              <a:t>atribut</a:t>
            </a:r>
            <a:r>
              <a:rPr lang="en-GB" sz="2600" dirty="0" smtClean="0"/>
              <a:t> </a:t>
            </a:r>
            <a:r>
              <a:rPr lang="en-GB" sz="2600" dirty="0" err="1" smtClean="0"/>
              <a:t>dan</a:t>
            </a:r>
            <a:r>
              <a:rPr lang="en-GB" sz="2600" dirty="0" smtClean="0"/>
              <a:t> </a:t>
            </a:r>
            <a:r>
              <a:rPr lang="en-GB" sz="2600" dirty="0" err="1" smtClean="0"/>
              <a:t>metode</a:t>
            </a:r>
            <a:r>
              <a:rPr lang="en-GB" sz="2600" dirty="0" smtClean="0"/>
              <a:t> di </a:t>
            </a:r>
            <a:r>
              <a:rPr lang="en-GB" sz="2600" dirty="0" err="1" smtClean="0"/>
              <a:t>deklarasian</a:t>
            </a:r>
            <a:r>
              <a:rPr lang="en-GB" sz="2600" dirty="0" smtClean="0"/>
              <a:t> </a:t>
            </a:r>
            <a:r>
              <a:rPr lang="en-GB" sz="2600" dirty="0" err="1" smtClean="0"/>
              <a:t>sebagai</a:t>
            </a:r>
            <a:r>
              <a:rPr lang="en-GB" sz="2600" dirty="0" smtClean="0"/>
              <a:t> public. Java </a:t>
            </a:r>
            <a:r>
              <a:rPr lang="en-GB" sz="2600" dirty="0" err="1" smtClean="0"/>
              <a:t>mengenal</a:t>
            </a:r>
            <a:r>
              <a:rPr lang="en-GB" sz="2600" dirty="0" smtClean="0"/>
              <a:t> </a:t>
            </a:r>
            <a:r>
              <a:rPr lang="en-GB" sz="2600" dirty="0" err="1" smtClean="0"/>
              <a:t>istilah</a:t>
            </a:r>
            <a:r>
              <a:rPr lang="en-GB" sz="2600" dirty="0" smtClean="0"/>
              <a:t> visibility/access modifier yang </a:t>
            </a:r>
            <a:r>
              <a:rPr lang="en-GB" sz="2600" dirty="0" err="1" smtClean="0"/>
              <a:t>akan</a:t>
            </a:r>
            <a:r>
              <a:rPr lang="en-GB" sz="2600" dirty="0" smtClean="0"/>
              <a:t> </a:t>
            </a:r>
            <a:r>
              <a:rPr lang="en-GB" sz="2600" dirty="0" err="1" smtClean="0"/>
              <a:t>membedakan</a:t>
            </a:r>
            <a:r>
              <a:rPr lang="en-GB" sz="2600" dirty="0" smtClean="0"/>
              <a:t> </a:t>
            </a:r>
            <a:r>
              <a:rPr lang="en-GB" sz="2600" dirty="0" err="1" smtClean="0"/>
              <a:t>hak</a:t>
            </a:r>
            <a:r>
              <a:rPr lang="en-GB" sz="2600" dirty="0" smtClean="0"/>
              <a:t> </a:t>
            </a:r>
            <a:r>
              <a:rPr lang="en-GB" sz="2600" dirty="0" err="1" smtClean="0"/>
              <a:t>pengaksesan</a:t>
            </a:r>
            <a:r>
              <a:rPr lang="en-GB" sz="2600" dirty="0" smtClean="0"/>
              <a:t> </a:t>
            </a:r>
            <a:r>
              <a:rPr lang="en-GB" sz="2600" dirty="0" err="1" smtClean="0"/>
              <a:t>atribut</a:t>
            </a:r>
            <a:r>
              <a:rPr lang="en-GB" sz="2600" dirty="0" smtClean="0"/>
              <a:t> </a:t>
            </a:r>
            <a:r>
              <a:rPr lang="en-GB" sz="2600" dirty="0" err="1" smtClean="0"/>
              <a:t>dan</a:t>
            </a:r>
            <a:r>
              <a:rPr lang="en-GB" sz="2600" dirty="0" smtClean="0"/>
              <a:t> </a:t>
            </a:r>
            <a:r>
              <a:rPr lang="en-GB" sz="2600" dirty="0" err="1" smtClean="0"/>
              <a:t>metode</a:t>
            </a:r>
            <a:r>
              <a:rPr lang="en-GB" sz="2600" dirty="0" smtClean="0"/>
              <a:t>.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600" dirty="0"/>
          </a:p>
          <a:p>
            <a:pPr marL="0" lvl="1" indent="0" algn="just">
              <a:buFont typeface="Verdana" pitchFamily="34" charset="0"/>
              <a:buNone/>
            </a:pPr>
            <a:r>
              <a:rPr lang="en-GB" sz="2600" dirty="0" err="1" smtClean="0"/>
              <a:t>Teknik</a:t>
            </a:r>
            <a:r>
              <a:rPr lang="en-GB" sz="2600" dirty="0" smtClean="0"/>
              <a:t> </a:t>
            </a:r>
            <a:r>
              <a:rPr lang="en-GB" sz="2600" dirty="0" err="1" smtClean="0"/>
              <a:t>penyembunyian</a:t>
            </a:r>
            <a:r>
              <a:rPr lang="en-GB" sz="2600" dirty="0" smtClean="0"/>
              <a:t> </a:t>
            </a:r>
            <a:r>
              <a:rPr lang="en-GB" sz="2600" dirty="0" err="1" smtClean="0"/>
              <a:t>atribut</a:t>
            </a:r>
            <a:r>
              <a:rPr lang="en-GB" sz="2600" dirty="0" smtClean="0"/>
              <a:t> </a:t>
            </a:r>
            <a:r>
              <a:rPr lang="en-GB" sz="2600" dirty="0" err="1" smtClean="0"/>
              <a:t>dan</a:t>
            </a:r>
            <a:r>
              <a:rPr lang="en-GB" sz="2600" dirty="0" smtClean="0"/>
              <a:t> </a:t>
            </a:r>
            <a:r>
              <a:rPr lang="en-GB" sz="2600" dirty="0" err="1" smtClean="0"/>
              <a:t>metode</a:t>
            </a:r>
            <a:r>
              <a:rPr lang="en-GB" sz="2600" dirty="0" smtClean="0"/>
              <a:t> </a:t>
            </a:r>
            <a:r>
              <a:rPr lang="en-GB" sz="2600" dirty="0" err="1" smtClean="0"/>
              <a:t>inilah</a:t>
            </a:r>
            <a:r>
              <a:rPr lang="en-GB" sz="2600" dirty="0" smtClean="0"/>
              <a:t> yang </a:t>
            </a:r>
            <a:r>
              <a:rPr lang="en-GB" sz="2600" dirty="0" err="1" smtClean="0"/>
              <a:t>disebut</a:t>
            </a:r>
            <a:r>
              <a:rPr lang="en-GB" sz="2600" dirty="0" smtClean="0"/>
              <a:t> </a:t>
            </a:r>
            <a:r>
              <a:rPr lang="en-GB" sz="2600" dirty="0" err="1" smtClean="0"/>
              <a:t>dengan</a:t>
            </a:r>
            <a:r>
              <a:rPr lang="en-GB" sz="2600" dirty="0" smtClean="0"/>
              <a:t> </a:t>
            </a:r>
            <a:r>
              <a:rPr lang="en-GB" sz="2600" dirty="0" err="1" smtClean="0"/>
              <a:t>konsep</a:t>
            </a:r>
            <a:r>
              <a:rPr lang="en-GB" sz="2600" dirty="0" smtClean="0"/>
              <a:t> Encapsulation (</a:t>
            </a:r>
            <a:r>
              <a:rPr lang="en-GB" sz="2600" dirty="0" err="1" smtClean="0"/>
              <a:t>Pengkapsulan</a:t>
            </a:r>
            <a:r>
              <a:rPr lang="en-GB" sz="2600" dirty="0" smtClean="0"/>
              <a:t>, </a:t>
            </a:r>
            <a:r>
              <a:rPr lang="en-GB" sz="2600" dirty="0" err="1" smtClean="0"/>
              <a:t>Pembungkusan</a:t>
            </a:r>
            <a:r>
              <a:rPr lang="en-GB" sz="2600" dirty="0" smtClean="0"/>
              <a:t>).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18318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Encapsulation (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Pengkapsulan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46482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600" dirty="0" smtClean="0"/>
              <a:t>Visibility/access modifier di </a:t>
            </a:r>
            <a:r>
              <a:rPr lang="en-GB" sz="2600" dirty="0" err="1" smtClean="0"/>
              <a:t>dalam</a:t>
            </a:r>
            <a:r>
              <a:rPr lang="en-GB" sz="2600" dirty="0" smtClean="0"/>
              <a:t> Java </a:t>
            </a:r>
            <a:r>
              <a:rPr lang="en-GB" sz="2600" dirty="0" err="1" smtClean="0"/>
              <a:t>terbagi</a:t>
            </a:r>
            <a:r>
              <a:rPr lang="en-GB" sz="2600" dirty="0" smtClean="0"/>
              <a:t> </a:t>
            </a:r>
            <a:r>
              <a:rPr lang="en-GB" sz="2600" dirty="0" err="1" smtClean="0"/>
              <a:t>menjadi</a:t>
            </a:r>
            <a:r>
              <a:rPr lang="en-GB" sz="2600" dirty="0" smtClean="0"/>
              <a:t> 4, </a:t>
            </a:r>
            <a:r>
              <a:rPr lang="en-GB" sz="2600" dirty="0" err="1" smtClean="0"/>
              <a:t>yaitu</a:t>
            </a:r>
            <a:r>
              <a:rPr lang="en-GB" sz="2600" dirty="0" smtClean="0"/>
              <a:t> :</a:t>
            </a:r>
            <a:endParaRPr lang="en-GB" sz="2600" dirty="0"/>
          </a:p>
          <a:p>
            <a:pPr marL="457200" lvl="1" indent="-457200" algn="just">
              <a:buFont typeface="Wingdings" pitchFamily="2" charset="2"/>
              <a:buChar char="Ø"/>
            </a:pPr>
            <a:r>
              <a:rPr lang="en-GB" sz="2600" b="1" dirty="0" smtClean="0"/>
              <a:t>default</a:t>
            </a:r>
            <a:endParaRPr lang="en-GB" sz="2600" dirty="0" smtClean="0"/>
          </a:p>
          <a:p>
            <a:pPr marL="457200" lvl="1" indent="-457200" algn="just">
              <a:buFont typeface="Wingdings" pitchFamily="2" charset="2"/>
              <a:buChar char="Ø"/>
            </a:pPr>
            <a:r>
              <a:rPr lang="en-GB" sz="2600" b="1" dirty="0" smtClean="0"/>
              <a:t>public</a:t>
            </a:r>
            <a:endParaRPr lang="en-GB" sz="2600" dirty="0" smtClean="0"/>
          </a:p>
          <a:p>
            <a:pPr marL="457200" lvl="1" indent="-457200" algn="just">
              <a:buFont typeface="Wingdings" pitchFamily="2" charset="2"/>
              <a:buChar char="Ø"/>
            </a:pPr>
            <a:r>
              <a:rPr lang="en-GB" sz="2600" b="1" dirty="0" smtClean="0"/>
              <a:t>private</a:t>
            </a:r>
            <a:endParaRPr lang="en-GB" sz="2600" dirty="0"/>
          </a:p>
          <a:p>
            <a:pPr marL="457200" lvl="1" indent="-457200" algn="just">
              <a:buFont typeface="Wingdings" pitchFamily="2" charset="2"/>
              <a:buChar char="Ø"/>
            </a:pPr>
            <a:r>
              <a:rPr lang="en-GB" sz="2600" b="1" dirty="0" smtClean="0"/>
              <a:t>protected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/>
              <a:t>d</a:t>
            </a:r>
            <a:r>
              <a:rPr lang="en-GB" sz="2600" b="1" dirty="0" smtClean="0"/>
              <a:t>efault</a:t>
            </a:r>
            <a:r>
              <a:rPr lang="en-GB" sz="2600" dirty="0" smtClean="0"/>
              <a:t> </a:t>
            </a:r>
            <a:r>
              <a:rPr lang="en-GB" sz="2600" dirty="0" err="1"/>
              <a:t>merupakan</a:t>
            </a:r>
            <a:r>
              <a:rPr lang="en-GB" sz="2600" dirty="0"/>
              <a:t> default access modifier, yang </a:t>
            </a:r>
            <a:r>
              <a:rPr lang="en-GB" sz="2600" dirty="0" err="1"/>
              <a:t>tidak</a:t>
            </a:r>
            <a:r>
              <a:rPr lang="en-GB" sz="2600" dirty="0"/>
              <a:t> </a:t>
            </a:r>
            <a:r>
              <a:rPr lang="en-GB" sz="2600" dirty="0" err="1"/>
              <a:t>menggunakan</a:t>
            </a:r>
            <a:r>
              <a:rPr lang="en-GB" sz="2600" dirty="0"/>
              <a:t> </a:t>
            </a:r>
            <a:r>
              <a:rPr lang="en-GB" sz="2600" dirty="0" smtClean="0"/>
              <a:t>keyword (</a:t>
            </a:r>
            <a:r>
              <a:rPr lang="en-GB" sz="2600" dirty="0" err="1" smtClean="0"/>
              <a:t>tidak</a:t>
            </a:r>
            <a:r>
              <a:rPr lang="en-GB" sz="2600" dirty="0" smtClean="0"/>
              <a:t> </a:t>
            </a:r>
            <a:r>
              <a:rPr lang="en-GB" sz="2600" dirty="0" err="1" smtClean="0"/>
              <a:t>ditulis</a:t>
            </a:r>
            <a:r>
              <a:rPr lang="en-GB" sz="2600" dirty="0" smtClean="0"/>
              <a:t>).</a:t>
            </a:r>
            <a:endParaRPr lang="en-GB" sz="2600" dirty="0"/>
          </a:p>
          <a:p>
            <a:pPr marL="0" lvl="1" indent="0" algn="just">
              <a:buFont typeface="Verdana" pitchFamily="34" charset="0"/>
              <a:buNone/>
            </a:pPr>
            <a:r>
              <a:rPr lang="en-GB" sz="2600" dirty="0" smtClean="0"/>
              <a:t>public</a:t>
            </a:r>
            <a:r>
              <a:rPr lang="en-GB" sz="2600" dirty="0"/>
              <a:t>, private, </a:t>
            </a:r>
            <a:r>
              <a:rPr lang="en-GB" sz="2600" dirty="0" err="1"/>
              <a:t>dan</a:t>
            </a:r>
            <a:r>
              <a:rPr lang="en-GB" sz="2600" dirty="0"/>
              <a:t> protected </a:t>
            </a:r>
            <a:r>
              <a:rPr lang="en-GB" sz="2600" dirty="0" err="1"/>
              <a:t>merupakan</a:t>
            </a:r>
            <a:r>
              <a:rPr lang="en-GB" sz="2600" dirty="0"/>
              <a:t> access modifier </a:t>
            </a:r>
            <a:r>
              <a:rPr lang="en-GB" sz="2600" dirty="0" err="1"/>
              <a:t>tipe</a:t>
            </a:r>
            <a:r>
              <a:rPr lang="en-GB" sz="2600" dirty="0"/>
              <a:t> </a:t>
            </a:r>
            <a:r>
              <a:rPr lang="en-GB" sz="2600" dirty="0" err="1"/>
              <a:t>akses</a:t>
            </a:r>
            <a:r>
              <a:rPr lang="en-GB" sz="2600" dirty="0"/>
              <a:t>, yang </a:t>
            </a:r>
            <a:r>
              <a:rPr lang="en-GB" sz="2600" dirty="0" err="1"/>
              <a:t>secara</a:t>
            </a:r>
            <a:r>
              <a:rPr lang="en-GB" sz="2600" dirty="0"/>
              <a:t> </a:t>
            </a:r>
            <a:r>
              <a:rPr lang="en-GB" sz="2600" dirty="0" err="1"/>
              <a:t>eksplisit</a:t>
            </a:r>
            <a:r>
              <a:rPr lang="en-GB" sz="2600" dirty="0"/>
              <a:t> </a:t>
            </a:r>
            <a:r>
              <a:rPr lang="en-GB" sz="2600" dirty="0" err="1"/>
              <a:t>harus</a:t>
            </a:r>
            <a:r>
              <a:rPr lang="en-GB" sz="2600" dirty="0"/>
              <a:t> </a:t>
            </a:r>
            <a:r>
              <a:rPr lang="en-GB" sz="2600" dirty="0" err="1"/>
              <a:t>ditulis</a:t>
            </a:r>
            <a:r>
              <a:rPr lang="en-GB" sz="2600" dirty="0" smtClean="0"/>
              <a:t>.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68912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Modifier default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5105400"/>
          </a:xfrm>
        </p:spPr>
        <p:txBody>
          <a:bodyPr>
            <a:noAutofit/>
          </a:bodyPr>
          <a:lstStyle/>
          <a:p>
            <a:pPr marL="0" lvl="1" indent="0" algn="just">
              <a:buNone/>
            </a:pPr>
            <a:r>
              <a:rPr lang="en-GB" sz="2600" b="1" dirty="0" smtClean="0"/>
              <a:t>Modifier default</a:t>
            </a:r>
            <a:r>
              <a:rPr lang="en-GB" sz="2600" dirty="0" smtClean="0"/>
              <a:t> </a:t>
            </a:r>
            <a:r>
              <a:rPr lang="en-GB" sz="2600" dirty="0" err="1" smtClean="0"/>
              <a:t>berarti</a:t>
            </a:r>
            <a:r>
              <a:rPr lang="en-GB" sz="2600" dirty="0" smtClean="0"/>
              <a:t> </a:t>
            </a:r>
            <a:r>
              <a:rPr lang="en-GB" sz="2600" dirty="0" err="1" smtClean="0"/>
              <a:t>bisa</a:t>
            </a:r>
            <a:r>
              <a:rPr lang="en-GB" sz="2600" dirty="0" smtClean="0"/>
              <a:t> </a:t>
            </a:r>
            <a:r>
              <a:rPr lang="en-GB" sz="2600" dirty="0" err="1" smtClean="0"/>
              <a:t>diakses</a:t>
            </a:r>
            <a:r>
              <a:rPr lang="en-GB" sz="2600" dirty="0" smtClean="0"/>
              <a:t> </a:t>
            </a:r>
            <a:r>
              <a:rPr lang="en-GB" sz="2600" dirty="0" err="1" smtClean="0"/>
              <a:t>oleh</a:t>
            </a:r>
            <a:r>
              <a:rPr lang="en-GB" sz="2600" dirty="0" smtClean="0"/>
              <a:t> </a:t>
            </a:r>
            <a:r>
              <a:rPr lang="en-GB" sz="2600" dirty="0" err="1" smtClean="0"/>
              <a:t>semua</a:t>
            </a:r>
            <a:r>
              <a:rPr lang="en-GB" sz="2600" dirty="0" smtClean="0"/>
              <a:t> class, </a:t>
            </a:r>
            <a:r>
              <a:rPr lang="en-GB" sz="2600" dirty="0" err="1" smtClean="0"/>
              <a:t>tetapi</a:t>
            </a:r>
            <a:r>
              <a:rPr lang="en-GB" sz="2600" dirty="0" smtClean="0"/>
              <a:t> </a:t>
            </a:r>
            <a:r>
              <a:rPr lang="en-GB" sz="2600" dirty="0" err="1" smtClean="0"/>
              <a:t>harus</a:t>
            </a:r>
            <a:r>
              <a:rPr lang="en-GB" sz="2600" dirty="0" smtClean="0"/>
              <a:t> di </a:t>
            </a:r>
            <a:r>
              <a:rPr lang="en-GB" sz="2600" dirty="0" err="1" smtClean="0"/>
              <a:t>dalam</a:t>
            </a:r>
            <a:r>
              <a:rPr lang="en-GB" sz="2600" dirty="0" smtClean="0"/>
              <a:t> folder/package yang </a:t>
            </a:r>
            <a:r>
              <a:rPr lang="en-GB" sz="2600" dirty="0" err="1" smtClean="0"/>
              <a:t>sama</a:t>
            </a:r>
            <a:r>
              <a:rPr lang="en-GB" sz="2600" dirty="0"/>
              <a:t>. Cara </a:t>
            </a:r>
            <a:r>
              <a:rPr lang="en-GB" sz="2600" dirty="0" err="1"/>
              <a:t>mendeklarasikan</a:t>
            </a:r>
            <a:r>
              <a:rPr lang="en-GB" sz="2600" dirty="0"/>
              <a:t> modifier </a:t>
            </a:r>
            <a:r>
              <a:rPr lang="en-GB" sz="2600" b="1" dirty="0" smtClean="0"/>
              <a:t>default</a:t>
            </a:r>
            <a:r>
              <a:rPr lang="en-GB" sz="2600" dirty="0" smtClean="0"/>
              <a:t> </a:t>
            </a:r>
            <a:r>
              <a:rPr lang="en-GB" sz="2600" dirty="0" err="1"/>
              <a:t>adalah</a:t>
            </a:r>
            <a:r>
              <a:rPr lang="en-GB" sz="2600" dirty="0"/>
              <a:t> </a:t>
            </a:r>
            <a:r>
              <a:rPr lang="en-GB" sz="2600" dirty="0" err="1"/>
              <a:t>dengan</a:t>
            </a:r>
            <a:r>
              <a:rPr lang="en-GB" sz="2600" dirty="0"/>
              <a:t> </a:t>
            </a:r>
            <a:r>
              <a:rPr lang="en-GB" sz="2600" dirty="0" err="1" smtClean="0"/>
              <a:t>tidak</a:t>
            </a:r>
            <a:r>
              <a:rPr lang="en-GB" sz="2600" dirty="0" smtClean="0"/>
              <a:t> </a:t>
            </a:r>
            <a:r>
              <a:rPr lang="en-GB" sz="2600" dirty="0" err="1" smtClean="0"/>
              <a:t>menuliskan</a:t>
            </a:r>
            <a:r>
              <a:rPr lang="en-GB" sz="2600" dirty="0" smtClean="0"/>
              <a:t> </a:t>
            </a:r>
            <a:r>
              <a:rPr lang="en-GB" sz="2600" b="1" dirty="0" err="1" smtClean="0"/>
              <a:t>apapun</a:t>
            </a:r>
            <a:r>
              <a:rPr lang="en-GB" sz="2600" b="1" dirty="0" smtClean="0"/>
              <a:t> </a:t>
            </a:r>
            <a:r>
              <a:rPr lang="en-GB" sz="2600" dirty="0" smtClean="0"/>
              <a:t>(</a:t>
            </a:r>
            <a:r>
              <a:rPr lang="en-GB" sz="2600" dirty="0" err="1" smtClean="0"/>
              <a:t>kosong</a:t>
            </a:r>
            <a:r>
              <a:rPr lang="en-GB" sz="2600" dirty="0" smtClean="0"/>
              <a:t>).</a:t>
            </a:r>
            <a:endParaRPr lang="en-GB" sz="2600" dirty="0"/>
          </a:p>
          <a:p>
            <a:pPr marL="0" lvl="1" indent="0" algn="just">
              <a:buFont typeface="Verdana" pitchFamily="34" charset="0"/>
              <a:buNone/>
            </a:pPr>
            <a:endParaRPr lang="en-GB" sz="2600" dirty="0" smtClean="0"/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u="sng" dirty="0" err="1" smtClean="0"/>
              <a:t>Contoh</a:t>
            </a:r>
            <a:r>
              <a:rPr lang="en-GB" sz="2600" b="1" u="sng" dirty="0" smtClean="0"/>
              <a:t> :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cs typeface="Courier New" pitchFamily="49" charset="0"/>
              </a:rPr>
              <a:t>class </a:t>
            </a:r>
            <a:r>
              <a:rPr lang="en-GB" sz="2600" b="1" dirty="0" err="1" smtClean="0">
                <a:cs typeface="Courier New" pitchFamily="49" charset="0"/>
              </a:rPr>
              <a:t>Contoh</a:t>
            </a:r>
            <a:r>
              <a:rPr lang="en-GB" sz="2600" b="1" dirty="0" smtClean="0">
                <a:cs typeface="Courier New" pitchFamily="49" charset="0"/>
              </a:rPr>
              <a:t> </a:t>
            </a:r>
            <a:r>
              <a:rPr lang="en-GB" sz="2600" dirty="0" smtClean="0">
                <a:cs typeface="Courier New" pitchFamily="49" charset="0"/>
              </a:rPr>
              <a:t>: </a:t>
            </a:r>
            <a:r>
              <a:rPr lang="en-GB" sz="2600" dirty="0" err="1" smtClean="0">
                <a:cs typeface="Courier New" pitchFamily="49" charset="0"/>
              </a:rPr>
              <a:t>artinya</a:t>
            </a:r>
            <a:r>
              <a:rPr lang="en-GB" sz="2600" dirty="0" smtClean="0">
                <a:cs typeface="Courier New" pitchFamily="49" charset="0"/>
              </a:rPr>
              <a:t> class </a:t>
            </a:r>
            <a:r>
              <a:rPr lang="en-GB" sz="2600" dirty="0" err="1" smtClean="0">
                <a:cs typeface="Courier New" pitchFamily="49" charset="0"/>
              </a:rPr>
              <a:t>Contoh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adalah</a:t>
            </a:r>
            <a:r>
              <a:rPr lang="en-GB" sz="2600" dirty="0" smtClean="0">
                <a:cs typeface="Courier New" pitchFamily="49" charset="0"/>
              </a:rPr>
              <a:t> modifier default.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cs typeface="Courier New" pitchFamily="49" charset="0"/>
              </a:rPr>
              <a:t>double </a:t>
            </a:r>
            <a:r>
              <a:rPr lang="en-GB" sz="2600" b="1" dirty="0" err="1" smtClean="0">
                <a:cs typeface="Courier New" pitchFamily="49" charset="0"/>
              </a:rPr>
              <a:t>nilai</a:t>
            </a:r>
            <a:r>
              <a:rPr lang="en-GB" sz="2600" b="1" dirty="0" smtClean="0">
                <a:cs typeface="Courier New" pitchFamily="49" charset="0"/>
              </a:rPr>
              <a:t> </a:t>
            </a:r>
            <a:r>
              <a:rPr lang="en-GB" sz="2600" dirty="0" smtClean="0">
                <a:cs typeface="Courier New" pitchFamily="49" charset="0"/>
              </a:rPr>
              <a:t>: </a:t>
            </a:r>
            <a:r>
              <a:rPr lang="en-GB" sz="2600" dirty="0" err="1" smtClean="0">
                <a:cs typeface="Courier New" pitchFamily="49" charset="0"/>
              </a:rPr>
              <a:t>artinya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atribut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nilai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adalah</a:t>
            </a:r>
            <a:r>
              <a:rPr lang="en-GB" sz="2600" dirty="0" smtClean="0">
                <a:cs typeface="Courier New" pitchFamily="49" charset="0"/>
              </a:rPr>
              <a:t> modifier default.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cs typeface="Courier New" pitchFamily="49" charset="0"/>
              </a:rPr>
              <a:t>void </a:t>
            </a:r>
            <a:r>
              <a:rPr lang="en-GB" sz="2600" b="1" dirty="0" err="1" smtClean="0">
                <a:cs typeface="Courier New" pitchFamily="49" charset="0"/>
              </a:rPr>
              <a:t>setNama</a:t>
            </a:r>
            <a:r>
              <a:rPr lang="en-GB" sz="2600" b="1" dirty="0" smtClean="0">
                <a:cs typeface="Courier New" pitchFamily="49" charset="0"/>
              </a:rPr>
              <a:t>() </a:t>
            </a:r>
            <a:r>
              <a:rPr lang="en-GB" sz="2600" dirty="0" smtClean="0">
                <a:cs typeface="Courier New" pitchFamily="49" charset="0"/>
              </a:rPr>
              <a:t>: </a:t>
            </a:r>
            <a:r>
              <a:rPr lang="en-GB" sz="2600" dirty="0" err="1" smtClean="0">
                <a:cs typeface="Courier New" pitchFamily="49" charset="0"/>
              </a:rPr>
              <a:t>artinya</a:t>
            </a:r>
            <a:r>
              <a:rPr lang="en-GB" sz="2600" dirty="0" smtClean="0">
                <a:cs typeface="Courier New" pitchFamily="49" charset="0"/>
              </a:rPr>
              <a:t> method </a:t>
            </a:r>
            <a:r>
              <a:rPr lang="en-GB" sz="2600" dirty="0" err="1" smtClean="0">
                <a:cs typeface="Courier New" pitchFamily="49" charset="0"/>
              </a:rPr>
              <a:t>setNama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adalah</a:t>
            </a:r>
            <a:r>
              <a:rPr lang="en-GB" sz="2600" dirty="0" smtClean="0">
                <a:cs typeface="Courier New" pitchFamily="49" charset="0"/>
              </a:rPr>
              <a:t> modifier default.</a:t>
            </a:r>
            <a:endParaRPr lang="en-GB" sz="26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941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Modifier public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48387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/>
              <a:t>Modifier public</a:t>
            </a:r>
            <a:r>
              <a:rPr lang="en-GB" sz="2600" dirty="0" smtClean="0"/>
              <a:t> </a:t>
            </a:r>
            <a:r>
              <a:rPr lang="en-GB" sz="2600" dirty="0" err="1" smtClean="0"/>
              <a:t>berarti</a:t>
            </a:r>
            <a:r>
              <a:rPr lang="en-GB" sz="2600" dirty="0" smtClean="0"/>
              <a:t> </a:t>
            </a:r>
            <a:r>
              <a:rPr lang="en-GB" sz="2600" dirty="0" err="1" smtClean="0"/>
              <a:t>bisa</a:t>
            </a:r>
            <a:r>
              <a:rPr lang="en-GB" sz="2600" dirty="0" smtClean="0"/>
              <a:t> </a:t>
            </a:r>
            <a:r>
              <a:rPr lang="en-GB" sz="2600" dirty="0" err="1" smtClean="0"/>
              <a:t>diakses</a:t>
            </a:r>
            <a:r>
              <a:rPr lang="en-GB" sz="2600" dirty="0" smtClean="0"/>
              <a:t> </a:t>
            </a:r>
            <a:r>
              <a:rPr lang="en-GB" sz="2600" dirty="0" err="1" smtClean="0"/>
              <a:t>oleh</a:t>
            </a:r>
            <a:r>
              <a:rPr lang="en-GB" sz="2600" dirty="0" smtClean="0"/>
              <a:t> </a:t>
            </a:r>
            <a:r>
              <a:rPr lang="en-GB" sz="2600" dirty="0" err="1" smtClean="0"/>
              <a:t>semua</a:t>
            </a:r>
            <a:r>
              <a:rPr lang="en-GB" sz="2600" dirty="0" smtClean="0"/>
              <a:t> class. Cara </a:t>
            </a:r>
            <a:r>
              <a:rPr lang="en-GB" sz="2600" dirty="0" err="1" smtClean="0"/>
              <a:t>mendeklarasikan</a:t>
            </a:r>
            <a:r>
              <a:rPr lang="en-GB" sz="2600" dirty="0" smtClean="0"/>
              <a:t> modifier public </a:t>
            </a:r>
            <a:r>
              <a:rPr lang="en-GB" sz="2600" dirty="0" err="1" smtClean="0"/>
              <a:t>adalah</a:t>
            </a:r>
            <a:r>
              <a:rPr lang="en-GB" sz="2600" dirty="0" smtClean="0"/>
              <a:t> </a:t>
            </a:r>
            <a:r>
              <a:rPr lang="en-GB" sz="2600" dirty="0" err="1" smtClean="0"/>
              <a:t>dengan</a:t>
            </a:r>
            <a:r>
              <a:rPr lang="en-GB" sz="2600" dirty="0" smtClean="0"/>
              <a:t> </a:t>
            </a:r>
            <a:r>
              <a:rPr lang="en-GB" sz="2600" dirty="0" err="1" smtClean="0"/>
              <a:t>menuliskan</a:t>
            </a:r>
            <a:r>
              <a:rPr lang="en-GB" sz="2600" dirty="0" smtClean="0"/>
              <a:t> </a:t>
            </a:r>
            <a:r>
              <a:rPr lang="en-GB" sz="2600" b="1" dirty="0" smtClean="0"/>
              <a:t>public</a:t>
            </a:r>
            <a:r>
              <a:rPr lang="en-GB" sz="2600" dirty="0" smtClean="0"/>
              <a:t>.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600" dirty="0" smtClean="0"/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u="sng" dirty="0" err="1" smtClean="0"/>
              <a:t>Contoh</a:t>
            </a:r>
            <a:r>
              <a:rPr lang="en-GB" sz="2600" b="1" u="sng" dirty="0" smtClean="0"/>
              <a:t> :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cs typeface="Courier New" pitchFamily="49" charset="0"/>
              </a:rPr>
              <a:t>public class </a:t>
            </a:r>
            <a:r>
              <a:rPr lang="en-GB" sz="2600" b="1" dirty="0" err="1" smtClean="0">
                <a:cs typeface="Courier New" pitchFamily="49" charset="0"/>
              </a:rPr>
              <a:t>Contoh</a:t>
            </a:r>
            <a:r>
              <a:rPr lang="en-GB" sz="2600" b="1" dirty="0" smtClean="0">
                <a:cs typeface="Courier New" pitchFamily="49" charset="0"/>
              </a:rPr>
              <a:t> </a:t>
            </a:r>
            <a:r>
              <a:rPr lang="en-GB" sz="2600" dirty="0" smtClean="0">
                <a:cs typeface="Courier New" pitchFamily="49" charset="0"/>
              </a:rPr>
              <a:t>: </a:t>
            </a:r>
            <a:r>
              <a:rPr lang="en-GB" sz="2600" dirty="0" err="1" smtClean="0">
                <a:cs typeface="Courier New" pitchFamily="49" charset="0"/>
              </a:rPr>
              <a:t>artinya</a:t>
            </a:r>
            <a:r>
              <a:rPr lang="en-GB" sz="2600" dirty="0" smtClean="0">
                <a:cs typeface="Courier New" pitchFamily="49" charset="0"/>
              </a:rPr>
              <a:t> class </a:t>
            </a:r>
            <a:r>
              <a:rPr lang="en-GB" sz="2600" dirty="0" err="1" smtClean="0">
                <a:cs typeface="Courier New" pitchFamily="49" charset="0"/>
              </a:rPr>
              <a:t>Contoh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adalah</a:t>
            </a:r>
            <a:r>
              <a:rPr lang="en-GB" sz="2600" dirty="0" smtClean="0">
                <a:cs typeface="Courier New" pitchFamily="49" charset="0"/>
              </a:rPr>
              <a:t> modifier public.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cs typeface="Courier New" pitchFamily="49" charset="0"/>
              </a:rPr>
              <a:t>public double </a:t>
            </a:r>
            <a:r>
              <a:rPr lang="en-GB" sz="2600" b="1" dirty="0" err="1" smtClean="0">
                <a:cs typeface="Courier New" pitchFamily="49" charset="0"/>
              </a:rPr>
              <a:t>nilai</a:t>
            </a:r>
            <a:r>
              <a:rPr lang="en-GB" sz="2600" b="1" dirty="0" smtClean="0">
                <a:cs typeface="Courier New" pitchFamily="49" charset="0"/>
              </a:rPr>
              <a:t> </a:t>
            </a:r>
            <a:r>
              <a:rPr lang="en-GB" sz="2600" dirty="0" smtClean="0">
                <a:cs typeface="Courier New" pitchFamily="49" charset="0"/>
              </a:rPr>
              <a:t>: </a:t>
            </a:r>
            <a:r>
              <a:rPr lang="en-GB" sz="2600" dirty="0" err="1" smtClean="0">
                <a:cs typeface="Courier New" pitchFamily="49" charset="0"/>
              </a:rPr>
              <a:t>artinya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atribut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nilai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adalah</a:t>
            </a:r>
            <a:r>
              <a:rPr lang="en-GB" sz="2600" dirty="0" smtClean="0">
                <a:cs typeface="Courier New" pitchFamily="49" charset="0"/>
              </a:rPr>
              <a:t> modifier public.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cs typeface="Courier New" pitchFamily="49" charset="0"/>
              </a:rPr>
              <a:t>public void </a:t>
            </a:r>
            <a:r>
              <a:rPr lang="en-GB" sz="2600" b="1" dirty="0" err="1" smtClean="0">
                <a:cs typeface="Courier New" pitchFamily="49" charset="0"/>
              </a:rPr>
              <a:t>setNama</a:t>
            </a:r>
            <a:r>
              <a:rPr lang="en-GB" sz="2600" b="1" dirty="0" smtClean="0">
                <a:cs typeface="Courier New" pitchFamily="49" charset="0"/>
              </a:rPr>
              <a:t>() </a:t>
            </a:r>
            <a:r>
              <a:rPr lang="en-GB" sz="2600" dirty="0" smtClean="0">
                <a:cs typeface="Courier New" pitchFamily="49" charset="0"/>
              </a:rPr>
              <a:t>: </a:t>
            </a:r>
            <a:r>
              <a:rPr lang="en-GB" sz="2600" dirty="0" err="1" smtClean="0">
                <a:cs typeface="Courier New" pitchFamily="49" charset="0"/>
              </a:rPr>
              <a:t>artinya</a:t>
            </a:r>
            <a:r>
              <a:rPr lang="en-GB" sz="2600" dirty="0" smtClean="0">
                <a:cs typeface="Courier New" pitchFamily="49" charset="0"/>
              </a:rPr>
              <a:t> method </a:t>
            </a:r>
            <a:r>
              <a:rPr lang="en-GB" sz="2600" dirty="0" err="1" smtClean="0">
                <a:cs typeface="Courier New" pitchFamily="49" charset="0"/>
              </a:rPr>
              <a:t>setNama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adalah</a:t>
            </a:r>
            <a:r>
              <a:rPr lang="en-GB" sz="2600" dirty="0" smtClean="0">
                <a:cs typeface="Courier New" pitchFamily="49" charset="0"/>
              </a:rPr>
              <a:t> modifier public.</a:t>
            </a:r>
            <a:endParaRPr lang="en-GB" sz="26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676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Modifier private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48387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/>
              <a:t>Modifier private</a:t>
            </a:r>
            <a:r>
              <a:rPr lang="en-GB" sz="2600" dirty="0" smtClean="0"/>
              <a:t> </a:t>
            </a:r>
            <a:r>
              <a:rPr lang="en-GB" sz="2600" dirty="0" err="1" smtClean="0"/>
              <a:t>berarti</a:t>
            </a:r>
            <a:r>
              <a:rPr lang="en-GB" sz="2600" dirty="0" smtClean="0"/>
              <a:t> </a:t>
            </a:r>
            <a:r>
              <a:rPr lang="en-GB" sz="2600" dirty="0" err="1" smtClean="0"/>
              <a:t>hanya</a:t>
            </a:r>
            <a:r>
              <a:rPr lang="en-GB" sz="2600" dirty="0" smtClean="0"/>
              <a:t> </a:t>
            </a:r>
            <a:r>
              <a:rPr lang="en-GB" sz="2600" dirty="0" err="1" smtClean="0"/>
              <a:t>bisa</a:t>
            </a:r>
            <a:r>
              <a:rPr lang="en-GB" sz="2600" dirty="0" smtClean="0"/>
              <a:t> </a:t>
            </a:r>
            <a:r>
              <a:rPr lang="en-GB" sz="2600" dirty="0" err="1" smtClean="0"/>
              <a:t>diakses</a:t>
            </a:r>
            <a:r>
              <a:rPr lang="en-GB" sz="2600" dirty="0" smtClean="0"/>
              <a:t> </a:t>
            </a:r>
            <a:r>
              <a:rPr lang="en-GB" sz="2600" dirty="0" err="1" smtClean="0"/>
              <a:t>oleh</a:t>
            </a:r>
            <a:r>
              <a:rPr lang="en-GB" sz="2600" dirty="0" smtClean="0"/>
              <a:t> class </a:t>
            </a:r>
            <a:r>
              <a:rPr lang="en-GB" sz="2600" dirty="0" err="1" smtClean="0"/>
              <a:t>tersebut</a:t>
            </a:r>
            <a:r>
              <a:rPr lang="en-GB" sz="2600" dirty="0" smtClean="0"/>
              <a:t>. Cara </a:t>
            </a:r>
            <a:r>
              <a:rPr lang="en-GB" sz="2600" dirty="0" err="1" smtClean="0"/>
              <a:t>mendeklarasikan</a:t>
            </a:r>
            <a:r>
              <a:rPr lang="en-GB" sz="2600" dirty="0" smtClean="0"/>
              <a:t> modifier private </a:t>
            </a:r>
            <a:r>
              <a:rPr lang="en-GB" sz="2600" dirty="0" err="1" smtClean="0"/>
              <a:t>adalah</a:t>
            </a:r>
            <a:r>
              <a:rPr lang="en-GB" sz="2600" dirty="0" smtClean="0"/>
              <a:t> </a:t>
            </a:r>
            <a:r>
              <a:rPr lang="en-GB" sz="2600" dirty="0" err="1" smtClean="0"/>
              <a:t>dengan</a:t>
            </a:r>
            <a:r>
              <a:rPr lang="en-GB" sz="2600" dirty="0" smtClean="0"/>
              <a:t> </a:t>
            </a:r>
            <a:r>
              <a:rPr lang="en-GB" sz="2600" dirty="0" err="1" smtClean="0"/>
              <a:t>menuliskan</a:t>
            </a:r>
            <a:r>
              <a:rPr lang="en-GB" sz="2600" dirty="0" smtClean="0"/>
              <a:t> </a:t>
            </a:r>
            <a:r>
              <a:rPr lang="en-GB" sz="2600" b="1" dirty="0" smtClean="0"/>
              <a:t>private</a:t>
            </a:r>
            <a:r>
              <a:rPr lang="en-GB" sz="2600" dirty="0" smtClean="0"/>
              <a:t>.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600" dirty="0" smtClean="0"/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u="sng" dirty="0" err="1" smtClean="0"/>
              <a:t>Contoh</a:t>
            </a:r>
            <a:r>
              <a:rPr lang="en-GB" sz="2600" b="1" u="sng" dirty="0" smtClean="0"/>
              <a:t> :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cs typeface="Courier New" pitchFamily="49" charset="0"/>
              </a:rPr>
              <a:t>private class </a:t>
            </a:r>
            <a:r>
              <a:rPr lang="en-GB" sz="2600" b="1" dirty="0" err="1" smtClean="0">
                <a:cs typeface="Courier New" pitchFamily="49" charset="0"/>
              </a:rPr>
              <a:t>Contoh</a:t>
            </a:r>
            <a:r>
              <a:rPr lang="en-GB" sz="2600" b="1" dirty="0" smtClean="0">
                <a:cs typeface="Courier New" pitchFamily="49" charset="0"/>
              </a:rPr>
              <a:t> </a:t>
            </a:r>
            <a:r>
              <a:rPr lang="en-GB" sz="2600" dirty="0" smtClean="0">
                <a:cs typeface="Courier New" pitchFamily="49" charset="0"/>
              </a:rPr>
              <a:t>: </a:t>
            </a:r>
            <a:r>
              <a:rPr lang="en-GB" sz="2600" dirty="0" err="1" smtClean="0">
                <a:cs typeface="Courier New" pitchFamily="49" charset="0"/>
              </a:rPr>
              <a:t>artinya</a:t>
            </a:r>
            <a:r>
              <a:rPr lang="en-GB" sz="2600" dirty="0" smtClean="0">
                <a:cs typeface="Courier New" pitchFamily="49" charset="0"/>
              </a:rPr>
              <a:t> class </a:t>
            </a:r>
            <a:r>
              <a:rPr lang="en-GB" sz="2600" dirty="0" err="1" smtClean="0">
                <a:cs typeface="Courier New" pitchFamily="49" charset="0"/>
              </a:rPr>
              <a:t>Contoh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adalah</a:t>
            </a:r>
            <a:r>
              <a:rPr lang="en-GB" sz="2600" dirty="0" smtClean="0">
                <a:cs typeface="Courier New" pitchFamily="49" charset="0"/>
              </a:rPr>
              <a:t> modifier private.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cs typeface="Courier New" pitchFamily="49" charset="0"/>
              </a:rPr>
              <a:t>private double </a:t>
            </a:r>
            <a:r>
              <a:rPr lang="en-GB" sz="2600" b="1" dirty="0" err="1" smtClean="0">
                <a:cs typeface="Courier New" pitchFamily="49" charset="0"/>
              </a:rPr>
              <a:t>nilai</a:t>
            </a:r>
            <a:r>
              <a:rPr lang="en-GB" sz="2600" b="1" dirty="0" smtClean="0">
                <a:cs typeface="Courier New" pitchFamily="49" charset="0"/>
              </a:rPr>
              <a:t> </a:t>
            </a:r>
            <a:r>
              <a:rPr lang="en-GB" sz="2600" dirty="0" smtClean="0">
                <a:cs typeface="Courier New" pitchFamily="49" charset="0"/>
              </a:rPr>
              <a:t>: </a:t>
            </a:r>
            <a:r>
              <a:rPr lang="en-GB" sz="2600" dirty="0" err="1" smtClean="0">
                <a:cs typeface="Courier New" pitchFamily="49" charset="0"/>
              </a:rPr>
              <a:t>artinya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atribut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nilai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adalah</a:t>
            </a:r>
            <a:r>
              <a:rPr lang="en-GB" sz="2600" dirty="0" smtClean="0">
                <a:cs typeface="Courier New" pitchFamily="49" charset="0"/>
              </a:rPr>
              <a:t> modifier private.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cs typeface="Courier New" pitchFamily="49" charset="0"/>
              </a:rPr>
              <a:t>private void </a:t>
            </a:r>
            <a:r>
              <a:rPr lang="en-GB" sz="2600" b="1" dirty="0" err="1" smtClean="0">
                <a:cs typeface="Courier New" pitchFamily="49" charset="0"/>
              </a:rPr>
              <a:t>setNama</a:t>
            </a:r>
            <a:r>
              <a:rPr lang="en-GB" sz="2600" b="1" dirty="0" smtClean="0">
                <a:cs typeface="Courier New" pitchFamily="49" charset="0"/>
              </a:rPr>
              <a:t>() </a:t>
            </a:r>
            <a:r>
              <a:rPr lang="en-GB" sz="2600" dirty="0" smtClean="0">
                <a:cs typeface="Courier New" pitchFamily="49" charset="0"/>
              </a:rPr>
              <a:t>: </a:t>
            </a:r>
            <a:r>
              <a:rPr lang="en-GB" sz="2600" dirty="0" err="1" smtClean="0">
                <a:cs typeface="Courier New" pitchFamily="49" charset="0"/>
              </a:rPr>
              <a:t>artinya</a:t>
            </a:r>
            <a:r>
              <a:rPr lang="en-GB" sz="2600" dirty="0" smtClean="0">
                <a:cs typeface="Courier New" pitchFamily="49" charset="0"/>
              </a:rPr>
              <a:t> method </a:t>
            </a:r>
            <a:r>
              <a:rPr lang="en-GB" sz="2600" dirty="0" err="1" smtClean="0">
                <a:cs typeface="Courier New" pitchFamily="49" charset="0"/>
              </a:rPr>
              <a:t>setNama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adalah</a:t>
            </a:r>
            <a:r>
              <a:rPr lang="en-GB" sz="2600" dirty="0" smtClean="0">
                <a:cs typeface="Courier New" pitchFamily="49" charset="0"/>
              </a:rPr>
              <a:t> modifier private.</a:t>
            </a:r>
            <a:endParaRPr lang="en-GB" sz="26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67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Modifier protected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48387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/>
              <a:t>Modifier protected</a:t>
            </a:r>
            <a:r>
              <a:rPr lang="en-GB" sz="2600" dirty="0" smtClean="0"/>
              <a:t> </a:t>
            </a:r>
            <a:r>
              <a:rPr lang="en-GB" sz="2600" dirty="0" err="1" smtClean="0"/>
              <a:t>berarti</a:t>
            </a:r>
            <a:r>
              <a:rPr lang="en-GB" sz="2600" dirty="0" smtClean="0"/>
              <a:t> </a:t>
            </a:r>
            <a:r>
              <a:rPr lang="en-GB" sz="2600" dirty="0" err="1" smtClean="0"/>
              <a:t>hanya</a:t>
            </a:r>
            <a:r>
              <a:rPr lang="en-GB" sz="2600" dirty="0" smtClean="0"/>
              <a:t> </a:t>
            </a:r>
            <a:r>
              <a:rPr lang="en-GB" sz="2600" dirty="0" err="1" smtClean="0"/>
              <a:t>bisa</a:t>
            </a:r>
            <a:r>
              <a:rPr lang="en-GB" sz="2600" dirty="0" smtClean="0"/>
              <a:t> </a:t>
            </a:r>
            <a:r>
              <a:rPr lang="en-GB" sz="2600" dirty="0" err="1" smtClean="0"/>
              <a:t>diakses</a:t>
            </a:r>
            <a:r>
              <a:rPr lang="en-GB" sz="2600" dirty="0" smtClean="0"/>
              <a:t> </a:t>
            </a:r>
            <a:r>
              <a:rPr lang="en-GB" sz="2600" dirty="0" err="1" smtClean="0"/>
              <a:t>oleh</a:t>
            </a:r>
            <a:r>
              <a:rPr lang="en-GB" sz="2600" dirty="0" smtClean="0"/>
              <a:t> class </a:t>
            </a:r>
            <a:r>
              <a:rPr lang="en-GB" sz="2600" dirty="0" err="1" smtClean="0"/>
              <a:t>tersebut</a:t>
            </a:r>
            <a:r>
              <a:rPr lang="en-GB" sz="2600" dirty="0" smtClean="0"/>
              <a:t>, </a:t>
            </a:r>
            <a:r>
              <a:rPr lang="en-GB" sz="2600" dirty="0" err="1" smtClean="0"/>
              <a:t>berikut</a:t>
            </a:r>
            <a:r>
              <a:rPr lang="en-GB" sz="2600" dirty="0" smtClean="0"/>
              <a:t> </a:t>
            </a:r>
            <a:r>
              <a:rPr lang="en-GB" sz="2600" dirty="0" err="1" smtClean="0"/>
              <a:t>dengan</a:t>
            </a:r>
            <a:r>
              <a:rPr lang="en-GB" sz="2600" dirty="0" smtClean="0"/>
              <a:t> </a:t>
            </a:r>
            <a:r>
              <a:rPr lang="en-GB" sz="2600" dirty="0" err="1" smtClean="0"/>
              <a:t>semua</a:t>
            </a:r>
            <a:r>
              <a:rPr lang="en-GB" sz="2600" dirty="0" smtClean="0"/>
              <a:t> subclass (</a:t>
            </a:r>
            <a:r>
              <a:rPr lang="en-GB" sz="2600" dirty="0" err="1" smtClean="0"/>
              <a:t>keturunannya</a:t>
            </a:r>
            <a:r>
              <a:rPr lang="en-GB" sz="2600" dirty="0" smtClean="0"/>
              <a:t>). Cara </a:t>
            </a:r>
            <a:r>
              <a:rPr lang="en-GB" sz="2600" dirty="0" err="1" smtClean="0"/>
              <a:t>mendeklarasikan</a:t>
            </a:r>
            <a:r>
              <a:rPr lang="en-GB" sz="2600" dirty="0" smtClean="0"/>
              <a:t> modifier protected </a:t>
            </a:r>
            <a:r>
              <a:rPr lang="en-GB" sz="2600" dirty="0" err="1" smtClean="0"/>
              <a:t>adalah</a:t>
            </a:r>
            <a:r>
              <a:rPr lang="en-GB" sz="2600" dirty="0" smtClean="0"/>
              <a:t> </a:t>
            </a:r>
            <a:r>
              <a:rPr lang="en-GB" sz="2600" dirty="0" err="1" smtClean="0"/>
              <a:t>dengan</a:t>
            </a:r>
            <a:r>
              <a:rPr lang="en-GB" sz="2600" dirty="0" smtClean="0"/>
              <a:t> </a:t>
            </a:r>
            <a:r>
              <a:rPr lang="en-GB" sz="2600" dirty="0" err="1" smtClean="0"/>
              <a:t>menuliskan</a:t>
            </a:r>
            <a:r>
              <a:rPr lang="en-GB" sz="2600" dirty="0" smtClean="0"/>
              <a:t> </a:t>
            </a:r>
            <a:r>
              <a:rPr lang="en-GB" sz="2600" b="1" dirty="0" smtClean="0"/>
              <a:t>protected</a:t>
            </a:r>
            <a:r>
              <a:rPr lang="en-GB" sz="2600" dirty="0" smtClean="0"/>
              <a:t>.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600" dirty="0" smtClean="0"/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u="sng" dirty="0" err="1" smtClean="0"/>
              <a:t>Contoh</a:t>
            </a:r>
            <a:r>
              <a:rPr lang="en-GB" sz="2600" b="1" u="sng" dirty="0" smtClean="0"/>
              <a:t> :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cs typeface="Courier New" pitchFamily="49" charset="0"/>
              </a:rPr>
              <a:t>protected class </a:t>
            </a:r>
            <a:r>
              <a:rPr lang="en-GB" sz="2600" b="1" dirty="0" err="1" smtClean="0">
                <a:cs typeface="Courier New" pitchFamily="49" charset="0"/>
              </a:rPr>
              <a:t>Contoh</a:t>
            </a:r>
            <a:r>
              <a:rPr lang="en-GB" sz="2600" b="1" dirty="0" smtClean="0">
                <a:cs typeface="Courier New" pitchFamily="49" charset="0"/>
              </a:rPr>
              <a:t> </a:t>
            </a:r>
            <a:r>
              <a:rPr lang="en-GB" sz="2600" dirty="0" smtClean="0">
                <a:cs typeface="Courier New" pitchFamily="49" charset="0"/>
              </a:rPr>
              <a:t>: </a:t>
            </a:r>
            <a:r>
              <a:rPr lang="en-GB" sz="2600" dirty="0" err="1" smtClean="0">
                <a:cs typeface="Courier New" pitchFamily="49" charset="0"/>
              </a:rPr>
              <a:t>artinya</a:t>
            </a:r>
            <a:r>
              <a:rPr lang="en-GB" sz="2600" dirty="0" smtClean="0">
                <a:cs typeface="Courier New" pitchFamily="49" charset="0"/>
              </a:rPr>
              <a:t> class </a:t>
            </a:r>
            <a:r>
              <a:rPr lang="en-GB" sz="2600" dirty="0" err="1" smtClean="0">
                <a:cs typeface="Courier New" pitchFamily="49" charset="0"/>
              </a:rPr>
              <a:t>Contoh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adalah</a:t>
            </a:r>
            <a:r>
              <a:rPr lang="en-GB" sz="2600" dirty="0" smtClean="0">
                <a:cs typeface="Courier New" pitchFamily="49" charset="0"/>
              </a:rPr>
              <a:t> modifier protected.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cs typeface="Courier New" pitchFamily="49" charset="0"/>
              </a:rPr>
              <a:t>protected double </a:t>
            </a:r>
            <a:r>
              <a:rPr lang="en-GB" sz="2600" b="1" dirty="0" err="1" smtClean="0">
                <a:cs typeface="Courier New" pitchFamily="49" charset="0"/>
              </a:rPr>
              <a:t>nilai</a:t>
            </a:r>
            <a:r>
              <a:rPr lang="en-GB" sz="2600" b="1" dirty="0" smtClean="0">
                <a:cs typeface="Courier New" pitchFamily="49" charset="0"/>
              </a:rPr>
              <a:t> </a:t>
            </a:r>
            <a:r>
              <a:rPr lang="en-GB" sz="2600" dirty="0" smtClean="0">
                <a:cs typeface="Courier New" pitchFamily="49" charset="0"/>
              </a:rPr>
              <a:t>: </a:t>
            </a:r>
            <a:r>
              <a:rPr lang="en-GB" sz="2600" dirty="0" err="1" smtClean="0">
                <a:cs typeface="Courier New" pitchFamily="49" charset="0"/>
              </a:rPr>
              <a:t>artinya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atribut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nilai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adalah</a:t>
            </a:r>
            <a:r>
              <a:rPr lang="en-GB" sz="2600" dirty="0" smtClean="0">
                <a:cs typeface="Courier New" pitchFamily="49" charset="0"/>
              </a:rPr>
              <a:t> modifier protected.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cs typeface="Courier New" pitchFamily="49" charset="0"/>
              </a:rPr>
              <a:t>protected void </a:t>
            </a:r>
            <a:r>
              <a:rPr lang="en-GB" sz="2600" b="1" dirty="0" err="1" smtClean="0">
                <a:cs typeface="Courier New" pitchFamily="49" charset="0"/>
              </a:rPr>
              <a:t>setNama</a:t>
            </a:r>
            <a:r>
              <a:rPr lang="en-GB" sz="2600" b="1" dirty="0" smtClean="0">
                <a:cs typeface="Courier New" pitchFamily="49" charset="0"/>
              </a:rPr>
              <a:t>() </a:t>
            </a:r>
            <a:r>
              <a:rPr lang="en-GB" sz="2600" dirty="0" smtClean="0">
                <a:cs typeface="Courier New" pitchFamily="49" charset="0"/>
              </a:rPr>
              <a:t>: </a:t>
            </a:r>
            <a:r>
              <a:rPr lang="en-GB" sz="2600" dirty="0" err="1" smtClean="0">
                <a:cs typeface="Courier New" pitchFamily="49" charset="0"/>
              </a:rPr>
              <a:t>artinya</a:t>
            </a:r>
            <a:r>
              <a:rPr lang="en-GB" sz="2600" dirty="0" smtClean="0">
                <a:cs typeface="Courier New" pitchFamily="49" charset="0"/>
              </a:rPr>
              <a:t> method </a:t>
            </a:r>
            <a:r>
              <a:rPr lang="en-GB" sz="2600" dirty="0" err="1" smtClean="0">
                <a:cs typeface="Courier New" pitchFamily="49" charset="0"/>
              </a:rPr>
              <a:t>setNama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adalah</a:t>
            </a:r>
            <a:r>
              <a:rPr lang="en-GB" sz="2600" dirty="0" smtClean="0">
                <a:cs typeface="Courier New" pitchFamily="49" charset="0"/>
              </a:rPr>
              <a:t> modifier protected.</a:t>
            </a:r>
            <a:endParaRPr lang="en-GB" sz="26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91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Mendefinisikan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46482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600" dirty="0" err="1" smtClean="0"/>
              <a:t>Untuk</a:t>
            </a:r>
            <a:r>
              <a:rPr lang="en-GB" sz="2600" dirty="0" smtClean="0"/>
              <a:t> </a:t>
            </a:r>
            <a:r>
              <a:rPr lang="en-GB" sz="2600" dirty="0" err="1"/>
              <a:t>mendefinisikan</a:t>
            </a:r>
            <a:r>
              <a:rPr lang="en-GB" sz="2600" dirty="0"/>
              <a:t> </a:t>
            </a:r>
            <a:r>
              <a:rPr lang="en-GB" sz="2600" dirty="0" err="1"/>
              <a:t>sebuah</a:t>
            </a:r>
            <a:r>
              <a:rPr lang="en-GB" sz="2600" dirty="0"/>
              <a:t> class, </a:t>
            </a:r>
            <a:r>
              <a:rPr lang="en-GB" sz="2600" dirty="0" err="1"/>
              <a:t>kita</a:t>
            </a:r>
            <a:r>
              <a:rPr lang="en-GB" sz="2600" dirty="0"/>
              <a:t> </a:t>
            </a:r>
            <a:r>
              <a:rPr lang="en-GB" sz="2600" dirty="0" err="1"/>
              <a:t>tuliskan</a:t>
            </a:r>
            <a:r>
              <a:rPr lang="en-GB" sz="2600" dirty="0"/>
              <a:t> :</a:t>
            </a:r>
          </a:p>
          <a:p>
            <a:pPr marL="0" lvl="2" indent="0" algn="just">
              <a:buFont typeface="Wingdings 2" pitchFamily="18" charset="2"/>
              <a:buNone/>
            </a:pPr>
            <a:endParaRPr lang="en-GB" sz="2600" dirty="0"/>
          </a:p>
          <a:p>
            <a:pPr marL="0" lvl="2" indent="0" algn="just">
              <a:lnSpc>
                <a:spcPct val="89000"/>
              </a:lnSpc>
              <a:buFont typeface="Wingdings 2" pitchFamily="18" charset="2"/>
              <a:buNone/>
            </a:pPr>
            <a:r>
              <a:rPr lang="en-GB" sz="2600" b="1" dirty="0" smtClean="0">
                <a:solidFill>
                  <a:srgbClr val="0070C0"/>
                </a:solidFill>
                <a:latin typeface="Courier New" pitchFamily="49" charset="0"/>
              </a:rPr>
              <a:t>&lt;</a:t>
            </a:r>
            <a:r>
              <a:rPr lang="en-GB" sz="2600" b="1" dirty="0">
                <a:solidFill>
                  <a:srgbClr val="0070C0"/>
                </a:solidFill>
                <a:latin typeface="Courier New" pitchFamily="49" charset="0"/>
              </a:rPr>
              <a:t>modifier&gt; class &lt;name&gt; {</a:t>
            </a:r>
          </a:p>
          <a:p>
            <a:pPr marL="0" lvl="2" indent="0" algn="just">
              <a:lnSpc>
                <a:spcPct val="89000"/>
              </a:lnSpc>
              <a:buFont typeface="Wingdings 2" pitchFamily="18" charset="2"/>
              <a:buNone/>
            </a:pPr>
            <a:r>
              <a:rPr lang="en-GB" sz="2600" b="1" dirty="0">
                <a:solidFill>
                  <a:srgbClr val="0070C0"/>
                </a:solidFill>
                <a:latin typeface="Courier New" pitchFamily="49" charset="0"/>
              </a:rPr>
              <a:t>   </a:t>
            </a:r>
            <a:r>
              <a:rPr lang="en-GB" sz="2600" b="1" dirty="0" smtClean="0">
                <a:solidFill>
                  <a:srgbClr val="0070C0"/>
                </a:solidFill>
                <a:latin typeface="Courier New" pitchFamily="49" charset="0"/>
              </a:rPr>
              <a:t>&lt;</a:t>
            </a:r>
            <a:r>
              <a:rPr lang="en-GB" sz="2600" b="1" dirty="0" err="1">
                <a:solidFill>
                  <a:srgbClr val="0070C0"/>
                </a:solidFill>
                <a:latin typeface="Courier New" pitchFamily="49" charset="0"/>
              </a:rPr>
              <a:t>attributeDeclaration</a:t>
            </a:r>
            <a:r>
              <a:rPr lang="en-GB" sz="2600" b="1" dirty="0">
                <a:solidFill>
                  <a:srgbClr val="0070C0"/>
                </a:solidFill>
                <a:latin typeface="Courier New" pitchFamily="49" charset="0"/>
              </a:rPr>
              <a:t>&gt;*</a:t>
            </a:r>
          </a:p>
          <a:p>
            <a:pPr marL="0" lvl="2" indent="0" algn="just">
              <a:lnSpc>
                <a:spcPct val="89000"/>
              </a:lnSpc>
              <a:buFont typeface="Wingdings 2" pitchFamily="18" charset="2"/>
              <a:buNone/>
            </a:pPr>
            <a:r>
              <a:rPr lang="en-GB" sz="2600" b="1" dirty="0">
                <a:solidFill>
                  <a:srgbClr val="0070C0"/>
                </a:solidFill>
                <a:latin typeface="Courier New" pitchFamily="49" charset="0"/>
              </a:rPr>
              <a:t>   </a:t>
            </a:r>
            <a:r>
              <a:rPr lang="en-GB" sz="2600" b="1" dirty="0" smtClean="0">
                <a:solidFill>
                  <a:srgbClr val="0070C0"/>
                </a:solidFill>
                <a:latin typeface="Courier New" pitchFamily="49" charset="0"/>
              </a:rPr>
              <a:t>&lt;</a:t>
            </a:r>
            <a:r>
              <a:rPr lang="en-GB" sz="2600" b="1" dirty="0" err="1">
                <a:solidFill>
                  <a:srgbClr val="0070C0"/>
                </a:solidFill>
                <a:latin typeface="Courier New" pitchFamily="49" charset="0"/>
              </a:rPr>
              <a:t>constructorDeclaration</a:t>
            </a:r>
            <a:r>
              <a:rPr lang="en-GB" sz="2600" b="1" dirty="0">
                <a:solidFill>
                  <a:srgbClr val="0070C0"/>
                </a:solidFill>
                <a:latin typeface="Courier New" pitchFamily="49" charset="0"/>
              </a:rPr>
              <a:t>&gt;*</a:t>
            </a:r>
          </a:p>
          <a:p>
            <a:pPr marL="0" lvl="2" indent="0" algn="just">
              <a:lnSpc>
                <a:spcPct val="89000"/>
              </a:lnSpc>
              <a:buFont typeface="Wingdings 2" pitchFamily="18" charset="2"/>
              <a:buNone/>
            </a:pPr>
            <a:r>
              <a:rPr lang="en-GB" sz="2600" b="1" dirty="0">
                <a:solidFill>
                  <a:srgbClr val="0070C0"/>
                </a:solidFill>
                <a:latin typeface="Courier New" pitchFamily="49" charset="0"/>
              </a:rPr>
              <a:t>   </a:t>
            </a:r>
            <a:r>
              <a:rPr lang="en-GB" sz="2600" b="1" dirty="0" smtClean="0">
                <a:solidFill>
                  <a:srgbClr val="0070C0"/>
                </a:solidFill>
                <a:latin typeface="Courier New" pitchFamily="49" charset="0"/>
              </a:rPr>
              <a:t>&lt;</a:t>
            </a:r>
            <a:r>
              <a:rPr lang="en-GB" sz="2600" b="1" dirty="0" err="1">
                <a:solidFill>
                  <a:srgbClr val="0070C0"/>
                </a:solidFill>
                <a:latin typeface="Courier New" pitchFamily="49" charset="0"/>
              </a:rPr>
              <a:t>methodDeclaration</a:t>
            </a:r>
            <a:r>
              <a:rPr lang="en-GB" sz="2600" b="1" dirty="0">
                <a:solidFill>
                  <a:srgbClr val="0070C0"/>
                </a:solidFill>
                <a:latin typeface="Courier New" pitchFamily="49" charset="0"/>
              </a:rPr>
              <a:t>&gt;*</a:t>
            </a:r>
          </a:p>
          <a:p>
            <a:pPr marL="0" lvl="2" indent="0" algn="just">
              <a:lnSpc>
                <a:spcPct val="89000"/>
              </a:lnSpc>
              <a:buFont typeface="Wingdings 2" pitchFamily="18" charset="2"/>
              <a:buNone/>
            </a:pPr>
            <a:r>
              <a:rPr lang="en-GB" sz="2600" b="1" dirty="0" smtClean="0">
                <a:solidFill>
                  <a:srgbClr val="0070C0"/>
                </a:solidFill>
                <a:latin typeface="Courier New" pitchFamily="49" charset="0"/>
              </a:rPr>
              <a:t>}</a:t>
            </a:r>
            <a:endParaRPr lang="en-GB" sz="2600" b="1" dirty="0">
              <a:solidFill>
                <a:srgbClr val="0070C0"/>
              </a:solidFill>
              <a:latin typeface="Courier New" pitchFamily="49" charset="0"/>
            </a:endParaRPr>
          </a:p>
          <a:p>
            <a:pPr marL="0" lvl="2" indent="0" algn="just">
              <a:lnSpc>
                <a:spcPct val="89000"/>
              </a:lnSpc>
              <a:buFont typeface="Wingdings 2" pitchFamily="18" charset="2"/>
              <a:buNone/>
            </a:pPr>
            <a:endParaRPr lang="en-GB" sz="2600" dirty="0"/>
          </a:p>
          <a:p>
            <a:pPr marL="0" lvl="2" indent="0" algn="just">
              <a:buFont typeface="Wingdings 2" pitchFamily="18" charset="2"/>
              <a:buNone/>
            </a:pPr>
            <a:r>
              <a:rPr lang="en-GB" sz="2600" b="1" dirty="0">
                <a:solidFill>
                  <a:srgbClr val="FF3300"/>
                </a:solidFill>
                <a:latin typeface="Courier New" pitchFamily="49" charset="0"/>
              </a:rPr>
              <a:t>&lt;modifier&gt;</a:t>
            </a:r>
            <a:r>
              <a:rPr lang="en-GB" sz="2600" dirty="0"/>
              <a:t>  </a:t>
            </a:r>
            <a:r>
              <a:rPr lang="en-GB" sz="2600" dirty="0" err="1"/>
              <a:t>adalah</a:t>
            </a:r>
            <a:r>
              <a:rPr lang="en-GB" sz="2600" dirty="0"/>
              <a:t> </a:t>
            </a:r>
            <a:r>
              <a:rPr lang="en-GB" sz="2600" dirty="0" err="1"/>
              <a:t>sebuah</a:t>
            </a:r>
            <a:r>
              <a:rPr lang="en-GB" sz="2600" dirty="0"/>
              <a:t> modifier </a:t>
            </a:r>
            <a:r>
              <a:rPr lang="en-GB" sz="2600" dirty="0" err="1"/>
              <a:t>bertipe</a:t>
            </a:r>
            <a:r>
              <a:rPr lang="en-GB" sz="2600" dirty="0"/>
              <a:t> access yang </a:t>
            </a:r>
            <a:r>
              <a:rPr lang="en-GB" sz="2600" dirty="0" err="1"/>
              <a:t>dapat</a:t>
            </a:r>
            <a:r>
              <a:rPr lang="en-GB" sz="2600" dirty="0"/>
              <a:t> </a:t>
            </a:r>
            <a:r>
              <a:rPr lang="en-GB" sz="2600" dirty="0" err="1" smtClean="0"/>
              <a:t>dikombinasikan</a:t>
            </a:r>
            <a:r>
              <a:rPr lang="en-GB" sz="2600" dirty="0" smtClean="0"/>
              <a:t> </a:t>
            </a:r>
            <a:r>
              <a:rPr lang="en-GB" sz="2600" dirty="0" err="1"/>
              <a:t>dengan</a:t>
            </a:r>
            <a:r>
              <a:rPr lang="en-GB" sz="2600" dirty="0"/>
              <a:t> modifier </a:t>
            </a:r>
            <a:r>
              <a:rPr lang="en-GB" sz="2600" dirty="0" err="1"/>
              <a:t>bertipe</a:t>
            </a:r>
            <a:r>
              <a:rPr lang="en-GB" sz="2600" dirty="0"/>
              <a:t> </a:t>
            </a:r>
            <a:r>
              <a:rPr lang="en-GB" sz="2600" dirty="0" err="1"/>
              <a:t>lainnya</a:t>
            </a:r>
            <a:r>
              <a:rPr lang="en-GB" sz="2600" dirty="0" smtClean="0"/>
              <a:t>.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671252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Mendeklarasikan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tribut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3"/>
          <p:cNvSpPr>
            <a:spLocks noGrp="1"/>
          </p:cNvSpPr>
          <p:nvPr>
            <p:ph idx="1"/>
          </p:nvPr>
        </p:nvSpPr>
        <p:spPr>
          <a:xfrm>
            <a:off x="484021" y="1371600"/>
            <a:ext cx="8126579" cy="4838700"/>
          </a:xfrm>
        </p:spPr>
        <p:txBody>
          <a:bodyPr>
            <a:no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600" b="1" dirty="0" err="1" smtClean="0">
                <a:cs typeface="Courier New" pitchFamily="49" charset="0"/>
              </a:rPr>
              <a:t>Atribut</a:t>
            </a:r>
            <a:r>
              <a:rPr lang="en-GB" sz="2600" b="1" dirty="0" smtClean="0">
                <a:cs typeface="Courier New" pitchFamily="49" charset="0"/>
              </a:rPr>
              <a:t>/Field/Properties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adalah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sifat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atau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ciri</a:t>
            </a:r>
            <a:r>
              <a:rPr lang="en-GB" sz="2600" dirty="0" smtClean="0">
                <a:cs typeface="Courier New" pitchFamily="49" charset="0"/>
              </a:rPr>
              <a:t> yang </a:t>
            </a:r>
            <a:r>
              <a:rPr lang="en-GB" sz="2600" dirty="0" err="1" smtClean="0">
                <a:cs typeface="Courier New" pitchFamily="49" charset="0"/>
              </a:rPr>
              <a:t>melekat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pada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objek</a:t>
            </a:r>
            <a:r>
              <a:rPr lang="en-GB" sz="2600" dirty="0" smtClean="0">
                <a:cs typeface="Courier New" pitchFamily="49" charset="0"/>
              </a:rPr>
              <a:t>.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dirty="0" err="1" smtClean="0">
                <a:cs typeface="Courier New" pitchFamily="49" charset="0"/>
              </a:rPr>
              <a:t>Berikut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ini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adalah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cara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mendeklarasikan</a:t>
            </a:r>
            <a:r>
              <a:rPr lang="en-GB" sz="2600" dirty="0" smtClean="0">
                <a:cs typeface="Courier New" pitchFamily="49" charset="0"/>
              </a:rPr>
              <a:t> </a:t>
            </a:r>
            <a:r>
              <a:rPr lang="en-GB" sz="2600" dirty="0" err="1" smtClean="0">
                <a:cs typeface="Courier New" pitchFamily="49" charset="0"/>
              </a:rPr>
              <a:t>atribut</a:t>
            </a:r>
            <a:r>
              <a:rPr lang="en-GB" sz="2600" dirty="0" smtClean="0">
                <a:cs typeface="Courier New" pitchFamily="49" charset="0"/>
              </a:rPr>
              <a:t>.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&lt;modifier&gt; &lt;type&gt; &lt;name&gt; = &lt;</a:t>
            </a:r>
            <a:r>
              <a:rPr lang="en-GB" sz="26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nilai_awal</a:t>
            </a:r>
            <a:r>
              <a:rPr lang="en-GB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&gt;;</a:t>
            </a:r>
            <a:endParaRPr lang="en-GB" sz="2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endParaRPr lang="en-GB" sz="2600" dirty="0" smtClean="0"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err="1" smtClean="0">
                <a:cs typeface="Courier New" pitchFamily="49" charset="0"/>
              </a:rPr>
              <a:t>Contoh</a:t>
            </a:r>
            <a:r>
              <a:rPr lang="en-GB" sz="2600" b="1" dirty="0" smtClean="0">
                <a:cs typeface="Courier New" pitchFamily="49" charset="0"/>
              </a:rPr>
              <a:t> :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GB" sz="2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600" b="1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GB" sz="2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latin typeface="Courier New" pitchFamily="49" charset="0"/>
                <a:cs typeface="Courier New" pitchFamily="49" charset="0"/>
              </a:rPr>
              <a:t>private double </a:t>
            </a:r>
            <a:r>
              <a:rPr lang="en-GB" sz="2600" b="1" dirty="0" err="1" smtClean="0">
                <a:latin typeface="Courier New" pitchFamily="49" charset="0"/>
                <a:cs typeface="Courier New" pitchFamily="49" charset="0"/>
              </a:rPr>
              <a:t>harga</a:t>
            </a:r>
            <a:r>
              <a:rPr lang="en-GB" sz="2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dirty="0" smtClean="0">
                <a:latin typeface="Courier New" pitchFamily="49" charset="0"/>
                <a:cs typeface="Courier New" pitchFamily="49" charset="0"/>
              </a:rPr>
              <a:t>protected String </a:t>
            </a:r>
            <a:r>
              <a:rPr lang="en-GB" sz="2600" b="1" dirty="0" err="1" smtClean="0">
                <a:latin typeface="Courier New" pitchFamily="49" charset="0"/>
                <a:cs typeface="Courier New" pitchFamily="49" charset="0"/>
              </a:rPr>
              <a:t>nama</a:t>
            </a:r>
            <a:r>
              <a:rPr lang="en-GB" sz="2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600" b="1" smtClean="0">
                <a:latin typeface="Courier New" pitchFamily="49" charset="0"/>
                <a:cs typeface="Courier New" pitchFamily="49" charset="0"/>
              </a:rPr>
              <a:t>protected String </a:t>
            </a:r>
            <a:r>
              <a:rPr lang="en-GB" sz="2600" b="1" dirty="0" err="1" smtClean="0">
                <a:latin typeface="Courier New" pitchFamily="49" charset="0"/>
                <a:cs typeface="Courier New" pitchFamily="49" charset="0"/>
              </a:rPr>
              <a:t>nim</a:t>
            </a:r>
            <a:r>
              <a:rPr lang="en-GB" sz="26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GB" sz="2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517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433</TotalTime>
  <Words>914</Words>
  <Application>Microsoft Office PowerPoint</Application>
  <PresentationFormat>On-screen Show (4:3)</PresentationFormat>
  <Paragraphs>177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Waveform</vt:lpstr>
      <vt:lpstr>MEMBUAT CLASS &amp; KONSEP ENCAPSULATION</vt:lpstr>
      <vt:lpstr>Encapsulation (Pengkapsulan)</vt:lpstr>
      <vt:lpstr>Encapsulation (Pengkapsulan)</vt:lpstr>
      <vt:lpstr>Modifier default</vt:lpstr>
      <vt:lpstr>Modifier public</vt:lpstr>
      <vt:lpstr>Modifier private</vt:lpstr>
      <vt:lpstr>Modifier protected</vt:lpstr>
      <vt:lpstr>Mendefinisikan Class</vt:lpstr>
      <vt:lpstr>Mendeklarasikan Atribut</vt:lpstr>
      <vt:lpstr>Contoh Mendeklarasikan Atribut</vt:lpstr>
      <vt:lpstr>Mendeklarasikan Method</vt:lpstr>
      <vt:lpstr>Bentuk Method</vt:lpstr>
      <vt:lpstr>Contoh Method</vt:lpstr>
      <vt:lpstr>Latihan</vt:lpstr>
      <vt:lpstr>Data.java(1)</vt:lpstr>
      <vt:lpstr>Data.java(2)</vt:lpstr>
      <vt:lpstr>ProgramUtama.java(1)</vt:lpstr>
      <vt:lpstr>ProgramUtama.java(2)</vt:lpstr>
    </vt:vector>
  </TitlesOfParts>
  <Company>Assassin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MEMBUAT CLASS &amp; KONSEP ENCAPSULATION</dc:title>
  <dc:creator>Phantom Assassin</dc:creator>
  <cp:lastModifiedBy>KOMPUTER ES-I</cp:lastModifiedBy>
  <cp:revision>96</cp:revision>
  <dcterms:created xsi:type="dcterms:W3CDTF">2011-11-22T08:58:01Z</dcterms:created>
  <dcterms:modified xsi:type="dcterms:W3CDTF">2013-03-20T07:35:53Z</dcterms:modified>
</cp:coreProperties>
</file>