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5" r:id="rId13"/>
    <p:sldId id="271" r:id="rId14"/>
    <p:sldId id="272" r:id="rId15"/>
    <p:sldId id="273" r:id="rId16"/>
    <p:sldId id="274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2975-1140-49F7-A5F3-C9122E3059E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BDCF-1249-4591-A1E0-673B3C4D1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6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33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83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32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01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4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09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0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83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4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2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8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9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0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73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9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BDCF-1249-4591-A1E0-673B3C4D1A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INHERITANCE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(PEWARISAN)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VI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76" y="1447800"/>
            <a:ext cx="8770323" cy="4424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7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Overriding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2209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Konsep</a:t>
            </a:r>
            <a:r>
              <a:rPr lang="en-GB" sz="2500" dirty="0" smtClean="0"/>
              <a:t> Method Overriding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ada</a:t>
            </a:r>
            <a:r>
              <a:rPr lang="en-GB" sz="2500" dirty="0" smtClean="0"/>
              <a:t> di superclass </a:t>
            </a:r>
            <a:r>
              <a:rPr lang="en-GB" sz="2500" dirty="0" err="1" smtClean="0"/>
              <a:t>dibuat</a:t>
            </a:r>
            <a:r>
              <a:rPr lang="en-GB" sz="2500" dirty="0" smtClean="0"/>
              <a:t> </a:t>
            </a:r>
            <a:r>
              <a:rPr lang="en-GB" sz="2500" dirty="0" err="1" smtClean="0"/>
              <a:t>ulang</a:t>
            </a:r>
            <a:r>
              <a:rPr lang="en-GB" sz="2500" dirty="0" smtClean="0"/>
              <a:t> </a:t>
            </a:r>
            <a:r>
              <a:rPr lang="en-GB" sz="2500" dirty="0" err="1" smtClean="0"/>
              <a:t>oleh</a:t>
            </a:r>
            <a:r>
              <a:rPr lang="en-GB" sz="2500" dirty="0" smtClean="0"/>
              <a:t> subclass (</a:t>
            </a:r>
            <a:r>
              <a:rPr lang="en-GB" sz="2500" dirty="0" err="1" smtClean="0"/>
              <a:t>bisa</a:t>
            </a:r>
            <a:r>
              <a:rPr lang="en-GB" sz="2500" dirty="0" smtClean="0"/>
              <a:t> </a:t>
            </a:r>
            <a:r>
              <a:rPr lang="en-GB" sz="2500" dirty="0" err="1" smtClean="0"/>
              <a:t>oleh</a:t>
            </a:r>
            <a:r>
              <a:rPr lang="en-GB" sz="2500" dirty="0" smtClean="0"/>
              <a:t> </a:t>
            </a:r>
            <a:r>
              <a:rPr lang="en-GB" sz="2500" dirty="0" err="1" smtClean="0"/>
              <a:t>semua</a:t>
            </a:r>
            <a:r>
              <a:rPr lang="en-GB" sz="2500" dirty="0" smtClean="0"/>
              <a:t> </a:t>
            </a:r>
            <a:r>
              <a:rPr lang="en-GB" sz="2500" dirty="0" err="1" smtClean="0"/>
              <a:t>keturunannya</a:t>
            </a:r>
            <a:r>
              <a:rPr lang="en-GB" sz="2500" dirty="0" smtClean="0"/>
              <a:t>).</a:t>
            </a:r>
            <a:endParaRPr lang="en-GB" sz="25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Misal</a:t>
            </a:r>
            <a:r>
              <a:rPr lang="en-GB" sz="2500" b="1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/>
          </a:p>
        </p:txBody>
      </p:sp>
      <p:sp>
        <p:nvSpPr>
          <p:cNvPr id="2" name="Rectangle 1"/>
          <p:cNvSpPr/>
          <p:nvPr/>
        </p:nvSpPr>
        <p:spPr>
          <a:xfrm>
            <a:off x="762000" y="3549926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0" y="4083326"/>
            <a:ext cx="2209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cetakKelas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05200" y="3549926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 extends A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05200" y="4083326"/>
            <a:ext cx="2209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cetakKelas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3549098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 extends B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172200" y="4082498"/>
            <a:ext cx="2209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cetakKelas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81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A.java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0668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public class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=10;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void </a:t>
            </a:r>
            <a:r>
              <a:rPr lang="en-GB" sz="2000" dirty="0" err="1"/>
              <a:t>cetakA</a:t>
            </a:r>
            <a:r>
              <a:rPr lang="en-GB" sz="2000" dirty="0"/>
              <a:t>(String </a:t>
            </a:r>
            <a:r>
              <a:rPr lang="en-GB" sz="2000" dirty="0" err="1"/>
              <a:t>nama</a:t>
            </a:r>
            <a:r>
              <a:rPr lang="en-GB" sz="2000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("Hallo "+</a:t>
            </a:r>
            <a:r>
              <a:rPr lang="en-GB" sz="2000" dirty="0" err="1"/>
              <a:t>nama</a:t>
            </a:r>
            <a:r>
              <a:rPr lang="en-GB" sz="20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method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kelas</a:t>
            </a:r>
            <a:r>
              <a:rPr lang="en-GB" sz="2000" dirty="0"/>
              <a:t> A\n");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private void </a:t>
            </a:r>
            <a:r>
              <a:rPr lang="en-GB" sz="2000" dirty="0" err="1"/>
              <a:t>cetakAP</a:t>
            </a:r>
            <a:r>
              <a:rPr lang="en-GB" sz="2000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("Method private </a:t>
            </a:r>
            <a:r>
              <a:rPr lang="en-GB" sz="2000" dirty="0" err="1"/>
              <a:t>kelas</a:t>
            </a:r>
            <a:r>
              <a:rPr lang="en-GB" sz="2000" dirty="0"/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public void </a:t>
            </a:r>
            <a:r>
              <a:rPr lang="en-GB" sz="2000" b="1" dirty="0" err="1">
                <a:solidFill>
                  <a:srgbClr val="FF0000"/>
                </a:solidFill>
              </a:rPr>
              <a:t>cetakKelas</a:t>
            </a:r>
            <a:r>
              <a:rPr lang="en-GB" sz="2000" b="1" dirty="0">
                <a:solidFill>
                  <a:srgbClr val="FF0000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  </a:t>
            </a:r>
            <a:r>
              <a:rPr lang="en-GB" sz="2000" b="1" dirty="0" err="1">
                <a:solidFill>
                  <a:srgbClr val="FF0000"/>
                </a:solidFill>
              </a:rPr>
              <a:t>System.out.println</a:t>
            </a:r>
            <a:r>
              <a:rPr lang="en-GB" sz="2000" b="1" dirty="0">
                <a:solidFill>
                  <a:srgbClr val="FF0000"/>
                </a:solidFill>
              </a:rPr>
              <a:t>("</a:t>
            </a:r>
            <a:r>
              <a:rPr lang="en-GB" sz="2000" b="1" dirty="0" err="1">
                <a:solidFill>
                  <a:srgbClr val="FF0000"/>
                </a:solidFill>
              </a:rPr>
              <a:t>Kelas</a:t>
            </a:r>
            <a:r>
              <a:rPr lang="en-GB" sz="2000" b="1" dirty="0">
                <a:solidFill>
                  <a:srgbClr val="FF0000"/>
                </a:solidFill>
              </a:rPr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37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7620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public class B extends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char </a:t>
            </a:r>
            <a:r>
              <a:rPr lang="en-GB" sz="2000" dirty="0" err="1"/>
              <a:t>huruf</a:t>
            </a:r>
            <a:r>
              <a:rPr lang="en-GB" sz="2000" dirty="0"/>
              <a:t>='A';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void </a:t>
            </a:r>
            <a:r>
              <a:rPr lang="en-GB" sz="2000" dirty="0" err="1"/>
              <a:t>cetakB</a:t>
            </a:r>
            <a:r>
              <a:rPr lang="en-GB" sz="2000" dirty="0"/>
              <a:t>(String </a:t>
            </a:r>
            <a:r>
              <a:rPr lang="en-GB" sz="2000" dirty="0" err="1"/>
              <a:t>nama</a:t>
            </a:r>
            <a:r>
              <a:rPr lang="en-GB" sz="2000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cetakA</a:t>
            </a:r>
            <a:r>
              <a:rPr lang="en-GB" sz="2000" dirty="0"/>
              <a:t>("</a:t>
            </a:r>
            <a:r>
              <a:rPr lang="en-GB" sz="2000" dirty="0" err="1"/>
              <a:t>Kelas</a:t>
            </a:r>
            <a:r>
              <a:rPr lang="en-GB" sz="2000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("Hallo "+</a:t>
            </a:r>
            <a:r>
              <a:rPr lang="en-GB" sz="2000" dirty="0" err="1"/>
              <a:t>nama</a:t>
            </a:r>
            <a:r>
              <a:rPr lang="en-GB" sz="20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method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kelas</a:t>
            </a:r>
            <a:r>
              <a:rPr lang="en-GB" sz="2000" dirty="0"/>
              <a:t> B\n");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private void </a:t>
            </a:r>
            <a:r>
              <a:rPr lang="en-GB" sz="2000" dirty="0" err="1"/>
              <a:t>cetakBP</a:t>
            </a:r>
            <a:r>
              <a:rPr lang="en-GB" sz="2000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("Method private </a:t>
            </a:r>
            <a:r>
              <a:rPr lang="en-GB" sz="2000" dirty="0" err="1"/>
              <a:t>kelas</a:t>
            </a:r>
            <a:r>
              <a:rPr lang="en-GB" sz="2000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public void </a:t>
            </a:r>
            <a:r>
              <a:rPr lang="en-GB" sz="2000" b="1" dirty="0" err="1">
                <a:solidFill>
                  <a:srgbClr val="FF0000"/>
                </a:solidFill>
              </a:rPr>
              <a:t>cetakKelas</a:t>
            </a:r>
            <a:r>
              <a:rPr lang="en-GB" sz="2000" b="1" dirty="0">
                <a:solidFill>
                  <a:srgbClr val="FF0000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  </a:t>
            </a:r>
            <a:r>
              <a:rPr lang="en-GB" sz="2000" b="1" dirty="0" err="1">
                <a:solidFill>
                  <a:srgbClr val="FF0000"/>
                </a:solidFill>
              </a:rPr>
              <a:t>System.out.println</a:t>
            </a:r>
            <a:r>
              <a:rPr lang="en-GB" sz="2000" b="1" dirty="0">
                <a:solidFill>
                  <a:srgbClr val="FF0000"/>
                </a:solidFill>
              </a:rPr>
              <a:t>("</a:t>
            </a:r>
            <a:r>
              <a:rPr lang="en-GB" sz="2000" b="1" dirty="0" err="1">
                <a:solidFill>
                  <a:srgbClr val="FF0000"/>
                </a:solidFill>
              </a:rPr>
              <a:t>Kelas</a:t>
            </a:r>
            <a:r>
              <a:rPr lang="en-GB" sz="2000" b="1" dirty="0">
                <a:solidFill>
                  <a:srgbClr val="FF0000"/>
                </a:solidFill>
              </a:rPr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7620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public class C extends B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public void </a:t>
            </a:r>
            <a:r>
              <a:rPr lang="en-GB" dirty="0" err="1"/>
              <a:t>panggil</a:t>
            </a:r>
            <a:r>
              <a:rPr lang="en-GB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Nilai</a:t>
            </a:r>
            <a:r>
              <a:rPr lang="en-GB" dirty="0"/>
              <a:t> : "+</a:t>
            </a:r>
            <a:r>
              <a:rPr lang="en-GB" dirty="0" err="1"/>
              <a:t>nilai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Huruf</a:t>
            </a:r>
            <a:r>
              <a:rPr lang="en-GB" dirty="0"/>
              <a:t> : "+</a:t>
            </a:r>
            <a:r>
              <a:rPr lang="en-GB" dirty="0" err="1"/>
              <a:t>huruf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nilai</a:t>
            </a:r>
            <a:r>
              <a:rPr lang="en-GB" dirty="0"/>
              <a:t> = 14;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huruf</a:t>
            </a:r>
            <a:r>
              <a:rPr lang="en-GB" dirty="0"/>
              <a:t> = 'B';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Nilai</a:t>
            </a:r>
            <a:r>
              <a:rPr lang="en-GB" dirty="0"/>
              <a:t> : "+</a:t>
            </a:r>
            <a:r>
              <a:rPr lang="en-GB" dirty="0" err="1"/>
              <a:t>nilai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Huruf</a:t>
            </a:r>
            <a:r>
              <a:rPr lang="en-GB" dirty="0"/>
              <a:t> : "+</a:t>
            </a:r>
            <a:r>
              <a:rPr lang="en-GB" dirty="0" err="1"/>
              <a:t>huruf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("\</a:t>
            </a:r>
            <a:r>
              <a:rPr lang="en-GB" dirty="0" err="1"/>
              <a:t>nMemanggil</a:t>
            </a:r>
            <a:r>
              <a:rPr lang="en-GB" dirty="0"/>
              <a:t> method </a:t>
            </a:r>
            <a:r>
              <a:rPr lang="en-GB" dirty="0" err="1"/>
              <a:t>cetakA</a:t>
            </a:r>
            <a:r>
              <a:rPr lang="en-GB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cetakA</a:t>
            </a:r>
            <a:r>
              <a:rPr lang="en-GB" dirty="0"/>
              <a:t>("</a:t>
            </a:r>
            <a:r>
              <a:rPr lang="en-GB" dirty="0" err="1"/>
              <a:t>Kelas</a:t>
            </a:r>
            <a:r>
              <a:rPr lang="en-GB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("\</a:t>
            </a:r>
            <a:r>
              <a:rPr lang="en-GB" dirty="0" err="1"/>
              <a:t>nMemanggil</a:t>
            </a:r>
            <a:r>
              <a:rPr lang="en-GB" dirty="0"/>
              <a:t> method </a:t>
            </a:r>
            <a:r>
              <a:rPr lang="en-GB" dirty="0" err="1"/>
              <a:t>cetakB</a:t>
            </a:r>
            <a:r>
              <a:rPr lang="en-GB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cetakB</a:t>
            </a:r>
            <a:r>
              <a:rPr lang="en-GB" dirty="0"/>
              <a:t>("</a:t>
            </a:r>
            <a:r>
              <a:rPr lang="en-GB" dirty="0" err="1"/>
              <a:t>Kelas</a:t>
            </a:r>
            <a:r>
              <a:rPr lang="en-GB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</a:t>
            </a:r>
            <a:r>
              <a:rPr lang="en-GB" dirty="0" smtClean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7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066800"/>
            <a:ext cx="8126579" cy="4800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public void </a:t>
            </a:r>
            <a:r>
              <a:rPr lang="en-GB" b="1" dirty="0" err="1">
                <a:solidFill>
                  <a:srgbClr val="FF0000"/>
                </a:solidFill>
              </a:rPr>
              <a:t>cetakKelas</a:t>
            </a:r>
            <a:r>
              <a:rPr lang="en-GB" b="1" dirty="0">
                <a:solidFill>
                  <a:srgbClr val="FF0000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</a:t>
            </a:r>
            <a:r>
              <a:rPr lang="en-GB" b="1" dirty="0" err="1">
                <a:solidFill>
                  <a:srgbClr val="FF0000"/>
                </a:solidFill>
              </a:rPr>
              <a:t>System.out.println</a:t>
            </a:r>
            <a:r>
              <a:rPr lang="en-GB" b="1" dirty="0">
                <a:solidFill>
                  <a:srgbClr val="FF0000"/>
                </a:solidFill>
              </a:rPr>
              <a:t>("</a:t>
            </a:r>
            <a:r>
              <a:rPr lang="en-GB" b="1" dirty="0" err="1">
                <a:solidFill>
                  <a:srgbClr val="FF0000"/>
                </a:solidFill>
              </a:rPr>
              <a:t>Kelas</a:t>
            </a:r>
            <a:r>
              <a:rPr lang="en-GB" b="1" dirty="0">
                <a:solidFill>
                  <a:srgbClr val="FF0000"/>
                </a:solidFill>
              </a:rPr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9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7620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public static void main(String[] </a:t>
            </a:r>
            <a:r>
              <a:rPr lang="en-GB" dirty="0" err="1"/>
              <a:t>args</a:t>
            </a:r>
            <a:r>
              <a:rPr lang="en-GB" dirty="0"/>
              <a:t>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A </a:t>
            </a:r>
            <a:r>
              <a:rPr lang="en-GB" dirty="0" smtClean="0"/>
              <a:t>orang1 </a:t>
            </a:r>
            <a:r>
              <a:rPr lang="en-GB" dirty="0"/>
              <a:t>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B </a:t>
            </a:r>
            <a:r>
              <a:rPr lang="en-GB" dirty="0" smtClean="0"/>
              <a:t>orang2 </a:t>
            </a:r>
            <a:r>
              <a:rPr lang="en-GB" dirty="0"/>
              <a:t>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C </a:t>
            </a:r>
            <a:r>
              <a:rPr lang="en-GB" dirty="0" smtClean="0"/>
              <a:t>orang3 </a:t>
            </a:r>
            <a:r>
              <a:rPr lang="en-GB" dirty="0"/>
              <a:t>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smtClean="0"/>
              <a:t>//orang1.cetakAP</a:t>
            </a:r>
            <a:r>
              <a:rPr lang="en-GB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smtClean="0"/>
              <a:t>//orang2.cetakBP</a:t>
            </a:r>
            <a:r>
              <a:rPr lang="en-GB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smtClean="0"/>
              <a:t>orang3.panggil</a:t>
            </a:r>
            <a:r>
              <a:rPr lang="en-GB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Pemanggilan</a:t>
            </a:r>
            <a:r>
              <a:rPr lang="en-GB" dirty="0"/>
              <a:t> </a:t>
            </a:r>
            <a:r>
              <a:rPr lang="en-GB" dirty="0" err="1"/>
              <a:t>cetakKelas</a:t>
            </a:r>
            <a:r>
              <a:rPr lang="en-GB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</a:t>
            </a:r>
            <a:r>
              <a:rPr lang="en-GB" b="1" dirty="0" smtClean="0">
                <a:solidFill>
                  <a:srgbClr val="FF0000"/>
                </a:solidFill>
              </a:rPr>
              <a:t>orang1.cetakKelas</a:t>
            </a:r>
            <a:r>
              <a:rPr lang="en-GB" b="1" dirty="0">
                <a:solidFill>
                  <a:srgbClr val="FF000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</a:t>
            </a:r>
            <a:r>
              <a:rPr lang="en-GB" b="1" dirty="0" smtClean="0">
                <a:solidFill>
                  <a:srgbClr val="FF0000"/>
                </a:solidFill>
              </a:rPr>
              <a:t>orang2.cetakKelas</a:t>
            </a:r>
            <a:r>
              <a:rPr lang="en-GB" b="1" dirty="0">
                <a:solidFill>
                  <a:srgbClr val="FF000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</a:t>
            </a:r>
            <a:r>
              <a:rPr lang="en-GB" b="1" dirty="0" smtClean="0">
                <a:solidFill>
                  <a:srgbClr val="FF0000"/>
                </a:solidFill>
              </a:rPr>
              <a:t>orang3.cetakKelas</a:t>
            </a:r>
            <a:r>
              <a:rPr lang="en-GB" b="1" dirty="0">
                <a:solidFill>
                  <a:srgbClr val="FF000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25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" y="1447800"/>
            <a:ext cx="869443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47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Inheritance (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Pewarisan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2057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/>
              <a:t>Inheritance/</a:t>
            </a:r>
            <a:r>
              <a:rPr lang="en-GB" sz="2500" dirty="0" err="1" smtClean="0"/>
              <a:t>Pewarisan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salah</a:t>
            </a:r>
            <a:r>
              <a:rPr lang="en-GB" sz="2500" dirty="0" smtClean="0"/>
              <a:t> </a:t>
            </a:r>
            <a:r>
              <a:rPr lang="en-GB" sz="2500" dirty="0" err="1" smtClean="0"/>
              <a:t>satu</a:t>
            </a:r>
            <a:r>
              <a:rPr lang="en-GB" sz="2500" dirty="0" smtClean="0"/>
              <a:t> </a:t>
            </a:r>
            <a:r>
              <a:rPr lang="en-GB" sz="2500" dirty="0" err="1" smtClean="0"/>
              <a:t>konsep</a:t>
            </a:r>
            <a:r>
              <a:rPr lang="en-GB" sz="2500" dirty="0" smtClean="0"/>
              <a:t> OOP di Java. </a:t>
            </a:r>
            <a:r>
              <a:rPr lang="en-GB" sz="2500" dirty="0" err="1" smtClean="0"/>
              <a:t>Dimana</a:t>
            </a:r>
            <a:r>
              <a:rPr lang="en-GB" sz="2500" dirty="0" smtClean="0"/>
              <a:t> class </a:t>
            </a:r>
            <a:r>
              <a:rPr lang="en-GB" sz="2500" dirty="0" err="1" smtClean="0"/>
              <a:t>bisa</a:t>
            </a:r>
            <a:r>
              <a:rPr lang="en-GB" sz="2500" dirty="0" smtClean="0"/>
              <a:t> </a:t>
            </a:r>
            <a:r>
              <a:rPr lang="en-GB" sz="2500" dirty="0" err="1" smtClean="0"/>
              <a:t>memiliki</a:t>
            </a:r>
            <a:r>
              <a:rPr lang="en-GB" sz="2500" dirty="0" smtClean="0"/>
              <a:t> </a:t>
            </a:r>
            <a:r>
              <a:rPr lang="en-GB" sz="2500" dirty="0" err="1" smtClean="0"/>
              <a:t>suatu</a:t>
            </a:r>
            <a:r>
              <a:rPr lang="en-GB" sz="2500" dirty="0" smtClean="0"/>
              <a:t> </a:t>
            </a:r>
            <a:r>
              <a:rPr lang="en-GB" sz="2500" dirty="0" err="1" smtClean="0"/>
              <a:t>hirarki</a:t>
            </a:r>
            <a:r>
              <a:rPr lang="en-GB" sz="2500" dirty="0" smtClean="0"/>
              <a:t>. </a:t>
            </a:r>
            <a:r>
              <a:rPr lang="en-GB" sz="2500" dirty="0" err="1" smtClean="0"/>
              <a:t>Didalam</a:t>
            </a:r>
            <a:r>
              <a:rPr lang="en-GB" sz="2500" dirty="0" smtClean="0"/>
              <a:t> java, </a:t>
            </a:r>
            <a:r>
              <a:rPr lang="en-GB" sz="2500" dirty="0" err="1" smtClean="0"/>
              <a:t>semua</a:t>
            </a:r>
            <a:r>
              <a:rPr lang="en-GB" sz="2500" dirty="0" smtClean="0"/>
              <a:t> class yang </a:t>
            </a:r>
            <a:r>
              <a:rPr lang="en-GB" sz="2500" dirty="0" err="1" smtClean="0"/>
              <a:t>ada</a:t>
            </a:r>
            <a:r>
              <a:rPr lang="en-GB" sz="2500" dirty="0" smtClean="0"/>
              <a:t> di </a:t>
            </a:r>
            <a:r>
              <a:rPr lang="en-GB" sz="2500" dirty="0" err="1" smtClean="0"/>
              <a:t>pemrograman</a:t>
            </a:r>
            <a:r>
              <a:rPr lang="en-GB" sz="2500" dirty="0" smtClean="0"/>
              <a:t> java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(</a:t>
            </a:r>
            <a:r>
              <a:rPr lang="en-GB" sz="2500" dirty="0" err="1" smtClean="0"/>
              <a:t>keturunan</a:t>
            </a:r>
            <a:r>
              <a:rPr lang="en-GB" sz="2500" dirty="0" smtClean="0"/>
              <a:t>) </a:t>
            </a:r>
            <a:r>
              <a:rPr lang="en-GB" sz="2500" dirty="0" err="1" smtClean="0"/>
              <a:t>dari</a:t>
            </a:r>
            <a:r>
              <a:rPr lang="en-GB" sz="2500" dirty="0" smtClean="0"/>
              <a:t> class </a:t>
            </a:r>
            <a:r>
              <a:rPr lang="en-GB" sz="2500" b="1" dirty="0" smtClean="0"/>
              <a:t>Object</a:t>
            </a:r>
            <a:r>
              <a:rPr lang="en-GB" sz="2500" dirty="0" smtClean="0"/>
              <a:t>.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Contoh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hierarki</a:t>
            </a:r>
            <a:r>
              <a:rPr lang="en-GB" sz="2500" b="1" dirty="0" smtClean="0"/>
              <a:t> class :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62" y="3352801"/>
            <a:ext cx="6834518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de-DE" sz="2800" b="1" dirty="0" smtClean="0">
                <a:solidFill>
                  <a:srgbClr val="0000FF"/>
                </a:solidFill>
              </a:rPr>
              <a:t>Superclass/parent class/Kelas Induk</a:t>
            </a:r>
            <a:endParaRPr lang="de-DE" sz="2800" dirty="0"/>
          </a:p>
          <a:p>
            <a:pPr>
              <a:buFont typeface="Wingdings 2" pitchFamily="18" charset="2"/>
              <a:buNone/>
            </a:pPr>
            <a:r>
              <a:rPr lang="de-DE" sz="2800" dirty="0"/>
              <a:t>	class yang letaknya di atas class tertentu di dalam hierarki</a:t>
            </a:r>
            <a:r>
              <a:rPr lang="de-DE" sz="2800" dirty="0" smtClean="0"/>
              <a:t>. Dimana class tersebut akan mewariskan atribut dan method kepada keturunannya.</a:t>
            </a:r>
            <a:endParaRPr lang="de-DE" sz="2800" dirty="0"/>
          </a:p>
          <a:p>
            <a:pPr>
              <a:buFont typeface="Wingdings 2" pitchFamily="18" charset="2"/>
              <a:buNone/>
            </a:pPr>
            <a:endParaRPr lang="de-DE" sz="2800" dirty="0"/>
          </a:p>
          <a:p>
            <a:pPr>
              <a:buFont typeface="Wingdings 2" pitchFamily="18" charset="2"/>
              <a:buNone/>
            </a:pPr>
            <a:r>
              <a:rPr lang="de-DE" sz="2800" b="1" dirty="0" smtClean="0">
                <a:solidFill>
                  <a:srgbClr val="0000FF"/>
                </a:solidFill>
              </a:rPr>
              <a:t>Subclass/child class/Kelas Anak</a:t>
            </a:r>
            <a:endParaRPr lang="de-DE" sz="2800" dirty="0"/>
          </a:p>
          <a:p>
            <a:pPr>
              <a:buFont typeface="Wingdings 2" pitchFamily="18" charset="2"/>
              <a:buNone/>
            </a:pPr>
            <a:r>
              <a:rPr lang="de-DE" sz="2800" dirty="0"/>
              <a:t>	class yang letaknya di bawah class tertentu </a:t>
            </a:r>
            <a:r>
              <a:rPr lang="de-DE" sz="2800" dirty="0" smtClean="0"/>
              <a:t>di dalam </a:t>
            </a:r>
            <a:r>
              <a:rPr lang="de-DE" sz="2800" dirty="0"/>
              <a:t>hierarki</a:t>
            </a:r>
            <a:r>
              <a:rPr lang="de-DE" sz="2800" dirty="0" smtClean="0"/>
              <a:t>. Dimana class tersebut akan diwariskan atribut dan method dari superclass (parentnya).</a:t>
            </a:r>
            <a:endParaRPr lang="de-D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superclass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subclass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7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4343400"/>
            <a:ext cx="4752975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Penjelasan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Hierarki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3124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Jika</a:t>
            </a:r>
            <a:r>
              <a:rPr lang="en-GB" sz="2500" dirty="0" smtClean="0"/>
              <a:t> </a:t>
            </a:r>
            <a:r>
              <a:rPr lang="en-GB" sz="2500" dirty="0" err="1" smtClean="0"/>
              <a:t>dilihat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gambar</a:t>
            </a:r>
            <a:r>
              <a:rPr lang="en-GB" sz="2500" dirty="0" smtClean="0"/>
              <a:t> </a:t>
            </a:r>
            <a:r>
              <a:rPr lang="en-GB" sz="2500" dirty="0" err="1" smtClean="0"/>
              <a:t>dibawah</a:t>
            </a:r>
            <a:r>
              <a:rPr lang="en-GB" sz="2500" dirty="0" smtClean="0"/>
              <a:t> </a:t>
            </a:r>
            <a:r>
              <a:rPr lang="en-GB" sz="2500" dirty="0" err="1" smtClean="0"/>
              <a:t>ini</a:t>
            </a:r>
            <a:r>
              <a:rPr lang="en-GB" sz="2500" dirty="0" smtClean="0"/>
              <a:t>, </a:t>
            </a:r>
            <a:r>
              <a:rPr lang="en-GB" sz="2500" dirty="0" err="1" smtClean="0"/>
              <a:t>maka</a:t>
            </a:r>
            <a:r>
              <a:rPr lang="en-GB" sz="2500" dirty="0" smtClean="0"/>
              <a:t> </a:t>
            </a:r>
            <a:r>
              <a:rPr lang="en-GB" sz="2500" dirty="0" err="1" smtClean="0"/>
              <a:t>bisa</a:t>
            </a:r>
            <a:r>
              <a:rPr lang="en-GB" sz="2500" dirty="0" smtClean="0"/>
              <a:t> </a:t>
            </a:r>
            <a:r>
              <a:rPr lang="en-GB" sz="2500" dirty="0" err="1" smtClean="0"/>
              <a:t>dijelaskan</a:t>
            </a:r>
            <a:r>
              <a:rPr lang="en-GB" sz="2500" dirty="0" smtClean="0"/>
              <a:t> </a:t>
            </a:r>
            <a:r>
              <a:rPr lang="en-GB" sz="2500" dirty="0" err="1" smtClean="0"/>
              <a:t>bahwa</a:t>
            </a:r>
            <a:r>
              <a:rPr lang="en-GB" sz="2500" dirty="0"/>
              <a:t> </a:t>
            </a:r>
            <a:r>
              <a:rPr lang="en-GB" sz="2500" dirty="0" smtClean="0"/>
              <a:t>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/>
              <a:t>c</a:t>
            </a:r>
            <a:r>
              <a:rPr lang="en-GB" sz="2500" b="1" dirty="0" smtClean="0"/>
              <a:t>lass Object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superclass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semua</a:t>
            </a:r>
            <a:r>
              <a:rPr lang="en-GB" sz="2500" dirty="0" smtClean="0"/>
              <a:t> class.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/>
              <a:t>c</a:t>
            </a:r>
            <a:r>
              <a:rPr lang="en-GB" sz="2500" b="1" dirty="0" smtClean="0"/>
              <a:t>lass A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Object </a:t>
            </a:r>
            <a:r>
              <a:rPr lang="en-GB" sz="2500" dirty="0" err="1" smtClean="0"/>
              <a:t>dan</a:t>
            </a:r>
            <a:r>
              <a:rPr lang="en-GB" sz="2500" dirty="0" smtClean="0"/>
              <a:t> superclass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B </a:t>
            </a:r>
            <a:r>
              <a:rPr lang="en-GB" sz="2500" b="1" dirty="0" err="1" smtClean="0"/>
              <a:t>dan</a:t>
            </a:r>
            <a:r>
              <a:rPr lang="en-GB" sz="2500" b="1" dirty="0" smtClean="0"/>
              <a:t> C</a:t>
            </a:r>
            <a:r>
              <a:rPr lang="en-GB" sz="2500" dirty="0" smtClean="0"/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/>
              <a:t>c</a:t>
            </a:r>
            <a:r>
              <a:rPr lang="en-GB" sz="2500" b="1" dirty="0" smtClean="0"/>
              <a:t>lass D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Objet</a:t>
            </a:r>
            <a:r>
              <a:rPr lang="en-GB" sz="2500" dirty="0" smtClean="0"/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 smtClean="0"/>
              <a:t>class B </a:t>
            </a:r>
            <a:r>
              <a:rPr lang="en-GB" sz="2500" b="1" dirty="0" err="1" smtClean="0"/>
              <a:t>dan</a:t>
            </a:r>
            <a:r>
              <a:rPr lang="en-GB" sz="2500" b="1" dirty="0" smtClean="0"/>
              <a:t> C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A</a:t>
            </a:r>
            <a:r>
              <a:rPr lang="en-GB" sz="2500" dirty="0" smtClean="0"/>
              <a:t>.</a:t>
            </a:r>
            <a:endParaRPr lang="en-GB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31371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extends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kata </a:t>
            </a:r>
            <a:r>
              <a:rPr lang="en-GB" sz="2500" dirty="0" err="1" smtClean="0"/>
              <a:t>kunci</a:t>
            </a:r>
            <a:r>
              <a:rPr lang="en-GB" sz="2500" dirty="0" smtClean="0"/>
              <a:t> yang </a:t>
            </a:r>
            <a:r>
              <a:rPr lang="en-GB" sz="2500" dirty="0" err="1" smtClean="0"/>
              <a:t>digunakan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merelasikan</a:t>
            </a:r>
            <a:r>
              <a:rPr lang="en-GB" sz="2500" dirty="0" smtClean="0"/>
              <a:t> class </a:t>
            </a:r>
            <a:r>
              <a:rPr lang="en-GB" sz="2500" dirty="0" err="1" smtClean="0"/>
              <a:t>menjadi</a:t>
            </a:r>
            <a:r>
              <a:rPr lang="en-GB" sz="2500" dirty="0" smtClean="0"/>
              <a:t> </a:t>
            </a:r>
            <a:r>
              <a:rPr lang="en-GB" sz="2500" dirty="0" err="1" smtClean="0"/>
              <a:t>suatu</a:t>
            </a:r>
            <a:r>
              <a:rPr lang="en-GB" sz="2500" dirty="0" smtClean="0"/>
              <a:t> </a:t>
            </a:r>
            <a:r>
              <a:rPr lang="en-GB" sz="2500" dirty="0" err="1" smtClean="0"/>
              <a:t>relasi</a:t>
            </a:r>
            <a:r>
              <a:rPr lang="en-GB" sz="2500" dirty="0" smtClean="0"/>
              <a:t> </a:t>
            </a:r>
            <a:r>
              <a:rPr lang="en-GB" sz="2500" dirty="0" err="1" smtClean="0"/>
              <a:t>pewarisan</a:t>
            </a:r>
            <a:r>
              <a:rPr lang="en-GB" sz="2500" dirty="0" smtClean="0"/>
              <a:t>. </a:t>
            </a:r>
            <a:r>
              <a:rPr lang="en-GB" sz="2500" dirty="0" err="1" smtClean="0"/>
              <a:t>Berikut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format </a:t>
            </a:r>
            <a:r>
              <a:rPr lang="en-GB" sz="2500" dirty="0" err="1" smtClean="0"/>
              <a:t>penulisannya</a:t>
            </a:r>
            <a:r>
              <a:rPr lang="en-GB" sz="2500" dirty="0" smtClean="0"/>
              <a:t>.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/>
              <a:t>&lt;modifier&gt; class &lt;</a:t>
            </a:r>
            <a:r>
              <a:rPr lang="en-GB" sz="2500" b="1" dirty="0" err="1" smtClean="0"/>
              <a:t>namasub</a:t>
            </a:r>
            <a:r>
              <a:rPr lang="en-GB" sz="2500" b="1" dirty="0" smtClean="0"/>
              <a:t>&gt; extends &lt;</a:t>
            </a:r>
            <a:r>
              <a:rPr lang="en-GB" sz="2500" b="1" dirty="0" err="1" smtClean="0"/>
              <a:t>namasuper</a:t>
            </a:r>
            <a:r>
              <a:rPr lang="en-GB" sz="2500" b="1" dirty="0" smtClean="0"/>
              <a:t>&gt;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Contoh</a:t>
            </a:r>
            <a:r>
              <a:rPr lang="en-GB" sz="2500" b="1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public class B extends A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Artinya</a:t>
            </a:r>
            <a:r>
              <a:rPr lang="en-GB" sz="2500" dirty="0" smtClean="0"/>
              <a:t> class B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keturunan</a:t>
            </a:r>
            <a:r>
              <a:rPr lang="en-GB" sz="2500" dirty="0" smtClean="0"/>
              <a:t> (subclass) </a:t>
            </a:r>
            <a:r>
              <a:rPr lang="en-GB" sz="2500" dirty="0" err="1" smtClean="0"/>
              <a:t>dari</a:t>
            </a:r>
            <a:r>
              <a:rPr lang="en-GB" sz="2500" dirty="0" smtClean="0"/>
              <a:t> class A.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public class </a:t>
            </a:r>
            <a:r>
              <a:rPr lang="en-GB" sz="2500" b="1" dirty="0" err="1" smtClean="0"/>
              <a:t>Siswa</a:t>
            </a:r>
            <a:r>
              <a:rPr lang="en-GB" sz="2500" b="1" dirty="0" smtClean="0"/>
              <a:t> extends </a:t>
            </a:r>
            <a:r>
              <a:rPr lang="en-GB" sz="2500" b="1" dirty="0" err="1" smtClean="0"/>
              <a:t>Manusia</a:t>
            </a:r>
            <a:endParaRPr lang="en-GB" sz="2500" b="1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Artinya</a:t>
            </a:r>
            <a:r>
              <a:rPr lang="en-GB" sz="2500" dirty="0" smtClean="0"/>
              <a:t> class </a:t>
            </a:r>
            <a:r>
              <a:rPr lang="en-GB" sz="2500" dirty="0" err="1" smtClean="0"/>
              <a:t>Siswa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keturunan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class </a:t>
            </a:r>
            <a:r>
              <a:rPr lang="en-GB" sz="2500" dirty="0" err="1" smtClean="0"/>
              <a:t>Manusia</a:t>
            </a: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28621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A.java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public class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protected </a:t>
            </a:r>
            <a:r>
              <a:rPr lang="en-GB" sz="2500" b="1" dirty="0" err="1"/>
              <a:t>int</a:t>
            </a:r>
            <a:r>
              <a:rPr lang="en-GB" sz="2500" b="1" dirty="0"/>
              <a:t> </a:t>
            </a:r>
            <a:r>
              <a:rPr lang="en-GB" sz="2500" b="1" dirty="0" err="1"/>
              <a:t>nilai</a:t>
            </a:r>
            <a:r>
              <a:rPr lang="en-GB" sz="2500" b="1" dirty="0"/>
              <a:t>=10;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protected void </a:t>
            </a:r>
            <a:r>
              <a:rPr lang="en-GB" sz="2500" b="1" dirty="0" err="1"/>
              <a:t>cetakA</a:t>
            </a:r>
            <a:r>
              <a:rPr lang="en-GB" sz="2500" b="1" dirty="0"/>
              <a:t>(String </a:t>
            </a:r>
            <a:r>
              <a:rPr lang="en-GB" sz="2500" b="1" dirty="0" err="1"/>
              <a:t>nama</a:t>
            </a:r>
            <a:r>
              <a:rPr lang="en-GB" sz="2500" b="1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("Hallo "+</a:t>
            </a:r>
            <a:r>
              <a:rPr lang="en-GB" sz="2500" b="1" dirty="0" err="1"/>
              <a:t>nama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Ini</a:t>
            </a:r>
            <a:r>
              <a:rPr lang="en-GB" sz="2500" b="1" dirty="0"/>
              <a:t> </a:t>
            </a:r>
            <a:r>
              <a:rPr lang="en-GB" sz="2500" b="1" dirty="0" err="1"/>
              <a:t>adalah</a:t>
            </a:r>
            <a:r>
              <a:rPr lang="en-GB" sz="2500" b="1" dirty="0"/>
              <a:t> method </a:t>
            </a:r>
            <a:r>
              <a:rPr lang="en-GB" sz="2500" b="1" dirty="0" err="1"/>
              <a:t>dari</a:t>
            </a:r>
            <a:r>
              <a:rPr lang="en-GB" sz="2500" b="1" dirty="0"/>
              <a:t> </a:t>
            </a:r>
            <a:r>
              <a:rPr lang="en-GB" sz="2500" b="1" dirty="0" err="1"/>
              <a:t>kelas</a:t>
            </a:r>
            <a:r>
              <a:rPr lang="en-GB" sz="2500" b="1" dirty="0"/>
              <a:t> A\n");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private void </a:t>
            </a:r>
            <a:r>
              <a:rPr lang="en-GB" sz="2500" b="1" dirty="0" err="1"/>
              <a:t>cetakAP</a:t>
            </a:r>
            <a:r>
              <a:rPr lang="en-GB" sz="25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("Method private </a:t>
            </a:r>
            <a:r>
              <a:rPr lang="en-GB" sz="2500" b="1" dirty="0" err="1"/>
              <a:t>kelas</a:t>
            </a:r>
            <a:r>
              <a:rPr lang="en-GB" sz="2500" b="1" dirty="0"/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}</a:t>
            </a: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179081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public class B extends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protected char </a:t>
            </a:r>
            <a:r>
              <a:rPr lang="en-GB" sz="2300" b="1" dirty="0" err="1"/>
              <a:t>huruf</a:t>
            </a:r>
            <a:r>
              <a:rPr lang="en-GB" sz="2300" b="1" dirty="0"/>
              <a:t>='A';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3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protected void </a:t>
            </a:r>
            <a:r>
              <a:rPr lang="en-GB" sz="2300" b="1" dirty="0" err="1"/>
              <a:t>cetakB</a:t>
            </a:r>
            <a:r>
              <a:rPr lang="en-GB" sz="2300" b="1" dirty="0"/>
              <a:t>(String </a:t>
            </a:r>
            <a:r>
              <a:rPr lang="en-GB" sz="2300" b="1" dirty="0" err="1"/>
              <a:t>nama</a:t>
            </a:r>
            <a:r>
              <a:rPr lang="en-GB" sz="2300" b="1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cetakA</a:t>
            </a:r>
            <a:r>
              <a:rPr lang="en-GB" sz="2300" b="1" dirty="0"/>
              <a:t>("</a:t>
            </a:r>
            <a:r>
              <a:rPr lang="en-GB" sz="2300" b="1" dirty="0" err="1"/>
              <a:t>Kelas</a:t>
            </a:r>
            <a:r>
              <a:rPr lang="en-GB" sz="2300" b="1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("Hallo "+</a:t>
            </a:r>
            <a:r>
              <a:rPr lang="en-GB" sz="2300" b="1" dirty="0" err="1"/>
              <a:t>nama</a:t>
            </a:r>
            <a:r>
              <a:rPr lang="en-GB" sz="23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</a:t>
            </a:r>
            <a:r>
              <a:rPr lang="en-GB" sz="2300" b="1" dirty="0" err="1"/>
              <a:t>Ini</a:t>
            </a:r>
            <a:r>
              <a:rPr lang="en-GB" sz="2300" b="1" dirty="0"/>
              <a:t> </a:t>
            </a:r>
            <a:r>
              <a:rPr lang="en-GB" sz="2300" b="1" dirty="0" err="1"/>
              <a:t>adalah</a:t>
            </a:r>
            <a:r>
              <a:rPr lang="en-GB" sz="2300" b="1" dirty="0"/>
              <a:t> method </a:t>
            </a:r>
            <a:r>
              <a:rPr lang="en-GB" sz="2300" b="1" dirty="0" err="1"/>
              <a:t>dari</a:t>
            </a:r>
            <a:r>
              <a:rPr lang="en-GB" sz="2300" b="1" dirty="0"/>
              <a:t> </a:t>
            </a:r>
            <a:r>
              <a:rPr lang="en-GB" sz="2300" b="1" dirty="0" err="1"/>
              <a:t>kelas</a:t>
            </a:r>
            <a:r>
              <a:rPr lang="en-GB" sz="2300" b="1" dirty="0"/>
              <a:t> B\n");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3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private void </a:t>
            </a:r>
            <a:r>
              <a:rPr lang="en-GB" sz="2300" b="1" dirty="0" err="1"/>
              <a:t>cetakBP</a:t>
            </a:r>
            <a:r>
              <a:rPr lang="en-GB" sz="23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("Method private </a:t>
            </a:r>
            <a:r>
              <a:rPr lang="en-GB" sz="2300" b="1" dirty="0" err="1"/>
              <a:t>kelas</a:t>
            </a:r>
            <a:r>
              <a:rPr lang="en-GB" sz="2300" b="1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}</a:t>
            </a: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175159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public class C extends B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public void </a:t>
            </a:r>
            <a:r>
              <a:rPr lang="en-GB" sz="2800" dirty="0" err="1"/>
              <a:t>panggil</a:t>
            </a:r>
            <a:r>
              <a:rPr lang="en-GB" sz="2800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Nilai</a:t>
            </a:r>
            <a:r>
              <a:rPr lang="en-GB" sz="2800" dirty="0"/>
              <a:t> : "+</a:t>
            </a:r>
            <a:r>
              <a:rPr lang="en-GB" sz="2800" dirty="0" err="1"/>
              <a:t>nilai</a:t>
            </a:r>
            <a:r>
              <a:rPr lang="en-GB" sz="28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Huruf</a:t>
            </a:r>
            <a:r>
              <a:rPr lang="en-GB" sz="2800" dirty="0"/>
              <a:t> : "+</a:t>
            </a:r>
            <a:r>
              <a:rPr lang="en-GB" sz="2800" dirty="0" err="1"/>
              <a:t>huruf</a:t>
            </a:r>
            <a:r>
              <a:rPr lang="en-GB" sz="28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nilai</a:t>
            </a:r>
            <a:r>
              <a:rPr lang="en-GB" sz="2800" dirty="0"/>
              <a:t> = 14;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huruf</a:t>
            </a:r>
            <a:r>
              <a:rPr lang="en-GB" sz="2800" dirty="0"/>
              <a:t> = 'B';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Nilai</a:t>
            </a:r>
            <a:r>
              <a:rPr lang="en-GB" sz="2800" dirty="0"/>
              <a:t> : "+</a:t>
            </a:r>
            <a:r>
              <a:rPr lang="en-GB" sz="2800" dirty="0" err="1"/>
              <a:t>nilai</a:t>
            </a:r>
            <a:r>
              <a:rPr lang="en-GB" sz="28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Huruf</a:t>
            </a:r>
            <a:r>
              <a:rPr lang="en-GB" sz="2800" dirty="0"/>
              <a:t> : "+</a:t>
            </a:r>
            <a:r>
              <a:rPr lang="en-GB" sz="2800" dirty="0" err="1"/>
              <a:t>huruf</a:t>
            </a:r>
            <a:r>
              <a:rPr lang="en-GB" sz="2800" dirty="0" smtClean="0"/>
              <a:t>);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846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</a:t>
            </a:r>
            <a:r>
              <a:rPr lang="en-GB" sz="2000" dirty="0" smtClean="0"/>
              <a:t>  </a:t>
            </a:r>
            <a:r>
              <a:rPr lang="en-GB" sz="2000" dirty="0" err="1" smtClean="0"/>
              <a:t>System.out.println</a:t>
            </a:r>
            <a:r>
              <a:rPr lang="en-GB" sz="2000" dirty="0"/>
              <a:t>("\</a:t>
            </a:r>
            <a:r>
              <a:rPr lang="en-GB" sz="2000" dirty="0" err="1"/>
              <a:t>nMemanggil</a:t>
            </a:r>
            <a:r>
              <a:rPr lang="en-GB" sz="2000" dirty="0"/>
              <a:t> method </a:t>
            </a:r>
            <a:r>
              <a:rPr lang="en-GB" sz="2000" dirty="0" err="1"/>
              <a:t>cetakA</a:t>
            </a:r>
            <a:r>
              <a:rPr lang="en-GB" sz="2000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cetakA</a:t>
            </a:r>
            <a:r>
              <a:rPr lang="en-GB" sz="2000" dirty="0"/>
              <a:t>("</a:t>
            </a:r>
            <a:r>
              <a:rPr lang="en-GB" sz="2000" dirty="0" err="1"/>
              <a:t>Kelas</a:t>
            </a:r>
            <a:r>
              <a:rPr lang="en-GB" sz="2000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("\</a:t>
            </a:r>
            <a:r>
              <a:rPr lang="en-GB" sz="2000" dirty="0" err="1"/>
              <a:t>nMemanggil</a:t>
            </a:r>
            <a:r>
              <a:rPr lang="en-GB" sz="2000" dirty="0"/>
              <a:t> method </a:t>
            </a:r>
            <a:r>
              <a:rPr lang="en-GB" sz="2000" dirty="0" err="1"/>
              <a:t>cetakB</a:t>
            </a:r>
            <a:r>
              <a:rPr lang="en-GB" sz="2000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cetakB</a:t>
            </a:r>
            <a:r>
              <a:rPr lang="en-GB" sz="2000" dirty="0"/>
              <a:t>("</a:t>
            </a:r>
            <a:r>
              <a:rPr lang="en-GB" sz="2000" dirty="0" err="1"/>
              <a:t>Kelas</a:t>
            </a:r>
            <a:r>
              <a:rPr lang="en-GB" sz="2000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public static void main(String[] </a:t>
            </a:r>
            <a:r>
              <a:rPr lang="en-GB" sz="2000" dirty="0" err="1"/>
              <a:t>args</a:t>
            </a:r>
            <a:r>
              <a:rPr lang="en-GB" sz="2000" dirty="0"/>
              <a:t>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A </a:t>
            </a:r>
            <a:r>
              <a:rPr lang="en-GB" sz="2000" dirty="0" smtClean="0"/>
              <a:t>orang1 </a:t>
            </a:r>
            <a:r>
              <a:rPr lang="en-GB" sz="2000" dirty="0"/>
              <a:t>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B </a:t>
            </a:r>
            <a:r>
              <a:rPr lang="en-GB" sz="2000" dirty="0" smtClean="0"/>
              <a:t>orang2 </a:t>
            </a:r>
            <a:r>
              <a:rPr lang="en-GB" sz="2000" dirty="0"/>
              <a:t>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C </a:t>
            </a:r>
            <a:r>
              <a:rPr lang="en-GB" sz="2000" dirty="0" smtClean="0"/>
              <a:t>orang3 </a:t>
            </a:r>
            <a:r>
              <a:rPr lang="en-GB" sz="2000" dirty="0"/>
              <a:t>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smtClean="0"/>
              <a:t>//orang1.cetakAP</a:t>
            </a:r>
            <a:r>
              <a:rPr lang="en-GB" sz="2000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smtClean="0"/>
              <a:t>//orang2.cetakBP</a:t>
            </a:r>
            <a:r>
              <a:rPr lang="en-GB" sz="2000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smtClean="0"/>
              <a:t>orang3.panggil</a:t>
            </a:r>
            <a:r>
              <a:rPr lang="en-GB" sz="2000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63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810</TotalTime>
  <Words>786</Words>
  <Application>Microsoft Office PowerPoint</Application>
  <PresentationFormat>On-screen Show (4:3)</PresentationFormat>
  <Paragraphs>174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INHERITANCE (PEWARISAN)</vt:lpstr>
      <vt:lpstr>Konsep Inheritance (Pewarisan)</vt:lpstr>
      <vt:lpstr>superclass dan subclass</vt:lpstr>
      <vt:lpstr>Penjelasan Hierarki</vt:lpstr>
      <vt:lpstr>Menggunakan Keyword extends</vt:lpstr>
      <vt:lpstr>Class A.java</vt:lpstr>
      <vt:lpstr>Class B.java</vt:lpstr>
      <vt:lpstr>Class C.java (1)</vt:lpstr>
      <vt:lpstr>Class C.java (2)</vt:lpstr>
      <vt:lpstr>Output</vt:lpstr>
      <vt:lpstr>Method Overriding</vt:lpstr>
      <vt:lpstr>Class A.java</vt:lpstr>
      <vt:lpstr>Class B.java</vt:lpstr>
      <vt:lpstr>Class C.java (1)</vt:lpstr>
      <vt:lpstr>Class C.java (2)</vt:lpstr>
      <vt:lpstr>Class C.java (3)</vt:lpstr>
      <vt:lpstr>Output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INHERITANCE_x000b_(PEWARISAN)</dc:title>
  <dc:creator>Phantom Assassin</dc:creator>
  <cp:lastModifiedBy>KOMPUTER ES-I</cp:lastModifiedBy>
  <cp:revision>220</cp:revision>
  <dcterms:created xsi:type="dcterms:W3CDTF">2011-11-22T08:58:01Z</dcterms:created>
  <dcterms:modified xsi:type="dcterms:W3CDTF">2013-03-20T07:36:14Z</dcterms:modified>
</cp:coreProperties>
</file>