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8" r:id="rId2"/>
    <p:sldId id="260" r:id="rId3"/>
    <p:sldId id="261" r:id="rId4"/>
    <p:sldId id="262" r:id="rId5"/>
    <p:sldId id="263" r:id="rId6"/>
    <p:sldId id="264" r:id="rId7"/>
    <p:sldId id="265" r:id="rId8"/>
    <p:sldId id="268" r:id="rId9"/>
    <p:sldId id="269" r:id="rId10"/>
    <p:sldId id="270" r:id="rId11"/>
    <p:sldId id="272" r:id="rId12"/>
    <p:sldId id="271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31" autoAdjust="0"/>
    <p:restoredTop sz="94660" autoAdjust="0"/>
  </p:normalViewPr>
  <p:slideViewPr>
    <p:cSldViewPr>
      <p:cViewPr varScale="1">
        <p:scale>
          <a:sx n="75" d="100"/>
          <a:sy n="75" d="100"/>
        </p:scale>
        <p:origin x="-12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3E698-5392-4133-BB0A-50800A0E0983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74B39-CD13-429C-AF06-90562FBAF5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74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67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18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350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125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9024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21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798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51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4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675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11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08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664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564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781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74B39-CD13-429C-AF06-90562FBAF5E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69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DBFD-C7A5-4369-BB82-3E770EA1E062}" type="datetimeFigureOut">
              <a:rPr lang="en-US" smtClean="0"/>
              <a:t>3/20/2013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6A438-127D-41C9-B365-13011F02C55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Bella </a:t>
            </a:r>
            <a:r>
              <a:rPr lang="en-US" dirty="0" err="1" smtClean="0"/>
              <a:t>Hardiyana</a:t>
            </a:r>
            <a:r>
              <a:rPr lang="en-US" dirty="0" smtClean="0"/>
              <a:t>, S. </a:t>
            </a:r>
            <a:r>
              <a:rPr lang="en-US" dirty="0" err="1" smtClean="0"/>
              <a:t>Kom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66A438-127D-41C9-B365-13011F02C55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211665" y="6248400"/>
            <a:ext cx="8723376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Bella</a:t>
            </a:r>
            <a:r>
              <a:rPr lang="en-US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err="1" smtClean="0">
                <a:solidFill>
                  <a:schemeClr val="tx1"/>
                </a:solidFill>
              </a:rPr>
              <a:t>Hardiyana</a:t>
            </a:r>
            <a:r>
              <a:rPr lang="en-US" b="1" baseline="0" dirty="0" smtClean="0">
                <a:solidFill>
                  <a:schemeClr val="tx1"/>
                </a:solidFill>
              </a:rPr>
              <a:t>, </a:t>
            </a:r>
            <a:r>
              <a:rPr lang="en-US" b="1" baseline="0" dirty="0" err="1" smtClean="0">
                <a:solidFill>
                  <a:schemeClr val="tx1"/>
                </a:solidFill>
              </a:rPr>
              <a:t>S.Kom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KELAS STRING DAN INNER CLASS</a:t>
            </a:r>
            <a:endParaRPr lang="en-US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5400" b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BAB X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62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990600"/>
            <a:ext cx="8686800" cy="5062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KelasString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public static void main(String[]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String nama1;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String nama2;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nama1 = 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nama2 = new String("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Unikom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lvl="1" indent="0">
              <a:buFont typeface="Verdana" pitchFamily="34" charset="0"/>
              <a:buNone/>
            </a:pPr>
            <a:endParaRPr lang="en-US" sz="19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("\nnama1 : "+nama1);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Panjang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nama1 : "+ nama1.length());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Karakter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ke-4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nama1 : 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"+ nama1.charAt(3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if(nama1.equals("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"))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("equals : nama1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'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'");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("equals : nama1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'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'");</a:t>
            </a:r>
            <a:endParaRPr lang="en-US" sz="19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String 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9129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8600" y="990600"/>
            <a:ext cx="86868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buFont typeface="Verdana" pitchFamily="34" charset="0"/>
              <a:buNone/>
            </a:pP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if(nama1.equalsIgnoreCase("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"))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nama1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'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'");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else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equalsIgnoreCase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nama1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tidak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sama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'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Udin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pontoh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'");</a:t>
            </a:r>
          </a:p>
          <a:p>
            <a:pPr marL="0" lvl="1" indent="0">
              <a:buFont typeface="Verdana" pitchFamily="34" charset="0"/>
              <a:buNone/>
            </a:pPr>
            <a:endParaRPr lang="en-US" sz="1900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("\nnama2 : "+nama2);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Panjang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nama2 : "+ nama2.length());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Karakter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ke-1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pada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nama2 : 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"+ nama2.charAt(0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Hasil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compare nama2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dengan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'UNIKOM': 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"+ nama2.compareTo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("UNIKOM"));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("nama2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toUpperCase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"+ nama2.toUpperCase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("nama2 </a:t>
            </a:r>
            <a:r>
              <a:rPr lang="en-US" sz="19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toLowerCase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19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"+ nama2.toLowerCase</a:t>
            </a: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lvl="1" indent="0">
              <a:buFont typeface="Verdana" pitchFamily="34" charset="0"/>
              <a:buNone/>
            </a:pPr>
            <a:r>
              <a:rPr lang="en-US" sz="19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String 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052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45" y="1066800"/>
            <a:ext cx="8840508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52272"/>
          </a:xfrm>
        </p:spPr>
        <p:txBody>
          <a:bodyPr>
            <a:norm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</a:t>
            </a:r>
            <a:r>
              <a:rPr lang="en-US" sz="3500" b="1" spc="5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3713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 Class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Inner class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istilah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penulisan</a:t>
            </a:r>
            <a:r>
              <a:rPr lang="en-GB" sz="2500" dirty="0" smtClean="0">
                <a:solidFill>
                  <a:schemeClr val="tx2"/>
                </a:solidFill>
              </a:rPr>
              <a:t> class di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class. </a:t>
            </a:r>
            <a:r>
              <a:rPr lang="en-GB" sz="2500" dirty="0" err="1" smtClean="0">
                <a:solidFill>
                  <a:schemeClr val="tx2"/>
                </a:solidFill>
              </a:rPr>
              <a:t>Biasanya</a:t>
            </a:r>
            <a:r>
              <a:rPr lang="en-GB" sz="2500" dirty="0" smtClean="0">
                <a:solidFill>
                  <a:schemeClr val="tx2"/>
                </a:solidFill>
              </a:rPr>
              <a:t> inner class </a:t>
            </a:r>
            <a:r>
              <a:rPr lang="en-GB" sz="2500" dirty="0" err="1" smtClean="0">
                <a:solidFill>
                  <a:schemeClr val="tx2"/>
                </a:solidFill>
              </a:rPr>
              <a:t>itu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dibuat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mendukung</a:t>
            </a:r>
            <a:r>
              <a:rPr lang="en-GB" sz="2500" dirty="0" smtClean="0">
                <a:solidFill>
                  <a:schemeClr val="tx2"/>
                </a:solidFill>
              </a:rPr>
              <a:t> proses yang </a:t>
            </a:r>
            <a:r>
              <a:rPr lang="en-GB" sz="2500" dirty="0" err="1" smtClean="0">
                <a:solidFill>
                  <a:schemeClr val="tx2"/>
                </a:solidFill>
              </a:rPr>
              <a:t>terjadi</a:t>
            </a:r>
            <a:r>
              <a:rPr lang="en-GB" sz="2500" dirty="0" smtClean="0">
                <a:solidFill>
                  <a:schemeClr val="tx2"/>
                </a:solidFill>
              </a:rPr>
              <a:t> di </a:t>
            </a:r>
            <a:r>
              <a:rPr lang="en-GB" sz="2500" dirty="0" err="1" smtClean="0">
                <a:solidFill>
                  <a:schemeClr val="tx2"/>
                </a:solidFill>
              </a:rPr>
              <a:t>kelas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Utama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Lalu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mengelompokkan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method di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suatu</a:t>
            </a:r>
            <a:r>
              <a:rPr lang="en-GB" sz="2500" dirty="0" smtClean="0">
                <a:solidFill>
                  <a:schemeClr val="tx2"/>
                </a:solidFill>
              </a:rPr>
              <a:t> class,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dibuatkanlah</a:t>
            </a:r>
            <a:r>
              <a:rPr lang="en-GB" sz="2500" dirty="0" smtClean="0">
                <a:solidFill>
                  <a:schemeClr val="tx2"/>
                </a:solidFill>
              </a:rPr>
              <a:t> inner class.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Berikut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adalah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beberapa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hal</a:t>
            </a:r>
            <a:r>
              <a:rPr lang="en-GB" sz="2500" b="1" dirty="0" smtClean="0">
                <a:solidFill>
                  <a:schemeClr val="tx2"/>
                </a:solidFill>
              </a:rPr>
              <a:t> yang </a:t>
            </a:r>
            <a:r>
              <a:rPr lang="en-GB" sz="2500" b="1" dirty="0" err="1" smtClean="0">
                <a:solidFill>
                  <a:schemeClr val="tx2"/>
                </a:solidFill>
              </a:rPr>
              <a:t>harus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diperhatikan</a:t>
            </a:r>
            <a:r>
              <a:rPr lang="en-GB" sz="2500" b="1" dirty="0" smtClean="0">
                <a:solidFill>
                  <a:schemeClr val="tx2"/>
                </a:solidFill>
              </a:rPr>
              <a:t>, </a:t>
            </a:r>
            <a:r>
              <a:rPr lang="en-GB" sz="2500" b="1" dirty="0" err="1" smtClean="0">
                <a:solidFill>
                  <a:schemeClr val="tx2"/>
                </a:solidFill>
              </a:rPr>
              <a:t>yaitu</a:t>
            </a:r>
            <a:r>
              <a:rPr lang="en-GB" sz="2500" b="1" dirty="0" smtClean="0">
                <a:solidFill>
                  <a:schemeClr val="tx2"/>
                </a:solidFill>
              </a:rPr>
              <a:t>: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Ketika</a:t>
            </a:r>
            <a:r>
              <a:rPr lang="en-GB" sz="2500" dirty="0" smtClean="0">
                <a:solidFill>
                  <a:schemeClr val="tx2"/>
                </a:solidFill>
              </a:rPr>
              <a:t> file </a:t>
            </a:r>
            <a:r>
              <a:rPr lang="en-GB" sz="2500" b="1" dirty="0" smtClean="0">
                <a:solidFill>
                  <a:schemeClr val="tx2"/>
                </a:solidFill>
              </a:rPr>
              <a:t>.java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dikompilasi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menghasilkan</a:t>
            </a:r>
            <a:r>
              <a:rPr lang="en-GB" sz="2500" dirty="0" smtClean="0">
                <a:solidFill>
                  <a:schemeClr val="tx2"/>
                </a:solidFill>
              </a:rPr>
              <a:t> format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 : </a:t>
            </a:r>
            <a:r>
              <a:rPr lang="en-GB" sz="2500" b="1" dirty="0" err="1" smtClean="0">
                <a:solidFill>
                  <a:schemeClr val="tx2"/>
                </a:solidFill>
              </a:rPr>
              <a:t>KelasLuar$KelasDalam.class</a:t>
            </a:r>
            <a:endParaRPr lang="en-GB" sz="2500" b="1" dirty="0" smtClean="0">
              <a:solidFill>
                <a:schemeClr val="tx2"/>
              </a:solidFill>
            </a:endParaRP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Kelas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menjadi</a:t>
            </a:r>
            <a:r>
              <a:rPr lang="en-GB" sz="2500" dirty="0" smtClean="0">
                <a:solidFill>
                  <a:schemeClr val="tx2"/>
                </a:solidFill>
              </a:rPr>
              <a:t> inner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bisa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diakses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oleh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kelas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file yang </a:t>
            </a:r>
            <a:r>
              <a:rPr lang="en-GB" sz="2500" dirty="0" err="1" smtClean="0">
                <a:solidFill>
                  <a:schemeClr val="tx2"/>
                </a:solidFill>
              </a:rPr>
              <a:t>berbeda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KelasLuar</a:t>
            </a:r>
            <a:r>
              <a:rPr lang="en-GB" sz="2500" dirty="0" smtClean="0">
                <a:solidFill>
                  <a:schemeClr val="tx2"/>
                </a:solidFill>
              </a:rPr>
              <a:t> yang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menginstanse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KelasDalam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342900" lvl="1" indent="-342900" algn="just">
              <a:buFont typeface="Wingdings" pitchFamily="2" charset="2"/>
              <a:buChar char="Ø"/>
            </a:pPr>
            <a:r>
              <a:rPr lang="en-GB" sz="2500" dirty="0" err="1" smtClean="0">
                <a:solidFill>
                  <a:schemeClr val="tx2"/>
                </a:solidFill>
              </a:rPr>
              <a:t>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KelasLuar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sebagai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nama</a:t>
            </a:r>
            <a:r>
              <a:rPr lang="en-GB" sz="2500" smtClean="0">
                <a:solidFill>
                  <a:schemeClr val="tx2"/>
                </a:solidFill>
              </a:rPr>
              <a:t> file.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283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Inner Class (1)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384" y="99060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public class </a:t>
            </a:r>
            <a:r>
              <a:rPr lang="en-GB" sz="2500" b="1" dirty="0" err="1">
                <a:solidFill>
                  <a:schemeClr val="tx2"/>
                </a:solidFill>
              </a:rPr>
              <a:t>KelasLuar</a:t>
            </a:r>
            <a:r>
              <a:rPr lang="en-GB" sz="2500" b="1" dirty="0">
                <a:solidFill>
                  <a:schemeClr val="tx2"/>
                </a:solidFill>
              </a:rPr>
              <a:t>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public class KelasDalam1{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public void </a:t>
            </a:r>
            <a:r>
              <a:rPr lang="en-GB" sz="2500" b="1" dirty="0" err="1">
                <a:solidFill>
                  <a:schemeClr val="tx2"/>
                </a:solidFill>
              </a:rPr>
              <a:t>cetak</a:t>
            </a:r>
            <a:r>
              <a:rPr lang="en-GB" sz="2500" b="1" dirty="0">
                <a:solidFill>
                  <a:schemeClr val="tx2"/>
                </a:solidFill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 </a:t>
            </a:r>
            <a:r>
              <a:rPr lang="en-GB" sz="2500" b="1" dirty="0" err="1">
                <a:solidFill>
                  <a:schemeClr val="tx2"/>
                </a:solidFill>
              </a:rPr>
              <a:t>System.out.println</a:t>
            </a:r>
            <a:r>
              <a:rPr lang="en-GB" sz="2500" b="1" dirty="0">
                <a:solidFill>
                  <a:schemeClr val="tx2"/>
                </a:solidFill>
              </a:rPr>
              <a:t>("Method </a:t>
            </a:r>
            <a:r>
              <a:rPr lang="en-GB" sz="2500" b="1" dirty="0" err="1">
                <a:solidFill>
                  <a:schemeClr val="tx2"/>
                </a:solidFill>
              </a:rPr>
              <a:t>cetak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dari</a:t>
            </a:r>
            <a:r>
              <a:rPr lang="en-GB" sz="2500" b="1" dirty="0">
                <a:solidFill>
                  <a:schemeClr val="tx2"/>
                </a:solidFill>
              </a:rPr>
              <a:t> class KelasDalam1");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public class KelasDalam2{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public void </a:t>
            </a:r>
            <a:r>
              <a:rPr lang="en-GB" sz="2500" b="1" dirty="0" err="1">
                <a:solidFill>
                  <a:schemeClr val="tx2"/>
                </a:solidFill>
              </a:rPr>
              <a:t>cetak</a:t>
            </a:r>
            <a:r>
              <a:rPr lang="en-GB" sz="2500" b="1" dirty="0">
                <a:solidFill>
                  <a:schemeClr val="tx2"/>
                </a:solidFill>
              </a:rPr>
              <a:t>(){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 </a:t>
            </a:r>
            <a:r>
              <a:rPr lang="en-GB" sz="2500" b="1" dirty="0" err="1">
                <a:solidFill>
                  <a:schemeClr val="tx2"/>
                </a:solidFill>
              </a:rPr>
              <a:t>System.out.println</a:t>
            </a:r>
            <a:r>
              <a:rPr lang="en-GB" sz="2500" b="1" dirty="0">
                <a:solidFill>
                  <a:schemeClr val="tx2"/>
                </a:solidFill>
              </a:rPr>
              <a:t>("Method </a:t>
            </a:r>
            <a:r>
              <a:rPr lang="en-GB" sz="2500" b="1" dirty="0" err="1">
                <a:solidFill>
                  <a:schemeClr val="tx2"/>
                </a:solidFill>
              </a:rPr>
              <a:t>cetak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dari</a:t>
            </a:r>
            <a:r>
              <a:rPr lang="en-GB" sz="2500" b="1" dirty="0">
                <a:solidFill>
                  <a:schemeClr val="tx2"/>
                </a:solidFill>
              </a:rPr>
              <a:t> class KelasDalam2");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smtClean="0">
                <a:solidFill>
                  <a:schemeClr val="tx2"/>
                </a:solidFill>
              </a:rPr>
              <a:t>}</a:t>
            </a:r>
            <a:endParaRPr lang="en-GB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96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Inner Class (2)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8384" y="990600"/>
            <a:ext cx="86868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>
                <a:solidFill>
                  <a:schemeClr val="tx2"/>
                </a:solidFill>
              </a:rPr>
              <a:t>public static void main(String[] </a:t>
            </a:r>
            <a:r>
              <a:rPr lang="en-GB" sz="2500" b="1" dirty="0" err="1">
                <a:solidFill>
                  <a:schemeClr val="tx2"/>
                </a:solidFill>
              </a:rPr>
              <a:t>args</a:t>
            </a:r>
            <a:r>
              <a:rPr lang="en-GB" sz="2500" b="1" dirty="0">
                <a:solidFill>
                  <a:schemeClr val="tx2"/>
                </a:solidFill>
              </a:rPr>
              <a:t>){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</a:t>
            </a:r>
            <a:r>
              <a:rPr lang="en-GB" sz="2500" b="1" dirty="0" err="1">
                <a:solidFill>
                  <a:schemeClr val="tx2"/>
                </a:solidFill>
              </a:rPr>
              <a:t>KelasLuar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kelasLuar</a:t>
            </a:r>
            <a:r>
              <a:rPr lang="en-GB" sz="2500" b="1" dirty="0">
                <a:solidFill>
                  <a:schemeClr val="tx2"/>
                </a:solidFill>
              </a:rPr>
              <a:t> = new </a:t>
            </a:r>
            <a:r>
              <a:rPr lang="en-GB" sz="2500" b="1" dirty="0" err="1">
                <a:solidFill>
                  <a:schemeClr val="tx2"/>
                </a:solidFill>
              </a:rPr>
              <a:t>KelasLuar</a:t>
            </a:r>
            <a:r>
              <a:rPr lang="en-GB" sz="2500" b="1" dirty="0">
                <a:solidFill>
                  <a:schemeClr val="tx2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KelasLuar.KelasDalam1 out1 = </a:t>
            </a:r>
            <a:r>
              <a:rPr lang="en-GB" sz="2500" b="1" dirty="0" err="1">
                <a:solidFill>
                  <a:schemeClr val="tx2"/>
                </a:solidFill>
              </a:rPr>
              <a:t>kelasLuar.new</a:t>
            </a:r>
            <a:r>
              <a:rPr lang="en-GB" sz="2500" b="1" dirty="0">
                <a:solidFill>
                  <a:schemeClr val="tx2"/>
                </a:solidFill>
              </a:rPr>
              <a:t> KelasDalam1();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KelasLuar.KelasDalam2 out2 = </a:t>
            </a:r>
            <a:r>
              <a:rPr lang="en-GB" sz="2500" b="1" dirty="0" err="1">
                <a:solidFill>
                  <a:schemeClr val="tx2"/>
                </a:solidFill>
              </a:rPr>
              <a:t>kelasLuar.new</a:t>
            </a:r>
            <a:r>
              <a:rPr lang="en-GB" sz="2500" b="1" dirty="0">
                <a:solidFill>
                  <a:schemeClr val="tx2"/>
                </a:solidFill>
              </a:rPr>
              <a:t> KelasDalam2</a:t>
            </a:r>
            <a:r>
              <a:rPr lang="en-GB" sz="2500" b="1" dirty="0" smtClean="0">
                <a:solidFill>
                  <a:schemeClr val="tx2"/>
                </a:solidFill>
              </a:rPr>
              <a:t>();</a:t>
            </a:r>
            <a:endParaRPr lang="en-GB" sz="2500" b="1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out1.cetak();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 out2.cetak();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 }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}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121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6072"/>
          </a:xfrm>
        </p:spPr>
        <p:txBody>
          <a:bodyPr>
            <a:noAutofit/>
          </a:bodyPr>
          <a:lstStyle/>
          <a:p>
            <a:r>
              <a:rPr lang="en-US" sz="35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Praktikum</a:t>
            </a:r>
            <a:r>
              <a:rPr lang="en-US" sz="35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Inner Class (3)</a:t>
            </a:r>
            <a:endParaRPr lang="en-US" sz="35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094" y="1905000"/>
            <a:ext cx="873130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66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String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adalah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kumpulan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karakter-karakter</a:t>
            </a:r>
            <a:r>
              <a:rPr lang="en-GB" sz="2500" dirty="0">
                <a:solidFill>
                  <a:schemeClr val="tx2"/>
                </a:solidFill>
              </a:rPr>
              <a:t>.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</a:t>
            </a:r>
            <a:r>
              <a:rPr lang="en-GB" sz="2500" dirty="0" err="1" smtClean="0">
                <a:solidFill>
                  <a:schemeClr val="tx2"/>
                </a:solidFill>
              </a:rPr>
              <a:t>alam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bahasa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pemrograman</a:t>
            </a:r>
            <a:r>
              <a:rPr lang="en-GB" sz="2500" dirty="0" smtClean="0">
                <a:solidFill>
                  <a:schemeClr val="tx2"/>
                </a:solidFill>
              </a:rPr>
              <a:t> lain </a:t>
            </a:r>
            <a:r>
              <a:rPr lang="en-GB" sz="2500" b="1" dirty="0" smtClean="0">
                <a:solidFill>
                  <a:schemeClr val="tx2"/>
                </a:solidFill>
              </a:rPr>
              <a:t>String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dianggap</a:t>
            </a:r>
            <a:r>
              <a:rPr lang="en-GB" sz="2500" dirty="0" smtClean="0">
                <a:solidFill>
                  <a:schemeClr val="tx2"/>
                </a:solidFill>
              </a:rPr>
              <a:t> array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karakter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tetapi</a:t>
            </a:r>
            <a:r>
              <a:rPr lang="en-GB" sz="2500" dirty="0" smtClean="0">
                <a:solidFill>
                  <a:schemeClr val="tx2"/>
                </a:solidFill>
              </a:rPr>
              <a:t> di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java </a:t>
            </a:r>
            <a:r>
              <a:rPr lang="en-GB" sz="2500" b="1" dirty="0" smtClean="0">
                <a:solidFill>
                  <a:schemeClr val="tx2"/>
                </a:solidFill>
              </a:rPr>
              <a:t>String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dianggap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sebagai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objek</a:t>
            </a:r>
            <a:r>
              <a:rPr lang="en-GB" sz="2500" dirty="0" smtClean="0">
                <a:solidFill>
                  <a:schemeClr val="tx2"/>
                </a:solidFill>
              </a:rPr>
              <a:t>. String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java </a:t>
            </a:r>
            <a:r>
              <a:rPr lang="en-GB" sz="2500" dirty="0" err="1" smtClean="0">
                <a:solidFill>
                  <a:schemeClr val="tx2"/>
                </a:solidFill>
              </a:rPr>
              <a:t>berperan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sebagai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sebuah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 </a:t>
            </a:r>
            <a:r>
              <a:rPr lang="en-GB" sz="2500" dirty="0" err="1" smtClean="0">
                <a:solidFill>
                  <a:schemeClr val="tx2"/>
                </a:solidFill>
              </a:rPr>
              <a:t>sekaligus</a:t>
            </a:r>
            <a:r>
              <a:rPr lang="en-GB" sz="2500" dirty="0" smtClean="0">
                <a:solidFill>
                  <a:schemeClr val="tx2"/>
                </a:solidFill>
              </a:rPr>
              <a:t> class. </a:t>
            </a:r>
            <a:r>
              <a:rPr lang="en-GB" sz="2500" b="1" dirty="0" err="1" smtClean="0">
                <a:solidFill>
                  <a:schemeClr val="tx2"/>
                </a:solidFill>
              </a:rPr>
              <a:t>Mengapa</a:t>
            </a:r>
            <a:r>
              <a:rPr lang="en-GB" sz="2500" b="1" dirty="0" smtClean="0">
                <a:solidFill>
                  <a:schemeClr val="tx2"/>
                </a:solidFill>
              </a:rPr>
              <a:t>?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Itu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dikarenakan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dimulai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dengan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huruf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besar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itulah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perlu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mempelajari</a:t>
            </a:r>
            <a:r>
              <a:rPr lang="en-GB" sz="2500" dirty="0" smtClean="0">
                <a:solidFill>
                  <a:schemeClr val="tx2"/>
                </a:solidFill>
              </a:rPr>
              <a:t> class </a:t>
            </a:r>
            <a:r>
              <a:rPr lang="en-GB" sz="2500" dirty="0" err="1" smtClean="0">
                <a:solidFill>
                  <a:schemeClr val="tx2"/>
                </a:solidFill>
              </a:rPr>
              <a:t>ini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3189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Kelas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Method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class String </a:t>
            </a:r>
            <a:r>
              <a:rPr lang="en-GB" sz="2500" dirty="0" err="1" smtClean="0">
                <a:solidFill>
                  <a:schemeClr val="tx2"/>
                </a:solidFill>
              </a:rPr>
              <a:t>ada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banyak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tetapi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kita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hanya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membahas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beberapa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saja</a:t>
            </a:r>
            <a:r>
              <a:rPr lang="en-GB" sz="2500" dirty="0" smtClean="0">
                <a:solidFill>
                  <a:schemeClr val="tx2"/>
                </a:solidFill>
              </a:rPr>
              <a:t>. </a:t>
            </a:r>
            <a:r>
              <a:rPr lang="en-GB" sz="2500" dirty="0" err="1" smtClean="0">
                <a:solidFill>
                  <a:schemeClr val="tx2"/>
                </a:solidFill>
              </a:rPr>
              <a:t>Berikut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diantaranya</a:t>
            </a:r>
            <a:r>
              <a:rPr lang="en-GB" sz="2500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1. </a:t>
            </a:r>
            <a:r>
              <a:rPr lang="en-GB" sz="2500" dirty="0" err="1" smtClean="0">
                <a:solidFill>
                  <a:schemeClr val="tx2"/>
                </a:solidFill>
              </a:rPr>
              <a:t>Menginisialisasi</a:t>
            </a:r>
            <a:r>
              <a:rPr lang="en-GB" sz="2500" dirty="0" smtClean="0">
                <a:solidFill>
                  <a:schemeClr val="tx2"/>
                </a:solidFill>
              </a:rPr>
              <a:t> String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2. </a:t>
            </a:r>
            <a:r>
              <a:rPr lang="en-GB" sz="2500" dirty="0" err="1">
                <a:solidFill>
                  <a:schemeClr val="tx2"/>
                </a:solidFill>
              </a:rPr>
              <a:t>Membaca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Menghitung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jumlah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Karakter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dalam</a:t>
            </a:r>
            <a:r>
              <a:rPr lang="en-GB" sz="2500" dirty="0" smtClean="0">
                <a:solidFill>
                  <a:schemeClr val="tx2"/>
                </a:solidFill>
              </a:rPr>
              <a:t> String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3. </a:t>
            </a:r>
            <a:r>
              <a:rPr lang="en-GB" sz="2500" dirty="0" err="1">
                <a:solidFill>
                  <a:schemeClr val="tx2"/>
                </a:solidFill>
              </a:rPr>
              <a:t>Membandingkan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dua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String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4. </a:t>
            </a:r>
            <a:r>
              <a:rPr lang="en-GB" sz="2500" dirty="0" err="1">
                <a:solidFill>
                  <a:schemeClr val="tx2"/>
                </a:solidFill>
              </a:rPr>
              <a:t>Mengubah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String </a:t>
            </a:r>
            <a:r>
              <a:rPr lang="en-GB" sz="2500" dirty="0" err="1" smtClean="0">
                <a:solidFill>
                  <a:schemeClr val="tx2"/>
                </a:solidFill>
              </a:rPr>
              <a:t>menjadi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kapital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sebaliknya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757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Menginisialisasikan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rgbClr val="FFC000">
                  <a:alpha val="9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Cara </a:t>
            </a:r>
            <a:r>
              <a:rPr lang="en-GB" sz="2500" b="1" dirty="0" err="1">
                <a:solidFill>
                  <a:schemeClr val="tx2"/>
                </a:solidFill>
              </a:rPr>
              <a:t>pertama</a:t>
            </a:r>
            <a:r>
              <a:rPr lang="en-GB" sz="2500" b="1" dirty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 = "</a:t>
            </a:r>
            <a:r>
              <a:rPr lang="en-GB" sz="2500" dirty="0" err="1" smtClean="0">
                <a:solidFill>
                  <a:schemeClr val="tx2"/>
                </a:solidFill>
              </a:rPr>
              <a:t>Fadilah</a:t>
            </a:r>
            <a:r>
              <a:rPr lang="en-GB" sz="2500" dirty="0" smtClean="0">
                <a:solidFill>
                  <a:schemeClr val="tx2"/>
                </a:solidFill>
              </a:rPr>
              <a:t>";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Cara </a:t>
            </a:r>
            <a:r>
              <a:rPr lang="en-GB" sz="2500" b="1" dirty="0" err="1">
                <a:solidFill>
                  <a:schemeClr val="tx2"/>
                </a:solidFill>
              </a:rPr>
              <a:t>kedua</a:t>
            </a:r>
            <a:r>
              <a:rPr lang="en-GB" sz="2500" b="1" dirty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 = new </a:t>
            </a:r>
            <a:r>
              <a:rPr lang="en-GB" sz="2500" dirty="0" smtClean="0">
                <a:solidFill>
                  <a:schemeClr val="tx2"/>
                </a:solidFill>
              </a:rPr>
              <a:t>String("</a:t>
            </a:r>
            <a:r>
              <a:rPr lang="en-GB" sz="2500" dirty="0" err="1">
                <a:solidFill>
                  <a:schemeClr val="tx2"/>
                </a:solidFill>
              </a:rPr>
              <a:t>Fadilah</a:t>
            </a:r>
            <a:r>
              <a:rPr lang="en-GB" sz="2500" dirty="0">
                <a:solidFill>
                  <a:schemeClr val="tx2"/>
                </a:solidFill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Cara </a:t>
            </a:r>
            <a:r>
              <a:rPr lang="en-GB" sz="2500" dirty="0" err="1">
                <a:solidFill>
                  <a:schemeClr val="tx2"/>
                </a:solidFill>
              </a:rPr>
              <a:t>pertama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kedua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adalah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sama</a:t>
            </a:r>
            <a:r>
              <a:rPr lang="en-GB" sz="2500" dirty="0">
                <a:solidFill>
                  <a:schemeClr val="tx2"/>
                </a:solidFill>
              </a:rPr>
              <a:t>, </a:t>
            </a:r>
            <a:r>
              <a:rPr lang="en-GB" sz="2500" dirty="0" err="1">
                <a:solidFill>
                  <a:schemeClr val="tx2"/>
                </a:solidFill>
              </a:rPr>
              <a:t>tetapi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cara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kedua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lebih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baik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digunakan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mengingat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bahwa</a:t>
            </a:r>
            <a:r>
              <a:rPr lang="en-GB" sz="2500" dirty="0">
                <a:solidFill>
                  <a:schemeClr val="tx2"/>
                </a:solidFill>
              </a:rPr>
              <a:t> di java "</a:t>
            </a:r>
            <a:r>
              <a:rPr lang="en-GB" sz="2500" dirty="0" smtClean="0">
                <a:solidFill>
                  <a:schemeClr val="tx2"/>
                </a:solidFill>
              </a:rPr>
              <a:t>everything </a:t>
            </a:r>
            <a:r>
              <a:rPr lang="en-GB" sz="2500" dirty="0">
                <a:solidFill>
                  <a:schemeClr val="tx2"/>
                </a:solidFill>
              </a:rPr>
              <a:t>is object</a:t>
            </a:r>
            <a:r>
              <a:rPr lang="en-GB" sz="2500" dirty="0" smtClean="0">
                <a:solidFill>
                  <a:schemeClr val="tx2"/>
                </a:solidFill>
              </a:rPr>
              <a:t>".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Tetapi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cara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pertama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masih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boleh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digunakan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karena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masih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merupakan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tipe</a:t>
            </a:r>
            <a:r>
              <a:rPr lang="en-GB" sz="2500" dirty="0" smtClean="0">
                <a:solidFill>
                  <a:schemeClr val="tx2"/>
                </a:solidFill>
              </a:rPr>
              <a:t> data.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499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Membaca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Menghitung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jumlah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>
                <a:solidFill>
                  <a:schemeClr val="tx2"/>
                </a:solidFill>
              </a:rPr>
              <a:t>Gunakan</a:t>
            </a:r>
            <a:r>
              <a:rPr lang="en-GB" sz="2500" dirty="0">
                <a:solidFill>
                  <a:schemeClr val="tx2"/>
                </a:solidFill>
              </a:rPr>
              <a:t> method </a:t>
            </a:r>
            <a:r>
              <a:rPr lang="en-GB" sz="2500" b="1" dirty="0">
                <a:solidFill>
                  <a:schemeClr val="tx2"/>
                </a:solidFill>
              </a:rPr>
              <a:t>length() </a:t>
            </a:r>
            <a:r>
              <a:rPr lang="en-GB" sz="2500" dirty="0" err="1">
                <a:solidFill>
                  <a:schemeClr val="tx2"/>
                </a:solidFill>
              </a:rPr>
              <a:t>untuk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membaca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karakter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dalam</a:t>
            </a:r>
            <a:r>
              <a:rPr lang="en-GB" sz="2500" dirty="0">
                <a:solidFill>
                  <a:schemeClr val="tx2"/>
                </a:solidFill>
              </a:rPr>
              <a:t> String. Method </a:t>
            </a:r>
            <a:r>
              <a:rPr lang="en-GB" sz="2500" dirty="0" err="1">
                <a:solidFill>
                  <a:schemeClr val="tx2"/>
                </a:solidFill>
              </a:rPr>
              <a:t>ini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akan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menghasilkan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nilai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int</a:t>
            </a:r>
            <a:r>
              <a:rPr lang="en-GB" sz="2500" dirty="0">
                <a:solidFill>
                  <a:schemeClr val="tx2"/>
                </a:solidFill>
              </a:rPr>
              <a:t>.</a:t>
            </a: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>
                <a:solidFill>
                  <a:schemeClr val="tx2"/>
                </a:solidFill>
              </a:rPr>
              <a:t>C</a:t>
            </a:r>
            <a:r>
              <a:rPr lang="en-GB" sz="2500" b="1" dirty="0" err="1" smtClean="0">
                <a:solidFill>
                  <a:schemeClr val="tx2"/>
                </a:solidFill>
              </a:rPr>
              <a:t>ontoh</a:t>
            </a:r>
            <a:r>
              <a:rPr lang="en-GB" sz="2500" b="1" dirty="0" smtClean="0">
                <a:solidFill>
                  <a:schemeClr val="tx2"/>
                </a:solidFill>
              </a:rPr>
              <a:t> method </a:t>
            </a:r>
            <a:r>
              <a:rPr lang="en-GB" sz="2500" b="1" dirty="0" err="1" smtClean="0">
                <a:solidFill>
                  <a:schemeClr val="tx2"/>
                </a:solidFill>
              </a:rPr>
              <a:t>int</a:t>
            </a:r>
            <a:r>
              <a:rPr lang="en-GB" sz="2500" b="1" dirty="0" smtClean="0">
                <a:solidFill>
                  <a:schemeClr val="tx2"/>
                </a:solidFill>
              </a:rPr>
              <a:t> length():</a:t>
            </a:r>
            <a:endParaRPr lang="en-GB" sz="2500" b="1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 = new String("</a:t>
            </a:r>
            <a:r>
              <a:rPr lang="en-GB" sz="2500" dirty="0" err="1">
                <a:solidFill>
                  <a:schemeClr val="tx2"/>
                </a:solidFill>
              </a:rPr>
              <a:t>Ayu</a:t>
            </a:r>
            <a:r>
              <a:rPr lang="en-GB" sz="2500" dirty="0">
                <a:solidFill>
                  <a:schemeClr val="tx2"/>
                </a:solidFill>
              </a:rPr>
              <a:t> Ting-Ting");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>
                <a:solidFill>
                  <a:schemeClr val="tx2"/>
                </a:solidFill>
              </a:rPr>
              <a:t>int</a:t>
            </a:r>
            <a:r>
              <a:rPr lang="en-GB" sz="2500" dirty="0">
                <a:solidFill>
                  <a:schemeClr val="tx2"/>
                </a:solidFill>
              </a:rPr>
              <a:t> x = </a:t>
            </a:r>
            <a:r>
              <a:rPr lang="en-GB" sz="2500" dirty="0" err="1">
                <a:solidFill>
                  <a:schemeClr val="tx2"/>
                </a:solidFill>
              </a:rPr>
              <a:t>nama.length</a:t>
            </a:r>
            <a:r>
              <a:rPr lang="en-GB" sz="2500" dirty="0" smtClean="0">
                <a:solidFill>
                  <a:schemeClr val="tx2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 smtClean="0">
                <a:solidFill>
                  <a:schemeClr val="tx2"/>
                </a:solidFill>
              </a:rPr>
              <a:t>Gunakan</a:t>
            </a:r>
            <a:r>
              <a:rPr lang="en-GB" sz="2500" dirty="0" smtClean="0">
                <a:solidFill>
                  <a:schemeClr val="tx2"/>
                </a:solidFill>
              </a:rPr>
              <a:t> method </a:t>
            </a:r>
            <a:r>
              <a:rPr lang="en-GB" sz="2500" b="1" dirty="0" err="1" smtClean="0">
                <a:solidFill>
                  <a:schemeClr val="tx2"/>
                </a:solidFill>
              </a:rPr>
              <a:t>charAt</a:t>
            </a:r>
            <a:r>
              <a:rPr lang="en-GB" sz="2500" b="1" dirty="0" smtClean="0">
                <a:solidFill>
                  <a:schemeClr val="tx2"/>
                </a:solidFill>
              </a:rPr>
              <a:t>()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mengetahui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karakter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pada</a:t>
            </a:r>
            <a:r>
              <a:rPr lang="en-GB" sz="2500" dirty="0" smtClean="0">
                <a:solidFill>
                  <a:schemeClr val="tx2"/>
                </a:solidFill>
              </a:rPr>
              <a:t> index </a:t>
            </a:r>
            <a:r>
              <a:rPr lang="en-GB" sz="2500" dirty="0" err="1" smtClean="0">
                <a:solidFill>
                  <a:schemeClr val="tx2"/>
                </a:solidFill>
              </a:rPr>
              <a:t>tertentu</a:t>
            </a:r>
            <a:r>
              <a:rPr lang="en-GB" sz="2500" dirty="0" smtClean="0">
                <a:solidFill>
                  <a:schemeClr val="tx2"/>
                </a:solidFill>
              </a:rPr>
              <a:t>. Index </a:t>
            </a:r>
            <a:r>
              <a:rPr lang="en-GB" sz="2500" dirty="0" err="1" smtClean="0">
                <a:solidFill>
                  <a:schemeClr val="tx2"/>
                </a:solidFill>
              </a:rPr>
              <a:t>dimulai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dari</a:t>
            </a:r>
            <a:r>
              <a:rPr lang="en-GB" sz="2500" dirty="0" smtClean="0">
                <a:solidFill>
                  <a:schemeClr val="tx2"/>
                </a:solidFill>
              </a:rPr>
              <a:t> 0 (</a:t>
            </a:r>
            <a:r>
              <a:rPr lang="en-GB" sz="2500" dirty="0" err="1" smtClean="0">
                <a:solidFill>
                  <a:schemeClr val="tx2"/>
                </a:solidFill>
              </a:rPr>
              <a:t>nol</a:t>
            </a:r>
            <a:r>
              <a:rPr lang="en-GB" sz="2500" dirty="0" smtClean="0">
                <a:solidFill>
                  <a:schemeClr val="tx2"/>
                </a:solidFill>
              </a:rPr>
              <a:t>).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method char </a:t>
            </a:r>
            <a:r>
              <a:rPr lang="en-GB" sz="2500" b="1" dirty="0" err="1" smtClean="0">
                <a:solidFill>
                  <a:schemeClr val="tx2"/>
                </a:solidFill>
              </a:rPr>
              <a:t>charAt</a:t>
            </a:r>
            <a:r>
              <a:rPr lang="en-GB" sz="2500" b="1" dirty="0" smtClean="0">
                <a:solidFill>
                  <a:schemeClr val="tx2"/>
                </a:solidFill>
              </a:rPr>
              <a:t>():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 = new String("</a:t>
            </a:r>
            <a:r>
              <a:rPr lang="en-GB" sz="2500" dirty="0" err="1">
                <a:solidFill>
                  <a:schemeClr val="tx2"/>
                </a:solidFill>
              </a:rPr>
              <a:t>Ayu</a:t>
            </a:r>
            <a:r>
              <a:rPr lang="en-GB" sz="2500" dirty="0">
                <a:solidFill>
                  <a:schemeClr val="tx2"/>
                </a:solidFill>
              </a:rPr>
              <a:t> Ting-Ting");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smtClean="0">
                <a:solidFill>
                  <a:schemeClr val="tx2"/>
                </a:solidFill>
              </a:rPr>
              <a:t>char </a:t>
            </a:r>
            <a:r>
              <a:rPr lang="en-GB" sz="2500" dirty="0">
                <a:solidFill>
                  <a:schemeClr val="tx2"/>
                </a:solidFill>
              </a:rPr>
              <a:t>x = </a:t>
            </a:r>
            <a:r>
              <a:rPr lang="en-GB" sz="2500" dirty="0" err="1" smtClean="0">
                <a:solidFill>
                  <a:schemeClr val="tx2"/>
                </a:solidFill>
              </a:rPr>
              <a:t>nama.charAt</a:t>
            </a:r>
            <a:r>
              <a:rPr lang="en-GB" sz="2500" dirty="0" smtClean="0">
                <a:solidFill>
                  <a:schemeClr val="tx2"/>
                </a:solidFill>
              </a:rPr>
              <a:t>(4);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57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Membandingkan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dirty="0" err="1">
                <a:solidFill>
                  <a:schemeClr val="tx2"/>
                </a:solidFill>
              </a:rPr>
              <a:t>Terdapat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dua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cara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untuk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membandingkan</a:t>
            </a:r>
            <a:r>
              <a:rPr lang="en-GB" sz="2500" dirty="0">
                <a:solidFill>
                  <a:schemeClr val="tx2"/>
                </a:solidFill>
              </a:rPr>
              <a:t> String. Cara </a:t>
            </a:r>
            <a:r>
              <a:rPr lang="en-GB" sz="2500" dirty="0" err="1">
                <a:solidFill>
                  <a:schemeClr val="tx2"/>
                </a:solidFill>
              </a:rPr>
              <a:t>pertama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adalah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mencari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kesamaan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antara</a:t>
            </a:r>
            <a:r>
              <a:rPr lang="en-GB" sz="2500" dirty="0">
                <a:solidFill>
                  <a:schemeClr val="tx2"/>
                </a:solidFill>
              </a:rPr>
              <a:t> String1 </a:t>
            </a:r>
            <a:r>
              <a:rPr lang="en-GB" sz="2500" dirty="0" err="1">
                <a:solidFill>
                  <a:schemeClr val="tx2"/>
                </a:solidFill>
              </a:rPr>
              <a:t>dan</a:t>
            </a:r>
            <a:r>
              <a:rPr lang="en-GB" sz="2500" dirty="0">
                <a:solidFill>
                  <a:schemeClr val="tx2"/>
                </a:solidFill>
              </a:rPr>
              <a:t> String2, </a:t>
            </a:r>
            <a:r>
              <a:rPr lang="en-GB" sz="2500" dirty="0" err="1">
                <a:solidFill>
                  <a:schemeClr val="tx2"/>
                </a:solidFill>
              </a:rPr>
              <a:t>sehingga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didapat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nilai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berupa</a:t>
            </a:r>
            <a:r>
              <a:rPr lang="en-GB" sz="2500" dirty="0">
                <a:solidFill>
                  <a:schemeClr val="tx2"/>
                </a:solidFill>
              </a:rPr>
              <a:t> Boolean (true/false). </a:t>
            </a:r>
            <a:r>
              <a:rPr lang="en-GB" sz="2500" dirty="0" err="1">
                <a:solidFill>
                  <a:schemeClr val="tx2"/>
                </a:solidFill>
              </a:rPr>
              <a:t>Sedangkan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cara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kedua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adalah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mencari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selisih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antara</a:t>
            </a:r>
            <a:r>
              <a:rPr lang="en-GB" sz="2500" dirty="0">
                <a:solidFill>
                  <a:schemeClr val="tx2"/>
                </a:solidFill>
              </a:rPr>
              <a:t> String1 </a:t>
            </a:r>
            <a:r>
              <a:rPr lang="en-GB" sz="2500" dirty="0" err="1">
                <a:solidFill>
                  <a:schemeClr val="tx2"/>
                </a:solidFill>
              </a:rPr>
              <a:t>dan</a:t>
            </a:r>
            <a:r>
              <a:rPr lang="en-GB" sz="2500" dirty="0">
                <a:solidFill>
                  <a:schemeClr val="tx2"/>
                </a:solidFill>
              </a:rPr>
              <a:t> String2, </a:t>
            </a:r>
            <a:r>
              <a:rPr lang="en-GB" sz="2500" dirty="0" err="1">
                <a:solidFill>
                  <a:schemeClr val="tx2"/>
                </a:solidFill>
              </a:rPr>
              <a:t>sehingga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menghasilkan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nilai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berupa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bilangan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bulat</a:t>
            </a:r>
            <a:r>
              <a:rPr lang="en-GB" sz="2500" dirty="0">
                <a:solidFill>
                  <a:schemeClr val="tx2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2463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Membandingkan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String cara-1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182463"/>
            <a:ext cx="8686800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Method </a:t>
            </a:r>
            <a:r>
              <a:rPr lang="en-GB" sz="2500" b="1" dirty="0">
                <a:solidFill>
                  <a:schemeClr val="tx2"/>
                </a:solidFill>
              </a:rPr>
              <a:t>equals() : </a:t>
            </a:r>
            <a:r>
              <a:rPr lang="en-GB" sz="2500" dirty="0" err="1">
                <a:solidFill>
                  <a:schemeClr val="tx2"/>
                </a:solidFill>
              </a:rPr>
              <a:t>membandingkan</a:t>
            </a:r>
            <a:r>
              <a:rPr lang="en-GB" sz="2500" dirty="0">
                <a:solidFill>
                  <a:schemeClr val="tx2"/>
                </a:solidFill>
              </a:rPr>
              <a:t> 2 </a:t>
            </a:r>
            <a:r>
              <a:rPr lang="en-GB" sz="2500" dirty="0" err="1">
                <a:solidFill>
                  <a:schemeClr val="tx2"/>
                </a:solidFill>
              </a:rPr>
              <a:t>buah</a:t>
            </a:r>
            <a:r>
              <a:rPr lang="en-GB" sz="2500" dirty="0">
                <a:solidFill>
                  <a:schemeClr val="tx2"/>
                </a:solidFill>
              </a:rPr>
              <a:t> String </a:t>
            </a:r>
            <a:r>
              <a:rPr lang="en-GB" sz="2500" dirty="0" err="1">
                <a:solidFill>
                  <a:schemeClr val="tx2"/>
                </a:solidFill>
              </a:rPr>
              <a:t>dengan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membedakan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huruf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besar</a:t>
            </a:r>
            <a:r>
              <a:rPr lang="en-GB" sz="2500" dirty="0">
                <a:solidFill>
                  <a:schemeClr val="tx2"/>
                </a:solidFill>
              </a:rPr>
              <a:t>/</a:t>
            </a:r>
            <a:r>
              <a:rPr lang="en-GB" sz="2500" dirty="0" err="1">
                <a:solidFill>
                  <a:schemeClr val="tx2"/>
                </a:solidFill>
              </a:rPr>
              <a:t>kecil</a:t>
            </a:r>
            <a:r>
              <a:rPr lang="en-GB" sz="2500" dirty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>
                <a:solidFill>
                  <a:schemeClr val="tx2"/>
                </a:solidFill>
              </a:rPr>
              <a:t>Method </a:t>
            </a:r>
            <a:r>
              <a:rPr lang="en-GB" sz="2500" b="1" dirty="0" err="1">
                <a:solidFill>
                  <a:schemeClr val="tx2"/>
                </a:solidFill>
              </a:rPr>
              <a:t>equalsIgnoreCase</a:t>
            </a:r>
            <a:r>
              <a:rPr lang="en-GB" sz="2500" b="1" dirty="0">
                <a:solidFill>
                  <a:schemeClr val="tx2"/>
                </a:solidFill>
              </a:rPr>
              <a:t>() : </a:t>
            </a:r>
            <a:r>
              <a:rPr lang="en-GB" sz="2500" dirty="0" err="1">
                <a:solidFill>
                  <a:schemeClr val="tx2"/>
                </a:solidFill>
              </a:rPr>
              <a:t>membandingkan</a:t>
            </a:r>
            <a:r>
              <a:rPr lang="en-GB" sz="2500" dirty="0">
                <a:solidFill>
                  <a:schemeClr val="tx2"/>
                </a:solidFill>
              </a:rPr>
              <a:t> 2 </a:t>
            </a:r>
            <a:r>
              <a:rPr lang="en-GB" sz="2500" dirty="0" err="1">
                <a:solidFill>
                  <a:schemeClr val="tx2"/>
                </a:solidFill>
              </a:rPr>
              <a:t>buah</a:t>
            </a:r>
            <a:r>
              <a:rPr lang="en-GB" sz="2500" dirty="0">
                <a:solidFill>
                  <a:schemeClr val="tx2"/>
                </a:solidFill>
              </a:rPr>
              <a:t> String </a:t>
            </a:r>
            <a:r>
              <a:rPr lang="en-GB" sz="2500" dirty="0" err="1">
                <a:solidFill>
                  <a:schemeClr val="tx2"/>
                </a:solidFill>
              </a:rPr>
              <a:t>tanpa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membedakan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huruf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besar</a:t>
            </a:r>
            <a:r>
              <a:rPr lang="en-GB" sz="2500" dirty="0">
                <a:solidFill>
                  <a:schemeClr val="tx2"/>
                </a:solidFill>
              </a:rPr>
              <a:t>/</a:t>
            </a:r>
            <a:r>
              <a:rPr lang="en-GB" sz="2500" dirty="0" err="1">
                <a:solidFill>
                  <a:schemeClr val="tx2"/>
                </a:solidFill>
              </a:rPr>
              <a:t>kecil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Kedua</a:t>
            </a:r>
            <a:r>
              <a:rPr lang="en-GB" sz="2500" b="1" dirty="0" smtClean="0">
                <a:solidFill>
                  <a:schemeClr val="tx2"/>
                </a:solidFill>
              </a:rPr>
              <a:t> method </a:t>
            </a:r>
            <a:r>
              <a:rPr lang="en-GB" sz="2500" b="1" dirty="0" err="1" smtClean="0">
                <a:solidFill>
                  <a:schemeClr val="tx2"/>
                </a:solidFill>
              </a:rPr>
              <a:t>ini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menghasilkan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nilai</a:t>
            </a:r>
            <a:r>
              <a:rPr lang="en-GB" sz="2500" b="1" dirty="0" smtClean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boolean</a:t>
            </a:r>
            <a:r>
              <a:rPr lang="en-GB" sz="2500" b="1" dirty="0" smtClean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="</a:t>
            </a:r>
            <a:r>
              <a:rPr lang="en-GB" sz="2500" dirty="0" err="1">
                <a:solidFill>
                  <a:schemeClr val="tx2"/>
                </a:solidFill>
              </a:rPr>
              <a:t>Unikom</a:t>
            </a:r>
            <a:r>
              <a:rPr lang="en-GB" sz="2500" dirty="0">
                <a:solidFill>
                  <a:schemeClr val="tx2"/>
                </a:solidFill>
              </a:rPr>
              <a:t>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 err="1">
                <a:solidFill>
                  <a:schemeClr val="tx2"/>
                </a:solidFill>
              </a:rPr>
              <a:t>boolean</a:t>
            </a:r>
            <a:r>
              <a:rPr lang="en-GB" sz="2500" dirty="0">
                <a:solidFill>
                  <a:schemeClr val="tx2"/>
                </a:solidFill>
              </a:rPr>
              <a:t> banding;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banding = </a:t>
            </a:r>
            <a:r>
              <a:rPr lang="en-GB" sz="2500" dirty="0" err="1">
                <a:solidFill>
                  <a:schemeClr val="tx2"/>
                </a:solidFill>
              </a:rPr>
              <a:t>nama.equals</a:t>
            </a:r>
            <a:r>
              <a:rPr lang="en-GB" sz="2500" dirty="0">
                <a:solidFill>
                  <a:schemeClr val="tx2"/>
                </a:solidFill>
              </a:rPr>
              <a:t>("</a:t>
            </a:r>
            <a:r>
              <a:rPr lang="en-GB" sz="2500" dirty="0" err="1">
                <a:solidFill>
                  <a:schemeClr val="tx2"/>
                </a:solidFill>
              </a:rPr>
              <a:t>unikom</a:t>
            </a:r>
            <a:r>
              <a:rPr lang="en-GB" sz="2500" dirty="0">
                <a:solidFill>
                  <a:schemeClr val="tx2"/>
                </a:solidFill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banding = </a:t>
            </a:r>
            <a:r>
              <a:rPr lang="en-GB" sz="2500" dirty="0" err="1">
                <a:solidFill>
                  <a:schemeClr val="tx2"/>
                </a:solidFill>
              </a:rPr>
              <a:t>nama.equalsIgnoreCase</a:t>
            </a:r>
            <a:r>
              <a:rPr lang="en-GB" sz="2500" dirty="0">
                <a:solidFill>
                  <a:schemeClr val="tx2"/>
                </a:solidFill>
              </a:rPr>
              <a:t>("</a:t>
            </a:r>
            <a:r>
              <a:rPr lang="en-GB" sz="2500" dirty="0" err="1">
                <a:solidFill>
                  <a:schemeClr val="tx2"/>
                </a:solidFill>
              </a:rPr>
              <a:t>unikom</a:t>
            </a:r>
            <a:r>
              <a:rPr lang="en-GB" sz="2500" dirty="0">
                <a:solidFill>
                  <a:schemeClr val="tx2"/>
                </a:solidFill>
              </a:rPr>
              <a:t>");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333844"/>
            <a:ext cx="8686800" cy="8133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>
                <a:solidFill>
                  <a:schemeClr val="tx2"/>
                </a:solidFill>
              </a:rPr>
              <a:t>boolean</a:t>
            </a:r>
            <a:r>
              <a:rPr lang="en-GB" sz="2500" b="1" dirty="0">
                <a:solidFill>
                  <a:schemeClr val="tx2"/>
                </a:solidFill>
              </a:rPr>
              <a:t> equals(String)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>
                <a:solidFill>
                  <a:schemeClr val="tx2"/>
                </a:solidFill>
              </a:rPr>
              <a:t>boolean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>
                <a:solidFill>
                  <a:schemeClr val="tx2"/>
                </a:solidFill>
              </a:rPr>
              <a:t>equalsIgnoreCase</a:t>
            </a:r>
            <a:r>
              <a:rPr lang="en-GB" sz="2500" b="1" dirty="0">
                <a:solidFill>
                  <a:schemeClr val="tx2"/>
                </a:solidFill>
              </a:rPr>
              <a:t>(String</a:t>
            </a:r>
            <a:r>
              <a:rPr lang="en-GB" sz="2500" b="1" dirty="0" smtClean="0">
                <a:solidFill>
                  <a:schemeClr val="tx2"/>
                </a:solidFill>
              </a:rPr>
              <a:t>)</a:t>
            </a:r>
            <a:endParaRPr lang="en-GB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57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Membandingkan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 cara-2</a:t>
            </a:r>
          </a:p>
        </p:txBody>
      </p:sp>
      <p:sp>
        <p:nvSpPr>
          <p:cNvPr id="7" name="Rectangle 6"/>
          <p:cNvSpPr/>
          <p:nvPr/>
        </p:nvSpPr>
        <p:spPr>
          <a:xfrm>
            <a:off x="228600" y="1828800"/>
            <a:ext cx="8686800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smtClean="0">
                <a:solidFill>
                  <a:schemeClr val="tx2"/>
                </a:solidFill>
              </a:rPr>
              <a:t>Method </a:t>
            </a:r>
            <a:r>
              <a:rPr lang="en-GB" sz="2500" b="1" dirty="0" err="1" smtClean="0">
                <a:solidFill>
                  <a:schemeClr val="tx2"/>
                </a:solidFill>
              </a:rPr>
              <a:t>compareTo</a:t>
            </a:r>
            <a:r>
              <a:rPr lang="en-GB" sz="2500" b="1" dirty="0" smtClean="0">
                <a:solidFill>
                  <a:schemeClr val="tx2"/>
                </a:solidFill>
              </a:rPr>
              <a:t>() </a:t>
            </a:r>
            <a:r>
              <a:rPr lang="en-GB" sz="2500" b="1" dirty="0">
                <a:solidFill>
                  <a:schemeClr val="tx2"/>
                </a:solidFill>
              </a:rPr>
              <a:t>: </a:t>
            </a:r>
            <a:r>
              <a:rPr lang="en-GB" sz="2500" dirty="0" err="1" smtClean="0">
                <a:solidFill>
                  <a:schemeClr val="tx2"/>
                </a:solidFill>
              </a:rPr>
              <a:t>mencari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>
                <a:solidFill>
                  <a:schemeClr val="tx2"/>
                </a:solidFill>
              </a:rPr>
              <a:t>2 </a:t>
            </a:r>
            <a:r>
              <a:rPr lang="en-GB" sz="2500" dirty="0" err="1">
                <a:solidFill>
                  <a:schemeClr val="tx2"/>
                </a:solidFill>
              </a:rPr>
              <a:t>buah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smtClean="0">
                <a:solidFill>
                  <a:schemeClr val="tx2"/>
                </a:solidFill>
              </a:rPr>
              <a:t>String </a:t>
            </a:r>
            <a:r>
              <a:rPr lang="en-GB" sz="2500" dirty="0" err="1" smtClean="0">
                <a:solidFill>
                  <a:schemeClr val="tx2"/>
                </a:solidFill>
              </a:rPr>
              <a:t>berdasarkan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kode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ascii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tiap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karakter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dan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menghasilkan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nilai</a:t>
            </a:r>
            <a:r>
              <a:rPr lang="en-GB" sz="2500" dirty="0" smtClean="0">
                <a:solidFill>
                  <a:schemeClr val="tx2"/>
                </a:solidFill>
              </a:rPr>
              <a:t> int.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= 0,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kedua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, </a:t>
            </a:r>
            <a:r>
              <a:rPr lang="en-GB" sz="2500" dirty="0" err="1" smtClean="0">
                <a:solidFill>
                  <a:schemeClr val="tx2"/>
                </a:solidFill>
              </a:rPr>
              <a:t>jika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selisih</a:t>
            </a:r>
            <a:r>
              <a:rPr lang="en-GB" sz="2500" dirty="0" smtClean="0">
                <a:solidFill>
                  <a:schemeClr val="tx2"/>
                </a:solidFill>
              </a:rPr>
              <a:t> ≠ 0, </a:t>
            </a:r>
            <a:r>
              <a:rPr lang="en-GB" sz="2500" dirty="0" err="1" smtClean="0">
                <a:solidFill>
                  <a:schemeClr val="tx2"/>
                </a:solidFill>
              </a:rPr>
              <a:t>maka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kedua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tersebut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tidak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sama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endParaRPr lang="en-GB" sz="2500" dirty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String nama="Unikom";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int selisih;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selisih = nama.compareTo</a:t>
            </a:r>
            <a:r>
              <a:rPr lang="nn-NO" sz="2500" dirty="0" smtClean="0">
                <a:solidFill>
                  <a:schemeClr val="tx2"/>
                </a:solidFill>
              </a:rPr>
              <a:t>("Unikom</a:t>
            </a:r>
            <a:r>
              <a:rPr lang="nn-NO" sz="2500" dirty="0">
                <a:solidFill>
                  <a:schemeClr val="tx2"/>
                </a:solidFill>
              </a:rPr>
              <a:t>");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nn-NO" sz="2500" dirty="0">
                <a:solidFill>
                  <a:schemeClr val="tx2"/>
                </a:solidFill>
              </a:rPr>
              <a:t>selisih = nama.compareTo</a:t>
            </a:r>
            <a:r>
              <a:rPr lang="nn-NO" sz="2500" dirty="0" smtClean="0">
                <a:solidFill>
                  <a:schemeClr val="tx2"/>
                </a:solidFill>
              </a:rPr>
              <a:t>("unikom</a:t>
            </a:r>
            <a:r>
              <a:rPr lang="nn-NO" sz="2500" dirty="0">
                <a:solidFill>
                  <a:schemeClr val="tx2"/>
                </a:solidFill>
              </a:rPr>
              <a:t>");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1333844"/>
            <a:ext cx="8686800" cy="494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>
                <a:solidFill>
                  <a:schemeClr val="tx2"/>
                </a:solidFill>
              </a:rPr>
              <a:t>int</a:t>
            </a:r>
            <a:r>
              <a:rPr lang="en-GB" sz="2500" b="1" dirty="0">
                <a:solidFill>
                  <a:schemeClr val="tx2"/>
                </a:solidFill>
              </a:rPr>
              <a:t> </a:t>
            </a:r>
            <a:r>
              <a:rPr lang="en-GB" sz="2500" b="1" dirty="0" err="1" smtClean="0">
                <a:solidFill>
                  <a:schemeClr val="tx2"/>
                </a:solidFill>
              </a:rPr>
              <a:t>compareTo</a:t>
            </a:r>
            <a:r>
              <a:rPr lang="en-GB" sz="2500" b="1" dirty="0" smtClean="0">
                <a:solidFill>
                  <a:schemeClr val="tx2"/>
                </a:solidFill>
              </a:rPr>
              <a:t>(String)</a:t>
            </a:r>
            <a:endParaRPr lang="en-GB" sz="2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5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D:\NGAJAR\2011-2012\GANJIL\TEKNIK MULTIMEDIA\BELAJAR JAVA FUNDAMENTAL\GAMBAR\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3" y="5638800"/>
            <a:ext cx="860757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28542"/>
          </a:xfrm>
        </p:spPr>
        <p:txBody>
          <a:bodyPr>
            <a:normAutofit fontScale="90000"/>
          </a:bodyPr>
          <a:lstStyle/>
          <a:p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Mengubah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String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menjadi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kapital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spc="50" dirty="0" err="1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sebaliknya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266870"/>
            <a:ext cx="8686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n-GB" sz="2500" dirty="0">
                <a:solidFill>
                  <a:schemeClr val="tx2"/>
                </a:solidFill>
              </a:rPr>
              <a:t>Ada 2 method yang </a:t>
            </a:r>
            <a:r>
              <a:rPr lang="en-GB" sz="2500" dirty="0" err="1">
                <a:solidFill>
                  <a:schemeClr val="tx2"/>
                </a:solidFill>
              </a:rPr>
              <a:t>berfungsi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mengubah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menjadi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kapital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dan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sebaliknya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algn="just"/>
            <a:r>
              <a:rPr lang="en-GB" sz="2500" b="1" dirty="0" smtClean="0">
                <a:solidFill>
                  <a:schemeClr val="tx2"/>
                </a:solidFill>
              </a:rPr>
              <a:t>Method </a:t>
            </a:r>
            <a:r>
              <a:rPr lang="en-GB" sz="2500" b="1" dirty="0" err="1">
                <a:solidFill>
                  <a:schemeClr val="tx2"/>
                </a:solidFill>
              </a:rPr>
              <a:t>toUpperCase</a:t>
            </a:r>
            <a:r>
              <a:rPr lang="en-GB" sz="2500" b="1" dirty="0" smtClean="0">
                <a:solidFill>
                  <a:schemeClr val="tx2"/>
                </a:solidFill>
              </a:rPr>
              <a:t>() : </a:t>
            </a:r>
            <a:r>
              <a:rPr lang="en-GB" sz="2500" dirty="0" err="1" smtClean="0">
                <a:solidFill>
                  <a:schemeClr val="tx2"/>
                </a:solidFill>
              </a:rPr>
              <a:t>digunakan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untuk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mengubah</a:t>
            </a:r>
            <a:r>
              <a:rPr lang="en-GB" sz="2500" dirty="0" smtClean="0">
                <a:solidFill>
                  <a:schemeClr val="tx2"/>
                </a:solidFill>
              </a:rPr>
              <a:t> String </a:t>
            </a:r>
            <a:r>
              <a:rPr lang="en-GB" sz="2500" dirty="0" err="1" smtClean="0">
                <a:solidFill>
                  <a:schemeClr val="tx2"/>
                </a:solidFill>
              </a:rPr>
              <a:t>menjadi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huruf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kapital</a:t>
            </a:r>
            <a:r>
              <a:rPr lang="en-GB" sz="2500" dirty="0" smtClean="0">
                <a:solidFill>
                  <a:schemeClr val="tx2"/>
                </a:solidFill>
              </a:rPr>
              <a:t>/</a:t>
            </a:r>
            <a:r>
              <a:rPr lang="en-GB" sz="2500" dirty="0" err="1" smtClean="0">
                <a:solidFill>
                  <a:schemeClr val="tx2"/>
                </a:solidFill>
              </a:rPr>
              <a:t>besar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semua</a:t>
            </a:r>
            <a:r>
              <a:rPr lang="en-GB" sz="2500" dirty="0" smtClean="0">
                <a:solidFill>
                  <a:schemeClr val="tx2"/>
                </a:solidFill>
              </a:rPr>
              <a:t>.</a:t>
            </a:r>
          </a:p>
          <a:p>
            <a:pPr marL="0" lvl="1" algn="just"/>
            <a:r>
              <a:rPr lang="en-GB" sz="2500" b="1" dirty="0">
                <a:solidFill>
                  <a:schemeClr val="tx2"/>
                </a:solidFill>
              </a:rPr>
              <a:t>Method </a:t>
            </a:r>
            <a:r>
              <a:rPr lang="en-GB" sz="2500" b="1" dirty="0" err="1" smtClean="0">
                <a:solidFill>
                  <a:schemeClr val="tx2"/>
                </a:solidFill>
              </a:rPr>
              <a:t>toLowerCase</a:t>
            </a:r>
            <a:r>
              <a:rPr lang="en-GB" sz="2500" b="1" dirty="0">
                <a:solidFill>
                  <a:schemeClr val="tx2"/>
                </a:solidFill>
              </a:rPr>
              <a:t>() : </a:t>
            </a:r>
            <a:r>
              <a:rPr lang="en-GB" sz="2500" dirty="0" err="1">
                <a:solidFill>
                  <a:schemeClr val="tx2"/>
                </a:solidFill>
              </a:rPr>
              <a:t>digunakan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untuk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mengubah</a:t>
            </a:r>
            <a:r>
              <a:rPr lang="en-GB" sz="2500" dirty="0">
                <a:solidFill>
                  <a:schemeClr val="tx2"/>
                </a:solidFill>
              </a:rPr>
              <a:t> String </a:t>
            </a:r>
            <a:r>
              <a:rPr lang="en-GB" sz="2500" dirty="0" err="1">
                <a:solidFill>
                  <a:schemeClr val="tx2"/>
                </a:solidFill>
              </a:rPr>
              <a:t>menjadi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huruf</a:t>
            </a:r>
            <a:r>
              <a:rPr lang="en-GB" sz="2500" dirty="0">
                <a:solidFill>
                  <a:schemeClr val="tx2"/>
                </a:solidFill>
              </a:rPr>
              <a:t> </a:t>
            </a:r>
            <a:r>
              <a:rPr lang="en-GB" sz="2500" dirty="0" err="1" smtClean="0">
                <a:solidFill>
                  <a:schemeClr val="tx2"/>
                </a:solidFill>
              </a:rPr>
              <a:t>kecil</a:t>
            </a:r>
            <a:r>
              <a:rPr lang="en-GB" sz="2500" dirty="0" smtClean="0">
                <a:solidFill>
                  <a:schemeClr val="tx2"/>
                </a:solidFill>
              </a:rPr>
              <a:t> </a:t>
            </a:r>
            <a:r>
              <a:rPr lang="en-GB" sz="2500" dirty="0" err="1">
                <a:solidFill>
                  <a:schemeClr val="tx2"/>
                </a:solidFill>
              </a:rPr>
              <a:t>semua</a:t>
            </a:r>
            <a:r>
              <a:rPr lang="en-GB" sz="2500" dirty="0">
                <a:solidFill>
                  <a:schemeClr val="tx2"/>
                </a:solidFill>
              </a:rPr>
              <a:t>.</a:t>
            </a:r>
          </a:p>
          <a:p>
            <a:pPr marL="0" lvl="1" indent="0" algn="just">
              <a:buFont typeface="Verdana" pitchFamily="34" charset="0"/>
              <a:buNone/>
            </a:pPr>
            <a:endParaRPr lang="en-GB" sz="2500" dirty="0" smtClean="0">
              <a:solidFill>
                <a:schemeClr val="tx2"/>
              </a:solidFill>
            </a:endParaRPr>
          </a:p>
          <a:p>
            <a:pPr marL="0" lvl="1" indent="0" algn="just">
              <a:buFont typeface="Verdana" pitchFamily="34" charset="0"/>
              <a:buNone/>
            </a:pPr>
            <a:r>
              <a:rPr lang="en-GB" sz="2500" b="1" dirty="0" err="1" smtClean="0">
                <a:solidFill>
                  <a:schemeClr val="tx2"/>
                </a:solidFill>
              </a:rPr>
              <a:t>Contoh</a:t>
            </a:r>
            <a:r>
              <a:rPr lang="en-GB" sz="2500" b="1" dirty="0" smtClean="0">
                <a:solidFill>
                  <a:schemeClr val="tx2"/>
                </a:solidFill>
              </a:rPr>
              <a:t> :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</a:t>
            </a:r>
            <a:r>
              <a:rPr lang="en-GB" sz="2500" dirty="0" err="1">
                <a:solidFill>
                  <a:schemeClr val="tx2"/>
                </a:solidFill>
              </a:rPr>
              <a:t>nama</a:t>
            </a:r>
            <a:r>
              <a:rPr lang="en-GB" sz="2500" dirty="0">
                <a:solidFill>
                  <a:schemeClr val="tx2"/>
                </a:solidFill>
              </a:rPr>
              <a:t>="</a:t>
            </a:r>
            <a:r>
              <a:rPr lang="en-GB" sz="2500" dirty="0" err="1">
                <a:solidFill>
                  <a:schemeClr val="tx2"/>
                </a:solidFill>
              </a:rPr>
              <a:t>Unikom</a:t>
            </a:r>
            <a:r>
              <a:rPr lang="en-GB" sz="2500" dirty="0">
                <a:solidFill>
                  <a:schemeClr val="tx2"/>
                </a:solidFill>
              </a:rPr>
              <a:t>";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String temp;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temp = </a:t>
            </a:r>
            <a:r>
              <a:rPr lang="en-GB" sz="2500" dirty="0" err="1">
                <a:solidFill>
                  <a:schemeClr val="tx2"/>
                </a:solidFill>
              </a:rPr>
              <a:t>nama.toUpperCase</a:t>
            </a:r>
            <a:r>
              <a:rPr lang="en-GB" sz="2500" dirty="0">
                <a:solidFill>
                  <a:schemeClr val="tx2"/>
                </a:solidFill>
              </a:rPr>
              <a:t>();</a:t>
            </a:r>
          </a:p>
          <a:p>
            <a:pPr marL="0" lvl="1" indent="0" algn="just">
              <a:buFont typeface="Verdana" pitchFamily="34" charset="0"/>
              <a:buNone/>
            </a:pPr>
            <a:r>
              <a:rPr lang="en-GB" sz="2500" dirty="0">
                <a:solidFill>
                  <a:schemeClr val="tx2"/>
                </a:solidFill>
              </a:rPr>
              <a:t>temp = </a:t>
            </a:r>
            <a:r>
              <a:rPr lang="en-GB" sz="2500" dirty="0" err="1">
                <a:solidFill>
                  <a:schemeClr val="tx2"/>
                </a:solidFill>
              </a:rPr>
              <a:t>nama.toLowerCase</a:t>
            </a:r>
            <a:r>
              <a:rPr lang="en-GB" sz="2500" dirty="0" smtClean="0">
                <a:solidFill>
                  <a:schemeClr val="tx2"/>
                </a:solidFill>
              </a:rPr>
              <a:t>();</a:t>
            </a:r>
            <a:endParaRPr lang="en-GB" sz="2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7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1253</TotalTime>
  <Words>915</Words>
  <Application>Microsoft Office PowerPoint</Application>
  <PresentationFormat>On-screen Show (4:3)</PresentationFormat>
  <Paragraphs>138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Waveform</vt:lpstr>
      <vt:lpstr>KELAS STRING DAN INNER CLASS</vt:lpstr>
      <vt:lpstr>Kelas String</vt:lpstr>
      <vt:lpstr>Method pada Kelas String</vt:lpstr>
      <vt:lpstr>Menginisialisasikan String</vt:lpstr>
      <vt:lpstr>Membaca dan Menghitung jumlah Karakter dalam String</vt:lpstr>
      <vt:lpstr>Membandingkan dua String</vt:lpstr>
      <vt:lpstr>Membandingkan dua String cara-1</vt:lpstr>
      <vt:lpstr>Membandingkan dua String cara-2</vt:lpstr>
      <vt:lpstr>Mengubah String menjadi kapital dan sebaliknya.</vt:lpstr>
      <vt:lpstr>Praktikum Class String (1)</vt:lpstr>
      <vt:lpstr>Praktikum Class String (2)</vt:lpstr>
      <vt:lpstr>Praktikum Class String (3)</vt:lpstr>
      <vt:lpstr>Inner Class</vt:lpstr>
      <vt:lpstr>Praktikum Inner Class (1)</vt:lpstr>
      <vt:lpstr>Praktikum Inner Class (2)</vt:lpstr>
      <vt:lpstr>Praktikum Inner Class (3)</vt:lpstr>
    </vt:vector>
  </TitlesOfParts>
  <Company>Assassin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KELAS STRING DAN INNER CLASS</dc:title>
  <dc:creator>Phantom Assassin</dc:creator>
  <cp:lastModifiedBy>KOMPUTER ES-I</cp:lastModifiedBy>
  <cp:revision>416</cp:revision>
  <dcterms:created xsi:type="dcterms:W3CDTF">2011-11-22T08:58:01Z</dcterms:created>
  <dcterms:modified xsi:type="dcterms:W3CDTF">2013-03-20T07:36:46Z</dcterms:modified>
</cp:coreProperties>
</file>