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8" r:id="rId2"/>
    <p:sldId id="260" r:id="rId3"/>
    <p:sldId id="261" r:id="rId4"/>
    <p:sldId id="262" r:id="rId5"/>
    <p:sldId id="264" r:id="rId6"/>
    <p:sldId id="263" r:id="rId7"/>
    <p:sldId id="265" r:id="rId8"/>
    <p:sldId id="266" r:id="rId9"/>
    <p:sldId id="269" r:id="rId10"/>
    <p:sldId id="270" r:id="rId11"/>
    <p:sldId id="271" r:id="rId12"/>
    <p:sldId id="267" r:id="rId13"/>
    <p:sldId id="268" r:id="rId14"/>
    <p:sldId id="273" r:id="rId15"/>
    <p:sldId id="272" r:id="rId16"/>
    <p:sldId id="275" r:id="rId17"/>
    <p:sldId id="276" r:id="rId18"/>
    <p:sldId id="277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B05CD-F5A1-4302-AB08-258784D4EFC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C6FA3-437A-4863-BEDB-E8B524100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2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014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4B5729-1ADE-4A52-8CB8-149A760190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34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FC6FA3-437A-4863-BEDB-E8B5241006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53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EXCEPTION HANDLING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XI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Dari Keyboard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(1)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tahap-tahap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harus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dilakukan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ingin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inputan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keyboard </a:t>
            </a:r>
            <a:r>
              <a:rPr lang="en-GB" sz="2500" dirty="0" err="1" smtClean="0">
                <a:solidFill>
                  <a:schemeClr val="tx2"/>
                </a:solidFill>
              </a:rPr>
              <a:t>berbasis</a:t>
            </a:r>
            <a:r>
              <a:rPr lang="en-GB" sz="2500" dirty="0" smtClean="0">
                <a:solidFill>
                  <a:schemeClr val="tx2"/>
                </a:solidFill>
              </a:rPr>
              <a:t> DOS,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smtClean="0">
                <a:solidFill>
                  <a:schemeClr val="tx2"/>
                </a:solidFill>
              </a:rPr>
              <a:t>Import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 library yang </a:t>
            </a:r>
            <a:r>
              <a:rPr lang="en-GB" sz="2500" dirty="0" err="1" smtClean="0">
                <a:solidFill>
                  <a:schemeClr val="tx2"/>
                </a:solidFill>
              </a:rPr>
              <a:t>dibutuhkan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yaitu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457200" lvl="2" algn="just"/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import </a:t>
            </a:r>
            <a:r>
              <a:rPr lang="en-GB" sz="2500" b="1" dirty="0" err="1">
                <a:solidFill>
                  <a:schemeClr val="tx2"/>
                </a:solidFill>
                <a:cs typeface="Courier New" pitchFamily="49" charset="0"/>
              </a:rPr>
              <a:t>java.io.BufferedReader</a:t>
            </a:r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;</a:t>
            </a:r>
          </a:p>
          <a:p>
            <a:pPr marL="457200" lvl="2" algn="just"/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import </a:t>
            </a:r>
            <a:r>
              <a:rPr lang="en-GB" sz="2500" b="1" dirty="0" err="1">
                <a:solidFill>
                  <a:schemeClr val="tx2"/>
                </a:solidFill>
                <a:cs typeface="Courier New" pitchFamily="49" charset="0"/>
              </a:rPr>
              <a:t>java.io.IOException</a:t>
            </a:r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;</a:t>
            </a:r>
          </a:p>
          <a:p>
            <a:pPr marL="457200" lvl="2" algn="just"/>
            <a:r>
              <a:rPr lang="en-GB" sz="2500" b="1" dirty="0">
                <a:solidFill>
                  <a:schemeClr val="tx2"/>
                </a:solidFill>
                <a:cs typeface="Courier New" pitchFamily="49" charset="0"/>
              </a:rPr>
              <a:t>import </a:t>
            </a:r>
            <a:r>
              <a:rPr lang="en-GB" sz="2500" b="1" dirty="0" err="1">
                <a:solidFill>
                  <a:schemeClr val="tx2"/>
                </a:solidFill>
                <a:cs typeface="Courier New" pitchFamily="49" charset="0"/>
              </a:rPr>
              <a:t>java.io.InputStreamReader</a:t>
            </a:r>
            <a:r>
              <a:rPr lang="en-GB" sz="2500" b="1" dirty="0" smtClean="0">
                <a:solidFill>
                  <a:schemeClr val="tx2"/>
                </a:solidFill>
                <a:cs typeface="Courier New" pitchFamily="49" charset="0"/>
              </a:rPr>
              <a:t>;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sebuah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referensi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sebagai</a:t>
            </a:r>
            <a:r>
              <a:rPr lang="en-GB" sz="2500" dirty="0" smtClean="0">
                <a:solidFill>
                  <a:schemeClr val="tx2"/>
                </a:solidFill>
              </a:rPr>
              <a:t> mediator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penginputan</a:t>
            </a:r>
            <a:r>
              <a:rPr lang="en-GB" sz="2500" dirty="0" smtClean="0">
                <a:solidFill>
                  <a:schemeClr val="tx2"/>
                </a:solidFill>
              </a:rPr>
              <a:t> data.</a:t>
            </a:r>
          </a:p>
          <a:p>
            <a:pPr marL="457200" lvl="2" algn="just"/>
            <a:r>
              <a:rPr lang="en-US" sz="2500" b="1" dirty="0" err="1" smtClean="0">
                <a:solidFill>
                  <a:schemeClr val="tx2"/>
                </a:solidFill>
              </a:rPr>
              <a:t>BufferedReader</a:t>
            </a:r>
            <a:r>
              <a:rPr lang="en-US" sz="2500" b="1" dirty="0" smtClean="0">
                <a:solidFill>
                  <a:schemeClr val="tx2"/>
                </a:solidFill>
              </a:rPr>
              <a:t> </a:t>
            </a:r>
            <a:r>
              <a:rPr lang="en-US" sz="2500" b="1" dirty="0">
                <a:solidFill>
                  <a:schemeClr val="tx2"/>
                </a:solidFill>
              </a:rPr>
              <a:t>input = </a:t>
            </a:r>
            <a:r>
              <a:rPr lang="en-US" sz="2500" b="1" dirty="0" smtClean="0">
                <a:solidFill>
                  <a:schemeClr val="tx2"/>
                </a:solidFill>
              </a:rPr>
              <a:t>new</a:t>
            </a:r>
          </a:p>
          <a:p>
            <a:pPr marL="457200" lvl="2" algn="just"/>
            <a:r>
              <a:rPr lang="en-US" sz="2500" b="1" dirty="0" err="1" smtClean="0">
                <a:solidFill>
                  <a:schemeClr val="tx2"/>
                </a:solidFill>
              </a:rPr>
              <a:t>BufferedReader</a:t>
            </a:r>
            <a:r>
              <a:rPr lang="en-US" sz="2500" b="1" dirty="0" smtClean="0">
                <a:solidFill>
                  <a:schemeClr val="tx2"/>
                </a:solidFill>
              </a:rPr>
              <a:t>(new </a:t>
            </a:r>
            <a:r>
              <a:rPr lang="en-US" sz="2500" b="1" dirty="0" err="1">
                <a:solidFill>
                  <a:schemeClr val="tx2"/>
                </a:solidFill>
              </a:rPr>
              <a:t>InputStreamReader</a:t>
            </a:r>
            <a:r>
              <a:rPr lang="en-US" sz="2500" b="1" dirty="0">
                <a:solidFill>
                  <a:schemeClr val="tx2"/>
                </a:solidFill>
              </a:rPr>
              <a:t>(System.in));</a:t>
            </a:r>
            <a:endParaRPr lang="en-GB" sz="2500" b="1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324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Tahapan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Dari Keyboard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 (2)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Jangan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lupa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melakukan</a:t>
            </a:r>
            <a:r>
              <a:rPr lang="en-GB" sz="2500" dirty="0" smtClean="0">
                <a:solidFill>
                  <a:schemeClr val="tx2"/>
                </a:solidFill>
              </a:rPr>
              <a:t> parsing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yang </a:t>
            </a:r>
            <a:r>
              <a:rPr lang="en-GB" sz="2500" dirty="0" err="1" smtClean="0">
                <a:solidFill>
                  <a:schemeClr val="tx2"/>
                </a:solidFill>
              </a:rPr>
              <a:t>digunakan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bukan</a:t>
            </a:r>
            <a:r>
              <a:rPr lang="en-GB" sz="2500" dirty="0" smtClean="0">
                <a:solidFill>
                  <a:schemeClr val="tx2"/>
                </a:solidFill>
              </a:rPr>
              <a:t> String.</a:t>
            </a:r>
          </a:p>
          <a:p>
            <a:pPr marL="0" lvl="1" algn="just"/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457200" lvl="2" algn="just"/>
            <a:r>
              <a:rPr lang="en-GB" sz="2500" b="1" dirty="0" smtClean="0">
                <a:solidFill>
                  <a:schemeClr val="tx2"/>
                </a:solidFill>
              </a:rPr>
              <a:t>double </a:t>
            </a:r>
            <a:r>
              <a:rPr lang="en-GB" sz="2500" b="1" dirty="0" err="1" smtClean="0">
                <a:solidFill>
                  <a:schemeClr val="tx2"/>
                </a:solidFill>
              </a:rPr>
              <a:t>nilai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>
                <a:solidFill>
                  <a:schemeClr val="tx2"/>
                </a:solidFill>
              </a:rPr>
              <a:t>= </a:t>
            </a:r>
            <a:r>
              <a:rPr lang="en-GB" sz="2500" b="1" dirty="0" err="1">
                <a:solidFill>
                  <a:schemeClr val="tx2"/>
                </a:solidFill>
              </a:rPr>
              <a:t>Double.parseDouble</a:t>
            </a:r>
            <a:r>
              <a:rPr lang="en-GB" sz="2500" b="1" dirty="0">
                <a:solidFill>
                  <a:schemeClr val="tx2"/>
                </a:solidFill>
              </a:rPr>
              <a:t>(</a:t>
            </a:r>
            <a:r>
              <a:rPr lang="en-GB" sz="2500" b="1" dirty="0" err="1">
                <a:solidFill>
                  <a:schemeClr val="tx2"/>
                </a:solidFill>
              </a:rPr>
              <a:t>input.readLine</a:t>
            </a:r>
            <a:r>
              <a:rPr lang="en-GB" sz="2500" b="1" dirty="0" smtClean="0">
                <a:solidFill>
                  <a:schemeClr val="tx2"/>
                </a:solidFill>
              </a:rPr>
              <a:t>());</a:t>
            </a:r>
          </a:p>
          <a:p>
            <a:pPr marL="457200" lvl="2" algn="just"/>
            <a:r>
              <a:rPr lang="en-GB" sz="2500" b="1" dirty="0" err="1">
                <a:solidFill>
                  <a:schemeClr val="tx2"/>
                </a:solidFill>
              </a:rPr>
              <a:t>int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nilai</a:t>
            </a:r>
            <a:r>
              <a:rPr lang="en-GB" sz="2500" b="1" dirty="0">
                <a:solidFill>
                  <a:schemeClr val="tx2"/>
                </a:solidFill>
              </a:rPr>
              <a:t> = </a:t>
            </a:r>
            <a:r>
              <a:rPr lang="en-GB" sz="2500" b="1" dirty="0" err="1">
                <a:solidFill>
                  <a:schemeClr val="tx2"/>
                </a:solidFill>
              </a:rPr>
              <a:t>Integer.parseInt</a:t>
            </a:r>
            <a:r>
              <a:rPr lang="en-GB" sz="2500" b="1" dirty="0">
                <a:solidFill>
                  <a:schemeClr val="tx2"/>
                </a:solidFill>
              </a:rPr>
              <a:t>(</a:t>
            </a:r>
            <a:r>
              <a:rPr lang="en-GB" sz="2500" b="1" dirty="0" err="1">
                <a:solidFill>
                  <a:schemeClr val="tx2"/>
                </a:solidFill>
              </a:rPr>
              <a:t>input.readLine</a:t>
            </a:r>
            <a:r>
              <a:rPr lang="en-GB" sz="2500" b="1" dirty="0">
                <a:solidFill>
                  <a:schemeClr val="tx2"/>
                </a:solidFill>
              </a:rPr>
              <a:t>());</a:t>
            </a:r>
          </a:p>
          <a:p>
            <a:pPr marL="457200" lvl="2" algn="just"/>
            <a:r>
              <a:rPr lang="en-GB" sz="2500" b="1" dirty="0" err="1" smtClean="0">
                <a:solidFill>
                  <a:schemeClr val="tx2"/>
                </a:solidFill>
              </a:rPr>
              <a:t>boolean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kondisi</a:t>
            </a:r>
            <a:r>
              <a:rPr lang="en-GB" sz="2500" b="1" dirty="0">
                <a:solidFill>
                  <a:schemeClr val="tx2"/>
                </a:solidFill>
              </a:rPr>
              <a:t> = </a:t>
            </a:r>
            <a:r>
              <a:rPr lang="en-GB" sz="2500" b="1" dirty="0" err="1">
                <a:solidFill>
                  <a:schemeClr val="tx2"/>
                </a:solidFill>
              </a:rPr>
              <a:t>Boolean.parseBoolean</a:t>
            </a:r>
            <a:r>
              <a:rPr lang="en-GB" sz="2500" b="1" dirty="0">
                <a:solidFill>
                  <a:schemeClr val="tx2"/>
                </a:solidFill>
              </a:rPr>
              <a:t>(</a:t>
            </a:r>
            <a:r>
              <a:rPr lang="en-GB" sz="2500" b="1" dirty="0" err="1">
                <a:solidFill>
                  <a:schemeClr val="tx2"/>
                </a:solidFill>
              </a:rPr>
              <a:t>input.readLine</a:t>
            </a:r>
            <a:r>
              <a:rPr lang="en-GB" sz="2500" b="1" dirty="0">
                <a:solidFill>
                  <a:schemeClr val="tx2"/>
                </a:solidFill>
              </a:rPr>
              <a:t>());</a:t>
            </a:r>
            <a:endParaRPr lang="en-GB" sz="2500" b="1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82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java.io.InputStreamReader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ContohInput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private static double nilai1;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private static double nilai2;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input = new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(System.in));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("Input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1 : 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nilai1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input.readLine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("Input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2 : 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nilai2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Double.parseDouble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input.readLine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Exception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31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(nilai1+"+"+nilai2+"="+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(nilai1+nilai2));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(nilai1+"-"+nilai2+"="+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(nilai1-nilai2));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(nilai1+"*"+nilai2+"="+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(nilai1*nilai2));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(nilai1+"/"+nilai2+"="+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(nilai1/nilai2));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Exception 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4454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Exception 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092" y="1128713"/>
            <a:ext cx="4854199" cy="2605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82" y="3733800"/>
            <a:ext cx="5469268" cy="279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30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finally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adalah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blok</a:t>
            </a:r>
            <a:r>
              <a:rPr lang="en-US" sz="2500" dirty="0" smtClean="0">
                <a:solidFill>
                  <a:schemeClr val="tx2"/>
                </a:solidFill>
              </a:rPr>
              <a:t> yang </a:t>
            </a:r>
            <a:r>
              <a:rPr lang="en-US" sz="2500" dirty="0" err="1" smtClean="0">
                <a:solidFill>
                  <a:schemeClr val="tx2"/>
                </a:solidFill>
              </a:rPr>
              <a:t>selalu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dikerjakan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apapun</a:t>
            </a:r>
            <a:r>
              <a:rPr lang="en-US" sz="2500" dirty="0" smtClean="0">
                <a:solidFill>
                  <a:schemeClr val="tx2"/>
                </a:solidFill>
              </a:rPr>
              <a:t> yang </a:t>
            </a:r>
            <a:r>
              <a:rPr lang="en-US" sz="2500" dirty="0" err="1" smtClean="0">
                <a:solidFill>
                  <a:schemeClr val="tx2"/>
                </a:solidFill>
              </a:rPr>
              <a:t>terjadi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didalam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blok</a:t>
            </a:r>
            <a:r>
              <a:rPr lang="en-US" sz="2500" dirty="0" smtClean="0">
                <a:solidFill>
                  <a:schemeClr val="tx2"/>
                </a:solidFill>
              </a:rPr>
              <a:t> Exception </a:t>
            </a:r>
            <a:r>
              <a:rPr lang="en-US" sz="2500" dirty="0" err="1" smtClean="0">
                <a:solidFill>
                  <a:schemeClr val="tx2"/>
                </a:solidFill>
              </a:rPr>
              <a:t>tersebut</a:t>
            </a:r>
            <a:r>
              <a:rPr lang="en-US" sz="2500" dirty="0" smtClean="0">
                <a:solidFill>
                  <a:schemeClr val="tx2"/>
                </a:solidFill>
              </a:rPr>
              <a:t>. Keyword finally </a:t>
            </a:r>
            <a:r>
              <a:rPr lang="en-US" sz="2500" dirty="0" err="1" smtClean="0">
                <a:solidFill>
                  <a:schemeClr val="tx2"/>
                </a:solidFill>
              </a:rPr>
              <a:t>ini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hanya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ditulis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sekali</a:t>
            </a:r>
            <a:r>
              <a:rPr lang="en-US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 smtClean="0">
                <a:solidFill>
                  <a:srgbClr val="FF0000"/>
                </a:solidFill>
              </a:rPr>
              <a:t>throw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adalah</a:t>
            </a:r>
            <a:r>
              <a:rPr lang="en-US" sz="2500" dirty="0" smtClean="0">
                <a:solidFill>
                  <a:schemeClr val="tx2"/>
                </a:solidFill>
              </a:rPr>
              <a:t> keyword yang </a:t>
            </a:r>
            <a:r>
              <a:rPr lang="en-US" sz="2500" dirty="0" err="1" smtClean="0">
                <a:solidFill>
                  <a:schemeClr val="tx2"/>
                </a:solidFill>
              </a:rPr>
              <a:t>berfungsi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untuk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melemparkan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kesalahan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dengan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sengaja</a:t>
            </a:r>
            <a:r>
              <a:rPr lang="en-US" sz="2500" dirty="0" smtClean="0">
                <a:solidFill>
                  <a:schemeClr val="tx2"/>
                </a:solidFill>
              </a:rPr>
              <a:t>, </a:t>
            </a:r>
            <a:r>
              <a:rPr lang="en-US" sz="2500" dirty="0" err="1" smtClean="0">
                <a:solidFill>
                  <a:schemeClr val="tx2"/>
                </a:solidFill>
              </a:rPr>
              <a:t>maksudnya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adalah</a:t>
            </a:r>
            <a:r>
              <a:rPr lang="en-US" sz="2500" dirty="0" smtClean="0">
                <a:solidFill>
                  <a:schemeClr val="tx2"/>
                </a:solidFill>
              </a:rPr>
              <a:t> agar </a:t>
            </a:r>
            <a:r>
              <a:rPr lang="en-US" sz="2500" dirty="0" err="1" smtClean="0">
                <a:solidFill>
                  <a:schemeClr val="tx2"/>
                </a:solidFill>
              </a:rPr>
              <a:t>blok</a:t>
            </a:r>
            <a:r>
              <a:rPr lang="en-US" sz="2500" dirty="0" smtClean="0">
                <a:solidFill>
                  <a:schemeClr val="tx2"/>
                </a:solidFill>
              </a:rPr>
              <a:t> catch </a:t>
            </a:r>
            <a:r>
              <a:rPr lang="en-US" sz="2500" dirty="0" err="1" smtClean="0">
                <a:solidFill>
                  <a:schemeClr val="tx2"/>
                </a:solidFill>
              </a:rPr>
              <a:t>dikerjakan</a:t>
            </a:r>
            <a:r>
              <a:rPr lang="en-US" sz="2500" dirty="0" smtClean="0">
                <a:solidFill>
                  <a:schemeClr val="tx2"/>
                </a:solidFill>
              </a:rPr>
              <a:t>/</a:t>
            </a:r>
            <a:r>
              <a:rPr lang="en-US" sz="2500" dirty="0" err="1" smtClean="0">
                <a:solidFill>
                  <a:schemeClr val="tx2"/>
                </a:solidFill>
              </a:rPr>
              <a:t>dieksekusi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>
                <a:solidFill>
                  <a:schemeClr val="tx2"/>
                </a:solidFill>
              </a:rPr>
              <a:t>oleh</a:t>
            </a:r>
            <a:r>
              <a:rPr lang="en-US" sz="2500" dirty="0" smtClean="0">
                <a:solidFill>
                  <a:schemeClr val="tx2"/>
                </a:solidFill>
              </a:rPr>
              <a:t> program.</a:t>
            </a:r>
            <a:endParaRPr lang="en-GB" sz="2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72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java.io.InputStreamReader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lvl="1" indent="0" algn="just">
              <a:buFont typeface="Verdana" pitchFamily="34" charset="0"/>
              <a:buNone/>
            </a:pP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ContohFinallyDanThrow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input = new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BufferedReader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(new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InputStreamReader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(System.in));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("Input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[1-4] : 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input.readLine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  <a:endParaRPr lang="en-US" sz="20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1959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switch(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case 1: 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Satu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 break;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case 2: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Dua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case 3: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Tiga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throw new Exception();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case 4: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Empat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default: return;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315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0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2000" b="1" dirty="0" err="1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("Blok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("Blok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RuntimeException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Exception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("Blok Exception");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finally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("Blok finally");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221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Finally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Throw (4)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886" y="1371600"/>
            <a:ext cx="409457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52" y="1371600"/>
            <a:ext cx="370149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374" y="3069431"/>
            <a:ext cx="380878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352" y="3037114"/>
            <a:ext cx="3772848" cy="170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984" y="4784441"/>
            <a:ext cx="5298943" cy="1708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463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itu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Exception?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Exception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kejadian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dimana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terjadinya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sebuah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. Yang </a:t>
            </a:r>
            <a:r>
              <a:rPr lang="en-GB" sz="2500" dirty="0" err="1" smtClean="0">
                <a:solidFill>
                  <a:schemeClr val="tx2"/>
                </a:solidFill>
              </a:rPr>
              <a:t>dimaksud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disini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bukan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berupa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sintax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logika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penginputan</a:t>
            </a:r>
            <a:r>
              <a:rPr lang="en-GB" sz="2500" dirty="0" smtClean="0">
                <a:solidFill>
                  <a:schemeClr val="tx2"/>
                </a:solidFill>
              </a:rPr>
              <a:t> data,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kesalahan-kesalahan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terprediksi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sebelumnya</a:t>
            </a:r>
            <a:r>
              <a:rPr lang="en-GB" sz="2500" dirty="0" smtClean="0">
                <a:solidFill>
                  <a:schemeClr val="tx2"/>
                </a:solidFill>
              </a:rPr>
              <a:t>. Dan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aplikasi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baik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pasti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mengimplementasikan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konsep</a:t>
            </a:r>
            <a:r>
              <a:rPr lang="en-GB" sz="2500" dirty="0" smtClean="0">
                <a:solidFill>
                  <a:schemeClr val="tx2"/>
                </a:solidFill>
              </a:rPr>
              <a:t> Exception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Java </a:t>
            </a:r>
            <a:r>
              <a:rPr lang="en-GB" sz="2500" dirty="0" err="1" smtClean="0">
                <a:solidFill>
                  <a:schemeClr val="tx2"/>
                </a:solidFill>
              </a:rPr>
              <a:t>menyediakan</a:t>
            </a:r>
            <a:r>
              <a:rPr lang="en-GB" sz="2500" dirty="0" smtClean="0">
                <a:solidFill>
                  <a:schemeClr val="tx2"/>
                </a:solidFill>
              </a:rPr>
              <a:t> library yang </a:t>
            </a:r>
            <a:r>
              <a:rPr lang="en-GB" sz="2500" dirty="0" err="1" smtClean="0">
                <a:solidFill>
                  <a:schemeClr val="tx2"/>
                </a:solidFill>
              </a:rPr>
              <a:t>lengkap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penanganan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>
                <a:solidFill>
                  <a:schemeClr val="tx2"/>
                </a:solidFill>
              </a:rPr>
              <a:t>K</a:t>
            </a:r>
            <a:r>
              <a:rPr lang="en-GB" sz="2500" dirty="0" smtClean="0">
                <a:solidFill>
                  <a:schemeClr val="tx2"/>
                </a:solidFill>
              </a:rPr>
              <a:t>ita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langsung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mengimport</a:t>
            </a:r>
            <a:r>
              <a:rPr lang="en-GB" sz="2500" dirty="0" smtClean="0">
                <a:solidFill>
                  <a:schemeClr val="tx2"/>
                </a:solidFill>
              </a:rPr>
              <a:t> library java, </a:t>
            </a:r>
            <a:r>
              <a:rPr lang="en-GB" sz="2500" dirty="0" err="1" smtClean="0">
                <a:solidFill>
                  <a:schemeClr val="tx2"/>
                </a:solidFill>
              </a:rPr>
              <a:t>ataupun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class Exception </a:t>
            </a:r>
            <a:r>
              <a:rPr lang="en-GB" sz="2500" dirty="0" err="1" smtClean="0">
                <a:solidFill>
                  <a:schemeClr val="tx2"/>
                </a:solidFill>
              </a:rPr>
              <a:t>itu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sendiri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Mungkin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Terjadi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contoh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mungkin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terjadi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</a:rPr>
              <a:t>Error </a:t>
            </a:r>
            <a:r>
              <a:rPr lang="en-GB" sz="2500" dirty="0" err="1">
                <a:solidFill>
                  <a:schemeClr val="tx2"/>
                </a:solidFill>
              </a:rPr>
              <a:t>pembagian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0</a:t>
            </a:r>
            <a:endParaRPr lang="en-GB" sz="25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>
                <a:solidFill>
                  <a:schemeClr val="tx2"/>
                </a:solidFill>
              </a:rPr>
              <a:t>Mengakses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elemen</a:t>
            </a:r>
            <a:r>
              <a:rPr lang="en-GB" sz="2500" dirty="0">
                <a:solidFill>
                  <a:schemeClr val="tx2"/>
                </a:solidFill>
              </a:rPr>
              <a:t> di </a:t>
            </a:r>
            <a:r>
              <a:rPr lang="en-GB" sz="2500" dirty="0" err="1">
                <a:solidFill>
                  <a:schemeClr val="tx2"/>
                </a:solidFill>
              </a:rPr>
              <a:t>luar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jangkauan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sebuah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array</a:t>
            </a:r>
            <a:endParaRPr lang="en-GB" sz="25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</a:rPr>
              <a:t>Input yang </a:t>
            </a:r>
            <a:r>
              <a:rPr lang="en-GB" sz="2500" dirty="0" err="1">
                <a:solidFill>
                  <a:schemeClr val="tx2"/>
                </a:solidFill>
              </a:rPr>
              <a:t>sifatnya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invalid</a:t>
            </a:r>
            <a:endParaRPr lang="en-GB" sz="25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>
                <a:solidFill>
                  <a:schemeClr val="tx2"/>
                </a:solidFill>
              </a:rPr>
              <a:t>Hard disk crash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>
                <a:solidFill>
                  <a:schemeClr val="tx2"/>
                </a:solidFill>
              </a:rPr>
              <a:t>Membuka</a:t>
            </a:r>
            <a:r>
              <a:rPr lang="en-GB" sz="2500" dirty="0">
                <a:solidFill>
                  <a:schemeClr val="tx2"/>
                </a:solidFill>
              </a:rPr>
              <a:t> file yang </a:t>
            </a:r>
            <a:r>
              <a:rPr lang="en-GB" sz="2500" dirty="0" err="1">
                <a:solidFill>
                  <a:schemeClr val="tx2"/>
                </a:solidFill>
              </a:rPr>
              <a:t>tidak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</a:t>
            </a:r>
            <a:endParaRPr lang="en-GB" sz="2500" dirty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>
                <a:solidFill>
                  <a:schemeClr val="tx2"/>
                </a:solidFill>
              </a:rPr>
              <a:t>Menyelesaikan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masalah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tumpukan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memori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2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PembagianNol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GB" sz="25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("10/0= "+10/0);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b="1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dicompile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terjadi</a:t>
            </a:r>
            <a:r>
              <a:rPr lang="en-GB" sz="2500" dirty="0" smtClean="0">
                <a:solidFill>
                  <a:schemeClr val="tx2"/>
                </a:solidFill>
              </a:rPr>
              <a:t> error. </a:t>
            </a: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di running,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mengakibatkan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berupa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Kesalahan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Aritmetik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>
                <a:solidFill>
                  <a:schemeClr val="tx2"/>
                </a:solidFill>
              </a:rPr>
              <a:t>Exception in thread "main" </a:t>
            </a:r>
            <a:r>
              <a:rPr lang="en-GB" sz="2300" b="1" dirty="0" err="1">
                <a:solidFill>
                  <a:schemeClr val="tx2"/>
                </a:solidFill>
              </a:rPr>
              <a:t>java.lang.ArithmeticException</a:t>
            </a:r>
            <a:r>
              <a:rPr lang="en-GB" sz="2300" b="1" dirty="0">
                <a:solidFill>
                  <a:schemeClr val="tx2"/>
                </a:solidFill>
              </a:rPr>
              <a:t>: / by zero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300" b="1" dirty="0" smtClean="0">
                <a:solidFill>
                  <a:schemeClr val="tx2"/>
                </a:solidFill>
              </a:rPr>
              <a:t>	at </a:t>
            </a:r>
            <a:r>
              <a:rPr lang="en-GB" sz="2300" b="1" dirty="0" err="1">
                <a:solidFill>
                  <a:schemeClr val="tx2"/>
                </a:solidFill>
              </a:rPr>
              <a:t>PembagianNol.main</a:t>
            </a:r>
            <a:r>
              <a:rPr lang="en-GB" sz="2300" b="1" dirty="0">
                <a:solidFill>
                  <a:schemeClr val="tx2"/>
                </a:solidFill>
              </a:rPr>
              <a:t>(PembagianNol.java:3)</a:t>
            </a:r>
          </a:p>
        </p:txBody>
      </p:sp>
    </p:spTree>
    <p:extLst>
      <p:ext uri="{BB962C8B-B14F-4D97-AF65-F5344CB8AC3E}">
        <p14:creationId xmlns:p14="http://schemas.microsoft.com/office/powerpoint/2010/main" val="225459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Sintax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Handling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Sintax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yang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coba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dijalankan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 catch (&lt;ExceptionType1&gt; &lt;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ObjName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aksi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Eksepsi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Tipe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1&gt;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...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 catch (&lt;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ExceptionTypeN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ObjName</a:t>
            </a: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&gt;)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aksi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Eksepsi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Tipe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N&gt;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finally </a:t>
            </a: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sz="25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aksi</a:t>
            </a: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finally&gt;</a:t>
            </a:r>
            <a:endParaRPr lang="en-US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5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7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Contoh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Yang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Diperbaiki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GB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PembagianNol</a:t>
            </a: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GB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("10/0= " + 10 / 0);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GB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Terjadi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Error </a:t>
            </a:r>
            <a:r>
              <a:rPr lang="en-GB" sz="22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Pembagian</a:t>
            </a:r>
            <a:r>
              <a:rPr lang="en-GB" sz="2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GB" sz="2200" b="1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dicompile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terjadi</a:t>
            </a:r>
            <a:r>
              <a:rPr lang="en-GB" sz="2500" dirty="0" smtClean="0">
                <a:solidFill>
                  <a:schemeClr val="tx2"/>
                </a:solidFill>
              </a:rPr>
              <a:t> error. Dan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di running,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smtClean="0">
                <a:solidFill>
                  <a:srgbClr val="FF0000"/>
                </a:solidFill>
              </a:rPr>
              <a:t>“10/0= ”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ditampilkan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melainkan</a:t>
            </a:r>
            <a:r>
              <a:rPr lang="en-GB" sz="2500" dirty="0" smtClean="0">
                <a:solidFill>
                  <a:schemeClr val="tx2"/>
                </a:solidFill>
              </a:rPr>
              <a:t> program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menampilkan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tulisan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smtClean="0">
                <a:solidFill>
                  <a:srgbClr val="FF0000"/>
                </a:solidFill>
              </a:rPr>
              <a:t>“</a:t>
            </a:r>
            <a:r>
              <a:rPr lang="en-GB" sz="2500" b="1" dirty="0" err="1" smtClean="0">
                <a:solidFill>
                  <a:srgbClr val="FF0000"/>
                </a:solidFill>
              </a:rPr>
              <a:t>Terjadi</a:t>
            </a:r>
            <a:r>
              <a:rPr lang="en-GB" sz="2500" b="1" dirty="0" smtClean="0">
                <a:solidFill>
                  <a:srgbClr val="FF0000"/>
                </a:solidFill>
              </a:rPr>
              <a:t> Error </a:t>
            </a:r>
            <a:r>
              <a:rPr lang="en-GB" sz="2500" b="1" dirty="0" err="1" smtClean="0">
                <a:solidFill>
                  <a:srgbClr val="FF0000"/>
                </a:solidFill>
              </a:rPr>
              <a:t>Pembagian</a:t>
            </a:r>
            <a:r>
              <a:rPr lang="en-GB" sz="2500" b="1" dirty="0" smtClean="0">
                <a:solidFill>
                  <a:srgbClr val="FF0000"/>
                </a:solidFill>
              </a:rPr>
              <a:t>”.</a:t>
            </a:r>
            <a:endParaRPr lang="en-GB" sz="23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029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126687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MultipleCatch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[])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try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den =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[0]);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(10/den);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}catch (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Nilai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Pembaginya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Nol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 catch (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ArrayIndexOutOfBoundsException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Argumennya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Kosong</a:t>
            </a: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US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MultipleCatch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7171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MultipleCatch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Exception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1" y="1063212"/>
            <a:ext cx="7025710" cy="532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6211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Dari Keyboard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berbasis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Selama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membuat</a:t>
            </a:r>
            <a:r>
              <a:rPr lang="en-GB" sz="2500" dirty="0" smtClean="0">
                <a:solidFill>
                  <a:schemeClr val="tx2"/>
                </a:solidFill>
              </a:rPr>
              <a:t> program yang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memiliki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inputan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manapun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Sebenarnya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banyak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sekali</a:t>
            </a:r>
            <a:r>
              <a:rPr lang="en-GB" sz="2500" dirty="0" smtClean="0">
                <a:solidFill>
                  <a:schemeClr val="tx2"/>
                </a:solidFill>
              </a:rPr>
              <a:t> media </a:t>
            </a:r>
            <a:r>
              <a:rPr lang="en-GB" sz="2500" dirty="0" err="1" smtClean="0">
                <a:solidFill>
                  <a:schemeClr val="tx2"/>
                </a:solidFill>
              </a:rPr>
              <a:t>inputan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bahasa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pemrograman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Materi</a:t>
            </a:r>
            <a:r>
              <a:rPr lang="en-GB" sz="2500" dirty="0" smtClean="0">
                <a:solidFill>
                  <a:schemeClr val="tx2"/>
                </a:solidFill>
              </a:rPr>
              <a:t> kali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menampilkan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cara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melakukan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inputan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keyboard.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4095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1373</TotalTime>
  <Words>927</Words>
  <Application>Microsoft Office PowerPoint</Application>
  <PresentationFormat>On-screen Show (4:3)</PresentationFormat>
  <Paragraphs>168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Waveform</vt:lpstr>
      <vt:lpstr>EXCEPTION HANDLING</vt:lpstr>
      <vt:lpstr>Apa itu Exception?</vt:lpstr>
      <vt:lpstr>Exception Yang Mungkin Terjadi</vt:lpstr>
      <vt:lpstr>Contoh Exception</vt:lpstr>
      <vt:lpstr>Sintax untuk Exception Handling</vt:lpstr>
      <vt:lpstr>Contoh Exception Yang Diperbaiki</vt:lpstr>
      <vt:lpstr>Studi MultipleCatch Exception (1)</vt:lpstr>
      <vt:lpstr>Studi MultipleCatch Exception (2)</vt:lpstr>
      <vt:lpstr>Input Dari Keyboard berbasis DOS</vt:lpstr>
      <vt:lpstr>Tahapan Melakukan Inputan Dari Keyboard berbasis DOS (1)</vt:lpstr>
      <vt:lpstr>Tahapan Melakukan Inputan Dari Keyboard berbasis DOS (2)</vt:lpstr>
      <vt:lpstr>Contoh Input Exception (1)</vt:lpstr>
      <vt:lpstr>Contoh Input Exception (2)</vt:lpstr>
      <vt:lpstr>Contoh Input Exception (3)</vt:lpstr>
      <vt:lpstr>Finally dan Throw</vt:lpstr>
      <vt:lpstr>Finally dan Throw (1)</vt:lpstr>
      <vt:lpstr>Finally dan Throw (2)</vt:lpstr>
      <vt:lpstr>Finally dan Throw (3)</vt:lpstr>
      <vt:lpstr>Finally dan Throw (4)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EXCEPTION HANDLING</dc:title>
  <dc:creator>Phantom Assassin</dc:creator>
  <cp:lastModifiedBy>KOMPUTER ES-I</cp:lastModifiedBy>
  <cp:revision>471</cp:revision>
  <dcterms:created xsi:type="dcterms:W3CDTF">2011-11-22T08:58:01Z</dcterms:created>
  <dcterms:modified xsi:type="dcterms:W3CDTF">2013-03-20T07:36:52Z</dcterms:modified>
</cp:coreProperties>
</file>