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50F46-1EF3-4EB8-9141-7EDE35B6FF25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2927-D915-41DF-81D9-5F31FB472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5D5EA6-C526-4BEF-BFA2-998235167DC4}" type="datetime1">
              <a:rPr lang="en-US" smtClean="0"/>
              <a:t>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242BB-2607-4A1E-90D0-25C4EABD8B92}" type="datetime1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21376-F957-4F92-A48A-3899F62FBBE5}" type="datetime1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80F3A-68BB-48E9-85B2-9E85F2706943}" type="datetime1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464C1-25EE-4251-9800-036AE7E1DF08}" type="datetime1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2C6B5-0C93-4A5B-AF09-90BFD6E23B35}" type="datetime1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72DF-9669-4A00-A0F4-2EAFBD242555}" type="datetime1">
              <a:rPr lang="en-US" smtClean="0"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1962F-8CCA-4CA8-88AA-1D4036117ABF}" type="datetime1">
              <a:rPr lang="en-US" smtClean="0"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EC78E-0899-4D45-9702-11DFA32189E6}" type="datetime1">
              <a:rPr lang="en-US" smtClean="0"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B4638D-C9D9-4374-85A9-EB3AD4EFA418}" type="datetime1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7E1A0A-031F-4621-8273-229F10B1DB3A}" type="datetime1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58DAD1-F663-438D-8EC2-A40E988D5452}" type="datetime1">
              <a:rPr lang="en-US" smtClean="0"/>
              <a:t>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 AwayNWK@yahoo.com; AwayNWK@hotmail.com; AwayNWK@gmail.com; 081321089640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Konsep</a:t>
            </a:r>
            <a:r>
              <a:rPr lang="en-US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Dasar</a:t>
            </a:r>
            <a:r>
              <a:rPr lang="en-US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Sistem</a:t>
            </a:r>
            <a:r>
              <a:rPr lang="en-US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Operasi</a:t>
            </a:r>
            <a:endParaRPr lang="en-US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Oleh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 </a:t>
            </a:r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Wahyu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Nurjaya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WK, ST., </a:t>
            </a:r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M.Kom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83820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SistemTerdistribusi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clock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Prosessor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</a:t>
            </a:r>
            <a:r>
              <a:rPr lang="en-US" dirty="0" err="1" smtClean="0"/>
              <a:t>masing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Prosesor-prosesor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kompuatsi</a:t>
            </a:r>
            <a:endParaRPr lang="en-US" dirty="0" smtClean="0"/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80772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(f) </a:t>
            </a:r>
            <a:r>
              <a:rPr lang="en-US" dirty="0" err="1" smtClean="0"/>
              <a:t>Jaringan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program, </a:t>
            </a:r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lvl="1"/>
            <a:r>
              <a:rPr lang="fi-FI" dirty="0" smtClean="0"/>
              <a:t>menyediakan </a:t>
            </a:r>
            <a:r>
              <a:rPr lang="fi-FI" dirty="0" smtClean="0"/>
              <a:t>alat untuk </a:t>
            </a:r>
            <a:r>
              <a:rPr lang="fi-FI" dirty="0" smtClean="0"/>
              <a:t>pemberlakukan </a:t>
            </a:r>
            <a:r>
              <a:rPr lang="fi-FI" dirty="0" smtClean="0"/>
              <a:t>sistem.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153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(g)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(command </a:t>
            </a:r>
            <a:r>
              <a:rPr lang="en-US" dirty="0" smtClean="0"/>
              <a:t>driven). 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yang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mengartikan</a:t>
            </a:r>
            <a:r>
              <a:rPr lang="en-US" dirty="0" smtClean="0"/>
              <a:t> control </a:t>
            </a:r>
            <a:r>
              <a:rPr lang="en-US" dirty="0" smtClean="0"/>
              <a:t>statements (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)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: </a:t>
            </a:r>
          </a:p>
          <a:p>
            <a:pPr lvl="1"/>
            <a:r>
              <a:rPr lang="en-US" i="1" dirty="0" smtClean="0"/>
              <a:t>control-card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i="1" dirty="0" smtClean="0"/>
              <a:t>command-line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i="1" dirty="0" smtClean="0"/>
              <a:t>UNIX </a:t>
            </a:r>
            <a:r>
              <a:rPr lang="en-US" i="1" dirty="0" smtClean="0"/>
              <a:t>shell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8153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(h) Command-Interpreter System [1]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Command-Interpreter System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I/O </a:t>
            </a:r>
            <a:r>
              <a:rPr lang="en-US" dirty="0" err="1" smtClean="0"/>
              <a:t>peranti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Contohnya</a:t>
            </a:r>
            <a:r>
              <a:rPr lang="en-US" dirty="0" smtClean="0"/>
              <a:t>: CLI, Windows, Pen-based(touch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(h) Command-Interpreter System [2]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Eksekusi</a:t>
            </a:r>
            <a:r>
              <a:rPr lang="en-US" b="1" dirty="0" smtClean="0"/>
              <a:t> program</a:t>
            </a:r>
            <a:r>
              <a:rPr lang="en-US" b="1" dirty="0" smtClean="0"/>
              <a:t>: </a:t>
            </a:r>
            <a:r>
              <a:rPr lang="en-US" i="1" dirty="0" err="1" smtClean="0"/>
              <a:t>meload</a:t>
            </a:r>
            <a:r>
              <a:rPr lang="en-US" dirty="0" smtClean="0"/>
              <a:t> program </a:t>
            </a:r>
            <a:r>
              <a:rPr lang="en-US" dirty="0" err="1" smtClean="0"/>
              <a:t>ke</a:t>
            </a:r>
            <a:r>
              <a:rPr lang="en-US" dirty="0" smtClean="0"/>
              <a:t> 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menjalankannya</a:t>
            </a:r>
            <a:r>
              <a:rPr lang="en-US" dirty="0" smtClean="0"/>
              <a:t>(</a:t>
            </a:r>
            <a:r>
              <a:rPr lang="en-US" i="1" dirty="0" smtClean="0"/>
              <a:t>run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Operasi</a:t>
            </a:r>
            <a:r>
              <a:rPr lang="en-US" b="1" dirty="0" smtClean="0"/>
              <a:t> I/O</a:t>
            </a:r>
            <a:r>
              <a:rPr lang="en-US" b="1" dirty="0" smtClean="0"/>
              <a:t>: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I/O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(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),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</a:t>
            </a:r>
            <a:endParaRPr lang="en-US" dirty="0" smtClean="0"/>
          </a:p>
          <a:p>
            <a:r>
              <a:rPr lang="en-US" b="1" dirty="0" err="1" smtClean="0"/>
              <a:t>Manipulasi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berkas</a:t>
            </a:r>
            <a:r>
              <a:rPr lang="en-US" b="1" dirty="0" smtClean="0"/>
              <a:t>: </a:t>
            </a:r>
            <a:r>
              <a:rPr lang="en-US" dirty="0" err="1" smtClean="0"/>
              <a:t>membaca</a:t>
            </a:r>
            <a:r>
              <a:rPr lang="en-US" dirty="0" smtClean="0"/>
              <a:t>,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file</a:t>
            </a:r>
          </a:p>
          <a:p>
            <a:r>
              <a:rPr lang="en-US" b="1" dirty="0" err="1" smtClean="0"/>
              <a:t>Komunikasi</a:t>
            </a:r>
            <a:r>
              <a:rPr lang="en-US" b="1" dirty="0" smtClean="0"/>
              <a:t>: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shared memory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message </a:t>
            </a:r>
            <a:r>
              <a:rPr lang="en-US" i="1" dirty="0" smtClean="0"/>
              <a:t>passing</a:t>
            </a:r>
          </a:p>
          <a:p>
            <a:r>
              <a:rPr lang="en-US" b="1" dirty="0" err="1" smtClean="0"/>
              <a:t>Deteksi</a:t>
            </a:r>
            <a:r>
              <a:rPr lang="en-US" b="1" dirty="0" smtClean="0"/>
              <a:t> error: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kestabilan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error </a:t>
            </a:r>
            <a:r>
              <a:rPr lang="en-US" dirty="0" smtClean="0"/>
              <a:t>(</a:t>
            </a:r>
            <a:r>
              <a:rPr lang="en-US" dirty="0" err="1" smtClean="0"/>
              <a:t>pada</a:t>
            </a:r>
            <a:r>
              <a:rPr lang="en-US" dirty="0" smtClean="0"/>
              <a:t> CPU</a:t>
            </a:r>
            <a:r>
              <a:rPr lang="en-US" dirty="0" smtClean="0"/>
              <a:t>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I/O, program </a:t>
            </a:r>
            <a:r>
              <a:rPr lang="en-US" dirty="0" err="1" smtClean="0"/>
              <a:t>pengguna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, </a:t>
            </a:r>
            <a:r>
              <a:rPr lang="en-US" dirty="0" err="1" smtClean="0"/>
              <a:t>memperbaikinya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b="1" dirty="0" err="1" smtClean="0"/>
              <a:t>Alokasi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: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b="1" i="1" dirty="0" smtClean="0"/>
              <a:t>Accounting</a:t>
            </a:r>
            <a:r>
              <a:rPr lang="en-US" b="1" dirty="0" smtClean="0"/>
              <a:t>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smtClean="0"/>
              <a:t>users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b="1" dirty="0" err="1" smtClean="0"/>
              <a:t>Proteksi</a:t>
            </a:r>
            <a:r>
              <a:rPr lang="en-US" b="1" dirty="0" smtClean="0"/>
              <a:t>: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System calls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(program </a:t>
            </a:r>
            <a:r>
              <a:rPr lang="en-US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rakitan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i="1" dirty="0" smtClean="0"/>
              <a:t>system calls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(</a:t>
            </a:r>
            <a:r>
              <a:rPr lang="en-US" dirty="0" err="1" smtClean="0"/>
              <a:t>contoh</a:t>
            </a:r>
            <a:r>
              <a:rPr lang="en-US" dirty="0" smtClean="0"/>
              <a:t>: C, C++)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didefenisikan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rakitan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System Calls [A]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r>
              <a:rPr lang="en-US" dirty="0" err="1" smtClean="0"/>
              <a:t>Melalui</a:t>
            </a:r>
            <a:r>
              <a:rPr lang="en-US" smtClean="0"/>
              <a:t> register</a:t>
            </a:r>
            <a:endParaRPr lang="en-US" dirty="0" smtClean="0"/>
          </a:p>
          <a:p>
            <a:pPr lvl="1"/>
            <a:r>
              <a:rPr lang="en-US" dirty="0" err="1" smtClean="0"/>
              <a:t>Menyimpan</a:t>
            </a:r>
            <a:r>
              <a:rPr lang="en-US" dirty="0" smtClean="0"/>
              <a:t> parameter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dalam</a:t>
            </a:r>
            <a:r>
              <a:rPr lang="en-US" dirty="0" smtClean="0"/>
              <a:t> register</a:t>
            </a:r>
            <a:endParaRPr lang="en-US" dirty="0" smtClean="0"/>
          </a:p>
          <a:p>
            <a:pPr lvl="1"/>
            <a:r>
              <a:rPr lang="en-US" dirty="0" err="1" smtClean="0"/>
              <a:t>Menyimpan</a:t>
            </a:r>
            <a:r>
              <a:rPr lang="en-US" dirty="0" smtClean="0"/>
              <a:t> parameter </a:t>
            </a:r>
            <a:r>
              <a:rPr lang="en-US" dirty="0" smtClean="0"/>
              <a:t>(</a:t>
            </a:r>
            <a:r>
              <a:rPr lang="en-US" i="1" dirty="0" smtClean="0"/>
              <a:t>push</a:t>
            </a:r>
            <a:r>
              <a:rPr lang="en-US" dirty="0" smtClean="0"/>
              <a:t>)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i="1" dirty="0" smtClean="0"/>
              <a:t>stack</a:t>
            </a:r>
            <a:r>
              <a:rPr lang="en-US" dirty="0" smtClean="0"/>
              <a:t>(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program),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pop off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stack</a:t>
            </a:r>
            <a:r>
              <a:rPr lang="en-US" dirty="0" smtClean="0"/>
              <a:t>(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System Calls </a:t>
            </a:r>
            <a:r>
              <a:rPr lang="en-US" i="1" dirty="0" smtClean="0"/>
              <a:t>[B]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MemberikanParameter</a:t>
            </a:r>
            <a:r>
              <a:rPr lang="en-US" dirty="0" smtClean="0"/>
              <a:t> </a:t>
            </a:r>
            <a:r>
              <a:rPr lang="en-US" dirty="0" err="1" smtClean="0"/>
              <a:t>dalamTabel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59171"/>
            <a:ext cx="8229600" cy="436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953000" y="762000"/>
            <a:ext cx="3886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err="1" smtClean="0"/>
              <a:t>Sumber</a:t>
            </a:r>
            <a:r>
              <a:rPr lang="en-US" sz="1400" b="1" dirty="0" smtClean="0"/>
              <a:t>: </a:t>
            </a:r>
            <a:r>
              <a:rPr lang="en-US" sz="1400" dirty="0" err="1" smtClean="0"/>
              <a:t>Silberschatz,et.al</a:t>
            </a:r>
            <a:r>
              <a:rPr lang="en-US" sz="1400" dirty="0" smtClean="0"/>
              <a:t>, Operating System Concepts, 6thed, .2003, New York: John Wiley &amp; </a:t>
            </a:r>
            <a:r>
              <a:rPr lang="en-US" sz="1400" dirty="0" err="1" smtClean="0"/>
              <a:t>Son.Inc</a:t>
            </a:r>
            <a:r>
              <a:rPr lang="en-US" sz="1400" dirty="0" smtClean="0"/>
              <a:t> , page 65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(1)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(2)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dirty="0" err="1" smtClean="0"/>
              <a:t>erkas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(3)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Peranti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(4) </a:t>
            </a: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(5) </a:t>
            </a:r>
            <a:r>
              <a:rPr lang="en-US" b="1" dirty="0" err="1" smtClean="0"/>
              <a:t>Komunikasi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i="1" dirty="0" smtClean="0"/>
              <a:t>System </a:t>
            </a:r>
            <a:r>
              <a:rPr lang="en-US" i="1" dirty="0" smtClean="0"/>
              <a:t>Calls </a:t>
            </a:r>
            <a:r>
              <a:rPr lang="en-US" i="1" dirty="0" smtClean="0"/>
              <a:t>[C]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i="1" dirty="0" smtClean="0"/>
              <a:t>System </a:t>
            </a:r>
            <a:r>
              <a:rPr lang="en-US" i="1" dirty="0" smtClean="0"/>
              <a:t>Calls</a:t>
            </a:r>
          </a:p>
          <a:p>
            <a:r>
              <a:rPr lang="en-US" dirty="0" err="1" smtClean="0"/>
              <a:t>Pemrogramman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Mesin</a:t>
            </a:r>
            <a:r>
              <a:rPr lang="en-US" dirty="0" smtClean="0"/>
              <a:t> Virtual</a:t>
            </a:r>
            <a:endParaRPr lang="en-US" dirty="0" smtClean="0"/>
          </a:p>
          <a:p>
            <a:r>
              <a:rPr lang="en-US" i="1" dirty="0" smtClean="0"/>
              <a:t>System </a:t>
            </a:r>
            <a:r>
              <a:rPr lang="en-US" i="1" dirty="0" smtClean="0"/>
              <a:t>Generation</a:t>
            </a:r>
          </a:p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3820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smtClean="0"/>
              <a:t>Abort</a:t>
            </a:r>
            <a:endParaRPr lang="en-US" dirty="0" smtClean="0"/>
          </a:p>
          <a:p>
            <a:r>
              <a:rPr lang="en-US" dirty="0" smtClean="0"/>
              <a:t>Load</a:t>
            </a:r>
            <a:r>
              <a:rPr lang="en-US" dirty="0" smtClean="0"/>
              <a:t>, </a:t>
            </a:r>
            <a:r>
              <a:rPr lang="en-US" dirty="0" err="1" smtClean="0"/>
              <a:t>Eksekusi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i="1" dirty="0" smtClean="0"/>
              <a:t>Wait Event</a:t>
            </a:r>
            <a:r>
              <a:rPr lang="en-US" dirty="0" smtClean="0"/>
              <a:t>, </a:t>
            </a:r>
            <a:r>
              <a:rPr lang="en-US" i="1" dirty="0" smtClean="0"/>
              <a:t>Signal Event</a:t>
            </a:r>
            <a:endParaRPr lang="en-US" i="1" dirty="0" smtClean="0"/>
          </a:p>
          <a:p>
            <a:r>
              <a:rPr lang="es-ES" dirty="0" err="1" smtClean="0"/>
              <a:t>Alokasi</a:t>
            </a:r>
            <a:r>
              <a:rPr lang="es-ES" dirty="0" smtClean="0"/>
              <a:t> </a:t>
            </a:r>
            <a:r>
              <a:rPr lang="es-ES" dirty="0" smtClean="0"/>
              <a:t>dan </a:t>
            </a:r>
            <a:r>
              <a:rPr lang="es-ES" dirty="0" err="1" smtClean="0"/>
              <a:t>Pengosongan</a:t>
            </a:r>
            <a:r>
              <a:rPr lang="es-ES" dirty="0" smtClean="0"/>
              <a:t> </a:t>
            </a:r>
            <a:r>
              <a:rPr lang="es-ES" dirty="0" err="1" smtClean="0"/>
              <a:t>Memori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en-US" i="1" dirty="0" smtClean="0"/>
              <a:t>Process Control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Eksekusi</a:t>
            </a:r>
            <a:r>
              <a:rPr lang="en-US" dirty="0" smtClean="0"/>
              <a:t> MS-DOS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307" y="1481138"/>
            <a:ext cx="542138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257800" y="-304800"/>
            <a:ext cx="373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Silberschatz,et.al</a:t>
            </a:r>
            <a:r>
              <a:rPr lang="en-US" dirty="0" smtClean="0"/>
              <a:t>, Operating System Concepts, 6thed, .2003, New </a:t>
            </a:r>
            <a:r>
              <a:rPr lang="en-US" dirty="0" err="1" smtClean="0"/>
              <a:t>York:John</a:t>
            </a:r>
            <a:r>
              <a:rPr lang="en-US" dirty="0" smtClean="0"/>
              <a:t> Wiley &amp; </a:t>
            </a:r>
            <a:r>
              <a:rPr lang="en-US" dirty="0" err="1" smtClean="0"/>
              <a:t>Son.Inc</a:t>
            </a:r>
            <a:r>
              <a:rPr lang="en-US" dirty="0" smtClean="0"/>
              <a:t> , page 68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UNIX </a:t>
            </a:r>
            <a:r>
              <a:rPr lang="en-US" sz="3600" dirty="0" err="1" smtClean="0"/>
              <a:t>Menjalankan</a:t>
            </a:r>
            <a:r>
              <a:rPr lang="en-US" sz="3600" dirty="0" smtClean="0"/>
              <a:t> Multiple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22575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429000" y="144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Silberschatz,et.al</a:t>
            </a:r>
            <a:r>
              <a:rPr lang="en-US" dirty="0" smtClean="0"/>
              <a:t>, Operating System Concepts, 6thed, .2003, New </a:t>
            </a:r>
            <a:r>
              <a:rPr lang="en-US" dirty="0" err="1" smtClean="0"/>
              <a:t>York:John</a:t>
            </a:r>
            <a:r>
              <a:rPr lang="en-US" dirty="0" smtClean="0"/>
              <a:t> Wiley &amp; </a:t>
            </a:r>
            <a:r>
              <a:rPr lang="en-US" dirty="0" err="1" smtClean="0"/>
              <a:t>Son.Inc</a:t>
            </a:r>
            <a:r>
              <a:rPr lang="en-US" dirty="0" smtClean="0"/>
              <a:t> , page 69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 smtClean="0"/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 smtClean="0"/>
          </a:p>
          <a:p>
            <a:r>
              <a:rPr lang="en-US" i="1" dirty="0" smtClean="0"/>
              <a:t>Read</a:t>
            </a:r>
            <a:r>
              <a:rPr lang="en-US" i="1" dirty="0" smtClean="0"/>
              <a:t>, write, reposition</a:t>
            </a:r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,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endParaRPr lang="en-US" dirty="0" smtClean="0"/>
          </a:p>
          <a:p>
            <a:r>
              <a:rPr lang="en-US" i="1" dirty="0" smtClean="0"/>
              <a:t>Read</a:t>
            </a:r>
            <a:r>
              <a:rPr lang="en-US" i="1" dirty="0" smtClean="0"/>
              <a:t>, write, reposition</a:t>
            </a:r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endParaRPr lang="en-US" dirty="0" smtClean="0"/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</a:t>
            </a:r>
            <a:endParaRPr lang="en-US" dirty="0" smtClean="0"/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endParaRPr lang="en-US" dirty="0" smtClean="0"/>
          </a:p>
          <a:p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7944"/>
            <a:ext cx="7772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</a:t>
            </a:r>
            <a:r>
              <a:rPr lang="en-US" i="1" dirty="0" smtClean="0"/>
              <a:t>Information </a:t>
            </a:r>
            <a:r>
              <a:rPr lang="en-US" i="1" dirty="0" err="1" smtClean="0"/>
              <a:t>Maintanance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Menciptakan</a:t>
            </a:r>
            <a:r>
              <a:rPr lang="en-US" dirty="0" smtClean="0"/>
              <a:t>,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err="1" smtClean="0"/>
              <a:t>Mentransfer</a:t>
            </a:r>
            <a:r>
              <a:rPr lang="en-US" dirty="0" smtClean="0"/>
              <a:t> status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i="1" dirty="0" smtClean="0"/>
              <a:t>Attach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detach </a:t>
            </a:r>
            <a:r>
              <a:rPr lang="en-US" i="1" dirty="0" smtClean="0"/>
              <a:t>remote device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i="1" dirty="0" smtClean="0"/>
              <a:t>message passing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smtClean="0"/>
              <a:t>shared memory</a:t>
            </a:r>
            <a:endParaRPr lang="en-US" sz="28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80772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Komunikasi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3300" y="1481138"/>
            <a:ext cx="7437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-76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Silberschatz,et.al</a:t>
            </a:r>
            <a:r>
              <a:rPr lang="en-US" dirty="0" smtClean="0"/>
              <a:t>, Operating System Concepts, 6the, .2003, New </a:t>
            </a:r>
            <a:r>
              <a:rPr lang="en-US" dirty="0" err="1" smtClean="0"/>
              <a:t>York:John</a:t>
            </a:r>
            <a:r>
              <a:rPr lang="en-US" dirty="0" smtClean="0"/>
              <a:t> Wiley &amp; </a:t>
            </a:r>
            <a:r>
              <a:rPr lang="en-US" dirty="0" err="1" smtClean="0"/>
              <a:t>Son.Inc</a:t>
            </a:r>
            <a:r>
              <a:rPr lang="en-US" dirty="0" smtClean="0"/>
              <a:t> , page 72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menyediakanl</a:t>
            </a:r>
            <a:r>
              <a:rPr lang="en-US" dirty="0" smtClean="0"/>
              <a:t> </a:t>
            </a:r>
            <a:r>
              <a:rPr lang="en-US" dirty="0" err="1" smtClean="0"/>
              <a:t>ingkungan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denganbaik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: </a:t>
            </a:r>
            <a:r>
              <a:rPr lang="en-US" dirty="0" err="1" smtClean="0"/>
              <a:t>Manajemen</a:t>
            </a:r>
            <a:r>
              <a:rPr lang="en-US" dirty="0" smtClean="0"/>
              <a:t>/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, </a:t>
            </a:r>
            <a:r>
              <a:rPr lang="en-US" dirty="0" err="1" smtClean="0"/>
              <a:t>menghapus</a:t>
            </a:r>
            <a:r>
              <a:rPr lang="en-US" dirty="0" smtClean="0"/>
              <a:t>, </a:t>
            </a:r>
            <a:r>
              <a:rPr lang="en-US" i="1" dirty="0" smtClean="0"/>
              <a:t>copy, rename, print</a:t>
            </a:r>
            <a:r>
              <a:rPr lang="en-US" dirty="0" smtClean="0"/>
              <a:t>,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endParaRPr lang="en-US" dirty="0" smtClean="0"/>
          </a:p>
          <a:p>
            <a:r>
              <a:rPr lang="en-US" b="1" dirty="0" err="1" smtClean="0"/>
              <a:t>Informasi</a:t>
            </a:r>
            <a:r>
              <a:rPr lang="en-US" b="1" dirty="0" smtClean="0"/>
              <a:t> Status: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dirty="0" smtClean="0"/>
              <a:t>jam,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disk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status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Modifikasi</a:t>
            </a:r>
            <a:r>
              <a:rPr lang="en-US" b="1" dirty="0" smtClean="0"/>
              <a:t> </a:t>
            </a:r>
            <a:r>
              <a:rPr lang="en-US" b="1" dirty="0" err="1" smtClean="0"/>
              <a:t>Berkas</a:t>
            </a:r>
            <a:r>
              <a:rPr lang="en-US" b="1" dirty="0" smtClean="0"/>
              <a:t>: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 smtClean="0"/>
          </a:p>
          <a:p>
            <a:r>
              <a:rPr lang="en-US" b="1" dirty="0" err="1" smtClean="0"/>
              <a:t>Mendukung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r>
              <a:rPr lang="en-US" b="1" dirty="0" smtClean="0"/>
              <a:t>: </a:t>
            </a:r>
            <a:r>
              <a:rPr lang="en-US" dirty="0" err="1" smtClean="0"/>
              <a:t>Kompilator</a:t>
            </a:r>
            <a:r>
              <a:rPr lang="en-US" dirty="0" smtClean="0"/>
              <a:t>, </a:t>
            </a:r>
            <a:r>
              <a:rPr lang="en-US" dirty="0" err="1" smtClean="0"/>
              <a:t>perakit</a:t>
            </a:r>
            <a:r>
              <a:rPr lang="en-US" dirty="0" smtClean="0"/>
              <a:t>, interpreter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7944"/>
            <a:ext cx="80010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Pemrogramman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[1]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Loading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eksekusi</a:t>
            </a:r>
            <a:r>
              <a:rPr lang="en-US" b="1" dirty="0" smtClean="0"/>
              <a:t> program: </a:t>
            </a:r>
            <a:r>
              <a:rPr lang="en-US" i="1" dirty="0" smtClean="0"/>
              <a:t>absolute loaders, </a:t>
            </a:r>
            <a:r>
              <a:rPr lang="en-US" i="1" dirty="0" err="1" smtClean="0"/>
              <a:t>relocatable</a:t>
            </a:r>
            <a:r>
              <a:rPr lang="en-US" i="1" dirty="0" smtClean="0"/>
              <a:t> loaders</a:t>
            </a:r>
            <a:r>
              <a:rPr lang="en-US" i="1" dirty="0" smtClean="0"/>
              <a:t>, linkage editors, overlay loaders</a:t>
            </a:r>
          </a:p>
          <a:p>
            <a:r>
              <a:rPr lang="nb-NO" b="1" dirty="0" smtClean="0"/>
              <a:t>Komunikasi</a:t>
            </a:r>
            <a:r>
              <a:rPr lang="nb-NO" b="1" dirty="0" smtClean="0"/>
              <a:t>: </a:t>
            </a:r>
            <a:r>
              <a:rPr lang="nb-NO" dirty="0" smtClean="0"/>
              <a:t>menyediakan mekanisme komunikasi antara proses</a:t>
            </a:r>
            <a:r>
              <a:rPr lang="nb-NO" dirty="0" smtClean="0"/>
              <a:t>, pengguna, </a:t>
            </a:r>
            <a:r>
              <a:rPr lang="nb-NO" dirty="0" smtClean="0"/>
              <a:t>dan sistem komputer yang </a:t>
            </a:r>
            <a:r>
              <a:rPr lang="nb-NO" dirty="0" smtClean="0"/>
              <a:t>berbeda 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en-US" dirty="0" smtClean="0"/>
              <a:t>	System </a:t>
            </a:r>
            <a:r>
              <a:rPr lang="en-US" dirty="0" smtClean="0"/>
              <a:t>program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command interpreter</a:t>
            </a:r>
            <a:r>
              <a:rPr lang="en-US" dirty="0" smtClean="0"/>
              <a:t>(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i="1" dirty="0" smtClean="0"/>
              <a:t>user-specified command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Pemrogramman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[2]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(a)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(b)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(c)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(d) </a:t>
            </a:r>
            <a:r>
              <a:rPr lang="en-US" dirty="0" err="1" smtClean="0"/>
              <a:t>Managemen</a:t>
            </a:r>
            <a:r>
              <a:rPr lang="en-US" dirty="0" smtClean="0"/>
              <a:t> I/O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(e)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(f)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(g)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(h) Command-Interpreter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3058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pendekatanTerlapis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Mikrokernel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original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MS-DOS: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UNIX: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988475"/>
            <a:ext cx="525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Terdiridari2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-Kernel : 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antarmuka</a:t>
            </a:r>
            <a:endParaRPr lang="en-US" dirty="0" smtClean="0"/>
          </a:p>
          <a:p>
            <a:r>
              <a:rPr lang="en-US" dirty="0" smtClean="0"/>
              <a:t>•device drivers</a:t>
            </a:r>
          </a:p>
          <a:p>
            <a:r>
              <a:rPr lang="en-US" dirty="0" smtClean="0"/>
              <a:t>-Program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abstrak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enkapsulasi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Lapisan</a:t>
            </a:r>
            <a:r>
              <a:rPr lang="en-US" dirty="0" smtClean="0"/>
              <a:t> paling </a:t>
            </a:r>
            <a:r>
              <a:rPr lang="en-US" dirty="0" err="1" smtClean="0"/>
              <a:t>bawah</a:t>
            </a:r>
            <a:r>
              <a:rPr lang="en-US" dirty="0" smtClean="0"/>
              <a:t>: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r>
              <a:rPr lang="en-US" dirty="0" err="1" smtClean="0"/>
              <a:t>Lapisan</a:t>
            </a:r>
            <a:r>
              <a:rPr lang="en-US" dirty="0" smtClean="0"/>
              <a:t> paling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3058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Terlapis</a:t>
            </a:r>
            <a:r>
              <a:rPr lang="en-US" dirty="0" smtClean="0"/>
              <a:t> [A]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153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543800" cy="513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b="1" dirty="0" err="1" smtClean="0"/>
              <a:t>modularitas</a:t>
            </a:r>
            <a:endParaRPr lang="en-US" b="1" dirty="0" smtClean="0"/>
          </a:p>
          <a:p>
            <a:pPr lvl="1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i="1" dirty="0" smtClean="0"/>
              <a:t>debug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i="1" dirty="0" err="1" smtClean="0"/>
              <a:t>debug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lain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Kesulitan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bisamenggunakan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smtClean="0"/>
              <a:t>yang lain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Terlapis</a:t>
            </a:r>
            <a:r>
              <a:rPr lang="en-US" dirty="0" smtClean="0"/>
              <a:t> [B]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kernel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mengimplementasikannya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level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b="1" dirty="0" err="1" smtClean="0"/>
              <a:t>Fungsiutama</a:t>
            </a:r>
            <a:r>
              <a:rPr lang="en-US" b="1" dirty="0" smtClean="0"/>
              <a:t>: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program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diuser</a:t>
            </a:r>
            <a:r>
              <a:rPr lang="en-US" dirty="0" smtClean="0"/>
              <a:t>-space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153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Mikrokernel</a:t>
            </a:r>
            <a:r>
              <a:rPr lang="en-US" dirty="0" smtClean="0"/>
              <a:t> [a]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Keuntungan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i="1" dirty="0" smtClean="0"/>
              <a:t>user-space</a:t>
            </a:r>
            <a:r>
              <a:rPr lang="en-US" sz="2400" dirty="0" smtClean="0"/>
              <a:t>, </a:t>
            </a:r>
            <a:r>
              <a:rPr lang="en-US" sz="2400" dirty="0" smtClean="0"/>
              <a:t>kernel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dimodif</a:t>
            </a:r>
            <a:endParaRPr lang="en-US" sz="2400" dirty="0" smtClean="0"/>
          </a:p>
          <a:p>
            <a:pPr lvl="1"/>
            <a:r>
              <a:rPr lang="en-US" sz="2400" dirty="0" smtClean="0"/>
              <a:t>OS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lvl="1"/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Tru64 UNIX, </a:t>
            </a:r>
            <a:r>
              <a:rPr lang="en-US" sz="2400" dirty="0" err="1" smtClean="0"/>
              <a:t>MacOSX</a:t>
            </a:r>
            <a:r>
              <a:rPr lang="en-US" sz="2400" dirty="0" smtClean="0"/>
              <a:t>, QNX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07944"/>
            <a:ext cx="7848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Mikrokernel</a:t>
            </a:r>
            <a:r>
              <a:rPr lang="en-US" dirty="0" smtClean="0"/>
              <a:t> [b]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Mesin</a:t>
            </a:r>
            <a:r>
              <a:rPr lang="en-US" dirty="0" smtClean="0"/>
              <a:t> virtual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terlapis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. </a:t>
            </a:r>
            <a:r>
              <a:rPr lang="en-US" dirty="0" err="1" smtClean="0"/>
              <a:t>Mesin</a:t>
            </a:r>
            <a:r>
              <a:rPr lang="en-US" dirty="0" smtClean="0"/>
              <a:t> virtual </a:t>
            </a:r>
            <a:r>
              <a:rPr lang="en-US" dirty="0" err="1" smtClean="0"/>
              <a:t>memperlakukan</a:t>
            </a:r>
            <a:r>
              <a:rPr lang="en-US" dirty="0" smtClean="0"/>
              <a:t> hardware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smtClean="0"/>
              <a:t>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virtual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yang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underlying bare hardware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virtual </a:t>
            </a:r>
            <a:r>
              <a:rPr lang="en-US" dirty="0" err="1" smtClean="0"/>
              <a:t>memorinya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VM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Virtual [A]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VM</a:t>
            </a:r>
            <a:endParaRPr lang="en-US" dirty="0" smtClean="0"/>
          </a:p>
          <a:p>
            <a:pPr lvl="1"/>
            <a:r>
              <a:rPr lang="en-US" dirty="0" err="1" smtClean="0"/>
              <a:t>Penjadwalan</a:t>
            </a:r>
            <a:r>
              <a:rPr lang="en-US" dirty="0" smtClean="0"/>
              <a:t> CPU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seakan–akan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/>
            <a:r>
              <a:rPr lang="en-US" i="1" dirty="0" smtClean="0"/>
              <a:t>Spooling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smtClean="0"/>
              <a:t>virtual </a:t>
            </a:r>
            <a:r>
              <a:rPr lang="en-US" i="1" dirty="0" err="1" smtClean="0"/>
              <a:t>cardreaders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virtual </a:t>
            </a:r>
            <a:r>
              <a:rPr lang="en-US" i="1" dirty="0" smtClean="0"/>
              <a:t>line printers</a:t>
            </a:r>
          </a:p>
          <a:p>
            <a:pPr lvl="1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time-sharing</a:t>
            </a:r>
            <a:r>
              <a:rPr lang="en-US" dirty="0" smtClean="0"/>
              <a:t> terminal </a:t>
            </a:r>
            <a:r>
              <a:rPr lang="en-US" i="1" dirty="0" smtClean="0"/>
              <a:t>user</a:t>
            </a:r>
            <a:r>
              <a:rPr lang="en-US" dirty="0" smtClean="0"/>
              <a:t> yang </a:t>
            </a:r>
            <a:r>
              <a:rPr lang="en-US" dirty="0" smtClean="0"/>
              <a:t>normal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operator </a:t>
            </a:r>
            <a:r>
              <a:rPr lang="en-US" dirty="0" err="1" smtClean="0"/>
              <a:t>konsulat</a:t>
            </a:r>
            <a:endParaRPr lang="en-US" dirty="0" smtClean="0"/>
          </a:p>
          <a:p>
            <a:r>
              <a:rPr lang="en-US" dirty="0" smtClean="0"/>
              <a:t>VM </a:t>
            </a:r>
            <a:r>
              <a:rPr lang="en-US" dirty="0" smtClean="0"/>
              <a:t>software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disk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virtual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spooling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disk </a:t>
            </a:r>
            <a:r>
              <a:rPr lang="en-US" dirty="0" smtClean="0"/>
              <a:t>virtual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Virtual [B]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lvl="1"/>
            <a:r>
              <a:rPr lang="en-US" dirty="0" smtClean="0"/>
              <a:t>VM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Pembagian</a:t>
            </a:r>
            <a:r>
              <a:rPr lang="en-US" dirty="0" smtClean="0"/>
              <a:t> disk mini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smtClean="0"/>
              <a:t>VM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yang </a:t>
            </a:r>
            <a:r>
              <a:rPr lang="en-US" dirty="0" smtClean="0"/>
              <a:t>“</a:t>
            </a:r>
            <a:r>
              <a:rPr lang="en-US" dirty="0" err="1" smtClean="0"/>
              <a:t>sempurna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r>
              <a:rPr lang="en-US" dirty="0" err="1" smtClean="0"/>
              <a:t>DenganVM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tindakkan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smtClean="0"/>
              <a:t>lain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Virtual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program </a:t>
            </a:r>
            <a:r>
              <a:rPr lang="en-US" b="1" dirty="0" smtClean="0"/>
              <a:t>yang </a:t>
            </a:r>
            <a:r>
              <a:rPr lang="en-US" b="1" dirty="0" err="1" smtClean="0"/>
              <a:t>sedang</a:t>
            </a:r>
            <a:r>
              <a:rPr lang="en-US" b="1" dirty="0" smtClean="0"/>
              <a:t> </a:t>
            </a:r>
            <a:r>
              <a:rPr lang="en-US" b="1" dirty="0" err="1" smtClean="0"/>
              <a:t>dijalankan</a:t>
            </a:r>
            <a:r>
              <a:rPr lang="en-US" b="1" dirty="0" smtClean="0"/>
              <a:t>(</a:t>
            </a:r>
            <a:r>
              <a:rPr lang="en-US" b="1" dirty="0" err="1" smtClean="0"/>
              <a:t>eksekusi</a:t>
            </a:r>
            <a:r>
              <a:rPr lang="en-US" b="1" dirty="0" smtClean="0"/>
              <a:t>).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ekesekusi</a:t>
            </a:r>
            <a:r>
              <a:rPr lang="en-US" dirty="0" smtClean="0"/>
              <a:t>:</a:t>
            </a:r>
          </a:p>
          <a:p>
            <a:pPr lvl="1"/>
            <a:r>
              <a:rPr lang="pt-BR" i="1" dirty="0" smtClean="0"/>
              <a:t>CPU </a:t>
            </a:r>
            <a:r>
              <a:rPr lang="pt-BR" i="1" dirty="0" smtClean="0"/>
              <a:t>time</a:t>
            </a:r>
            <a:r>
              <a:rPr lang="pt-BR" dirty="0" smtClean="0"/>
              <a:t>, memori, berkas </a:t>
            </a:r>
            <a:r>
              <a:rPr lang="pt-BR" dirty="0" smtClean="0"/>
              <a:t>dan peranti I/O</a:t>
            </a:r>
          </a:p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endParaRPr lang="en-US" sz="2400" dirty="0" smtClean="0"/>
          </a:p>
          <a:p>
            <a:pPr lvl="1"/>
            <a:r>
              <a:rPr lang="fi-FI" sz="2400" dirty="0" smtClean="0"/>
              <a:t>Penundaan </a:t>
            </a:r>
            <a:r>
              <a:rPr lang="fi-FI" sz="2400" dirty="0" smtClean="0"/>
              <a:t>dan pelanjutan proses</a:t>
            </a:r>
          </a:p>
          <a:p>
            <a:pPr lvl="1"/>
            <a:r>
              <a:rPr lang="en-US" sz="2400" dirty="0" err="1" smtClean="0"/>
              <a:t>Penyedia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:</a:t>
            </a:r>
          </a:p>
          <a:p>
            <a:pPr lvl="2"/>
            <a:r>
              <a:rPr lang="en-US" sz="2200" dirty="0" err="1" smtClean="0"/>
              <a:t>Sinkronisasi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endParaRPr lang="en-US" sz="2200" dirty="0" smtClean="0"/>
          </a:p>
          <a:p>
            <a:pPr lvl="2"/>
            <a:r>
              <a:rPr lang="en-US" sz="2200" dirty="0" err="1" smtClean="0"/>
              <a:t>Komunikasi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endParaRPr lang="en-US" sz="2200" dirty="0" smtClean="0"/>
          </a:p>
          <a:p>
            <a:pPr lvl="2"/>
            <a:r>
              <a:rPr lang="en-US" sz="2200" dirty="0" err="1" smtClean="0"/>
              <a:t>Penanganan</a:t>
            </a:r>
            <a:r>
              <a:rPr lang="en-US" sz="2200" dirty="0" smtClean="0"/>
              <a:t> Deadlock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3058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VM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implementasikan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duplikat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underlying </a:t>
            </a:r>
            <a:r>
              <a:rPr lang="en-US" i="1" dirty="0" smtClean="0"/>
              <a:t>machine</a:t>
            </a:r>
          </a:p>
          <a:p>
            <a:pPr lvl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i="1" dirty="0" smtClean="0"/>
              <a:t>virtual-user mode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virtual-monitor mode</a:t>
            </a:r>
            <a:r>
              <a:rPr lang="en-US" dirty="0" smtClean="0"/>
              <a:t> yang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err="1" smtClean="0"/>
              <a:t>pysical</a:t>
            </a:r>
            <a:r>
              <a:rPr lang="en-US" i="1" dirty="0" smtClean="0"/>
              <a:t> </a:t>
            </a:r>
            <a:r>
              <a:rPr lang="en-US" i="1" dirty="0" smtClean="0"/>
              <a:t>mode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i="1" dirty="0" smtClean="0"/>
              <a:t>virtual </a:t>
            </a:r>
            <a:r>
              <a:rPr lang="en-US" i="1" dirty="0" smtClean="0"/>
              <a:t>monitor </a:t>
            </a:r>
            <a:r>
              <a:rPr lang="en-US" i="1" dirty="0" smtClean="0"/>
              <a:t>mode </a:t>
            </a:r>
            <a:r>
              <a:rPr lang="en-US" dirty="0" err="1" smtClean="0"/>
              <a:t>dijalankan</a:t>
            </a:r>
            <a:r>
              <a:rPr lang="en-US" dirty="0" smtClean="0"/>
              <a:t>, register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berefek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virtual user </a:t>
            </a:r>
            <a:r>
              <a:rPr lang="en-US" i="1" dirty="0" smtClean="0"/>
              <a:t>mode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me-</a:t>
            </a:r>
            <a:r>
              <a:rPr lang="en-US" dirty="0" err="1" smtClean="0"/>
              <a:t>restartVM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I/O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spooling</a:t>
            </a:r>
            <a:r>
              <a:rPr lang="en-US" dirty="0" smtClean="0"/>
              <a:t>),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(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err="1" smtClean="0"/>
              <a:t>diinterpreted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Kerugian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Virtual </a:t>
            </a:r>
            <a:r>
              <a:rPr lang="en-US" sz="3600" dirty="0" err="1" smtClean="0"/>
              <a:t>Mesin</a:t>
            </a:r>
            <a:endParaRPr lang="en-US" sz="3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smtClean="0"/>
              <a:t>Java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dicompile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platform-neutral byte codes </a:t>
            </a:r>
            <a:r>
              <a:rPr lang="en-US" dirty="0" smtClean="0"/>
              <a:t>yang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Java </a:t>
            </a:r>
            <a:r>
              <a:rPr lang="en-US" dirty="0" smtClean="0"/>
              <a:t>Virtual Machine(JVM)</a:t>
            </a:r>
          </a:p>
          <a:p>
            <a:r>
              <a:rPr lang="en-US" dirty="0" smtClean="0"/>
              <a:t>JVM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Pengeload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/>
            <a:r>
              <a:rPr lang="en-US" dirty="0" err="1" smtClean="0"/>
              <a:t>pemverifikasi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/>
            <a:r>
              <a:rPr lang="en-US" i="1" dirty="0" smtClean="0"/>
              <a:t>runtime </a:t>
            </a:r>
            <a:r>
              <a:rPr lang="en-US" i="1" dirty="0" smtClean="0"/>
              <a:t>interpreter</a:t>
            </a:r>
          </a:p>
          <a:p>
            <a:r>
              <a:rPr lang="sv-SE" dirty="0" smtClean="0"/>
              <a:t>Just </a:t>
            </a:r>
            <a:r>
              <a:rPr lang="sv-SE" dirty="0" smtClean="0"/>
              <a:t>In-Time(JIT) kompilator </a:t>
            </a:r>
            <a:r>
              <a:rPr lang="sv-SE" dirty="0" smtClean="0"/>
              <a:t>meningkatkan kinerja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Java Virtual Machine (1)</a:t>
            </a:r>
            <a:endParaRPr lang="en-US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Java </a:t>
            </a:r>
            <a:r>
              <a:rPr lang="en-US" i="1" dirty="0" smtClean="0"/>
              <a:t>Development </a:t>
            </a:r>
            <a:r>
              <a:rPr lang="en-US" i="1" dirty="0" smtClean="0"/>
              <a:t>Environment </a:t>
            </a:r>
            <a:r>
              <a:rPr lang="en-US" dirty="0" smtClean="0"/>
              <a:t>(</a:t>
            </a:r>
            <a:r>
              <a:rPr lang="en-US" dirty="0" smtClean="0"/>
              <a:t>JDE</a:t>
            </a:r>
            <a:r>
              <a:rPr lang="en-US" dirty="0" smtClean="0"/>
              <a:t>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compile </a:t>
            </a:r>
            <a:r>
              <a:rPr lang="en-US" i="1" dirty="0" smtClean="0"/>
              <a:t>time </a:t>
            </a:r>
            <a:r>
              <a:rPr lang="en-US" i="1" dirty="0" smtClean="0"/>
              <a:t>environment</a:t>
            </a:r>
            <a:r>
              <a:rPr lang="en-US" dirty="0" smtClean="0"/>
              <a:t> yang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i="1" dirty="0" smtClean="0"/>
              <a:t>java sources code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byte </a:t>
            </a:r>
            <a:r>
              <a:rPr lang="en-US" i="1" dirty="0" err="1" smtClean="0"/>
              <a:t>code</a:t>
            </a:r>
            <a:r>
              <a:rPr lang="en-US" dirty="0" err="1" smtClean="0"/>
              <a:t>,dan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run time environment </a:t>
            </a:r>
            <a:r>
              <a:rPr lang="en-US" dirty="0" smtClean="0"/>
              <a:t>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i="1" dirty="0" smtClean="0"/>
              <a:t>Java </a:t>
            </a:r>
            <a:r>
              <a:rPr lang="en-US" i="1" dirty="0" smtClean="0"/>
              <a:t>platform </a:t>
            </a:r>
            <a:r>
              <a:rPr lang="en-US" i="1" dirty="0" smtClean="0"/>
              <a:t>system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Java Virtual Machine (2)</a:t>
            </a:r>
            <a:endParaRPr lang="en-US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dispesifikasikan</a:t>
            </a:r>
            <a:r>
              <a:rPr lang="en-US" dirty="0" smtClean="0"/>
              <a:t>.</a:t>
            </a:r>
          </a:p>
          <a:p>
            <a:r>
              <a:rPr lang="es-ES" dirty="0" err="1" smtClean="0"/>
              <a:t>Kebutuhan</a:t>
            </a:r>
            <a:r>
              <a:rPr lang="es-ES" dirty="0" smtClean="0"/>
              <a:t> </a:t>
            </a:r>
            <a:r>
              <a:rPr lang="es-ES" dirty="0" err="1" smtClean="0"/>
              <a:t>terdiri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tujuan</a:t>
            </a:r>
            <a:r>
              <a:rPr lang="es-ES" dirty="0" smtClean="0"/>
              <a:t> </a:t>
            </a:r>
            <a:r>
              <a:rPr lang="es-ES" dirty="0" err="1" smtClean="0"/>
              <a:t>pengguna</a:t>
            </a:r>
            <a:r>
              <a:rPr lang="es-ES" dirty="0" smtClean="0"/>
              <a:t> </a:t>
            </a:r>
            <a:r>
              <a:rPr lang="es-ES" dirty="0" smtClean="0"/>
              <a:t>dan </a:t>
            </a:r>
            <a:r>
              <a:rPr lang="es-ES" dirty="0" err="1" smtClean="0"/>
              <a:t>tujuan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.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terpercaya</a:t>
            </a:r>
            <a:r>
              <a:rPr lang="en-US" dirty="0" smtClean="0"/>
              <a:t>,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diimplmentasikan</a:t>
            </a:r>
            <a:r>
              <a:rPr lang="en-US" dirty="0" smtClean="0"/>
              <a:t>,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terpercaya</a:t>
            </a:r>
            <a:r>
              <a:rPr lang="en-US" dirty="0" smtClean="0"/>
              <a:t>, error yang minimal,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Mekanis</a:t>
            </a:r>
            <a:r>
              <a:rPr lang="en-US" b="1" dirty="0" smtClean="0"/>
              <a:t> </a:t>
            </a:r>
            <a:r>
              <a:rPr lang="en-US" dirty="0" err="1" smtClean="0"/>
              <a:t>memenjelaskan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ini,mengijinkan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danbagaimana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Kebijakkan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Secaratradisional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rakitan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tinggia</a:t>
            </a:r>
            <a:r>
              <a:rPr lang="en-US" dirty="0" smtClean="0"/>
              <a:t> 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Kodenya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didebug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3058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[A]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lain,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[B]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dikonfigurasikan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i="1" dirty="0" err="1" smtClean="0"/>
              <a:t>Sysgen</a:t>
            </a:r>
            <a:r>
              <a:rPr lang="en-US" i="1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CPU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diinstal</a:t>
            </a:r>
            <a:endParaRPr lang="en-US" dirty="0" smtClean="0"/>
          </a:p>
          <a:p>
            <a:pPr lvl="1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lvl="1"/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  <a:p>
            <a:r>
              <a:rPr lang="en-US" dirty="0" err="1" smtClean="0"/>
              <a:t>Satukali</a:t>
            </a:r>
            <a:r>
              <a:rPr lang="en-US" dirty="0" smtClean="0"/>
              <a:t> </a:t>
            </a:r>
            <a:r>
              <a:rPr lang="en-US" dirty="0" smtClean="0"/>
              <a:t>info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System Generation</a:t>
            </a:r>
            <a:endParaRPr lang="en-US" i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438400"/>
            <a:ext cx="60461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Terimakasih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/data </a:t>
            </a:r>
            <a:r>
              <a:rPr lang="en-US" dirty="0" err="1" smtClean="0"/>
              <a:t>dari</a:t>
            </a:r>
            <a:r>
              <a:rPr lang="en-US" dirty="0" smtClean="0"/>
              <a:t> program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mengimbangi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CPU.</a:t>
            </a:r>
            <a:endParaRPr lang="en-US" dirty="0" smtClean="0"/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dirty="0" smtClean="0"/>
              <a:t>array words/bytes</a:t>
            </a:r>
            <a:r>
              <a:rPr lang="en-US" dirty="0" smtClean="0"/>
              <a:t>” yang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smtClean="0"/>
              <a:t>data (shared </a:t>
            </a:r>
            <a:r>
              <a:rPr lang="en-US" dirty="0" err="1" smtClean="0"/>
              <a:t>oleh</a:t>
            </a:r>
            <a:r>
              <a:rPr lang="en-US" dirty="0" smtClean="0"/>
              <a:t> CPU </a:t>
            </a:r>
            <a:r>
              <a:rPr lang="en-US" dirty="0" err="1" smtClean="0"/>
              <a:t>dan</a:t>
            </a:r>
            <a:r>
              <a:rPr lang="en-US" dirty="0" smtClean="0"/>
              <a:t> I/O </a:t>
            </a:r>
            <a:r>
              <a:rPr lang="en-US" dirty="0" smtClean="0"/>
              <a:t>devices)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[1]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 main memory </a:t>
            </a:r>
            <a:r>
              <a:rPr lang="en-US" dirty="0" err="1" smtClean="0"/>
              <a:t>bersifat</a:t>
            </a:r>
            <a:r>
              <a:rPr lang="en-US" dirty="0" smtClean="0"/>
              <a:t> “</a:t>
            </a:r>
            <a:r>
              <a:rPr lang="en-US" i="1" dirty="0" smtClean="0"/>
              <a:t>volatile</a:t>
            </a:r>
            <a:r>
              <a:rPr lang="en-US" dirty="0" smtClean="0"/>
              <a:t>”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melacak</a:t>
            </a:r>
            <a:r>
              <a:rPr lang="en-US" dirty="0" smtClean="0"/>
              <a:t> 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(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?).</a:t>
            </a:r>
          </a:p>
          <a:p>
            <a:pPr lvl="1"/>
            <a:r>
              <a:rPr lang="sv-SE" dirty="0" smtClean="0"/>
              <a:t>Memilh program, manayangkan, </a:t>
            </a:r>
            <a:r>
              <a:rPr lang="sv-SE" dirty="0" smtClean="0"/>
              <a:t>diload ke memori ketika bisa digunakan.</a:t>
            </a:r>
          </a:p>
          <a:p>
            <a:pPr lvl="1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0772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[2]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data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endParaRPr lang="en-US" dirty="0" smtClean="0"/>
          </a:p>
          <a:p>
            <a:pPr lvl="1"/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endParaRPr lang="en-US" dirty="0" smtClean="0"/>
          </a:p>
          <a:p>
            <a:pPr lvl="1"/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endParaRPr lang="en-US" dirty="0" smtClean="0"/>
          </a:p>
          <a:p>
            <a:pPr lvl="1"/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 smtClean="0"/>
          </a:p>
          <a:p>
            <a:pPr lvl="1"/>
            <a:r>
              <a:rPr lang="en-US" dirty="0" smtClean="0"/>
              <a:t>Backup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 (</a:t>
            </a:r>
            <a:r>
              <a:rPr lang="en-US" dirty="0" smtClean="0"/>
              <a:t>nonvolatile)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7944"/>
            <a:ext cx="82296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(c) </a:t>
            </a:r>
            <a:r>
              <a:rPr lang="en-US" dirty="0" err="1" smtClean="0"/>
              <a:t>Managemen</a:t>
            </a:r>
            <a:r>
              <a:rPr lang="en-US" dirty="0" smtClean="0"/>
              <a:t>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I/O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buffer</a:t>
            </a:r>
            <a:r>
              <a:rPr lang="en-US" dirty="0" smtClean="0"/>
              <a:t>: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I/O </a:t>
            </a:r>
            <a:endParaRPr lang="en-US" dirty="0" smtClean="0"/>
          </a:p>
          <a:p>
            <a:pPr lvl="1"/>
            <a:r>
              <a:rPr lang="en-US" i="1" dirty="0" smtClean="0"/>
              <a:t>Spooling</a:t>
            </a:r>
            <a:r>
              <a:rPr lang="en-US" dirty="0" smtClean="0"/>
              <a:t>: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I/O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(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Antarmuka</a:t>
            </a:r>
            <a:r>
              <a:rPr lang="en-US" dirty="0" smtClean="0"/>
              <a:t> devices- driver </a:t>
            </a:r>
            <a:r>
              <a:rPr lang="en-US" dirty="0" smtClean="0"/>
              <a:t>yang </a:t>
            </a:r>
            <a:r>
              <a:rPr lang="en-US" dirty="0" err="1" smtClean="0"/>
              <a:t>umum</a:t>
            </a:r>
            <a:r>
              <a:rPr lang="en-US" dirty="0" smtClean="0"/>
              <a:t>: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smtClean="0"/>
              <a:t>device </a:t>
            </a:r>
            <a:r>
              <a:rPr lang="en-US" dirty="0" smtClean="0"/>
              <a:t>driver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r>
              <a:rPr lang="en-US" dirty="0" smtClean="0"/>
              <a:t> (</a:t>
            </a:r>
            <a:r>
              <a:rPr lang="en-US" dirty="0" err="1" smtClean="0"/>
              <a:t>buka</a:t>
            </a:r>
            <a:r>
              <a:rPr lang="en-US" dirty="0" smtClean="0"/>
              <a:t>, </a:t>
            </a:r>
            <a:r>
              <a:rPr lang="en-US" dirty="0" err="1" smtClean="0"/>
              <a:t>baca</a:t>
            </a:r>
            <a:r>
              <a:rPr lang="en-US" dirty="0" smtClean="0"/>
              <a:t>, </a:t>
            </a:r>
            <a:r>
              <a:rPr lang="en-US" dirty="0" err="1" smtClean="0"/>
              <a:t>tulis</a:t>
            </a:r>
            <a:r>
              <a:rPr lang="en-US" dirty="0" smtClean="0"/>
              <a:t>, </a:t>
            </a:r>
            <a:r>
              <a:rPr lang="en-US" dirty="0" err="1" smtClean="0"/>
              <a:t>tutup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Drivers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: </a:t>
            </a:r>
            <a:r>
              <a:rPr lang="en-US" dirty="0" err="1" smtClean="0"/>
              <a:t>menyediakan</a:t>
            </a:r>
            <a:r>
              <a:rPr lang="en-US" dirty="0" smtClean="0"/>
              <a:t> driver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/detail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80772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(d)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: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kapasitasnya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it-IT" dirty="0" smtClean="0"/>
              <a:t>data dan program </a:t>
            </a:r>
            <a:r>
              <a:rPr lang="it-IT" dirty="0" smtClean="0"/>
              <a:t>secara permanen, </a:t>
            </a:r>
            <a:r>
              <a:rPr lang="it-IT" dirty="0" smtClean="0"/>
              <a:t>sistem komputer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back-up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lvl="1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 smtClean="0"/>
          </a:p>
          <a:p>
            <a:pPr lvl="1"/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407944"/>
            <a:ext cx="7772400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 AwayNWK@yahoo.com; AwayNWK@hotmail.com; AwayNWK@gmail.com; 081321089640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(e) </a:t>
            </a:r>
            <a:r>
              <a:rPr lang="en-US" sz="3200" dirty="0" err="1" smtClean="0"/>
              <a:t>Managemen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Skunder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2865</Words>
  <Application>Microsoft Office PowerPoint</Application>
  <PresentationFormat>On-screen Show (4:3)</PresentationFormat>
  <Paragraphs>314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Concourse</vt:lpstr>
      <vt:lpstr>Konsep Dasar Sistem Operasi</vt:lpstr>
      <vt:lpstr>Ruang Lingkup Materi</vt:lpstr>
      <vt:lpstr>Komponen Sistem Operasi</vt:lpstr>
      <vt:lpstr>(a) Managemen Proses</vt:lpstr>
      <vt:lpstr>(b) Managemen Memori [1]</vt:lpstr>
      <vt:lpstr>(b) Managemen Memori [2]</vt:lpstr>
      <vt:lpstr>(c) Managemen File</vt:lpstr>
      <vt:lpstr>(d) Managemen Sistem I/O</vt:lpstr>
      <vt:lpstr>(e) Managemen Penyimpanan Skunder</vt:lpstr>
      <vt:lpstr>(f) Jaringan (Sistem Terdistribusi)</vt:lpstr>
      <vt:lpstr>(g) Sistem Proteksi</vt:lpstr>
      <vt:lpstr>(h) Command-Interpreter System [1]</vt:lpstr>
      <vt:lpstr>(h) Command-Interpreter System [2]</vt:lpstr>
      <vt:lpstr>Layanan Sistem Operasi</vt:lpstr>
      <vt:lpstr>Pelayanan Tambahan</vt:lpstr>
      <vt:lpstr>System Calls [A]</vt:lpstr>
      <vt:lpstr>System Calls [B]</vt:lpstr>
      <vt:lpstr> MemberikanParameter dalamTabel </vt:lpstr>
      <vt:lpstr>Jenis System Calls [C]</vt:lpstr>
      <vt:lpstr>(1) Process Control</vt:lpstr>
      <vt:lpstr>Eksekusi MS-DOS</vt:lpstr>
      <vt:lpstr>UNIX Menjalankan Multiple Program</vt:lpstr>
      <vt:lpstr>(2) Manajemen Berkas</vt:lpstr>
      <vt:lpstr>(3) Manajemen Peranti</vt:lpstr>
      <vt:lpstr>(4) Information Maintanance</vt:lpstr>
      <vt:lpstr>(5) Komunikasi</vt:lpstr>
      <vt:lpstr>Mekanisme Komunikasi</vt:lpstr>
      <vt:lpstr>Pemrogramman Sistem Operasi [1]</vt:lpstr>
      <vt:lpstr>Pemrogramman Sistem Operasi [2]</vt:lpstr>
      <vt:lpstr>Struktur Sistem Operasi</vt:lpstr>
      <vt:lpstr>(1) Struktur Sederhana</vt:lpstr>
      <vt:lpstr>(2) Pendekatan Terlapis [A]</vt:lpstr>
      <vt:lpstr>Tingkatan Desain Sistem Operasi</vt:lpstr>
      <vt:lpstr>(2) Pendekatan Terlapis [B]</vt:lpstr>
      <vt:lpstr>(3) Mikrokernel [a]</vt:lpstr>
      <vt:lpstr>(3) Mikrokernel [b]</vt:lpstr>
      <vt:lpstr>Mesin Virtual [A]</vt:lpstr>
      <vt:lpstr>Mesin Virtual [B]</vt:lpstr>
      <vt:lpstr>Keuntungan Penggunaan Mesin Virtual</vt:lpstr>
      <vt:lpstr>Kerugian Penggunaan Virtual Mesin</vt:lpstr>
      <vt:lpstr>Java Virtual Machine (1)</vt:lpstr>
      <vt:lpstr>Java Virtual Machine (2)</vt:lpstr>
      <vt:lpstr>Perancangan Sistem Operasi</vt:lpstr>
      <vt:lpstr>Mekanisme dan Kebijakkan</vt:lpstr>
      <vt:lpstr>Implementasi Sistem [A]</vt:lpstr>
      <vt:lpstr>Implementasi Sistem [B]</vt:lpstr>
      <vt:lpstr>System Generation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Operasi</dc:title>
  <dc:creator/>
  <cp:lastModifiedBy>Wahyu Nurjaya WK, ST., M.Kom.</cp:lastModifiedBy>
  <cp:revision>85</cp:revision>
  <dcterms:created xsi:type="dcterms:W3CDTF">2006-08-16T00:00:00Z</dcterms:created>
  <dcterms:modified xsi:type="dcterms:W3CDTF">2010-02-22T08:37:43Z</dcterms:modified>
</cp:coreProperties>
</file>