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7C7F0-EFC9-4840-A487-D23DA911A5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B2C1-0C75-4973-B9E0-246BC8737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D31C-584A-407E-85CC-1533DC76649A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F3AC-3F86-424D-9642-D0CB8824FA9B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EE76-F917-4E95-8D6B-A256CCEE04CD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5EB2-B94B-40C2-8A48-208AF1072023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4D7A-5178-466A-8D3E-E6A145BF20DE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66CEA6-5DF8-4465-9D55-EB17DD2E0AD4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E0C4-EEB0-4DA8-839A-3A5A8F1C239C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F0E2-BF28-4BA7-B0F2-934EC900536B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3148-0AE1-4FDB-9706-29F929264453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16E1-B8CD-4656-8630-1FC334072CFF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BD2B78-2637-4831-87EE-D543AF1D8CFB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86856B-DC73-46B1-BE59-933F6FFBA631}" type="datetime1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1430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WAHYU NURJAYA WK, S.T., M.KOM.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STRUKTUR SISTEM KOMPUTER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INPUT/OUTPUT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User request I/O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CPU</a:t>
            </a:r>
            <a:r>
              <a:rPr lang="en-US" dirty="0" smtClean="0"/>
              <a:t>: </a:t>
            </a:r>
            <a:r>
              <a:rPr lang="en-US" i="1" dirty="0" smtClean="0"/>
              <a:t>load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register controller</a:t>
            </a:r>
          </a:p>
          <a:p>
            <a:pPr lvl="1"/>
            <a:r>
              <a:rPr lang="en-US" i="1" dirty="0" smtClean="0"/>
              <a:t>Controller</a:t>
            </a:r>
            <a:r>
              <a:rPr lang="en-US" dirty="0" smtClean="0"/>
              <a:t>: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r>
              <a:rPr lang="pt-BR" dirty="0" smtClean="0"/>
              <a:t> Setelah </a:t>
            </a:r>
            <a:r>
              <a:rPr lang="pt-BR" i="1" dirty="0" smtClean="0"/>
              <a:t>I/O</a:t>
            </a:r>
            <a:r>
              <a:rPr lang="pt-BR" dirty="0" smtClean="0"/>
              <a:t> mulai, </a:t>
            </a:r>
            <a:r>
              <a:rPr lang="pt-BR" i="1" dirty="0" smtClean="0"/>
              <a:t>control</a:t>
            </a:r>
            <a:r>
              <a:rPr lang="pt-BR" dirty="0" smtClean="0"/>
              <a:t> kembali ke </a:t>
            </a:r>
            <a:r>
              <a:rPr lang="pt-BR" i="1" dirty="0" smtClean="0"/>
              <a:t>user program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lvl="1"/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: </a:t>
            </a:r>
            <a:r>
              <a:rPr lang="en-US" i="1" dirty="0" smtClean="0"/>
              <a:t>wait</a:t>
            </a:r>
            <a:r>
              <a:rPr lang="en-US" dirty="0" smtClean="0"/>
              <a:t> =&gt;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interrupt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I/O request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interrupt</a:t>
            </a:r>
            <a:r>
              <a:rPr lang="en-US" dirty="0" smtClean="0"/>
              <a:t>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Kerugian</a:t>
            </a:r>
            <a:r>
              <a:rPr lang="en-US" dirty="0" smtClean="0"/>
              <a:t>: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/ OUTPUT INTERRUPT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: </a:t>
            </a:r>
            <a:r>
              <a:rPr lang="en-US" i="1" dirty="0" smtClean="0"/>
              <a:t>asynchronous I/O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user program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i="1" dirty="0" smtClean="0"/>
              <a:t>I/O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lvl="1"/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r>
              <a:rPr lang="en-US" dirty="0" smtClean="0"/>
              <a:t> yang lain</a:t>
            </a:r>
          </a:p>
          <a:p>
            <a:pPr lvl="1"/>
            <a:r>
              <a:rPr lang="sv-SE" i="1" dirty="0" smtClean="0"/>
              <a:t>User</a:t>
            </a:r>
            <a:r>
              <a:rPr lang="sv-SE" dirty="0" smtClean="0"/>
              <a:t> program dapat menjalankan program tanpa menunggu atau </a:t>
            </a:r>
            <a:r>
              <a:rPr lang="pt-BR" dirty="0" smtClean="0"/>
              <a:t>harus menunggu sampai </a:t>
            </a:r>
            <a:r>
              <a:rPr lang="pt-BR" i="1" dirty="0" smtClean="0"/>
              <a:t>I/O</a:t>
            </a:r>
            <a:r>
              <a:rPr lang="pt-BR" dirty="0" smtClean="0"/>
              <a:t> selesai.</a:t>
            </a:r>
            <a:endParaRPr lang="en-US" dirty="0" smtClean="0"/>
          </a:p>
          <a:p>
            <a:pPr lvl="1"/>
            <a:r>
              <a:rPr lang="pt-BR" dirty="0" smtClean="0"/>
              <a:t> </a:t>
            </a:r>
            <a:r>
              <a:rPr lang="pt-BR" i="1" dirty="0" smtClean="0"/>
              <a:t>System call – request </a:t>
            </a:r>
            <a:r>
              <a:rPr lang="pt-BR" dirty="0" smtClean="0"/>
              <a:t>ke OS untuk operasi</a:t>
            </a:r>
            <a:r>
              <a:rPr lang="pt-BR" i="1" dirty="0" smtClean="0"/>
              <a:t> I/O </a:t>
            </a:r>
            <a:r>
              <a:rPr lang="pt-BR" dirty="0" smtClean="0"/>
              <a:t>dan </a:t>
            </a:r>
            <a:r>
              <a:rPr lang="pt-BR" b="1" dirty="0" smtClean="0"/>
              <a:t>menunggu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device</a:t>
            </a:r>
          </a:p>
          <a:p>
            <a:pPr lvl="1"/>
            <a:r>
              <a:rPr lang="en-US" i="1" dirty="0" smtClean="0"/>
              <a:t>User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system call</a:t>
            </a:r>
          </a:p>
          <a:p>
            <a:pPr lvl="1"/>
            <a:r>
              <a:rPr lang="en-US" i="1" dirty="0" smtClean="0"/>
              <a:t>Device-status table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I/O device: </a:t>
            </a:r>
            <a:r>
              <a:rPr lang="en-US" dirty="0" err="1" smtClean="0"/>
              <a:t>tipe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, status </a:t>
            </a:r>
            <a:r>
              <a:rPr lang="en-US" dirty="0" err="1" smtClean="0"/>
              <a:t>dll</a:t>
            </a:r>
            <a:endParaRPr lang="en-US" dirty="0" smtClean="0"/>
          </a:p>
          <a:p>
            <a:pPr lvl="1"/>
            <a:r>
              <a:rPr lang="en-US" dirty="0" smtClean="0"/>
              <a:t>OS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i="1" dirty="0" smtClean="0"/>
              <a:t>device </a:t>
            </a:r>
            <a:r>
              <a:rPr lang="en-US" dirty="0" smtClean="0"/>
              <a:t>(</a:t>
            </a:r>
            <a:r>
              <a:rPr lang="en-US" i="1" dirty="0" smtClean="0"/>
              <a:t>interrupt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 METODE INPUT / OUTPUT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194" y="1676400"/>
            <a:ext cx="865320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– STATUS TABLE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305800" cy="478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MEMORRY ACCESS (DMA)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695"/>
          <a:stretch>
            <a:fillRect/>
          </a:stretch>
        </p:blipFill>
        <p:spPr bwMode="auto">
          <a:xfrm>
            <a:off x="304800" y="1676400"/>
            <a:ext cx="852482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STORAGE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102" y="1600200"/>
            <a:ext cx="86332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MEKANISME PERGERAKAN HEAD - DISK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5867400" cy="452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STORAGE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48672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STORAGE - DEVICE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5638800" cy="472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982" y="1752600"/>
            <a:ext cx="828501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SISTEM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I/O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Storage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MIGRASI DARI DISK KE REGISTER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850347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6534" y="2967335"/>
            <a:ext cx="5735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ARSITEKTUR SISTEM KOMPUTER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36" t="1587" r="1090" b="1587"/>
          <a:stretch>
            <a:fillRect/>
          </a:stretch>
        </p:blipFill>
        <p:spPr bwMode="auto">
          <a:xfrm>
            <a:off x="1143000" y="1600200"/>
            <a:ext cx="6858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OPERASI SISTEM KOMPUTER [1]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CPU devices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(</a:t>
            </a:r>
            <a:r>
              <a:rPr lang="en-US" i="1" dirty="0" smtClean="0"/>
              <a:t>concurrent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CPU</a:t>
            </a:r>
          </a:p>
          <a:p>
            <a:r>
              <a:rPr lang="pl-PL" dirty="0" smtClean="0"/>
              <a:t> Semua </a:t>
            </a:r>
            <a:r>
              <a:rPr lang="pl-PL" i="1" dirty="0" smtClean="0"/>
              <a:t>request</a:t>
            </a:r>
            <a:r>
              <a:rPr lang="pl-PL" dirty="0" smtClean="0"/>
              <a:t> ke </a:t>
            </a:r>
            <a:r>
              <a:rPr lang="pl-PL" i="1" dirty="0" smtClean="0"/>
              <a:t>I/O</a:t>
            </a:r>
            <a:r>
              <a:rPr lang="pl-PL" dirty="0" smtClean="0"/>
              <a:t> dikendalikan oleh </a:t>
            </a:r>
            <a:r>
              <a:rPr lang="pl-PL" i="1" dirty="0" smtClean="0"/>
              <a:t>I/O systems</a:t>
            </a:r>
            <a:r>
              <a:rPr lang="pl-PL" dirty="0" smtClean="0"/>
              <a:t>: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i="1" dirty="0" smtClean="0"/>
              <a:t>controller</a:t>
            </a:r>
            <a:r>
              <a:rPr lang="en-US" dirty="0" smtClean="0"/>
              <a:t> yang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i="1" dirty="0" smtClean="0"/>
              <a:t>device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video display </a:t>
            </a:r>
            <a:r>
              <a:rPr lang="en-US" dirty="0" smtClean="0"/>
              <a:t>=&gt; </a:t>
            </a:r>
            <a:r>
              <a:rPr lang="en-US" i="1" dirty="0" smtClean="0"/>
              <a:t>video card</a:t>
            </a:r>
            <a:r>
              <a:rPr lang="en-US" dirty="0" smtClean="0"/>
              <a:t>, </a:t>
            </a:r>
            <a:r>
              <a:rPr lang="en-US" i="1" dirty="0" smtClean="0"/>
              <a:t>disk</a:t>
            </a:r>
            <a:r>
              <a:rPr lang="en-US" dirty="0" smtClean="0"/>
              <a:t> =&gt; </a:t>
            </a:r>
            <a:r>
              <a:rPr lang="en-US" i="1" dirty="0" smtClean="0"/>
              <a:t>disk controller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device controller </a:t>
            </a:r>
            <a:r>
              <a:rPr lang="en-US" dirty="0" err="1" smtClean="0"/>
              <a:t>mempunyai</a:t>
            </a:r>
            <a:r>
              <a:rPr lang="en-US" dirty="0" smtClean="0"/>
              <a:t> local buffer.</a:t>
            </a:r>
          </a:p>
          <a:p>
            <a:r>
              <a:rPr lang="en-US" dirty="0" smtClean="0"/>
              <a:t>CPU </a:t>
            </a:r>
            <a:r>
              <a:rPr lang="en-US" dirty="0" err="1" smtClean="0"/>
              <a:t>memindahkan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memory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/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local buffer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 smtClean="0"/>
              <a:t>controller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buffer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r>
              <a:rPr lang="en-US" dirty="0" smtClean="0"/>
              <a:t>.</a:t>
            </a:r>
          </a:p>
          <a:p>
            <a:r>
              <a:rPr lang="sv-SE" dirty="0" smtClean="0"/>
              <a:t>Bagaimana mekanisme </a:t>
            </a:r>
            <a:r>
              <a:rPr lang="sv-SE" i="1" dirty="0" smtClean="0"/>
              <a:t>I/O</a:t>
            </a:r>
            <a:r>
              <a:rPr lang="sv-SE" dirty="0" smtClean="0"/>
              <a:t> supaya </a:t>
            </a:r>
            <a:r>
              <a:rPr lang="sv-SE" i="1" dirty="0" smtClean="0"/>
              <a:t>CPU</a:t>
            </a:r>
            <a:r>
              <a:rPr lang="sv-SE" dirty="0" smtClean="0"/>
              <a:t> dapat melakukan </a:t>
            </a:r>
            <a:r>
              <a:rPr lang="en-US" i="1" dirty="0" smtClean="0"/>
              <a:t>switch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job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job</a:t>
            </a:r>
            <a:r>
              <a:rPr lang="en-US" dirty="0" smtClean="0"/>
              <a:t> lain?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OPERASI SISTEM KOMPUTER [2]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Ilustrasi</a:t>
            </a:r>
            <a:r>
              <a:rPr lang="en-US" dirty="0" smtClean="0"/>
              <a:t>:</a:t>
            </a:r>
          </a:p>
          <a:p>
            <a:pPr lvl="1"/>
            <a:r>
              <a:rPr lang="pt-BR" dirty="0" smtClean="0"/>
              <a:t> Instruksi </a:t>
            </a:r>
            <a:r>
              <a:rPr lang="pt-BR" i="1" dirty="0" smtClean="0"/>
              <a:t>CPU</a:t>
            </a:r>
            <a:r>
              <a:rPr lang="pt-BR" dirty="0" smtClean="0"/>
              <a:t> dalam </a:t>
            </a:r>
            <a:r>
              <a:rPr lang="pt-BR" i="1" dirty="0" smtClean="0"/>
              <a:t>orde</a:t>
            </a:r>
            <a:r>
              <a:rPr lang="pt-BR" dirty="0" smtClean="0"/>
              <a:t>: beberapa mikro-detik </a:t>
            </a:r>
          </a:p>
          <a:p>
            <a:pPr lvl="1"/>
            <a:r>
              <a:rPr lang="it-IT" dirty="0" smtClean="0"/>
              <a:t>Operasi </a:t>
            </a:r>
            <a:r>
              <a:rPr lang="it-IT" i="1" dirty="0" smtClean="0"/>
              <a:t>read/write</a:t>
            </a:r>
            <a:r>
              <a:rPr lang="it-IT" dirty="0" smtClean="0"/>
              <a:t> dari </a:t>
            </a:r>
            <a:r>
              <a:rPr lang="it-IT" i="1" dirty="0" smtClean="0"/>
              <a:t>disk</a:t>
            </a:r>
            <a:r>
              <a:rPr lang="it-IT" dirty="0" smtClean="0"/>
              <a:t>: 10 – 15 mili-detik</a:t>
            </a:r>
          </a:p>
          <a:p>
            <a:pPr lvl="1"/>
            <a:r>
              <a:rPr lang="it-IT" dirty="0" smtClean="0"/>
              <a:t> Ratio: CPU ribuan kali lebih cepat dari operasi I/O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(</a:t>
            </a:r>
            <a:r>
              <a:rPr lang="en-US" i="1" dirty="0" smtClean="0"/>
              <a:t>idle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data transfer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i="1" dirty="0" smtClean="0"/>
              <a:t>CPU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1%).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err="1" smtClean="0"/>
              <a:t>Solusi</a:t>
            </a:r>
            <a:r>
              <a:rPr lang="en-US" dirty="0" smtClean="0"/>
              <a:t>: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i="1" dirty="0" smtClean="0"/>
              <a:t>overlap</a:t>
            </a:r>
          </a:p>
          <a:p>
            <a:pPr lvl="1"/>
            <a:r>
              <a:rPr lang="pt-BR" i="1" dirty="0" smtClean="0"/>
              <a:t>Concurrent</a:t>
            </a:r>
            <a:r>
              <a:rPr lang="pt-BR" dirty="0" smtClean="0"/>
              <a:t>: </a:t>
            </a:r>
            <a:r>
              <a:rPr lang="pt-BR" i="1" dirty="0" smtClean="0"/>
              <a:t>CPU</a:t>
            </a:r>
            <a:r>
              <a:rPr lang="pt-BR" dirty="0" smtClean="0"/>
              <a:t> dapat menjalankan beberapa </a:t>
            </a:r>
            <a:r>
              <a:rPr lang="pt-BR" i="1" dirty="0" smtClean="0"/>
              <a:t>I/O device </a:t>
            </a:r>
            <a:r>
              <a:rPr lang="en-US" dirty="0" err="1" smtClean="0"/>
              <a:t>sekaligus</a:t>
            </a:r>
            <a:endParaRPr lang="en-US" dirty="0" smtClean="0"/>
          </a:p>
          <a:p>
            <a:pPr lvl="1"/>
            <a:r>
              <a:rPr lang="pt-BR" i="1" dirty="0" smtClean="0"/>
              <a:t>CPU</a:t>
            </a:r>
            <a:r>
              <a:rPr lang="pt-BR" dirty="0" smtClean="0"/>
              <a:t> tidak menunggu sampai operasi </a:t>
            </a:r>
            <a:r>
              <a:rPr lang="pt-BR" i="1" dirty="0" smtClean="0"/>
              <a:t>I/O</a:t>
            </a:r>
            <a:r>
              <a:rPr lang="pt-BR" dirty="0" smtClean="0"/>
              <a:t> selesai tapi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lain</a:t>
            </a:r>
          </a:p>
          <a:p>
            <a:pPr lvl="1"/>
            <a:r>
              <a:rPr lang="pt-BR" dirty="0" smtClean="0"/>
              <a:t>Bagaimana </a:t>
            </a:r>
            <a:r>
              <a:rPr lang="pt-BR" i="1" dirty="0" smtClean="0"/>
              <a:t>CPU</a:t>
            </a:r>
            <a:r>
              <a:rPr lang="pt-BR" dirty="0" smtClean="0"/>
              <a:t> mengetahui </a:t>
            </a:r>
            <a:r>
              <a:rPr lang="pt-BR" i="1" dirty="0" smtClean="0"/>
              <a:t>I/O</a:t>
            </a:r>
            <a:r>
              <a:rPr lang="pt-BR" dirty="0" smtClean="0"/>
              <a:t> telah selesai?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PROGRAMMED INPUT/OUTPUT [1]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Programmed I/O</a:t>
            </a:r>
          </a:p>
          <a:p>
            <a:pPr lvl="1"/>
            <a:r>
              <a:rPr lang="en-US" dirty="0" err="1" smtClean="0"/>
              <a:t>Mekanisme</a:t>
            </a:r>
            <a:r>
              <a:rPr lang="en-US" dirty="0" smtClean="0"/>
              <a:t> CPU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it-IT" dirty="0" smtClean="0"/>
              <a:t>data dari/ke memori ke/dari </a:t>
            </a:r>
            <a:r>
              <a:rPr lang="it-IT" i="1" dirty="0" smtClean="0"/>
              <a:t>controller</a:t>
            </a:r>
          </a:p>
          <a:p>
            <a:r>
              <a:rPr lang="en-US" dirty="0" smtClean="0"/>
              <a:t> CPU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</a:p>
          <a:p>
            <a:pPr lvl="1"/>
            <a:r>
              <a:rPr lang="en-US" i="1" dirty="0" smtClean="0"/>
              <a:t>Transfer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buffer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Controller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=&gt; </a:t>
            </a:r>
            <a:r>
              <a:rPr lang="en-US" i="1" dirty="0" smtClean="0"/>
              <a:t>flag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i="1" dirty="0" smtClean="0"/>
              <a:t>flag</a:t>
            </a:r>
            <a:r>
              <a:rPr lang="en-US" dirty="0" smtClean="0"/>
              <a:t>?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PROGRAMMED INPUT/OUTPUT [2]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=&gt;</a:t>
            </a:r>
            <a:r>
              <a:rPr lang="en-US" i="1" dirty="0" smtClean="0"/>
              <a:t>hardware flag </a:t>
            </a:r>
            <a:r>
              <a:rPr lang="en-US" dirty="0" smtClean="0"/>
              <a:t>(</a:t>
            </a:r>
            <a:r>
              <a:rPr lang="en-US" i="1" dirty="0" smtClean="0"/>
              <a:t>controller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Polling</a:t>
            </a:r>
            <a:r>
              <a:rPr lang="en-US" dirty="0" smtClean="0"/>
              <a:t>: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i="1" dirty="0" smtClean="0"/>
              <a:t>flag</a:t>
            </a:r>
            <a:r>
              <a:rPr lang="en-US" dirty="0" smtClean="0"/>
              <a:t> (</a:t>
            </a:r>
            <a:r>
              <a:rPr lang="en-US" i="1" dirty="0" smtClean="0"/>
              <a:t>true or false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i="1" dirty="0" smtClean="0"/>
              <a:t>flag</a:t>
            </a:r>
          </a:p>
          <a:p>
            <a:pPr lvl="1"/>
            <a:r>
              <a:rPr lang="pt-BR" dirty="0" smtClean="0"/>
              <a:t> Masalah: seberapa sering? “</a:t>
            </a:r>
            <a:r>
              <a:rPr lang="pt-BR" i="1" dirty="0" smtClean="0"/>
              <a:t>wasted CPU time </a:t>
            </a:r>
            <a:r>
              <a:rPr lang="pt-BR" dirty="0" smtClean="0"/>
              <a:t>!”? Antar </a:t>
            </a:r>
            <a:r>
              <a:rPr lang="pt-BR" i="1" dirty="0" smtClean="0"/>
              <a:t>I/O </a:t>
            </a:r>
            <a:r>
              <a:rPr lang="en-US" i="1" dirty="0" smtClean="0"/>
              <a:t>device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“</a:t>
            </a:r>
            <a:r>
              <a:rPr lang="en-US" i="1" dirty="0" smtClean="0"/>
              <a:t>speed</a:t>
            </a:r>
            <a:r>
              <a:rPr lang="en-US" dirty="0" smtClean="0"/>
              <a:t>”!</a:t>
            </a:r>
          </a:p>
          <a:p>
            <a:r>
              <a:rPr lang="en-US" dirty="0" smtClean="0"/>
              <a:t>Interrupt:</a:t>
            </a:r>
          </a:p>
          <a:p>
            <a:pPr lvl="1"/>
            <a:r>
              <a:rPr lang="en-US" dirty="0" err="1" smtClean="0"/>
              <a:t>Bantuan</a:t>
            </a:r>
            <a:r>
              <a:rPr lang="en-US" dirty="0" smtClean="0"/>
              <a:t> hardware –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CPU </a:t>
            </a:r>
            <a:r>
              <a:rPr lang="en-US" dirty="0" err="1" smtClean="0"/>
              <a:t>jika</a:t>
            </a:r>
            <a:r>
              <a:rPr lang="en-US" i="1" dirty="0" smtClean="0"/>
              <a:t> flag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-set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I/O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Interrupt:</a:t>
            </a:r>
          </a:p>
          <a:p>
            <a:pPr lvl="1"/>
            <a:r>
              <a:rPr lang="en-US" i="1" dirty="0" smtClean="0"/>
              <a:t>CPU</a:t>
            </a:r>
            <a:r>
              <a:rPr lang="en-US" dirty="0" smtClean="0"/>
              <a:t> transfer control </a:t>
            </a:r>
            <a:r>
              <a:rPr lang="en-US" dirty="0" err="1" smtClean="0"/>
              <a:t>ke</a:t>
            </a:r>
            <a:r>
              <a:rPr lang="en-US" dirty="0" smtClean="0"/>
              <a:t> “</a:t>
            </a:r>
            <a:r>
              <a:rPr lang="en-US" i="1" dirty="0" smtClean="0"/>
              <a:t>interrupt service routine</a:t>
            </a:r>
            <a:r>
              <a:rPr lang="en-US" dirty="0" smtClean="0"/>
              <a:t>”, =&gt; address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service routine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device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b="1" i="1" dirty="0" smtClean="0"/>
              <a:t>Interrupt handler</a:t>
            </a:r>
            <a:r>
              <a:rPr lang="en-US" b="1" dirty="0" smtClean="0"/>
              <a:t>: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aksi</a:t>
            </a:r>
            <a:r>
              <a:rPr lang="en-US" b="1" dirty="0" smtClean="0"/>
              <a:t>/</a:t>
            </a:r>
            <a:r>
              <a:rPr lang="en-US" b="1" i="1" dirty="0" smtClean="0"/>
              <a:t>service</a:t>
            </a:r>
            <a:r>
              <a:rPr lang="en-US" b="1" dirty="0" smtClean="0"/>
              <a:t> yang </a:t>
            </a:r>
            <a:r>
              <a:rPr lang="en-US" b="1" dirty="0" err="1" smtClean="0"/>
              <a:t>diperlukan</a:t>
            </a:r>
            <a:endParaRPr lang="en-US" b="1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i="1" dirty="0" smtClean="0"/>
              <a:t>interrupt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i="1" dirty="0" smtClean="0"/>
              <a:t>address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(</a:t>
            </a:r>
            <a:r>
              <a:rPr lang="en-US" i="1" dirty="0" smtClean="0"/>
              <a:t>interrupted</a:t>
            </a:r>
            <a:r>
              <a:rPr lang="en-US" dirty="0" smtClean="0"/>
              <a:t>).</a:t>
            </a:r>
          </a:p>
          <a:p>
            <a:pPr lvl="1"/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i="1" dirty="0" smtClean="0"/>
              <a:t>resume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service routine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service interrupt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interrupt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“</a:t>
            </a:r>
            <a:r>
              <a:rPr lang="en-US" i="1" dirty="0" smtClean="0"/>
              <a:t>disabled</a:t>
            </a:r>
            <a:r>
              <a:rPr lang="en-US" dirty="0" smtClean="0"/>
              <a:t>”,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i="1" dirty="0" smtClean="0"/>
              <a:t>interrupt</a:t>
            </a:r>
            <a:r>
              <a:rPr lang="en-US" dirty="0" smtClean="0"/>
              <a:t> (</a:t>
            </a:r>
            <a:r>
              <a:rPr lang="en-US" i="1" dirty="0" smtClean="0"/>
              <a:t>lost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interrupt driven.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 HANDLING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S.T., M.KOM.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devices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:</a:t>
            </a:r>
          </a:p>
          <a:p>
            <a:pPr lvl="2"/>
            <a:r>
              <a:rPr lang="en-US" i="1" dirty="0" smtClean="0"/>
              <a:t>polling</a:t>
            </a:r>
          </a:p>
          <a:p>
            <a:pPr lvl="2"/>
            <a:r>
              <a:rPr lang="en-US" i="1" dirty="0" smtClean="0"/>
              <a:t>vectored interrupt system</a:t>
            </a:r>
            <a:endParaRPr lang="en-US" dirty="0" smtClean="0"/>
          </a:p>
          <a:p>
            <a:r>
              <a:rPr lang="fi-FI" dirty="0" smtClean="0"/>
              <a:t> Tugas sistem operasi menyimpan status </a:t>
            </a:r>
            <a:r>
              <a:rPr lang="fi-FI" i="1" dirty="0" smtClean="0"/>
              <a:t>CPU </a:t>
            </a:r>
            <a:r>
              <a:rPr lang="en-US" dirty="0" smtClean="0"/>
              <a:t>(program </a:t>
            </a:r>
            <a:r>
              <a:rPr lang="en-US" i="1" dirty="0" smtClean="0"/>
              <a:t>counter</a:t>
            </a:r>
            <a:r>
              <a:rPr lang="en-US" dirty="0" smtClean="0"/>
              <a:t>, </a:t>
            </a:r>
            <a:r>
              <a:rPr lang="en-US" i="1" dirty="0" smtClean="0"/>
              <a:t>register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service routine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=&gt; </a:t>
            </a:r>
            <a:r>
              <a:rPr lang="en-US" i="1" dirty="0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sv-SE" dirty="0" smtClean="0"/>
              <a:t>melanjutkan instruksi terakhir yang dikerjakan</a:t>
            </a:r>
          </a:p>
          <a:p>
            <a:pPr lvl="1"/>
            <a:r>
              <a:rPr lang="nn-NO" dirty="0" smtClean="0"/>
              <a:t> Sistem operasi akan “</a:t>
            </a:r>
            <a:r>
              <a:rPr lang="nn-NO" i="1" dirty="0" smtClean="0"/>
              <a:t>load</a:t>
            </a:r>
            <a:r>
              <a:rPr lang="nn-NO" dirty="0" smtClean="0"/>
              <a:t>” kembali status </a:t>
            </a:r>
            <a:r>
              <a:rPr lang="nn-NO" i="1" dirty="0" smtClean="0"/>
              <a:t>CPU </a:t>
            </a:r>
            <a:r>
              <a:rPr lang="nn-NO" dirty="0" smtClean="0"/>
              <a:t>tersebut.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892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STRUKTUR SISTEM KOMPUTER</vt:lpstr>
      <vt:lpstr>STRUKTUR SISTEM KOMPUTER</vt:lpstr>
      <vt:lpstr>ARSITEKTUR SISTEM KOMPUTER</vt:lpstr>
      <vt:lpstr>OPERASI SISTEM KOMPUTER [1]</vt:lpstr>
      <vt:lpstr>OPERASI SISTEM KOMPUTER [2]</vt:lpstr>
      <vt:lpstr>PROGRAMMED INPUT/OUTPUT [1]</vt:lpstr>
      <vt:lpstr>PROGRAMMED INPUT/OUTPUT [2]</vt:lpstr>
      <vt:lpstr>INTERRUPT</vt:lpstr>
      <vt:lpstr>INTERRUP HANDLING</vt:lpstr>
      <vt:lpstr>STRUKTUR INPUT/OUTPUT</vt:lpstr>
      <vt:lpstr>INPUT / OUTPUT INTERRUPT</vt:lpstr>
      <vt:lpstr>DUA METODE INPUT / OUTPUT</vt:lpstr>
      <vt:lpstr>DEVICE – STATUS TABLE</vt:lpstr>
      <vt:lpstr>DIRECT MEMORRY ACCESS (DMA)</vt:lpstr>
      <vt:lpstr>STRUKTUR STORAGE</vt:lpstr>
      <vt:lpstr>MEKANISME PERGERAKAN HEAD - DISK</vt:lpstr>
      <vt:lpstr>HIRARKI STORAGE</vt:lpstr>
      <vt:lpstr>HIRARKI STORAGE - DEVICE</vt:lpstr>
      <vt:lpstr>CACHING</vt:lpstr>
      <vt:lpstr>MIGRASI DARI DISK KE REGISTER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SISTEM KOMPUTER</dc:title>
  <dc:creator/>
  <cp:lastModifiedBy>Wahyu Nurjaya WK, ST., M.Kom.</cp:lastModifiedBy>
  <cp:revision>22</cp:revision>
  <dcterms:created xsi:type="dcterms:W3CDTF">2006-08-16T00:00:00Z</dcterms:created>
  <dcterms:modified xsi:type="dcterms:W3CDTF">2010-03-09T01:04:35Z</dcterms:modified>
</cp:coreProperties>
</file>