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handoutMasterIdLst>
    <p:handoutMasterId r:id="rId46"/>
  </p:handoutMasterIdLst>
  <p:sldIdLst>
    <p:sldId id="257" r:id="rId2"/>
    <p:sldId id="311" r:id="rId3"/>
    <p:sldId id="258" r:id="rId4"/>
    <p:sldId id="259" r:id="rId5"/>
    <p:sldId id="260" r:id="rId6"/>
    <p:sldId id="310" r:id="rId7"/>
    <p:sldId id="261" r:id="rId8"/>
    <p:sldId id="262" r:id="rId9"/>
    <p:sldId id="263" r:id="rId10"/>
    <p:sldId id="264" r:id="rId11"/>
    <p:sldId id="266" r:id="rId12"/>
    <p:sldId id="301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6" r:id="rId25"/>
    <p:sldId id="303" r:id="rId26"/>
    <p:sldId id="287" r:id="rId27"/>
    <p:sldId id="288" r:id="rId28"/>
    <p:sldId id="304" r:id="rId29"/>
    <p:sldId id="289" r:id="rId30"/>
    <p:sldId id="305" r:id="rId31"/>
    <p:sldId id="290" r:id="rId32"/>
    <p:sldId id="291" r:id="rId33"/>
    <p:sldId id="292" r:id="rId34"/>
    <p:sldId id="293" r:id="rId35"/>
    <p:sldId id="306" r:id="rId36"/>
    <p:sldId id="295" r:id="rId37"/>
    <p:sldId id="296" r:id="rId38"/>
    <p:sldId id="298" r:id="rId39"/>
    <p:sldId id="307" r:id="rId40"/>
    <p:sldId id="299" r:id="rId41"/>
    <p:sldId id="308" r:id="rId42"/>
    <p:sldId id="309" r:id="rId43"/>
    <p:sldId id="300" r:id="rId44"/>
    <p:sldId id="312" r:id="rId45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D16BB-E460-4A7E-95E0-219CE4087A8D}" type="datetimeFigureOut">
              <a:rPr lang="en-US" smtClean="0"/>
              <a:t>3/24/2010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B1053-73F4-4978-B0B3-21D0481F0E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7EC6B1-C1D1-41A3-B2C7-2AFF85D89A9D}" type="datetimeFigureOut">
              <a:rPr lang="en-US" smtClean="0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CCB58E8-8414-42A1-B920-A040982F93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DCF3AE-2B67-43B6-923E-BB47BCDC7AF4}" type="datetimeFigureOut">
              <a:rPr lang="en-US" smtClean="0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7B3FD-68D9-4940-88A5-454A5A72FC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55DF5D-07F0-4216-A5C6-BC9A9D62F395}" type="datetimeFigureOut">
              <a:rPr lang="en-US" smtClean="0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B3091-CF57-48D0-A637-DFA41BCB3F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938C6B-F1E8-41F8-BC2F-1AB76C38E0DC}" type="datetimeFigureOut">
              <a:rPr lang="en-US" smtClean="0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C7B4CF-7222-4153-A7AF-5AD964207B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F0433C-8FE0-40C4-888D-490403E970DE}" type="datetimeFigureOut">
              <a:rPr lang="en-US" smtClean="0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71C83937-81C4-4839-9584-31E7F08B1D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A7ABB7-8495-4F06-B3C3-145ECCD5CDFB}" type="datetimeFigureOut">
              <a:rPr lang="en-US" smtClean="0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C776D-28BE-40EF-9585-A31C1705BE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F5E19E-1D94-49CD-8F66-F904E44CE49E}" type="datetimeFigureOut">
              <a:rPr lang="en-US" smtClean="0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5A20A-8A47-4E85-8293-E13F379803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92C518-D974-477F-AE3D-77F042C24D37}" type="datetimeFigureOut">
              <a:rPr lang="en-US" smtClean="0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D0DC99-25DD-4A00-A550-C4D241E7F1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5CCCCD-85C2-44E1-9A33-CABB6DAB37DA}" type="datetimeFigureOut">
              <a:rPr lang="en-US" smtClean="0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1537-8996-4C5F-AC94-084D584B01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E31A3F-57C9-448F-8385-0EAF8B5D7450}" type="datetimeFigureOut">
              <a:rPr lang="en-US" smtClean="0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B1B11-24E9-49AE-800E-B39A0C3C19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F21775-B0C6-467B-B200-E3DAE5B0589D}" type="datetimeFigureOut">
              <a:rPr lang="en-US" smtClean="0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BF37C577-B799-4270-8F20-1D85588B54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B79001B-5BB4-42F0-9696-2CE96A48E872}" type="datetimeFigureOut">
              <a:rPr lang="en-US" smtClean="0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8CAD7F53-6376-4CD3-8E60-E4D0110570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40373" y="2967335"/>
            <a:ext cx="536512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Wahyu</a:t>
            </a:r>
            <a:r>
              <a:rPr lang="en-US" sz="2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2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nurjaya</a:t>
            </a:r>
            <a:r>
              <a:rPr lang="en-US" sz="2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wk, </a:t>
            </a:r>
            <a:r>
              <a:rPr lang="en-US" sz="2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st</a:t>
            </a:r>
            <a:r>
              <a:rPr lang="en-US" sz="2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., m.kom.</a:t>
            </a:r>
            <a:endParaRPr lang="en-US" sz="2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87654" y="1981200"/>
            <a:ext cx="432041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8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konkurensi</a:t>
            </a:r>
            <a:endParaRPr lang="en-US" sz="4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Interaksi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Antar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Proses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.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438912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banyak</a:t>
            </a:r>
            <a:r>
              <a:rPr lang="en-US" sz="3600" dirty="0" smtClean="0"/>
              <a:t> </a:t>
            </a:r>
            <a:r>
              <a:rPr lang="en-US" sz="3600" dirty="0" err="1" smtClean="0"/>
              <a:t>proses</a:t>
            </a:r>
            <a:r>
              <a:rPr lang="en-US" sz="3600" dirty="0" smtClean="0"/>
              <a:t>, </a:t>
            </a:r>
            <a:r>
              <a:rPr lang="en-US" sz="3600" dirty="0" err="1" smtClean="0"/>
              <a:t>terdapat</a:t>
            </a:r>
            <a:r>
              <a:rPr lang="en-US" sz="3600" dirty="0" smtClean="0"/>
              <a:t> 2 </a:t>
            </a:r>
            <a:r>
              <a:rPr lang="en-US" sz="3600" dirty="0" err="1" smtClean="0"/>
              <a:t>katagori</a:t>
            </a:r>
            <a:r>
              <a:rPr lang="en-US" sz="3600" dirty="0" smtClean="0"/>
              <a:t> </a:t>
            </a:r>
            <a:r>
              <a:rPr lang="en-US" sz="3600" dirty="0" err="1" smtClean="0"/>
              <a:t>interaksi</a:t>
            </a:r>
            <a:r>
              <a:rPr lang="en-US" sz="3600" dirty="0" smtClean="0"/>
              <a:t>, </a:t>
            </a:r>
            <a:r>
              <a:rPr lang="en-US" sz="3600" dirty="0" err="1" smtClean="0"/>
              <a:t>yaitu</a:t>
            </a:r>
            <a:r>
              <a:rPr lang="en-US" sz="3600" dirty="0" smtClean="0"/>
              <a:t>:</a:t>
            </a:r>
          </a:p>
          <a:p>
            <a:pPr marL="438912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3600" dirty="0" smtClean="0"/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Proses</a:t>
            </a:r>
            <a:r>
              <a:rPr lang="en-US" dirty="0" smtClean="0"/>
              <a:t>-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Peduli</a:t>
            </a:r>
            <a:r>
              <a:rPr lang="en-US" dirty="0" smtClean="0"/>
              <a:t> (</a:t>
            </a:r>
            <a:r>
              <a:rPr lang="en-US" dirty="0" err="1" smtClean="0"/>
              <a:t>Independen</a:t>
            </a:r>
            <a:r>
              <a:rPr lang="en-US" dirty="0" smtClean="0"/>
              <a:t>).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Proses</a:t>
            </a:r>
            <a:r>
              <a:rPr lang="en-US" dirty="0" smtClean="0"/>
              <a:t>-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Mempedulikan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KONKURENSI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3600" smtClean="0"/>
              <a:t>Masalah yang dihadapi proses-proses kongkurensi pada </a:t>
            </a:r>
            <a:r>
              <a:rPr lang="en-US" sz="3600" i="1" smtClean="0"/>
              <a:t>multiprogramming</a:t>
            </a:r>
            <a:r>
              <a:rPr lang="en-US" sz="3600" b="1" i="1" smtClean="0"/>
              <a:t> </a:t>
            </a:r>
            <a:r>
              <a:rPr lang="en-US" sz="3600" smtClean="0"/>
              <a:t>dan </a:t>
            </a:r>
            <a:r>
              <a:rPr lang="en-US" sz="3600" i="1" smtClean="0"/>
              <a:t>multiprocessing</a:t>
            </a:r>
            <a:r>
              <a:rPr lang="en-US" sz="3600" b="1" i="1" smtClean="0"/>
              <a:t> </a:t>
            </a:r>
            <a:r>
              <a:rPr lang="en-US" sz="3600" smtClean="0"/>
              <a:t>serupa, yaitu: 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kecepatan eksekusi proses-proses di sistem tidak dapat diprediksi.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985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KONKURENSI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774825"/>
            <a:ext cx="8229600" cy="46259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3200" dirty="0" err="1">
                <a:latin typeface="+mn-lt"/>
              </a:rPr>
              <a:t>Kecepatan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proses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pada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sistem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tergantung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pada</a:t>
            </a:r>
            <a:endParaRPr lang="en-US" sz="3200" dirty="0">
              <a:latin typeface="+mn-lt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3200" dirty="0" err="1">
                <a:latin typeface="+mn-lt"/>
              </a:rPr>
              <a:t>beberapa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hal</a:t>
            </a:r>
            <a:r>
              <a:rPr lang="en-US" sz="3200" dirty="0">
                <a:latin typeface="+mn-lt"/>
              </a:rPr>
              <a:t>, </a:t>
            </a:r>
            <a:r>
              <a:rPr lang="en-US" sz="3200" dirty="0" err="1">
                <a:latin typeface="+mn-lt"/>
              </a:rPr>
              <a:t>antara</a:t>
            </a:r>
            <a:r>
              <a:rPr lang="en-US" sz="3200" dirty="0">
                <a:latin typeface="+mn-lt"/>
              </a:rPr>
              <a:t> lain: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err="1">
                <a:latin typeface="+mn-lt"/>
              </a:rPr>
              <a:t>Aktivitas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proses-proses</a:t>
            </a:r>
            <a:r>
              <a:rPr lang="en-US" sz="3200" dirty="0">
                <a:latin typeface="+mn-lt"/>
              </a:rPr>
              <a:t> lain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>
                <a:latin typeface="+mn-lt"/>
              </a:rPr>
              <a:t>Cara </a:t>
            </a:r>
            <a:r>
              <a:rPr lang="en-US" sz="3200" dirty="0" err="1">
                <a:latin typeface="+mn-lt"/>
              </a:rPr>
              <a:t>sistem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operasi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menangani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interupsi</a:t>
            </a:r>
            <a:endParaRPr lang="en-US" sz="3200" dirty="0">
              <a:latin typeface="+mn-lt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err="1">
                <a:latin typeface="+mn-lt"/>
              </a:rPr>
              <a:t>Kebijaksanaan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penjadwalan</a:t>
            </a:r>
            <a:r>
              <a:rPr lang="en-US" sz="3200" dirty="0">
                <a:latin typeface="+mn-lt"/>
              </a:rPr>
              <a:t> yang </a:t>
            </a:r>
            <a:r>
              <a:rPr lang="en-US" sz="3200" dirty="0" err="1">
                <a:latin typeface="+mn-lt"/>
              </a:rPr>
              <a:t>dilakukan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oleh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sistem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operasi</a:t>
            </a:r>
            <a:r>
              <a:rPr lang="en-US" sz="3200" dirty="0">
                <a:latin typeface="+mn-lt"/>
              </a:rPr>
              <a:t>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3200" dirty="0"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527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Beberapa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kesulitan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muncul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antaranya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adalah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: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Pemakaian bersama sumber daya global.</a:t>
            </a:r>
          </a:p>
          <a:p>
            <a:pPr eaLnBrk="1" hangingPunct="1"/>
            <a:r>
              <a:rPr lang="en-US" sz="3600" smtClean="0"/>
              <a:t>Pengelolaan alokasi sumber daya agar optimal</a:t>
            </a:r>
          </a:p>
          <a:p>
            <a:pPr eaLnBrk="1" hangingPunct="1"/>
            <a:r>
              <a:rPr lang="en-US" sz="3600" smtClean="0"/>
              <a:t>Pencarian kesalahan pemrograman.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Konkurensi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3600" b="1" smtClean="0"/>
              <a:t>Proses-proses konkuren mengharuskan beberapa hal yang harus ditangani, antara lain:</a:t>
            </a:r>
          </a:p>
          <a:p>
            <a:pPr eaLnBrk="1" hangingPunct="1"/>
            <a:r>
              <a:rPr lang="en-US" smtClean="0"/>
              <a:t>Sistem operasi harus mengetahui proses-proses yang aktif</a:t>
            </a:r>
          </a:p>
          <a:p>
            <a:pPr eaLnBrk="1" hangingPunct="1"/>
            <a:r>
              <a:rPr lang="en-US" smtClean="0"/>
              <a:t>Sistem operasi harus mengalokasikan dan mendealokasikan beragam sumber daya untuk tiap proses aktif.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Konkurensi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Sistem operasi harus memproteksi data dan sumber daya fisik masing-masing proses dari gangguan proses-proses lain.</a:t>
            </a:r>
          </a:p>
          <a:p>
            <a:pPr eaLnBrk="1" hangingPunct="1"/>
            <a:r>
              <a:rPr lang="en-US" smtClean="0"/>
              <a:t>Hasil-hasil proses harus independen terhadap kecepatan relatif proses-proses lain dimana eksekusi dilakukan.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527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Pokok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Penyelesaian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Masalah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Kongkurensi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b="1" smtClean="0"/>
              <a:t>Pada dasarnya penyelesaian masalah kongkurensi terbagi menjadi 2, yaitu:</a:t>
            </a:r>
          </a:p>
          <a:p>
            <a:pPr eaLnBrk="1" hangingPunct="1">
              <a:buFont typeface="Wingdings 2" pitchFamily="18" charset="2"/>
              <a:buNone/>
            </a:pPr>
            <a:endParaRPr lang="en-US" b="1" smtClean="0"/>
          </a:p>
          <a:p>
            <a:pPr eaLnBrk="1" hangingPunct="1"/>
            <a:r>
              <a:rPr lang="en-US" smtClean="0"/>
              <a:t>Mengasumsikan adanya memori yang digunakan bersama</a:t>
            </a:r>
          </a:p>
          <a:p>
            <a:pPr eaLnBrk="1" hangingPunct="1"/>
            <a:r>
              <a:rPr lang="en-US" smtClean="0"/>
              <a:t>Tidak mengasumsikan adanya memori yang digunakan bersama.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MUTUAL EXCLUSION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Mutual exclusion adalah jaminan hanya satu proses yang mengakses sumber daya pada satu interval waktu tertentu. </a:t>
            </a:r>
          </a:p>
          <a:p>
            <a:pPr algn="just" eaLnBrk="1" hangingPunct="1"/>
            <a:r>
              <a:rPr lang="en-US" smtClean="0"/>
              <a:t>Sumber daya yang tidak dapat dipakai bersama pada saat bersamaan.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MUTUAL EXCLUSION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Bagian program yang sedang mengakses </a:t>
            </a:r>
            <a:r>
              <a:rPr lang="en-US" i="1" smtClean="0"/>
              <a:t>memory </a:t>
            </a:r>
            <a:r>
              <a:rPr lang="en-US" smtClean="0"/>
              <a:t>atau sumber daya yang dipakai bersama disebut </a:t>
            </a:r>
            <a:r>
              <a:rPr lang="en-US" i="1" smtClean="0"/>
              <a:t>critical section</a:t>
            </a:r>
            <a:r>
              <a:rPr lang="en-US" smtClean="0"/>
              <a:t>. Jika proses pada </a:t>
            </a:r>
            <a:r>
              <a:rPr lang="en-US" i="1" smtClean="0"/>
              <a:t>critical section </a:t>
            </a:r>
            <a:r>
              <a:rPr lang="en-US" smtClean="0"/>
              <a:t>memblokir proses-proses lain dalam antrian, maka akan terjadi </a:t>
            </a:r>
            <a:r>
              <a:rPr lang="en-US" i="1" smtClean="0"/>
              <a:t>startvation </a:t>
            </a:r>
            <a:r>
              <a:rPr lang="en-US" smtClean="0"/>
              <a:t>dan </a:t>
            </a:r>
            <a:r>
              <a:rPr lang="en-US" i="1" smtClean="0"/>
              <a:t>deadlock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MUTUAL EXCLUSION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Kesuksesan proses-proses konkurensi memerlukan pendefinisian </a:t>
            </a:r>
            <a:r>
              <a:rPr lang="en-US" i="1" smtClean="0"/>
              <a:t>critical section </a:t>
            </a:r>
            <a:r>
              <a:rPr lang="en-US" smtClean="0"/>
              <a:t>dan memaksakan mutual exclusion di antara proses-proses konkuren yang sedang berjalan.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KONKURENSI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600" dirty="0" err="1" smtClean="0"/>
              <a:t>Konkurensi</a:t>
            </a:r>
            <a:r>
              <a:rPr lang="en-US" sz="3600" dirty="0" smtClean="0"/>
              <a:t> </a:t>
            </a:r>
            <a:r>
              <a:rPr lang="en-US" sz="3600" dirty="0" err="1" smtClean="0"/>
              <a:t>merupakan</a:t>
            </a:r>
            <a:r>
              <a:rPr lang="en-US" sz="3600" dirty="0" smtClean="0"/>
              <a:t> </a:t>
            </a:r>
            <a:r>
              <a:rPr lang="en-US" sz="3600" dirty="0" err="1" smtClean="0"/>
              <a:t>landasan</a:t>
            </a:r>
            <a:r>
              <a:rPr lang="en-US" sz="3600" dirty="0" smtClean="0"/>
              <a:t> </a:t>
            </a:r>
            <a:r>
              <a:rPr lang="en-US" sz="3600" dirty="0" err="1" smtClean="0"/>
              <a:t>umum</a:t>
            </a:r>
            <a:r>
              <a:rPr lang="en-US" sz="3600" dirty="0" smtClean="0"/>
              <a:t> </a:t>
            </a:r>
            <a:r>
              <a:rPr lang="en-US" sz="3600" dirty="0" err="1" smtClean="0"/>
              <a:t>perancangan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operasi</a:t>
            </a:r>
            <a:r>
              <a:rPr lang="en-US" sz="3600" dirty="0" smtClean="0"/>
              <a:t>. </a:t>
            </a:r>
          </a:p>
          <a:p>
            <a:pPr eaLnBrk="1" hangingPunct="1"/>
            <a:r>
              <a:rPr lang="en-US" sz="3600" dirty="0" err="1" smtClean="0"/>
              <a:t>Proses-proses</a:t>
            </a:r>
            <a:r>
              <a:rPr lang="en-US" sz="3600" dirty="0" smtClean="0"/>
              <a:t> </a:t>
            </a:r>
            <a:r>
              <a:rPr lang="en-US" sz="3600" dirty="0" err="1" smtClean="0"/>
              <a:t>disebut</a:t>
            </a:r>
            <a:r>
              <a:rPr lang="en-US" sz="3600" dirty="0" smtClean="0"/>
              <a:t> </a:t>
            </a:r>
            <a:r>
              <a:rPr lang="en-US" sz="3600" dirty="0" err="1" smtClean="0"/>
              <a:t>konkuren</a:t>
            </a:r>
            <a:r>
              <a:rPr lang="en-US" sz="3600" dirty="0" smtClean="0"/>
              <a:t> </a:t>
            </a:r>
            <a:r>
              <a:rPr lang="en-US" sz="3600" dirty="0" err="1" smtClean="0"/>
              <a:t>jika</a:t>
            </a:r>
            <a:r>
              <a:rPr lang="en-US" sz="3600" dirty="0" smtClean="0"/>
              <a:t> </a:t>
            </a:r>
            <a:r>
              <a:rPr lang="en-US" sz="3600" dirty="0" err="1" smtClean="0"/>
              <a:t>proses-proses</a:t>
            </a:r>
            <a:r>
              <a:rPr lang="en-US" sz="3600" dirty="0" smtClean="0"/>
              <a:t> </a:t>
            </a:r>
            <a:r>
              <a:rPr lang="en-US" sz="3600" dirty="0" err="1" smtClean="0"/>
              <a:t>berada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saat</a:t>
            </a:r>
            <a:r>
              <a:rPr lang="en-US" sz="3600" dirty="0" smtClean="0"/>
              <a:t> yang </a:t>
            </a:r>
            <a:r>
              <a:rPr lang="en-US" sz="3600" dirty="0" err="1" smtClean="0"/>
              <a:t>sama</a:t>
            </a:r>
            <a:r>
              <a:rPr lang="en-US" dirty="0" smtClean="0"/>
              <a:t>. 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MUTUAL EXCLUSION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3600" smtClean="0"/>
              <a:t>Fasilitas atau kemampuan menyediakan dukungan mutual exclusion harus memenuhi 6 kriteria sbb: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sz="3600" smtClean="0"/>
          </a:p>
          <a:p>
            <a:pPr eaLnBrk="1" hangingPunct="1"/>
            <a:r>
              <a:rPr lang="en-US" smtClean="0"/>
              <a:t>Mutual exclusion harus terjadi proses tunggal.</a:t>
            </a:r>
          </a:p>
          <a:p>
            <a:pPr eaLnBrk="1" hangingPunct="1"/>
            <a:r>
              <a:rPr lang="en-US" smtClean="0"/>
              <a:t>Proses yang berada di noncritical section, dilarang mem-blocked proses-proses lain yang ingin masuk critical section.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MUTUAL EXCLUSION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Harus dijamin bhwa proses yang ingin masuk </a:t>
            </a:r>
            <a:r>
              <a:rPr lang="en-US" i="1" smtClean="0"/>
              <a:t>critical section </a:t>
            </a:r>
            <a:r>
              <a:rPr lang="en-US" smtClean="0"/>
              <a:t>tidak menunggu selama waktu yang tak terhingga</a:t>
            </a:r>
          </a:p>
          <a:p>
            <a:pPr eaLnBrk="1" hangingPunct="1"/>
            <a:r>
              <a:rPr lang="en-US" smtClean="0"/>
              <a:t>Ketika tidak ada proses pada </a:t>
            </a:r>
            <a:r>
              <a:rPr lang="en-US" i="1" smtClean="0"/>
              <a:t>critical section</a:t>
            </a:r>
            <a:r>
              <a:rPr lang="en-US" smtClean="0"/>
              <a:t>, maka proses yang ingin masuk </a:t>
            </a:r>
            <a:r>
              <a:rPr lang="en-US" i="1" smtClean="0"/>
              <a:t>critical section </a:t>
            </a:r>
            <a:r>
              <a:rPr lang="en-US" smtClean="0"/>
              <a:t>harus ijinkan masuk tanpa waktu tunda.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MUTUAL EXCLUSION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74825"/>
            <a:ext cx="8229600" cy="2873375"/>
          </a:xfrm>
        </p:spPr>
        <p:txBody>
          <a:bodyPr/>
          <a:lstStyle/>
          <a:p>
            <a:pPr eaLnBrk="1" hangingPunct="1"/>
            <a:r>
              <a:rPr lang="en-US" smtClean="0"/>
              <a:t>Tidak ada asumsi mengenai kecepatan relatif proses atau jumlah yang ada.</a:t>
            </a:r>
          </a:p>
          <a:p>
            <a:pPr eaLnBrk="1" hangingPunct="1"/>
            <a:r>
              <a:rPr lang="en-US" smtClean="0"/>
              <a:t>Proses hanya tinggal pada </a:t>
            </a:r>
            <a:r>
              <a:rPr lang="en-US" i="1" smtClean="0"/>
              <a:t>critical section </a:t>
            </a:r>
            <a:r>
              <a:rPr lang="en-US" smtClean="0"/>
              <a:t>selama satu waktu yang berhingga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MUTUAL EXCLUSION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438912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err="1" smtClean="0"/>
              <a:t>Ada</a:t>
            </a:r>
            <a:r>
              <a:rPr lang="en-US" dirty="0" smtClean="0"/>
              <a:t> 2 </a:t>
            </a: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diusulkan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Mutual Exclusion, </a:t>
            </a:r>
            <a:r>
              <a:rPr lang="en-US" dirty="0" err="1" smtClean="0"/>
              <a:t>antara</a:t>
            </a:r>
            <a:r>
              <a:rPr lang="en-US" dirty="0" smtClean="0"/>
              <a:t> lain: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err="1" smtClean="0"/>
              <a:t>Metode</a:t>
            </a:r>
            <a:r>
              <a:rPr lang="en-US" b="1" dirty="0" smtClean="0"/>
              <a:t> Variable </a:t>
            </a:r>
            <a:r>
              <a:rPr lang="en-US" b="1" i="1" dirty="0" smtClean="0"/>
              <a:t>Lock :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i="1" dirty="0" smtClean="0"/>
              <a:t>	</a:t>
            </a:r>
            <a:r>
              <a:rPr lang="en-US" i="1" dirty="0" smtClean="0"/>
              <a:t>Locking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mekanisasi</a:t>
            </a:r>
            <a:r>
              <a:rPr lang="en-US" dirty="0" smtClean="0"/>
              <a:t> </a:t>
            </a:r>
            <a:r>
              <a:rPr lang="en-US" dirty="0" err="1" smtClean="0"/>
              <a:t>pengontrol</a:t>
            </a:r>
            <a:r>
              <a:rPr lang="en-US" dirty="0" smtClean="0"/>
              <a:t> </a:t>
            </a:r>
            <a:r>
              <a:rPr lang="en-US" dirty="0" err="1" smtClean="0"/>
              <a:t>konkuren</a:t>
            </a:r>
            <a:r>
              <a:rPr lang="en-US" dirty="0" smtClean="0"/>
              <a:t>. 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bergantian</a:t>
            </a:r>
            <a:r>
              <a:rPr lang="en-US" b="1" dirty="0" smtClean="0"/>
              <a:t>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ketat</a:t>
            </a:r>
            <a:endParaRPr lang="en-US" b="1" dirty="0" smtClean="0"/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refleksi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critical section.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SINKRONISASI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Akses-akses yang dilakukan secara bersama-sama ke data yang sama, dapat menyebabkan data menjadi tidak konsisten.</a:t>
            </a:r>
          </a:p>
          <a:p>
            <a:pPr eaLnBrk="1" hangingPunct="1"/>
            <a:r>
              <a:rPr lang="en-US" smtClean="0"/>
              <a:t>Untuk menjaga agar data tetap konsisten, dibutuhkan mekanisme-mekanisme untuk memastikan pemintaan ekseskusi dari proses yang bekerja.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SINKRONISASI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Race Condition: Situasi dimana beberapa proses mengakses dan memanipulasi data secara bersamaan. Nilai terakhir dari data bergantung dari proses mana yang selesai terakhir.</a:t>
            </a:r>
          </a:p>
          <a:p>
            <a:pPr eaLnBrk="1" hangingPunct="1"/>
            <a:r>
              <a:rPr lang="en-US" smtClean="0"/>
              <a:t>Untuk menghindari Race Condition, proses-proses secara bersamaan harus disinkronisasikan.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987552"/>
          </a:xfrm>
        </p:spPr>
        <p:txBody>
          <a:bodyPr>
            <a:noAutofit/>
          </a:bodyPr>
          <a:lstStyle/>
          <a:p>
            <a:pPr lvl="1" eaLnBrk="1" fontAlgn="auto" hangingPunct="1">
              <a:spcAft>
                <a:spcPts val="0"/>
              </a:spcAft>
              <a:defRPr/>
            </a:pPr>
            <a:r>
              <a:rPr lang="en-US" i="1" kern="1200" dirty="0" err="1">
                <a:solidFill>
                  <a:schemeClr val="accent1"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Kasus</a:t>
            </a:r>
            <a:r>
              <a:rPr lang="en-US" i="1" kern="1200" dirty="0">
                <a:solidFill>
                  <a:schemeClr val="accent1"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i="1" kern="1200" dirty="0" err="1">
                <a:solidFill>
                  <a:schemeClr val="accent1"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Produsen-Konsumer</a:t>
            </a:r>
            <a:r>
              <a:rPr lang="en-US" i="1" kern="1200" dirty="0">
                <a:solidFill>
                  <a:schemeClr val="accent1"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en-US" i="1" kern="1200" dirty="0">
                <a:solidFill>
                  <a:schemeClr val="accent1">
                    <a:satMod val="150000"/>
                  </a:schemeClr>
                </a:solidFill>
                <a:latin typeface="+mj-lt"/>
                <a:ea typeface="+mj-ea"/>
                <a:cs typeface="+mj-cs"/>
              </a:rPr>
            </a:br>
            <a:endParaRPr lang="en-US" i="1" kern="1200" dirty="0">
              <a:solidFill>
                <a:schemeClr val="accent1">
                  <a:satMod val="1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Dua proses berbagi sebuah buffer dengan ukuran yang tetap. Salah satunya produser, meletakkan informasi ke buffer yang lainnya. Konsumen mengambil informasi dari buffer.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eaLnBrk="1" fontAlgn="auto" hangingPunct="1">
              <a:spcAft>
                <a:spcPts val="0"/>
              </a:spcAft>
              <a:defRPr/>
            </a:pPr>
            <a:r>
              <a:rPr lang="en-US" i="1" kern="1200" dirty="0">
                <a:solidFill>
                  <a:schemeClr val="accent1"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Race Condition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74825"/>
            <a:ext cx="8229600" cy="2949575"/>
          </a:xfrm>
        </p:spPr>
        <p:txBody>
          <a:bodyPr/>
          <a:lstStyle/>
          <a:p>
            <a:pPr eaLnBrk="1" hangingPunct="1"/>
            <a:r>
              <a:rPr lang="en-US" sz="3600" smtClean="0"/>
              <a:t>Race Condition adalah situasi di mana beberapa proses mengakses dan memanipulasi data bersama pada saat besamaan. 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eaLnBrk="1" fontAlgn="auto" hangingPunct="1">
              <a:spcAft>
                <a:spcPts val="0"/>
              </a:spcAft>
              <a:defRPr/>
            </a:pPr>
            <a:r>
              <a:rPr lang="en-US" i="1" kern="1200" dirty="0">
                <a:solidFill>
                  <a:schemeClr val="accent1"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Race Condition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Nilai akhir dari data bersama tersebut tergantung pada proses yang terakhir selesai. </a:t>
            </a:r>
          </a:p>
          <a:p>
            <a:pPr eaLnBrk="1" hangingPunct="1"/>
            <a:r>
              <a:rPr lang="en-US" sz="3600" smtClean="0"/>
              <a:t>Untuk mencegah race condition, proses-proses yang berjalan besamaan haus di disinkronisasi.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Race Condition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Dalam beberapa sistem operasi, proses-proses yang berjalan bersamaan mungkin untuk membagi beberapa penyimpanan umum, masing-masing dapat melakukan proses baca </a:t>
            </a:r>
            <a:r>
              <a:rPr lang="en-US" i="1" smtClean="0"/>
              <a:t>(read) </a:t>
            </a:r>
            <a:r>
              <a:rPr lang="en-US" smtClean="0"/>
              <a:t>dan proses tulis </a:t>
            </a:r>
            <a:r>
              <a:rPr lang="en-US" i="1" smtClean="0"/>
              <a:t>(write).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KONKURENSI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Beberapa masalah yang harus diselesaikan:</a:t>
            </a:r>
          </a:p>
          <a:p>
            <a:pPr algn="ctr" eaLnBrk="1" hangingPunct="1"/>
            <a:endParaRPr lang="en-US" i="1" smtClean="0"/>
          </a:p>
          <a:p>
            <a:pPr lvl="4" algn="just" eaLnBrk="1" hangingPunct="1"/>
            <a:r>
              <a:rPr sz="2800" b="1" i="1" smtClean="0"/>
              <a:t>Mutual Exclusion</a:t>
            </a:r>
          </a:p>
          <a:p>
            <a:pPr lvl="4" algn="just" eaLnBrk="1" hangingPunct="1"/>
            <a:r>
              <a:rPr sz="2800" b="1" i="1" smtClean="0"/>
              <a:t>Sinkronisasi</a:t>
            </a:r>
          </a:p>
          <a:p>
            <a:pPr lvl="4" algn="just" eaLnBrk="1" hangingPunct="1"/>
            <a:r>
              <a:rPr sz="2800" b="1" i="1" smtClean="0"/>
              <a:t>Deadlock</a:t>
            </a:r>
          </a:p>
          <a:p>
            <a:pPr lvl="4" algn="just" eaLnBrk="1" hangingPunct="1"/>
            <a:r>
              <a:rPr sz="2800" b="1" i="1" smtClean="0"/>
              <a:t>Startvation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Race Condition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Penyimpanan bersama (shared storage) mungkin berada di memori utama atau berupa sebuah berkas bersama, lokasi dari memori bersama tidak merubah kealamian dari komunikasi atau masalah yang muncul.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Critical Section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74825"/>
            <a:ext cx="8686800" cy="4625975"/>
          </a:xfrm>
        </p:spPr>
        <p:txBody>
          <a:bodyPr/>
          <a:lstStyle/>
          <a:p>
            <a:pPr eaLnBrk="1" hangingPunct="1"/>
            <a:r>
              <a:rPr lang="id-ID" sz="3600" b="1" smtClean="0"/>
              <a:t>Bagaimana menghindari </a:t>
            </a:r>
            <a:r>
              <a:rPr lang="id-ID" sz="3600" b="1" i="1" smtClean="0"/>
              <a:t>race conditions</a:t>
            </a:r>
            <a:r>
              <a:rPr lang="id-ID" sz="3600" b="1" smtClean="0"/>
              <a:t>? </a:t>
            </a:r>
            <a:endParaRPr lang="en-US" sz="3600" b="1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3600" b="1" smtClean="0"/>
              <a:t>	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</a:t>
            </a:r>
            <a:r>
              <a:rPr lang="id-ID" smtClean="0"/>
              <a:t>Kunci untuk mencegah masalah ini adalah menemukan beberapa jalan untuk mencegah lebih dari satu proses untuk melakukan proses writing dan reading kepada shared data pada saat yang sama. </a:t>
            </a:r>
            <a:endParaRPr lang="en-US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Critical Section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Masalah menghindari </a:t>
            </a:r>
            <a:r>
              <a:rPr lang="id-ID" i="1" smtClean="0"/>
              <a:t>race conditions</a:t>
            </a:r>
            <a:r>
              <a:rPr lang="id-ID" smtClean="0"/>
              <a:t> dapat juga diformulasikan secara abstrak. </a:t>
            </a:r>
            <a:endParaRPr lang="en-US" smtClean="0"/>
          </a:p>
          <a:p>
            <a:pPr eaLnBrk="1" hangingPunct="1"/>
            <a:r>
              <a:rPr lang="id-ID" smtClean="0"/>
              <a:t>Walau pun dapat mencegah </a:t>
            </a:r>
            <a:r>
              <a:rPr lang="id-ID" i="1" smtClean="0"/>
              <a:t>race conditions</a:t>
            </a:r>
            <a:r>
              <a:rPr lang="id-ID" smtClean="0"/>
              <a:t>, tapi tidak cukup untuk melakukan kerjasama antar proses secara pararel dengan baik dan efisien dalam menggunakan shared data. </a:t>
            </a:r>
            <a:endParaRPr lang="en-US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Critical Section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774825"/>
            <a:ext cx="8686800" cy="4625975"/>
          </a:xfrm>
        </p:spPr>
        <p:txBody>
          <a:bodyPr rtlCol="0">
            <a:normAutofit/>
          </a:bodyPr>
          <a:lstStyle/>
          <a:p>
            <a:pPr marL="438912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d-ID" sz="3900" b="1" dirty="0" smtClean="0"/>
              <a:t>4 kondisi agar menghasilkan solusi yang baik: </a:t>
            </a:r>
            <a:endParaRPr lang="en-US" sz="3900" b="1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endParaRPr lang="en-US" dirty="0" smtClean="0"/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endParaRPr lang="en-US" dirty="0" smtClean="0"/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berjalan</a:t>
            </a:r>
            <a:r>
              <a:rPr lang="en-US" dirty="0" smtClean="0"/>
              <a:t>,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mengeblok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lain.  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menunggu</a:t>
            </a: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Problem Klasik Sinkronisasi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id-ID" sz="3600" b="1" smtClean="0"/>
              <a:t>Ada tiga hal</a:t>
            </a:r>
            <a:r>
              <a:rPr lang="en-US" sz="3600" b="1" smtClean="0"/>
              <a:t> Yaitu :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id-ID" sz="3600" b="1" smtClean="0"/>
              <a:t>Problem </a:t>
            </a:r>
            <a:r>
              <a:rPr lang="id-ID" sz="3600" b="1" i="1" smtClean="0"/>
              <a:t>Bounded buffer</a:t>
            </a:r>
            <a:r>
              <a:rPr lang="id-ID" sz="3600" b="1" smtClean="0"/>
              <a:t>.  </a:t>
            </a:r>
            <a:endParaRPr lang="en-US" sz="3600" b="1" smtClean="0"/>
          </a:p>
          <a:p>
            <a:pPr eaLnBrk="1" hangingPunct="1"/>
            <a:r>
              <a:rPr lang="id-ID" sz="3600" b="1" smtClean="0"/>
              <a:t>Problem </a:t>
            </a:r>
            <a:r>
              <a:rPr lang="id-ID" sz="3600" b="1" i="1" smtClean="0"/>
              <a:t>Reades and Writer</a:t>
            </a:r>
            <a:r>
              <a:rPr lang="id-ID" sz="3600" b="1" smtClean="0"/>
              <a:t>.</a:t>
            </a:r>
            <a:endParaRPr lang="en-US" sz="3600" b="1" smtClean="0"/>
          </a:p>
          <a:p>
            <a:pPr eaLnBrk="1" hangingPunct="1"/>
            <a:r>
              <a:rPr lang="id-ID" sz="3600" b="1" smtClean="0"/>
              <a:t>Problem </a:t>
            </a:r>
            <a:r>
              <a:rPr lang="id-ID" sz="3600" b="1" i="1" smtClean="0"/>
              <a:t>Dining Philosophers</a:t>
            </a:r>
            <a:r>
              <a:rPr lang="id-ID" sz="3600" b="1" smtClean="0"/>
              <a:t>.</a:t>
            </a:r>
            <a:endParaRPr lang="en-US" sz="3600" b="1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Problem Readers-Writers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438400"/>
            <a:ext cx="8229600" cy="2133600"/>
          </a:xfrm>
        </p:spPr>
        <p:txBody>
          <a:bodyPr/>
          <a:lstStyle/>
          <a:p>
            <a:pPr eaLnBrk="1" hangingPunct="1"/>
            <a:r>
              <a:rPr lang="id-ID" sz="4000" smtClean="0"/>
              <a:t>Problem </a:t>
            </a:r>
            <a:r>
              <a:rPr lang="id-ID" sz="4000" i="1" smtClean="0"/>
              <a:t>readers-writer </a:t>
            </a:r>
            <a:r>
              <a:rPr lang="id-ID" sz="4000" smtClean="0"/>
              <a:t>adalah problem yang memodelkan proses yang mengakses database. </a:t>
            </a:r>
            <a:endParaRPr lang="en-US" sz="400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Problem Readers-Writers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438400"/>
            <a:ext cx="8458200" cy="3178175"/>
          </a:xfrm>
        </p:spPr>
        <p:txBody>
          <a:bodyPr/>
          <a:lstStyle/>
          <a:p>
            <a:pPr eaLnBrk="1" hangingPunct="1"/>
            <a:r>
              <a:rPr lang="id-ID" sz="3600" smtClean="0"/>
              <a:t>Sebagai contoh sebuah sistem pemesanan sebuah perusahaan penerbangan, dimana banyak proses berkompetisi berharap untuk membaca (</a:t>
            </a:r>
            <a:r>
              <a:rPr lang="id-ID" sz="3600" i="1" smtClean="0"/>
              <a:t>read</a:t>
            </a:r>
            <a:r>
              <a:rPr lang="id-ID" sz="3600" smtClean="0"/>
              <a:t>) dan menulis (</a:t>
            </a:r>
            <a:r>
              <a:rPr lang="id-ID" sz="3600" i="1" smtClean="0"/>
              <a:t>write</a:t>
            </a:r>
            <a:r>
              <a:rPr lang="id-ID" sz="3600" smtClean="0"/>
              <a:t>).</a:t>
            </a:r>
            <a:endParaRPr lang="en-US" sz="360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4800" i="1" dirty="0" smtClean="0">
                <a:solidFill>
                  <a:schemeClr val="accent1">
                    <a:satMod val="150000"/>
                  </a:schemeClr>
                </a:solidFill>
              </a:rPr>
              <a:t>Problem Dining Philosopers</a:t>
            </a:r>
            <a:endParaRPr lang="en-US" sz="4800" i="1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438400"/>
            <a:ext cx="8229600" cy="3962400"/>
          </a:xfrm>
        </p:spPr>
        <p:txBody>
          <a:bodyPr/>
          <a:lstStyle/>
          <a:p>
            <a:pPr eaLnBrk="1" hangingPunct="1"/>
            <a:r>
              <a:rPr lang="id-ID" sz="3600" smtClean="0"/>
              <a:t>Program ini menggunakan sebuah array dari semaphore yang dapat ditahan</a:t>
            </a:r>
            <a:r>
              <a:rPr lang="en-US" sz="3600" smtClean="0"/>
              <a:t>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DEADLOCK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229600" cy="4267200"/>
          </a:xfrm>
        </p:spPr>
        <p:txBody>
          <a:bodyPr/>
          <a:lstStyle/>
          <a:p>
            <a:pPr eaLnBrk="1" hangingPunct="1"/>
            <a:r>
              <a:rPr lang="en-US" sz="3600" smtClean="0"/>
              <a:t>Deadlock adalah suatu kondisi dimana dua proses atau lebih tidak dapat meneruskan eksekusinya oleh pemroses.</a:t>
            </a:r>
          </a:p>
          <a:p>
            <a:pPr eaLnBrk="1" hangingPunct="1"/>
            <a:r>
              <a:rPr lang="en-US" sz="3600" smtClean="0"/>
              <a:t>Pada umumnya </a:t>
            </a:r>
            <a:r>
              <a:rPr lang="en-US" sz="3600" i="1" smtClean="0"/>
              <a:t>deadlock </a:t>
            </a:r>
            <a:r>
              <a:rPr lang="en-US" sz="3600" smtClean="0"/>
              <a:t>terjadi karena proses mengalami </a:t>
            </a:r>
            <a:r>
              <a:rPr lang="en-US" sz="3600" i="1" smtClean="0"/>
              <a:t>startvation.</a:t>
            </a:r>
            <a:r>
              <a:rPr lang="en-US" sz="3600" smtClean="0"/>
              <a:t> 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DEADLOCK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3600" smtClean="0"/>
              <a:t>Kondisi yang dapat menimbulkan terjadinya deadlock: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sz="3600" smtClean="0"/>
          </a:p>
          <a:p>
            <a:pPr eaLnBrk="1" hangingPunct="1"/>
            <a:r>
              <a:rPr lang="en-US" sz="3600" i="1" smtClean="0"/>
              <a:t>Mutual exclusion</a:t>
            </a:r>
            <a:r>
              <a:rPr lang="en-US" sz="3600" smtClean="0"/>
              <a:t>. </a:t>
            </a:r>
          </a:p>
          <a:p>
            <a:pPr eaLnBrk="1" hangingPunct="1"/>
            <a:r>
              <a:rPr lang="en-US" sz="3600" i="1" smtClean="0"/>
              <a:t>Hold &amp; Wait</a:t>
            </a:r>
            <a:r>
              <a:rPr lang="en-US" sz="3600" smtClean="0"/>
              <a:t>. </a:t>
            </a:r>
          </a:p>
          <a:p>
            <a:pPr eaLnBrk="1" hangingPunct="1"/>
            <a:r>
              <a:rPr lang="en-US" sz="3600" i="1" smtClean="0"/>
              <a:t>No Preemption</a:t>
            </a:r>
            <a:r>
              <a:rPr lang="en-US" sz="3600" smtClean="0"/>
              <a:t>. </a:t>
            </a:r>
          </a:p>
          <a:p>
            <a:pPr eaLnBrk="1" hangingPunct="1"/>
            <a:r>
              <a:rPr lang="en-US" sz="3600" i="1" smtClean="0"/>
              <a:t>Circular Wait Condition</a:t>
            </a:r>
            <a:r>
              <a:rPr lang="en-US" sz="3600" smtClean="0"/>
              <a:t>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Prinsip-prinsip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Konkurensi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3600" b="1" i="1" u="sng" smtClean="0"/>
              <a:t>Konkurensi meliputi hal-hal sbb: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Alokasi waktu pemroses untuk proses-proses</a:t>
            </a:r>
          </a:p>
          <a:p>
            <a:pPr eaLnBrk="1" hangingPunct="1"/>
            <a:r>
              <a:rPr lang="en-US" smtClean="0"/>
              <a:t>Pemakaian bersama dan persaingan untuk mendapatkan sumber daya</a:t>
            </a:r>
          </a:p>
          <a:p>
            <a:pPr eaLnBrk="1" hangingPunct="1"/>
            <a:r>
              <a:rPr lang="en-US" smtClean="0"/>
              <a:t>Komunikasi antarproses</a:t>
            </a:r>
          </a:p>
          <a:p>
            <a:pPr eaLnBrk="1" hangingPunct="1"/>
            <a:r>
              <a:rPr lang="en-US" smtClean="0"/>
              <a:t>Sinkronisasi aktivitas banyak proses.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/>
              <a:t>Deadlock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8131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09800"/>
            <a:ext cx="8610600" cy="35814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4000" b="1" smtClean="0"/>
              <a:t>Metode Mengendalikan </a:t>
            </a:r>
            <a:r>
              <a:rPr lang="en-US" sz="4000" b="1" i="1" smtClean="0"/>
              <a:t>Deadlock</a:t>
            </a:r>
            <a:r>
              <a:rPr lang="en-US" sz="4000" b="1" smtClean="0"/>
              <a:t> :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sz="3600" smtClean="0"/>
          </a:p>
          <a:p>
            <a:pPr eaLnBrk="1" hangingPunct="1"/>
            <a:r>
              <a:rPr lang="en-US" sz="3600" smtClean="0"/>
              <a:t>Menggunakan suatu protokol</a:t>
            </a:r>
          </a:p>
          <a:p>
            <a:pPr eaLnBrk="1" hangingPunct="1"/>
            <a:r>
              <a:rPr lang="en-US" sz="3600" smtClean="0"/>
              <a:t>Mengijinkan sistem mengalami deadlock</a:t>
            </a:r>
          </a:p>
          <a:p>
            <a:pPr eaLnBrk="1" hangingPunct="1"/>
            <a:r>
              <a:rPr lang="en-US" sz="3600" smtClean="0"/>
              <a:t>Mengabaikan semua masalah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 smtClean="0"/>
              <a:t>Deadlock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209800"/>
            <a:ext cx="8229600" cy="2568575"/>
          </a:xfrm>
        </p:spPr>
        <p:txBody>
          <a:bodyPr rtlCol="0">
            <a:normAutofit lnSpcReduction="10000"/>
          </a:bodyPr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en-US" sz="4000" dirty="0" err="1" smtClean="0"/>
              <a:t>Penghindaran</a:t>
            </a:r>
            <a:r>
              <a:rPr lang="en-US" sz="4000" dirty="0" smtClean="0"/>
              <a:t> Deadlock :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endParaRPr lang="en-US" sz="4000" b="1" dirty="0" smtClean="0"/>
          </a:p>
          <a:p>
            <a:pPr eaLnBrk="1" hangingPunct="1">
              <a:defRPr/>
            </a:pPr>
            <a:r>
              <a:rPr lang="en-US" sz="4000" b="1" dirty="0" smtClean="0"/>
              <a:t>State </a:t>
            </a:r>
            <a:r>
              <a:rPr lang="en-US" sz="4000" b="1" dirty="0" err="1" smtClean="0"/>
              <a:t>Selamat</a:t>
            </a:r>
            <a:endParaRPr lang="en-US" sz="4000" b="1" dirty="0" smtClean="0"/>
          </a:p>
          <a:p>
            <a:pPr eaLnBrk="1" hangingPunct="1">
              <a:defRPr/>
            </a:pPr>
            <a:r>
              <a:rPr lang="en-US" sz="4000" b="1" dirty="0" smtClean="0"/>
              <a:t>State </a:t>
            </a:r>
            <a:r>
              <a:rPr lang="en-US" sz="4000" b="1" dirty="0" err="1" smtClean="0"/>
              <a:t>Tak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Selamat</a:t>
            </a:r>
            <a:r>
              <a:rPr lang="en-US" sz="4000" b="1" dirty="0" smtClean="0"/>
              <a:t> </a:t>
            </a:r>
            <a:r>
              <a:rPr lang="en-US" sz="4000" b="1" i="1" dirty="0" smtClean="0"/>
              <a:t>(unsafe state)</a:t>
            </a: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i="1" dirty="0" smtClean="0"/>
              <a:t>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686800" cy="3276600"/>
          </a:xfrm>
        </p:spPr>
        <p:txBody>
          <a:bodyPr rtlCol="0">
            <a:normAutofit/>
          </a:bodyPr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id-ID" sz="4000" dirty="0" smtClean="0"/>
              <a:t>Mendeteksi dan Memulihkan</a:t>
            </a:r>
            <a:r>
              <a:rPr lang="en-US" sz="4000" dirty="0" smtClean="0"/>
              <a:t> </a:t>
            </a:r>
            <a:r>
              <a:rPr lang="id-ID" sz="4000" i="1" dirty="0" smtClean="0"/>
              <a:t>Deadlock</a:t>
            </a:r>
            <a:r>
              <a:rPr lang="id-ID" sz="4000" dirty="0" smtClean="0"/>
              <a:t> </a:t>
            </a:r>
            <a:r>
              <a:rPr lang="en-US" sz="4000" dirty="0" smtClean="0"/>
              <a:t> :</a:t>
            </a:r>
            <a:endParaRPr lang="en-US" sz="4000" i="1" dirty="0" smtClean="0"/>
          </a:p>
          <a:p>
            <a:pPr algn="ctr" eaLnBrk="1" hangingPunct="1">
              <a:buFont typeface="Wingdings 2" pitchFamily="18" charset="2"/>
              <a:buNone/>
              <a:defRPr/>
            </a:pPr>
            <a:endParaRPr lang="en-US" sz="4000" i="1" dirty="0" smtClean="0"/>
          </a:p>
          <a:p>
            <a:pPr marL="862012" indent="-742950" eaLnBrk="1" hangingPunct="1">
              <a:buFont typeface="+mj-lt"/>
              <a:buAutoNum type="arabicPeriod"/>
              <a:defRPr/>
            </a:pPr>
            <a:r>
              <a:rPr lang="id-ID" sz="4000" dirty="0" smtClean="0"/>
              <a:t>Terminasi Proses</a:t>
            </a:r>
            <a:endParaRPr lang="en-US" sz="4000" dirty="0" smtClean="0"/>
          </a:p>
          <a:p>
            <a:pPr marL="862012" indent="-742950" eaLnBrk="1" hangingPunct="1">
              <a:buFont typeface="+mj-lt"/>
              <a:buAutoNum type="arabicPeriod"/>
              <a:defRPr/>
            </a:pPr>
            <a:r>
              <a:rPr lang="id-ID" sz="4000" i="1" dirty="0" smtClean="0"/>
              <a:t>Resources Preemption</a:t>
            </a:r>
            <a:endParaRPr lang="en-US" sz="40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STARTVATION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74825"/>
            <a:ext cx="8229600" cy="2949575"/>
          </a:xfrm>
        </p:spPr>
        <p:txBody>
          <a:bodyPr/>
          <a:lstStyle/>
          <a:p>
            <a:pPr eaLnBrk="1" hangingPunct="1"/>
            <a:r>
              <a:rPr lang="en-US" smtClean="0"/>
              <a:t>Startvation adalah keadaan dimana pemberian akses bergantian terus menerus, dan ada suatu proses yang tidak mendapatkan gilirannya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40525" y="2967335"/>
            <a:ext cx="49936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terimakasih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KONKURENSI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en-US" sz="3600" dirty="0" err="1" smtClean="0"/>
              <a:t>Konkurensi</a:t>
            </a:r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muncul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konteks</a:t>
            </a:r>
            <a:r>
              <a:rPr lang="en-US" sz="3600" dirty="0" smtClean="0"/>
              <a:t> </a:t>
            </a:r>
            <a:r>
              <a:rPr lang="en-US" sz="3600" dirty="0" err="1" smtClean="0"/>
              <a:t>berbeda</a:t>
            </a:r>
            <a:r>
              <a:rPr lang="en-US" sz="3600" dirty="0" smtClean="0"/>
              <a:t>, </a:t>
            </a:r>
            <a:r>
              <a:rPr lang="en-US" sz="3600" dirty="0" err="1" smtClean="0"/>
              <a:t>antara</a:t>
            </a:r>
            <a:r>
              <a:rPr lang="en-US" sz="3600" dirty="0" smtClean="0"/>
              <a:t> lain:</a:t>
            </a: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sz="3600" dirty="0" smtClean="0"/>
          </a:p>
          <a:p>
            <a:pPr eaLnBrk="1" hangingPunct="1">
              <a:defRPr/>
            </a:pPr>
            <a:r>
              <a:rPr lang="en-US" b="1" dirty="0" err="1" smtClean="0"/>
              <a:t>Banyak</a:t>
            </a:r>
            <a:r>
              <a:rPr lang="en-US" b="1" dirty="0" smtClean="0"/>
              <a:t> </a:t>
            </a:r>
            <a:r>
              <a:rPr lang="en-US" b="1" dirty="0" err="1" smtClean="0"/>
              <a:t>aplikasi</a:t>
            </a:r>
            <a:r>
              <a:rPr lang="en-US" b="1" dirty="0" smtClean="0"/>
              <a:t> (</a:t>
            </a:r>
            <a:r>
              <a:rPr lang="en-US" b="1" i="1" dirty="0" smtClean="0"/>
              <a:t>multiple</a:t>
            </a:r>
            <a:r>
              <a:rPr lang="en-US" b="1" dirty="0" smtClean="0"/>
              <a:t> </a:t>
            </a:r>
            <a:r>
              <a:rPr lang="en-US" b="1" i="1" dirty="0" smtClean="0"/>
              <a:t>application</a:t>
            </a:r>
            <a:r>
              <a:rPr lang="en-US" b="1" dirty="0" smtClean="0"/>
              <a:t>).</a:t>
            </a:r>
          </a:p>
          <a:p>
            <a:pPr eaLnBrk="1" hangingPunct="1">
              <a:defRPr/>
            </a:pPr>
            <a:r>
              <a:rPr lang="en-US" b="1" dirty="0" err="1" smtClean="0"/>
              <a:t>Aplikasi</a:t>
            </a:r>
            <a:r>
              <a:rPr lang="en-US" b="1" dirty="0" smtClean="0"/>
              <a:t> </a:t>
            </a:r>
            <a:r>
              <a:rPr lang="en-US" b="1" dirty="0" err="1" smtClean="0"/>
              <a:t>terstruktur</a:t>
            </a:r>
            <a:r>
              <a:rPr lang="en-US" b="1" dirty="0" smtClean="0"/>
              <a:t>.</a:t>
            </a:r>
          </a:p>
          <a:p>
            <a:pPr eaLnBrk="1" hangingPunct="1">
              <a:defRPr/>
            </a:pPr>
            <a:r>
              <a:rPr lang="en-US" b="1" dirty="0" err="1" smtClean="0"/>
              <a:t>Struktur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operasi</a:t>
            </a:r>
            <a:endParaRPr lang="en-US" b="1" dirty="0" smtClean="0"/>
          </a:p>
          <a:p>
            <a:pPr eaLnBrk="1" hangingPunct="1">
              <a:defRPr/>
            </a:pP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Strukturisasi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Proses</a:t>
            </a:r>
            <a:r>
              <a:rPr lang="en-US" b="1" dirty="0" smtClean="0"/>
              <a:t>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12527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err="1" smtClean="0"/>
              <a:t>Banyak</a:t>
            </a:r>
            <a:r>
              <a:rPr lang="en-US" sz="4800" dirty="0" smtClean="0"/>
              <a:t> </a:t>
            </a:r>
            <a:r>
              <a:rPr lang="en-US" sz="4800" dirty="0" err="1" smtClean="0"/>
              <a:t>aplikasi</a:t>
            </a:r>
            <a:r>
              <a:rPr lang="en-US" sz="4800" dirty="0" smtClean="0"/>
              <a:t> (</a:t>
            </a:r>
            <a:r>
              <a:rPr lang="en-US" sz="4800" i="1" dirty="0" smtClean="0"/>
              <a:t>multiple</a:t>
            </a:r>
            <a:r>
              <a:rPr lang="en-US" sz="4800" dirty="0" smtClean="0"/>
              <a:t> </a:t>
            </a:r>
            <a:r>
              <a:rPr lang="en-US" sz="4800" i="1" dirty="0" smtClean="0"/>
              <a:t>application</a:t>
            </a:r>
            <a:r>
              <a:rPr lang="en-US" sz="4800" dirty="0" smtClean="0"/>
              <a:t>)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14600"/>
            <a:ext cx="8229600" cy="16002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3600" smtClean="0"/>
              <a:t>Multiprogramming memungkinkan banyak proses sekaligus dijalankan.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2717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err="1" smtClean="0">
                <a:solidFill>
                  <a:schemeClr val="accent1">
                    <a:satMod val="150000"/>
                  </a:schemeClr>
                </a:solidFill>
              </a:rPr>
              <a:t>Aplikasi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1">
                    <a:satMod val="150000"/>
                  </a:schemeClr>
                </a:solidFill>
              </a:rPr>
              <a:t>terstruktur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.</a:t>
            </a:r>
            <a:b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74825"/>
            <a:ext cx="8229600" cy="3406775"/>
          </a:xfrm>
        </p:spPr>
        <p:txBody>
          <a:bodyPr/>
          <a:lstStyle/>
          <a:p>
            <a:pPr eaLnBrk="1" hangingPunct="1"/>
            <a:r>
              <a:rPr lang="en-US" sz="3600" smtClean="0"/>
              <a:t>Perluasan prinsip perancangan modular dan pemrograman terstruktur adalah suatu aplikasi dapat secara efektif diimplementasikan sebagai sekumpulan proses.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0337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Struktur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sistem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operasi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.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Keunggulan strukturisasi dapat juga diterapkan ke pemrograman sistem.</a:t>
            </a:r>
          </a:p>
          <a:p>
            <a:pPr eaLnBrk="1" hangingPunct="1"/>
            <a:r>
              <a:rPr lang="en-US" sz="3600" smtClean="0"/>
              <a:t>Sistem operasi bermodelkan client/server menggunakan pendekatan ini.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Strukturisasi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Satu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Proses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.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Saat ini untuk peningkatan kinerja maka satu proses dapat memiliki banyak thread yang independen. </a:t>
            </a:r>
          </a:p>
          <a:p>
            <a:pPr eaLnBrk="1" hangingPunct="1"/>
            <a:r>
              <a:rPr lang="en-US" sz="3600" smtClean="0"/>
              <a:t>Thread-thread tersebut harus dapat bekerjasama untuk mencapai tujuan proses.</a:t>
            </a:r>
          </a:p>
          <a:p>
            <a:pPr eaLnBrk="1" hangingPunct="1">
              <a:buFont typeface="Wingdings 2" pitchFamily="18" charset="2"/>
              <a:buNone/>
            </a:pPr>
            <a:endParaRPr lang="en-US" sz="360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121</TotalTime>
  <Words>1054</Words>
  <Application>Microsoft Office PowerPoint</Application>
  <PresentationFormat>On-screen Show (4:3)</PresentationFormat>
  <Paragraphs>166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Equity</vt:lpstr>
      <vt:lpstr>Slide 1</vt:lpstr>
      <vt:lpstr>KONKURENSI </vt:lpstr>
      <vt:lpstr>KONKURENSI</vt:lpstr>
      <vt:lpstr>Prinsip-prinsip Konkurensi </vt:lpstr>
      <vt:lpstr>KONKURENSI</vt:lpstr>
      <vt:lpstr>Banyak aplikasi (multiple application)</vt:lpstr>
      <vt:lpstr>Aplikasi terstruktur. </vt:lpstr>
      <vt:lpstr>Struktur sistem operasi. </vt:lpstr>
      <vt:lpstr>Untuk Strukturisasi Satu Proses. </vt:lpstr>
      <vt:lpstr>Interaksi Antar Proses.</vt:lpstr>
      <vt:lpstr>KONKURENSI</vt:lpstr>
      <vt:lpstr>KONKURENSI</vt:lpstr>
      <vt:lpstr>Beberapa kesulitan yang dapat muncul, di antaranya adalah: </vt:lpstr>
      <vt:lpstr>Konkurensi</vt:lpstr>
      <vt:lpstr>Konkurensi</vt:lpstr>
      <vt:lpstr>Pokok Penyelesaian Masalah Kongkurensi </vt:lpstr>
      <vt:lpstr>MUTUAL EXCLUSION </vt:lpstr>
      <vt:lpstr>MUTUAL EXCLUSION</vt:lpstr>
      <vt:lpstr>MUTUAL EXCLUSION</vt:lpstr>
      <vt:lpstr>MUTUAL EXCLUSION</vt:lpstr>
      <vt:lpstr>MUTUAL EXCLUSION</vt:lpstr>
      <vt:lpstr>MUTUAL EXCLUSION</vt:lpstr>
      <vt:lpstr>MUTUAL EXCLUSION</vt:lpstr>
      <vt:lpstr>SINKRONISASI</vt:lpstr>
      <vt:lpstr>SINKRONISASI</vt:lpstr>
      <vt:lpstr>Kasus Produsen-Konsumer </vt:lpstr>
      <vt:lpstr>Race Condition</vt:lpstr>
      <vt:lpstr>Race Condition</vt:lpstr>
      <vt:lpstr>Race Condition</vt:lpstr>
      <vt:lpstr>Race Condition</vt:lpstr>
      <vt:lpstr>Critical Section</vt:lpstr>
      <vt:lpstr>Critical Section</vt:lpstr>
      <vt:lpstr>Critical Section</vt:lpstr>
      <vt:lpstr>Problem Klasik Sinkronisasi</vt:lpstr>
      <vt:lpstr>Problem Readers-Writers</vt:lpstr>
      <vt:lpstr>Problem Readers-Writers</vt:lpstr>
      <vt:lpstr>Problem Dining Philosopers</vt:lpstr>
      <vt:lpstr>DEADLOCK</vt:lpstr>
      <vt:lpstr>DEADLOCK</vt:lpstr>
      <vt:lpstr>Deadlock</vt:lpstr>
      <vt:lpstr>Deadlock</vt:lpstr>
      <vt:lpstr>Deadlock</vt:lpstr>
      <vt:lpstr>STARTVATION</vt:lpstr>
      <vt:lpstr>Slide 44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KONKURENSI</dc:title>
  <dc:creator/>
  <cp:lastModifiedBy>Wahyu Nurjaya WK, ST., M.Kom.</cp:lastModifiedBy>
  <cp:revision>20</cp:revision>
  <dcterms:created xsi:type="dcterms:W3CDTF">2006-08-16T00:00:00Z</dcterms:created>
  <dcterms:modified xsi:type="dcterms:W3CDTF">2010-03-24T01:07:34Z</dcterms:modified>
</cp:coreProperties>
</file>