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6" r:id="rId1"/>
  </p:sldMasterIdLst>
  <p:notesMasterIdLst>
    <p:notesMasterId r:id="rId14"/>
  </p:notesMasterIdLst>
  <p:sldIdLst>
    <p:sldId id="256" r:id="rId2"/>
    <p:sldId id="257" r:id="rId3"/>
    <p:sldId id="258" r:id="rId4"/>
    <p:sldId id="261" r:id="rId5"/>
    <p:sldId id="259" r:id="rId6"/>
    <p:sldId id="260" r:id="rId7"/>
    <p:sldId id="262" r:id="rId8"/>
    <p:sldId id="263" r:id="rId9"/>
    <p:sldId id="265" r:id="rId10"/>
    <p:sldId id="266" r:id="rId11"/>
    <p:sldId id="267" r:id="rId12"/>
    <p:sldId id="264" r:id="rId13"/>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Verdana" pitchFamily="34" charset="0"/>
        <a:ea typeface="+mn-ea"/>
        <a:cs typeface="+mn-cs"/>
      </a:defRPr>
    </a:lvl1pPr>
    <a:lvl2pPr marL="457200" algn="l" rtl="0" eaLnBrk="0" fontAlgn="base" hangingPunct="0">
      <a:spcBef>
        <a:spcPct val="0"/>
      </a:spcBef>
      <a:spcAft>
        <a:spcPct val="0"/>
      </a:spcAft>
      <a:defRPr kern="1200">
        <a:solidFill>
          <a:schemeClr val="tx1"/>
        </a:solidFill>
        <a:latin typeface="Verdana" pitchFamily="34" charset="0"/>
        <a:ea typeface="+mn-ea"/>
        <a:cs typeface="+mn-cs"/>
      </a:defRPr>
    </a:lvl2pPr>
    <a:lvl3pPr marL="914400" algn="l" rtl="0" eaLnBrk="0" fontAlgn="base" hangingPunct="0">
      <a:spcBef>
        <a:spcPct val="0"/>
      </a:spcBef>
      <a:spcAft>
        <a:spcPct val="0"/>
      </a:spcAft>
      <a:defRPr kern="1200">
        <a:solidFill>
          <a:schemeClr val="tx1"/>
        </a:solidFill>
        <a:latin typeface="Verdana" pitchFamily="34" charset="0"/>
        <a:ea typeface="+mn-ea"/>
        <a:cs typeface="+mn-cs"/>
      </a:defRPr>
    </a:lvl3pPr>
    <a:lvl4pPr marL="1371600" algn="l" rtl="0" eaLnBrk="0" fontAlgn="base" hangingPunct="0">
      <a:spcBef>
        <a:spcPct val="0"/>
      </a:spcBef>
      <a:spcAft>
        <a:spcPct val="0"/>
      </a:spcAft>
      <a:defRPr kern="1200">
        <a:solidFill>
          <a:schemeClr val="tx1"/>
        </a:solidFill>
        <a:latin typeface="Verdana" pitchFamily="34" charset="0"/>
        <a:ea typeface="+mn-ea"/>
        <a:cs typeface="+mn-cs"/>
      </a:defRPr>
    </a:lvl4pPr>
    <a:lvl5pPr marL="1828800" algn="l" rtl="0" eaLnBrk="0" fontAlgn="base" hangingPunct="0">
      <a:spcBef>
        <a:spcPct val="0"/>
      </a:spcBef>
      <a:spcAft>
        <a:spcPct val="0"/>
      </a:spcAft>
      <a:defRPr kern="1200">
        <a:solidFill>
          <a:schemeClr val="tx1"/>
        </a:solidFill>
        <a:latin typeface="Verdana" pitchFamily="34" charset="0"/>
        <a:ea typeface="+mn-ea"/>
        <a:cs typeface="+mn-cs"/>
      </a:defRPr>
    </a:lvl5pPr>
    <a:lvl6pPr marL="2286000" algn="l" defTabSz="914400" rtl="0" eaLnBrk="1" latinLnBrk="0" hangingPunct="1">
      <a:defRPr kern="1200">
        <a:solidFill>
          <a:schemeClr val="tx1"/>
        </a:solidFill>
        <a:latin typeface="Verdana" pitchFamily="34" charset="0"/>
        <a:ea typeface="+mn-ea"/>
        <a:cs typeface="+mn-cs"/>
      </a:defRPr>
    </a:lvl6pPr>
    <a:lvl7pPr marL="2743200" algn="l" defTabSz="914400" rtl="0" eaLnBrk="1" latinLnBrk="0" hangingPunct="1">
      <a:defRPr kern="1200">
        <a:solidFill>
          <a:schemeClr val="tx1"/>
        </a:solidFill>
        <a:latin typeface="Verdana" pitchFamily="34" charset="0"/>
        <a:ea typeface="+mn-ea"/>
        <a:cs typeface="+mn-cs"/>
      </a:defRPr>
    </a:lvl7pPr>
    <a:lvl8pPr marL="3200400" algn="l" defTabSz="914400" rtl="0" eaLnBrk="1" latinLnBrk="0" hangingPunct="1">
      <a:defRPr kern="1200">
        <a:solidFill>
          <a:schemeClr val="tx1"/>
        </a:solidFill>
        <a:latin typeface="Verdana" pitchFamily="34" charset="0"/>
        <a:ea typeface="+mn-ea"/>
        <a:cs typeface="+mn-cs"/>
      </a:defRPr>
    </a:lvl8pPr>
    <a:lvl9pPr marL="3657600" algn="l" defTabSz="914400" rtl="0" eaLnBrk="1" latinLnBrk="0" hangingPunct="1">
      <a:defRPr kern="1200">
        <a:solidFill>
          <a:schemeClr val="tx1"/>
        </a:solidFill>
        <a:latin typeface="Verdan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66FF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99" autoAdjust="0"/>
    <p:restoredTop sz="94667" autoAdjust="0"/>
  </p:normalViewPr>
  <p:slideViewPr>
    <p:cSldViewPr>
      <p:cViewPr varScale="1">
        <p:scale>
          <a:sx n="45" d="100"/>
          <a:sy n="45" d="100"/>
        </p:scale>
        <p:origin x="-1152"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1032"/>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DF690C6-B8DC-4379-ACF4-DE3F317E642B}" type="datetimeFigureOut">
              <a:rPr lang="en-US" smtClean="0"/>
              <a:t>11/7/2012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FA9C046-435F-44CA-BC9C-32C28121C777}" type="slidenum">
              <a:rPr lang="en-US" smtClean="0"/>
              <a:t>‹#›</a:t>
            </a:fld>
            <a:endParaRPr lang="en-US"/>
          </a:p>
        </p:txBody>
      </p:sp>
    </p:spTree>
    <p:extLst>
      <p:ext uri="{BB962C8B-B14F-4D97-AF65-F5344CB8AC3E}">
        <p14:creationId xmlns:p14="http://schemas.microsoft.com/office/powerpoint/2010/main" val="36422598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FA9C046-435F-44CA-BC9C-32C28121C777}" type="slidenum">
              <a:rPr lang="en-US" smtClean="0"/>
              <a:t>1</a:t>
            </a:fld>
            <a:endParaRPr lang="en-US"/>
          </a:p>
        </p:txBody>
      </p:sp>
    </p:spTree>
    <p:extLst>
      <p:ext uri="{BB962C8B-B14F-4D97-AF65-F5344CB8AC3E}">
        <p14:creationId xmlns:p14="http://schemas.microsoft.com/office/powerpoint/2010/main" val="423870075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FA9C046-435F-44CA-BC9C-32C28121C777}" type="slidenum">
              <a:rPr lang="en-US" smtClean="0"/>
              <a:t>10</a:t>
            </a:fld>
            <a:endParaRPr lang="en-US"/>
          </a:p>
        </p:txBody>
      </p:sp>
    </p:spTree>
    <p:extLst>
      <p:ext uri="{BB962C8B-B14F-4D97-AF65-F5344CB8AC3E}">
        <p14:creationId xmlns:p14="http://schemas.microsoft.com/office/powerpoint/2010/main" val="141431043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FA9C046-435F-44CA-BC9C-32C28121C777}" type="slidenum">
              <a:rPr lang="en-US" smtClean="0"/>
              <a:t>11</a:t>
            </a:fld>
            <a:endParaRPr lang="en-US"/>
          </a:p>
        </p:txBody>
      </p:sp>
    </p:spTree>
    <p:extLst>
      <p:ext uri="{BB962C8B-B14F-4D97-AF65-F5344CB8AC3E}">
        <p14:creationId xmlns:p14="http://schemas.microsoft.com/office/powerpoint/2010/main" val="214719259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FA9C046-435F-44CA-BC9C-32C28121C777}" type="slidenum">
              <a:rPr lang="en-US" smtClean="0"/>
              <a:t>12</a:t>
            </a:fld>
            <a:endParaRPr lang="en-US"/>
          </a:p>
        </p:txBody>
      </p:sp>
    </p:spTree>
    <p:extLst>
      <p:ext uri="{BB962C8B-B14F-4D97-AF65-F5344CB8AC3E}">
        <p14:creationId xmlns:p14="http://schemas.microsoft.com/office/powerpoint/2010/main" val="23623798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FA9C046-435F-44CA-BC9C-32C28121C777}" type="slidenum">
              <a:rPr lang="en-US" smtClean="0"/>
              <a:t>2</a:t>
            </a:fld>
            <a:endParaRPr lang="en-US"/>
          </a:p>
        </p:txBody>
      </p:sp>
    </p:spTree>
    <p:extLst>
      <p:ext uri="{BB962C8B-B14F-4D97-AF65-F5344CB8AC3E}">
        <p14:creationId xmlns:p14="http://schemas.microsoft.com/office/powerpoint/2010/main" val="12876028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FA9C046-435F-44CA-BC9C-32C28121C777}" type="slidenum">
              <a:rPr lang="en-US" smtClean="0"/>
              <a:t>3</a:t>
            </a:fld>
            <a:endParaRPr lang="en-US"/>
          </a:p>
        </p:txBody>
      </p:sp>
    </p:spTree>
    <p:extLst>
      <p:ext uri="{BB962C8B-B14F-4D97-AF65-F5344CB8AC3E}">
        <p14:creationId xmlns:p14="http://schemas.microsoft.com/office/powerpoint/2010/main" val="31262712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FA9C046-435F-44CA-BC9C-32C28121C777}" type="slidenum">
              <a:rPr lang="en-US" smtClean="0"/>
              <a:t>4</a:t>
            </a:fld>
            <a:endParaRPr lang="en-US"/>
          </a:p>
        </p:txBody>
      </p:sp>
    </p:spTree>
    <p:extLst>
      <p:ext uri="{BB962C8B-B14F-4D97-AF65-F5344CB8AC3E}">
        <p14:creationId xmlns:p14="http://schemas.microsoft.com/office/powerpoint/2010/main" val="324459635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FA9C046-435F-44CA-BC9C-32C28121C777}" type="slidenum">
              <a:rPr lang="en-US" smtClean="0"/>
              <a:t>5</a:t>
            </a:fld>
            <a:endParaRPr lang="en-US"/>
          </a:p>
        </p:txBody>
      </p:sp>
    </p:spTree>
    <p:extLst>
      <p:ext uri="{BB962C8B-B14F-4D97-AF65-F5344CB8AC3E}">
        <p14:creationId xmlns:p14="http://schemas.microsoft.com/office/powerpoint/2010/main" val="8786335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FA9C046-435F-44CA-BC9C-32C28121C777}" type="slidenum">
              <a:rPr lang="en-US" smtClean="0"/>
              <a:t>6</a:t>
            </a:fld>
            <a:endParaRPr lang="en-US"/>
          </a:p>
        </p:txBody>
      </p:sp>
    </p:spTree>
    <p:extLst>
      <p:ext uri="{BB962C8B-B14F-4D97-AF65-F5344CB8AC3E}">
        <p14:creationId xmlns:p14="http://schemas.microsoft.com/office/powerpoint/2010/main" val="34196289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FA9C046-435F-44CA-BC9C-32C28121C777}" type="slidenum">
              <a:rPr lang="en-US" smtClean="0"/>
              <a:t>7</a:t>
            </a:fld>
            <a:endParaRPr lang="en-US"/>
          </a:p>
        </p:txBody>
      </p:sp>
    </p:spTree>
    <p:extLst>
      <p:ext uri="{BB962C8B-B14F-4D97-AF65-F5344CB8AC3E}">
        <p14:creationId xmlns:p14="http://schemas.microsoft.com/office/powerpoint/2010/main" val="249369817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FA9C046-435F-44CA-BC9C-32C28121C777}" type="slidenum">
              <a:rPr lang="en-US" smtClean="0"/>
              <a:t>8</a:t>
            </a:fld>
            <a:endParaRPr lang="en-US"/>
          </a:p>
        </p:txBody>
      </p:sp>
    </p:spTree>
    <p:extLst>
      <p:ext uri="{BB962C8B-B14F-4D97-AF65-F5344CB8AC3E}">
        <p14:creationId xmlns:p14="http://schemas.microsoft.com/office/powerpoint/2010/main" val="244016180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FA9C046-435F-44CA-BC9C-32C28121C777}" type="slidenum">
              <a:rPr lang="en-US" smtClean="0"/>
              <a:t>9</a:t>
            </a:fld>
            <a:endParaRPr lang="en-US"/>
          </a:p>
        </p:txBody>
      </p:sp>
    </p:spTree>
    <p:extLst>
      <p:ext uri="{BB962C8B-B14F-4D97-AF65-F5344CB8AC3E}">
        <p14:creationId xmlns:p14="http://schemas.microsoft.com/office/powerpoint/2010/main" val="8341654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10A1831E-73B2-4F7D-89CA-6A2ED21D8BEC}" type="slidenum">
              <a:rPr lang="en-US" smtClean="0"/>
              <a:pPr>
                <a:defRPr/>
              </a:pPr>
              <a:t>‹#›</a:t>
            </a:fld>
            <a:endParaRPr lang="en-US"/>
          </a:p>
        </p:txBody>
      </p:sp>
    </p:spTree>
    <p:extLst>
      <p:ext uri="{BB962C8B-B14F-4D97-AF65-F5344CB8AC3E}">
        <p14:creationId xmlns:p14="http://schemas.microsoft.com/office/powerpoint/2010/main" val="8730727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B18A6BF2-DB7A-4BAD-9DD8-814F5D44D699}" type="slidenum">
              <a:rPr lang="en-US" smtClean="0"/>
              <a:pPr>
                <a:defRPr/>
              </a:pPr>
              <a:t>‹#›</a:t>
            </a:fld>
            <a:endParaRPr lang="en-US"/>
          </a:p>
        </p:txBody>
      </p:sp>
    </p:spTree>
    <p:extLst>
      <p:ext uri="{BB962C8B-B14F-4D97-AF65-F5344CB8AC3E}">
        <p14:creationId xmlns:p14="http://schemas.microsoft.com/office/powerpoint/2010/main" val="11453109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97CD080F-8C72-4F6A-AD5E-91ABB9CF6F20}" type="slidenum">
              <a:rPr lang="en-US" smtClean="0"/>
              <a:pPr>
                <a:defRPr/>
              </a:pPr>
              <a:t>‹#›</a:t>
            </a:fld>
            <a:endParaRPr lang="en-US"/>
          </a:p>
        </p:txBody>
      </p:sp>
    </p:spTree>
    <p:extLst>
      <p:ext uri="{BB962C8B-B14F-4D97-AF65-F5344CB8AC3E}">
        <p14:creationId xmlns:p14="http://schemas.microsoft.com/office/powerpoint/2010/main" val="27791049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5519AA8C-6566-4AEA-9625-3A9914CC669A}" type="slidenum">
              <a:rPr lang="en-US" smtClean="0"/>
              <a:pPr>
                <a:defRPr/>
              </a:pPr>
              <a:t>‹#›</a:t>
            </a:fld>
            <a:endParaRPr lang="en-US"/>
          </a:p>
        </p:txBody>
      </p:sp>
    </p:spTree>
    <p:extLst>
      <p:ext uri="{BB962C8B-B14F-4D97-AF65-F5344CB8AC3E}">
        <p14:creationId xmlns:p14="http://schemas.microsoft.com/office/powerpoint/2010/main" val="13634334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06125627-DE9B-4B68-974A-9A3FF8D66C73}" type="slidenum">
              <a:rPr lang="en-US" smtClean="0"/>
              <a:pPr>
                <a:defRPr/>
              </a:pPr>
              <a:t>‹#›</a:t>
            </a:fld>
            <a:endParaRPr lang="en-US"/>
          </a:p>
        </p:txBody>
      </p:sp>
    </p:spTree>
    <p:extLst>
      <p:ext uri="{BB962C8B-B14F-4D97-AF65-F5344CB8AC3E}">
        <p14:creationId xmlns:p14="http://schemas.microsoft.com/office/powerpoint/2010/main" val="16901348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1832D3C4-FB9B-444A-B5CF-B8795ACC8280}" type="slidenum">
              <a:rPr lang="en-US" smtClean="0"/>
              <a:pPr>
                <a:defRPr/>
              </a:pPr>
              <a:t>‹#›</a:t>
            </a:fld>
            <a:endParaRPr lang="en-US"/>
          </a:p>
        </p:txBody>
      </p:sp>
    </p:spTree>
    <p:extLst>
      <p:ext uri="{BB962C8B-B14F-4D97-AF65-F5344CB8AC3E}">
        <p14:creationId xmlns:p14="http://schemas.microsoft.com/office/powerpoint/2010/main" val="23433829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C30D96B9-F664-43B0-BCE7-111115307113}" type="slidenum">
              <a:rPr lang="en-US" smtClean="0"/>
              <a:pPr>
                <a:defRPr/>
              </a:pPr>
              <a:t>‹#›</a:t>
            </a:fld>
            <a:endParaRPr lang="en-US"/>
          </a:p>
        </p:txBody>
      </p:sp>
    </p:spTree>
    <p:extLst>
      <p:ext uri="{BB962C8B-B14F-4D97-AF65-F5344CB8AC3E}">
        <p14:creationId xmlns:p14="http://schemas.microsoft.com/office/powerpoint/2010/main" val="36034062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defRPr/>
            </a:pPr>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82B17BDA-070A-4EFA-8494-067EA8C11509}" type="slidenum">
              <a:rPr lang="en-US" smtClean="0"/>
              <a:pPr>
                <a:defRPr/>
              </a:pPr>
              <a:t>‹#›</a:t>
            </a:fld>
            <a:endParaRPr lang="en-US"/>
          </a:p>
        </p:txBody>
      </p:sp>
    </p:spTree>
    <p:extLst>
      <p:ext uri="{BB962C8B-B14F-4D97-AF65-F5344CB8AC3E}">
        <p14:creationId xmlns:p14="http://schemas.microsoft.com/office/powerpoint/2010/main" val="21248079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540F353D-E6A4-44DD-A42C-0F101B43A23F}" type="slidenum">
              <a:rPr lang="en-US" smtClean="0"/>
              <a:pPr>
                <a:defRPr/>
              </a:pPr>
              <a:t>‹#›</a:t>
            </a:fld>
            <a:endParaRPr lang="en-US"/>
          </a:p>
        </p:txBody>
      </p:sp>
    </p:spTree>
    <p:extLst>
      <p:ext uri="{BB962C8B-B14F-4D97-AF65-F5344CB8AC3E}">
        <p14:creationId xmlns:p14="http://schemas.microsoft.com/office/powerpoint/2010/main" val="33406623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C150E709-A367-42DD-B9F2-E28EE2068584}" type="slidenum">
              <a:rPr lang="en-US" smtClean="0"/>
              <a:pPr>
                <a:defRPr/>
              </a:pPr>
              <a:t>‹#›</a:t>
            </a:fld>
            <a:endParaRPr lang="en-US"/>
          </a:p>
        </p:txBody>
      </p:sp>
    </p:spTree>
    <p:extLst>
      <p:ext uri="{BB962C8B-B14F-4D97-AF65-F5344CB8AC3E}">
        <p14:creationId xmlns:p14="http://schemas.microsoft.com/office/powerpoint/2010/main" val="35656470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72FB475D-3325-4431-9E47-B8B26F500033}" type="slidenum">
              <a:rPr lang="en-US" smtClean="0"/>
              <a:pPr>
                <a:defRPr/>
              </a:pPr>
              <a:t>‹#›</a:t>
            </a:fld>
            <a:endParaRPr lang="en-US"/>
          </a:p>
        </p:txBody>
      </p:sp>
    </p:spTree>
    <p:extLst>
      <p:ext uri="{BB962C8B-B14F-4D97-AF65-F5344CB8AC3E}">
        <p14:creationId xmlns:p14="http://schemas.microsoft.com/office/powerpoint/2010/main" val="41169789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12D2101F-84C3-421D-BB79-84AF5BDFE156}" type="slidenum">
              <a:rPr lang="en-US" smtClean="0"/>
              <a:pPr>
                <a:defRPr/>
              </a:pPr>
              <a:t>‹#›</a:t>
            </a:fld>
            <a:endParaRPr lang="en-US"/>
          </a:p>
        </p:txBody>
      </p:sp>
    </p:spTree>
    <p:extLst>
      <p:ext uri="{BB962C8B-B14F-4D97-AF65-F5344CB8AC3E}">
        <p14:creationId xmlns:p14="http://schemas.microsoft.com/office/powerpoint/2010/main" val="367313826"/>
      </p:ext>
    </p:extLst>
  </p:cSld>
  <p:clrMap bg1="lt1" tx1="dk1" bg2="lt2" tx2="dk2" accent1="accent1" accent2="accent2" accent3="accent3" accent4="accent4" accent5="accent5" accent6="accent6" hlink="hlink" folHlink="folHlink"/>
  <p:sldLayoutIdLst>
    <p:sldLayoutId id="2147483707" r:id="rId1"/>
    <p:sldLayoutId id="2147483708" r:id="rId2"/>
    <p:sldLayoutId id="2147483709" r:id="rId3"/>
    <p:sldLayoutId id="2147483710" r:id="rId4"/>
    <p:sldLayoutId id="2147483711" r:id="rId5"/>
    <p:sldLayoutId id="2147483712" r:id="rId6"/>
    <p:sldLayoutId id="2147483713" r:id="rId7"/>
    <p:sldLayoutId id="2147483714" r:id="rId8"/>
    <p:sldLayoutId id="2147483715" r:id="rId9"/>
    <p:sldLayoutId id="2147483716" r:id="rId10"/>
    <p:sldLayoutId id="214748371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4.jpeg"/><Relationship Id="rId4" Type="http://schemas.openxmlformats.org/officeDocument/2006/relationships/image" Target="../media/image3.jpeg"/></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7.jpeg"/><Relationship Id="rId4" Type="http://schemas.openxmlformats.org/officeDocument/2006/relationships/image" Target="../media/image6.jpe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990600" y="3276600"/>
            <a:ext cx="7391400" cy="1066800"/>
          </a:xfrm>
        </p:spPr>
        <p:txBody>
          <a:bodyPr/>
          <a:lstStyle/>
          <a:p>
            <a:pPr algn="ctr" eaLnBrk="1" fontAlgn="auto" hangingPunct="1">
              <a:spcAft>
                <a:spcPts val="0"/>
              </a:spcAft>
              <a:defRPr/>
            </a:pPr>
            <a:r>
              <a:rPr lang="en-US" sz="6000" b="1" dirty="0" smtClean="0">
                <a:solidFill>
                  <a:srgbClr val="000000"/>
                </a:solidFill>
                <a:latin typeface="Times New Roman" pitchFamily="18" charset="0"/>
                <a:cs typeface="Times New Roman" pitchFamily="18" charset="0"/>
              </a:rPr>
              <a:t>WIRELESS 802.11</a:t>
            </a:r>
            <a:endParaRPr lang="en-US" sz="6000" b="1" dirty="0">
              <a:solidFill>
                <a:srgbClr val="000000"/>
              </a:solidFill>
              <a:latin typeface="Arial Black" pitchFamily="34" charset="0"/>
            </a:endParaRPr>
          </a:p>
        </p:txBody>
      </p:sp>
      <p:pic>
        <p:nvPicPr>
          <p:cNvPr id="6" name="Picture 5" descr="C:\Users\Ricky\Desktop\Wieless\pp_full2_files\wap%200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62800" y="5181600"/>
            <a:ext cx="1514475" cy="1284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050"/>
                                        </p:tgtEl>
                                        <p:attrNameLst>
                                          <p:attrName>style.visibility</p:attrName>
                                        </p:attrNameLst>
                                      </p:cBhvr>
                                      <p:to>
                                        <p:strVal val="visible"/>
                                      </p:to>
                                    </p:set>
                                    <p:animEffect transition="in" filter="circle(in)">
                                      <p:cBhvr>
                                        <p:cTn id="7" dur="2000"/>
                                        <p:tgtEl>
                                          <p:spTgt spid="205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1" presetClass="entr" presetSubtype="0"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770" decel="100000"/>
                                        <p:tgtEl>
                                          <p:spTgt spid="6"/>
                                        </p:tgtEl>
                                      </p:cBhvr>
                                    </p:animEffect>
                                    <p:animScale>
                                      <p:cBhvr>
                                        <p:cTn id="13" dur="770" decel="100000"/>
                                        <p:tgtEl>
                                          <p:spTgt spid="6"/>
                                        </p:tgtEl>
                                      </p:cBhvr>
                                      <p:from x="10000" y="10000"/>
                                      <p:to x="200000" y="450000"/>
                                    </p:animScale>
                                    <p:animScale>
                                      <p:cBhvr>
                                        <p:cTn id="14" dur="1230" accel="100000" fill="hold">
                                          <p:stCondLst>
                                            <p:cond delay="770"/>
                                          </p:stCondLst>
                                        </p:cTn>
                                        <p:tgtEl>
                                          <p:spTgt spid="6"/>
                                        </p:tgtEl>
                                      </p:cBhvr>
                                      <p:from x="200000" y="450000"/>
                                      <p:to x="100000" y="100000"/>
                                    </p:animScale>
                                    <p:set>
                                      <p:cBhvr>
                                        <p:cTn id="15" dur="770" fill="hold"/>
                                        <p:tgtEl>
                                          <p:spTgt spid="6"/>
                                        </p:tgtEl>
                                        <p:attrNameLst>
                                          <p:attrName>ppt_x</p:attrName>
                                        </p:attrNameLst>
                                      </p:cBhvr>
                                      <p:to>
                                        <p:strVal val="(0.5)"/>
                                      </p:to>
                                    </p:set>
                                    <p:anim from="(0.5)" to="(#ppt_x)" calcmode="lin" valueType="num">
                                      <p:cBhvr>
                                        <p:cTn id="16" dur="1230" accel="100000" fill="hold">
                                          <p:stCondLst>
                                            <p:cond delay="770"/>
                                          </p:stCondLst>
                                        </p:cTn>
                                        <p:tgtEl>
                                          <p:spTgt spid="6"/>
                                        </p:tgtEl>
                                        <p:attrNameLst>
                                          <p:attrName>ppt_x</p:attrName>
                                        </p:attrNameLst>
                                      </p:cBhvr>
                                    </p:anim>
                                    <p:set>
                                      <p:cBhvr>
                                        <p:cTn id="17" dur="770" fill="hold"/>
                                        <p:tgtEl>
                                          <p:spTgt spid="6"/>
                                        </p:tgtEl>
                                        <p:attrNameLst>
                                          <p:attrName>ppt_y</p:attrName>
                                        </p:attrNameLst>
                                      </p:cBhvr>
                                      <p:to>
                                        <p:strVal val="(#ppt_y+0.4)"/>
                                      </p:to>
                                    </p:set>
                                    <p:anim from="(#ppt_y+0.4)" to="(#ppt_y)" calcmode="lin" valueType="num">
                                      <p:cBhvr>
                                        <p:cTn id="18" dur="1230" accel="100000" fill="hold">
                                          <p:stCondLst>
                                            <p:cond delay="770"/>
                                          </p:stCondLst>
                                        </p:cTn>
                                        <p:tgtEl>
                                          <p:spTgt spid="6"/>
                                        </p:tgtEl>
                                        <p:attrNameLst>
                                          <p:attrName>ppt_y</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0"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47800" y="304800"/>
            <a:ext cx="7407275" cy="533400"/>
          </a:xfrm>
        </p:spPr>
        <p:txBody>
          <a:bodyPr>
            <a:normAutofit fontScale="90000"/>
          </a:bodyPr>
          <a:lstStyle/>
          <a:p>
            <a:pPr eaLnBrk="1" hangingPunct="1">
              <a:defRPr/>
            </a:pPr>
            <a:r>
              <a:rPr lang="en-US" sz="3200" dirty="0" smtClean="0">
                <a:latin typeface="Times New Roman" pitchFamily="18" charset="0"/>
                <a:cs typeface="Times New Roman" pitchFamily="18" charset="0"/>
              </a:rPr>
              <a:t>Cont.</a:t>
            </a:r>
            <a:endParaRPr lang="en-US" sz="3200" dirty="0">
              <a:latin typeface="Times New Roman" pitchFamily="18" charset="0"/>
              <a:cs typeface="Times New Roman" pitchFamily="18" charset="0"/>
            </a:endParaRPr>
          </a:p>
        </p:txBody>
      </p:sp>
      <p:sp>
        <p:nvSpPr>
          <p:cNvPr id="3" name="Subtitle 2"/>
          <p:cNvSpPr>
            <a:spLocks noGrp="1"/>
          </p:cNvSpPr>
          <p:nvPr>
            <p:ph type="subTitle" idx="1"/>
          </p:nvPr>
        </p:nvSpPr>
        <p:spPr>
          <a:xfrm>
            <a:off x="1431925" y="1295400"/>
            <a:ext cx="7407275" cy="5334000"/>
          </a:xfrm>
        </p:spPr>
        <p:txBody>
          <a:bodyPr/>
          <a:lstStyle/>
          <a:p>
            <a:pPr marL="290513" indent="-234950" defTabSz="346075" eaLnBrk="1" hangingPunct="1">
              <a:buFont typeface="Arial" pitchFamily="34" charset="0"/>
              <a:buChar char="•"/>
              <a:defRPr/>
            </a:pPr>
            <a:r>
              <a:rPr lang="en-US" sz="1800" dirty="0" smtClean="0">
                <a:latin typeface="Times New Roman" pitchFamily="18" charset="0"/>
                <a:cs typeface="Times New Roman" pitchFamily="18" charset="0"/>
              </a:rPr>
              <a:t>  </a:t>
            </a:r>
            <a:r>
              <a:rPr lang="en-US" sz="1800" b="1" dirty="0" smtClean="0">
                <a:latin typeface="Times New Roman" pitchFamily="18" charset="0"/>
                <a:cs typeface="Times New Roman" pitchFamily="18" charset="0"/>
              </a:rPr>
              <a:t>Infrared (IR)</a:t>
            </a:r>
          </a:p>
          <a:p>
            <a:pPr marL="512763" lvl="1" indent="-166688" algn="just" defTabSz="346075" eaLnBrk="1" hangingPunct="1">
              <a:buFont typeface="Arial" pitchFamily="34" charset="0"/>
              <a:buChar char="•"/>
              <a:defRPr/>
            </a:pPr>
            <a:r>
              <a:rPr lang="en-US" sz="1800" dirty="0" smtClean="0">
                <a:latin typeface="Times New Roman" pitchFamily="18" charset="0"/>
                <a:cs typeface="Times New Roman" pitchFamily="18" charset="0"/>
              </a:rPr>
              <a:t>Infrared </a:t>
            </a:r>
            <a:r>
              <a:rPr lang="en-US" sz="1800" dirty="0" err="1" smtClean="0">
                <a:latin typeface="Times New Roman" pitchFamily="18" charset="0"/>
                <a:cs typeface="Times New Roman" pitchFamily="18" charset="0"/>
              </a:rPr>
              <a:t>banyak</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digunakan</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pada</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komunikasi</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jarak</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dekat</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contoh</a:t>
            </a:r>
            <a:r>
              <a:rPr lang="en-US" sz="1800" dirty="0" smtClean="0">
                <a:latin typeface="Times New Roman" pitchFamily="18" charset="0"/>
                <a:cs typeface="Times New Roman" pitchFamily="18" charset="0"/>
              </a:rPr>
              <a:t> paling </a:t>
            </a:r>
            <a:r>
              <a:rPr lang="en-US" sz="1800" dirty="0" err="1" smtClean="0">
                <a:latin typeface="Times New Roman" pitchFamily="18" charset="0"/>
                <a:cs typeface="Times New Roman" pitchFamily="18" charset="0"/>
              </a:rPr>
              <a:t>umum</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pemakaian</a:t>
            </a:r>
            <a:r>
              <a:rPr lang="en-US" sz="1800" dirty="0" smtClean="0">
                <a:latin typeface="Times New Roman" pitchFamily="18" charset="0"/>
                <a:cs typeface="Times New Roman" pitchFamily="18" charset="0"/>
              </a:rPr>
              <a:t> IR </a:t>
            </a:r>
            <a:r>
              <a:rPr lang="en-US" sz="1800" dirty="0" err="1" smtClean="0">
                <a:latin typeface="Times New Roman" pitchFamily="18" charset="0"/>
                <a:cs typeface="Times New Roman" pitchFamily="18" charset="0"/>
              </a:rPr>
              <a:t>adalah</a:t>
            </a:r>
            <a:r>
              <a:rPr lang="en-US" sz="1800" dirty="0" smtClean="0">
                <a:latin typeface="Times New Roman" pitchFamily="18" charset="0"/>
                <a:cs typeface="Times New Roman" pitchFamily="18" charset="0"/>
              </a:rPr>
              <a:t> </a:t>
            </a:r>
            <a:r>
              <a:rPr lang="en-US" sz="1800" i="1" dirty="0" smtClean="0">
                <a:latin typeface="Times New Roman" pitchFamily="18" charset="0"/>
                <a:cs typeface="Times New Roman" pitchFamily="18" charset="0"/>
              </a:rPr>
              <a:t>remote control</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untuk</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televisi</a:t>
            </a:r>
            <a:r>
              <a:rPr lang="en-US" sz="1800" dirty="0" smtClean="0">
                <a:latin typeface="Times New Roman" pitchFamily="18" charset="0"/>
                <a:cs typeface="Times New Roman" pitchFamily="18" charset="0"/>
              </a:rPr>
              <a:t>).</a:t>
            </a:r>
          </a:p>
          <a:p>
            <a:pPr marL="512763" lvl="1" indent="-166688" algn="just" defTabSz="346075" eaLnBrk="1" hangingPunct="1">
              <a:buFont typeface="Arial" pitchFamily="34" charset="0"/>
              <a:buChar char="•"/>
              <a:defRPr/>
            </a:pPr>
            <a:endParaRPr lang="en-US" sz="1800" dirty="0" smtClean="0">
              <a:latin typeface="Times New Roman" pitchFamily="18" charset="0"/>
              <a:cs typeface="Times New Roman" pitchFamily="18" charset="0"/>
            </a:endParaRPr>
          </a:p>
          <a:p>
            <a:pPr marL="512763" lvl="1" indent="-166688" algn="just" defTabSz="346075" eaLnBrk="1" hangingPunct="1">
              <a:buFont typeface="Arial" pitchFamily="34" charset="0"/>
              <a:buChar char="•"/>
              <a:defRPr/>
            </a:pPr>
            <a:r>
              <a:rPr lang="en-US" sz="1800" dirty="0" err="1" smtClean="0">
                <a:latin typeface="Times New Roman" pitchFamily="18" charset="0"/>
                <a:cs typeface="Times New Roman" pitchFamily="18" charset="0"/>
              </a:rPr>
              <a:t>Gelombang</a:t>
            </a:r>
            <a:r>
              <a:rPr lang="en-US" sz="1800" dirty="0" smtClean="0">
                <a:latin typeface="Times New Roman" pitchFamily="18" charset="0"/>
                <a:cs typeface="Times New Roman" pitchFamily="18" charset="0"/>
              </a:rPr>
              <a:t> IR </a:t>
            </a:r>
            <a:r>
              <a:rPr lang="en-US" sz="1800" dirty="0" err="1" smtClean="0">
                <a:latin typeface="Times New Roman" pitchFamily="18" charset="0"/>
                <a:cs typeface="Times New Roman" pitchFamily="18" charset="0"/>
              </a:rPr>
              <a:t>mudah</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dibuat</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harganya</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murah</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lebih</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bersifat</a:t>
            </a:r>
            <a:r>
              <a:rPr lang="en-US" sz="1800" dirty="0" smtClean="0">
                <a:latin typeface="Times New Roman" pitchFamily="18" charset="0"/>
                <a:cs typeface="Times New Roman" pitchFamily="18" charset="0"/>
              </a:rPr>
              <a:t> directional, </a:t>
            </a:r>
            <a:r>
              <a:rPr lang="en-US" sz="1800" dirty="0" err="1" smtClean="0">
                <a:latin typeface="Times New Roman" pitchFamily="18" charset="0"/>
                <a:cs typeface="Times New Roman" pitchFamily="18" charset="0"/>
              </a:rPr>
              <a:t>tidak</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dapat</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menembus</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tembok</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atau</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benda</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gelap</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memiliki</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fluktuasi</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daya</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tinggi</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dan</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dapat</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diinterferensi</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oleh</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cahaya</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matahari</a:t>
            </a:r>
            <a:r>
              <a:rPr lang="en-US" sz="1800" dirty="0" smtClean="0">
                <a:latin typeface="Times New Roman" pitchFamily="18" charset="0"/>
                <a:cs typeface="Times New Roman" pitchFamily="18" charset="0"/>
              </a:rPr>
              <a:t>.</a:t>
            </a:r>
          </a:p>
          <a:p>
            <a:pPr marL="512763" lvl="1" indent="-166688" algn="just" defTabSz="346075" eaLnBrk="1" hangingPunct="1">
              <a:buFont typeface="Arial" pitchFamily="34" charset="0"/>
              <a:buChar char="•"/>
              <a:defRPr/>
            </a:pPr>
            <a:endParaRPr lang="en-US" sz="1800" dirty="0" smtClean="0">
              <a:latin typeface="Times New Roman" pitchFamily="18" charset="0"/>
              <a:cs typeface="Times New Roman" pitchFamily="18" charset="0"/>
            </a:endParaRPr>
          </a:p>
          <a:p>
            <a:pPr marL="512763" lvl="1" indent="-166688" algn="just" defTabSz="346075" eaLnBrk="1" hangingPunct="1">
              <a:buFont typeface="Arial" pitchFamily="34" charset="0"/>
              <a:buChar char="•"/>
              <a:defRPr/>
            </a:pPr>
            <a:r>
              <a:rPr lang="en-US" sz="1800" dirty="0" err="1" smtClean="0">
                <a:latin typeface="Times New Roman" pitchFamily="18" charset="0"/>
                <a:cs typeface="Times New Roman" pitchFamily="18" charset="0"/>
              </a:rPr>
              <a:t>Pengirim</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dan</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penerima</a:t>
            </a:r>
            <a:r>
              <a:rPr lang="en-US" sz="1800" dirty="0" smtClean="0">
                <a:latin typeface="Times New Roman" pitchFamily="18" charset="0"/>
                <a:cs typeface="Times New Roman" pitchFamily="18" charset="0"/>
              </a:rPr>
              <a:t> IR </a:t>
            </a:r>
            <a:r>
              <a:rPr lang="en-US" sz="1800" dirty="0" err="1" smtClean="0">
                <a:latin typeface="Times New Roman" pitchFamily="18" charset="0"/>
                <a:cs typeface="Times New Roman" pitchFamily="18" charset="0"/>
              </a:rPr>
              <a:t>menggunakan</a:t>
            </a:r>
            <a:r>
              <a:rPr lang="en-US" sz="1800" dirty="0" smtClean="0">
                <a:latin typeface="Times New Roman" pitchFamily="18" charset="0"/>
                <a:cs typeface="Times New Roman" pitchFamily="18" charset="0"/>
              </a:rPr>
              <a:t> </a:t>
            </a:r>
            <a:r>
              <a:rPr lang="en-US" sz="1800" i="1" dirty="0" smtClean="0">
                <a:latin typeface="Times New Roman" pitchFamily="18" charset="0"/>
                <a:cs typeface="Times New Roman" pitchFamily="18" charset="0"/>
              </a:rPr>
              <a:t>Light Emitting Diode </a:t>
            </a:r>
            <a:r>
              <a:rPr lang="en-US" sz="1800" dirty="0" smtClean="0">
                <a:latin typeface="Times New Roman" pitchFamily="18" charset="0"/>
                <a:cs typeface="Times New Roman" pitchFamily="18" charset="0"/>
              </a:rPr>
              <a:t>(LED) </a:t>
            </a:r>
            <a:r>
              <a:rPr lang="en-US" sz="1800" dirty="0" err="1" smtClean="0">
                <a:latin typeface="Times New Roman" pitchFamily="18" charset="0"/>
                <a:cs typeface="Times New Roman" pitchFamily="18" charset="0"/>
              </a:rPr>
              <a:t>dan</a:t>
            </a:r>
            <a:r>
              <a:rPr lang="en-US" sz="1800" dirty="0" smtClean="0">
                <a:latin typeface="Times New Roman" pitchFamily="18" charset="0"/>
                <a:cs typeface="Times New Roman" pitchFamily="18" charset="0"/>
              </a:rPr>
              <a:t> </a:t>
            </a:r>
            <a:r>
              <a:rPr lang="en-US" sz="1800" i="1" dirty="0" smtClean="0">
                <a:latin typeface="Times New Roman" pitchFamily="18" charset="0"/>
                <a:cs typeface="Times New Roman" pitchFamily="18" charset="0"/>
              </a:rPr>
              <a:t>Photo Sensitive Diode </a:t>
            </a:r>
            <a:r>
              <a:rPr lang="en-US" sz="1800" dirty="0" smtClean="0">
                <a:latin typeface="Times New Roman" pitchFamily="18" charset="0"/>
                <a:cs typeface="Times New Roman" pitchFamily="18" charset="0"/>
              </a:rPr>
              <a:t>(PSD).</a:t>
            </a:r>
          </a:p>
          <a:p>
            <a:pPr marL="512763" lvl="1" indent="-166688" algn="just" defTabSz="346075" eaLnBrk="1" hangingPunct="1">
              <a:buFont typeface="Arial" pitchFamily="34" charset="0"/>
              <a:buChar char="•"/>
              <a:defRPr/>
            </a:pPr>
            <a:endParaRPr lang="en-US" sz="1800" dirty="0" smtClean="0">
              <a:latin typeface="Times New Roman" pitchFamily="18" charset="0"/>
              <a:cs typeface="Times New Roman" pitchFamily="18" charset="0"/>
            </a:endParaRPr>
          </a:p>
          <a:p>
            <a:pPr marL="512763" lvl="1" indent="-166688" algn="just" defTabSz="346075" eaLnBrk="1" hangingPunct="1">
              <a:buFont typeface="Arial" pitchFamily="34" charset="0"/>
              <a:buChar char="•"/>
              <a:defRPr/>
            </a:pPr>
            <a:r>
              <a:rPr lang="en-US" sz="1800" dirty="0" smtClean="0">
                <a:latin typeface="Times New Roman" pitchFamily="18" charset="0"/>
                <a:cs typeface="Times New Roman" pitchFamily="18" charset="0"/>
              </a:rPr>
              <a:t>WLAN </a:t>
            </a:r>
            <a:r>
              <a:rPr lang="en-US" sz="1800" dirty="0" err="1" smtClean="0">
                <a:latin typeface="Times New Roman" pitchFamily="18" charset="0"/>
                <a:cs typeface="Times New Roman" pitchFamily="18" charset="0"/>
              </a:rPr>
              <a:t>menggunakan</a:t>
            </a:r>
            <a:r>
              <a:rPr lang="en-US" sz="1800" dirty="0" smtClean="0">
                <a:latin typeface="Times New Roman" pitchFamily="18" charset="0"/>
                <a:cs typeface="Times New Roman" pitchFamily="18" charset="0"/>
              </a:rPr>
              <a:t> IR </a:t>
            </a:r>
            <a:r>
              <a:rPr lang="en-US" sz="1800" dirty="0" err="1" smtClean="0">
                <a:latin typeface="Times New Roman" pitchFamily="18" charset="0"/>
                <a:cs typeface="Times New Roman" pitchFamily="18" charset="0"/>
              </a:rPr>
              <a:t>sebagai</a:t>
            </a:r>
            <a:r>
              <a:rPr lang="en-US" sz="1800" dirty="0" smtClean="0">
                <a:latin typeface="Times New Roman" pitchFamily="18" charset="0"/>
                <a:cs typeface="Times New Roman" pitchFamily="18" charset="0"/>
              </a:rPr>
              <a:t> media </a:t>
            </a:r>
            <a:r>
              <a:rPr lang="en-US" sz="1800" dirty="0" err="1" smtClean="0">
                <a:latin typeface="Times New Roman" pitchFamily="18" charset="0"/>
                <a:cs typeface="Times New Roman" pitchFamily="18" charset="0"/>
              </a:rPr>
              <a:t>transmisi</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karena</a:t>
            </a:r>
            <a:r>
              <a:rPr lang="en-US" sz="1800" dirty="0" smtClean="0">
                <a:latin typeface="Times New Roman" pitchFamily="18" charset="0"/>
                <a:cs typeface="Times New Roman" pitchFamily="18" charset="0"/>
              </a:rPr>
              <a:t> IR </a:t>
            </a:r>
            <a:r>
              <a:rPr lang="en-US" sz="1800" dirty="0" err="1" smtClean="0">
                <a:latin typeface="Times New Roman" pitchFamily="18" charset="0"/>
                <a:cs typeface="Times New Roman" pitchFamily="18" charset="0"/>
              </a:rPr>
              <a:t>dapat</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menawarkan</a:t>
            </a:r>
            <a:r>
              <a:rPr lang="en-US" sz="1800" dirty="0" smtClean="0">
                <a:latin typeface="Times New Roman" pitchFamily="18" charset="0"/>
                <a:cs typeface="Times New Roman" pitchFamily="18" charset="0"/>
              </a:rPr>
              <a:t> data rate </a:t>
            </a:r>
            <a:r>
              <a:rPr lang="en-US" sz="1800" dirty="0" err="1" smtClean="0">
                <a:latin typeface="Times New Roman" pitchFamily="18" charset="0"/>
                <a:cs typeface="Times New Roman" pitchFamily="18" charset="0"/>
              </a:rPr>
              <a:t>tinggi</a:t>
            </a:r>
            <a:r>
              <a:rPr lang="en-US" sz="1800" dirty="0" smtClean="0">
                <a:latin typeface="Times New Roman" pitchFamily="18" charset="0"/>
                <a:cs typeface="Times New Roman" pitchFamily="18" charset="0"/>
              </a:rPr>
              <a:t> (100-an Mbps), </a:t>
            </a:r>
            <a:r>
              <a:rPr lang="en-US" sz="1800" dirty="0" err="1" smtClean="0">
                <a:latin typeface="Times New Roman" pitchFamily="18" charset="0"/>
                <a:cs typeface="Times New Roman" pitchFamily="18" charset="0"/>
              </a:rPr>
              <a:t>konsumsi</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dayanya</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kecil</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dan</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harganya</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murah</a:t>
            </a:r>
            <a:r>
              <a:rPr lang="en-US" sz="1800" dirty="0" smtClean="0">
                <a:latin typeface="Times New Roman" pitchFamily="18" charset="0"/>
                <a:cs typeface="Times New Roman" pitchFamily="18" charset="0"/>
              </a:rPr>
              <a:t>. WLAN </a:t>
            </a:r>
            <a:r>
              <a:rPr lang="en-US" sz="1800" dirty="0" err="1" smtClean="0">
                <a:latin typeface="Times New Roman" pitchFamily="18" charset="0"/>
                <a:cs typeface="Times New Roman" pitchFamily="18" charset="0"/>
              </a:rPr>
              <a:t>dengan</a:t>
            </a:r>
            <a:r>
              <a:rPr lang="en-US" sz="1800" dirty="0" smtClean="0">
                <a:latin typeface="Times New Roman" pitchFamily="18" charset="0"/>
                <a:cs typeface="Times New Roman" pitchFamily="18" charset="0"/>
              </a:rPr>
              <a:t> IR </a:t>
            </a:r>
            <a:r>
              <a:rPr lang="en-US" sz="1800" dirty="0" err="1" smtClean="0">
                <a:latin typeface="Times New Roman" pitchFamily="18" charset="0"/>
                <a:cs typeface="Times New Roman" pitchFamily="18" charset="0"/>
              </a:rPr>
              <a:t>memiliki</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tiga</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macam</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teknik</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yaitu</a:t>
            </a:r>
            <a:r>
              <a:rPr lang="en-US" sz="1800" dirty="0" smtClean="0">
                <a:latin typeface="Times New Roman" pitchFamily="18" charset="0"/>
                <a:cs typeface="Times New Roman" pitchFamily="18" charset="0"/>
              </a:rPr>
              <a:t> Directed Beam IR (DBIR), Diffused IR (DFIR) </a:t>
            </a:r>
            <a:r>
              <a:rPr lang="en-US" sz="1800" dirty="0" err="1" smtClean="0">
                <a:latin typeface="Times New Roman" pitchFamily="18" charset="0"/>
                <a:cs typeface="Times New Roman" pitchFamily="18" charset="0"/>
              </a:rPr>
              <a:t>dan</a:t>
            </a:r>
            <a:r>
              <a:rPr lang="en-US" sz="1800" dirty="0" smtClean="0">
                <a:latin typeface="Times New Roman" pitchFamily="18" charset="0"/>
                <a:cs typeface="Times New Roman" pitchFamily="18" charset="0"/>
              </a:rPr>
              <a:t> Quasi Diffused IR (QDIR).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1000"/>
                                        <p:tgtEl>
                                          <p:spTgt spid="3">
                                            <p:txEl>
                                              <p:pRg st="3" end="3"/>
                                            </p:txEl>
                                          </p:spTgt>
                                        </p:tgtEl>
                                      </p:cBhvr>
                                    </p:animEffect>
                                    <p:anim calcmode="lin" valueType="num">
                                      <p:cBhvr>
                                        <p:cTn id="18"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1000"/>
                                        <p:tgtEl>
                                          <p:spTgt spid="3">
                                            <p:txEl>
                                              <p:pRg st="5" end="5"/>
                                            </p:txEl>
                                          </p:spTgt>
                                        </p:tgtEl>
                                      </p:cBhvr>
                                    </p:animEffect>
                                    <p:anim calcmode="lin" valueType="num">
                                      <p:cBhvr>
                                        <p:cTn id="2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5" end="5"/>
                                            </p:txEl>
                                          </p:spTgt>
                                        </p:tgtEl>
                                        <p:attrNameLst>
                                          <p:attrName>ppt_y</p:attrName>
                                        </p:attrNameLst>
                                      </p:cBhvr>
                                      <p:tavLst>
                                        <p:tav tm="0">
                                          <p:val>
                                            <p:strVal val="#ppt_y+.1"/>
                                          </p:val>
                                        </p:tav>
                                        <p:tav tm="100000">
                                          <p:val>
                                            <p:strVal val="#ppt_y"/>
                                          </p:val>
                                        </p:tav>
                                      </p:tavLst>
                                    </p:anim>
                                  </p:childTnLst>
                                </p:cTn>
                              </p:par>
                              <p:par>
                                <p:cTn id="25" presetID="42" presetClass="entr" presetSubtype="0" fill="hold"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animEffect transition="in" filter="fade">
                                      <p:cBhvr>
                                        <p:cTn id="27" dur="1000"/>
                                        <p:tgtEl>
                                          <p:spTgt spid="3">
                                            <p:txEl>
                                              <p:pRg st="7" end="7"/>
                                            </p:txEl>
                                          </p:spTgt>
                                        </p:tgtEl>
                                      </p:cBhvr>
                                    </p:animEffect>
                                    <p:anim calcmode="lin" valueType="num">
                                      <p:cBhvr>
                                        <p:cTn id="28"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sz="3200" dirty="0" smtClean="0">
                <a:latin typeface="Times New Roman" pitchFamily="18" charset="0"/>
                <a:cs typeface="Times New Roman" pitchFamily="18" charset="0"/>
              </a:rPr>
              <a:t>Cont.</a:t>
            </a:r>
            <a:endParaRPr lang="en-US" sz="3200"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pPr marL="425450" lvl="1" indent="-342900" algn="just" eaLnBrk="1" hangingPunct="1">
              <a:spcBef>
                <a:spcPts val="600"/>
              </a:spcBef>
              <a:buSzPct val="80000"/>
              <a:buFont typeface="Verdana" pitchFamily="34" charset="0"/>
              <a:buAutoNum type="arabicPeriod"/>
            </a:pPr>
            <a:r>
              <a:rPr lang="en-US" sz="1800" b="1" smtClean="0">
                <a:latin typeface="Times New Roman" pitchFamily="18" charset="0"/>
                <a:cs typeface="Times New Roman" pitchFamily="18" charset="0"/>
              </a:rPr>
              <a:t>DFIR</a:t>
            </a:r>
            <a:r>
              <a:rPr lang="en-US" sz="1800" smtClean="0">
                <a:latin typeface="Times New Roman" pitchFamily="18" charset="0"/>
                <a:cs typeface="Times New Roman" pitchFamily="18" charset="0"/>
              </a:rPr>
              <a:t> </a:t>
            </a:r>
            <a:br>
              <a:rPr lang="en-US" sz="1800" smtClean="0">
                <a:latin typeface="Times New Roman" pitchFamily="18" charset="0"/>
                <a:cs typeface="Times New Roman" pitchFamily="18" charset="0"/>
              </a:rPr>
            </a:br>
            <a:r>
              <a:rPr lang="en-US" sz="1800" smtClean="0">
                <a:latin typeface="Times New Roman" pitchFamily="18" charset="0"/>
                <a:cs typeface="Times New Roman" pitchFamily="18" charset="0"/>
              </a:rPr>
              <a:t>Teknik ini memanfaatkan komunikasi melalui pantulan. Keunggulannya adalah tidak memerlukan </a:t>
            </a:r>
            <a:r>
              <a:rPr lang="en-US" sz="1800" i="1" smtClean="0">
                <a:latin typeface="Times New Roman" pitchFamily="18" charset="0"/>
                <a:cs typeface="Times New Roman" pitchFamily="18" charset="0"/>
              </a:rPr>
              <a:t>Line Of Sight </a:t>
            </a:r>
            <a:r>
              <a:rPr lang="en-US" sz="1800" smtClean="0">
                <a:latin typeface="Times New Roman" pitchFamily="18" charset="0"/>
                <a:cs typeface="Times New Roman" pitchFamily="18" charset="0"/>
              </a:rPr>
              <a:t>(LOS) antara pengirim dan penerima dan menciptakan portabelitas terminal. Kelemahannya adalah membutuhkan daya yang tinggi, </a:t>
            </a:r>
            <a:r>
              <a:rPr lang="en-US" sz="1800" i="1" smtClean="0">
                <a:latin typeface="Times New Roman" pitchFamily="18" charset="0"/>
                <a:cs typeface="Times New Roman" pitchFamily="18" charset="0"/>
              </a:rPr>
              <a:t>data rate </a:t>
            </a:r>
            <a:r>
              <a:rPr lang="en-US" sz="1800" smtClean="0">
                <a:latin typeface="Times New Roman" pitchFamily="18" charset="0"/>
                <a:cs typeface="Times New Roman" pitchFamily="18" charset="0"/>
              </a:rPr>
              <a:t>dibatasi oleh </a:t>
            </a:r>
            <a:r>
              <a:rPr lang="en-US" sz="1800" i="1" smtClean="0">
                <a:latin typeface="Times New Roman" pitchFamily="18" charset="0"/>
                <a:cs typeface="Times New Roman" pitchFamily="18" charset="0"/>
              </a:rPr>
              <a:t>multipath</a:t>
            </a:r>
            <a:r>
              <a:rPr lang="en-US" sz="1800" smtClean="0">
                <a:latin typeface="Times New Roman" pitchFamily="18" charset="0"/>
                <a:cs typeface="Times New Roman" pitchFamily="18" charset="0"/>
              </a:rPr>
              <a:t>, berbahaya untuk mata telanjang dan resiko interferensi pada keadaan simultan adalah tinggi. </a:t>
            </a:r>
          </a:p>
          <a:p>
            <a:pPr marL="425450" lvl="1" indent="-342900" algn="just" eaLnBrk="1" hangingPunct="1">
              <a:spcBef>
                <a:spcPts val="600"/>
              </a:spcBef>
              <a:buSzPct val="80000"/>
              <a:buFont typeface="Verdana" pitchFamily="34" charset="0"/>
              <a:buAutoNum type="arabicPeriod"/>
            </a:pPr>
            <a:r>
              <a:rPr lang="en-US" sz="1800" b="1" smtClean="0">
                <a:latin typeface="Times New Roman" pitchFamily="18" charset="0"/>
                <a:cs typeface="Times New Roman" pitchFamily="18" charset="0"/>
              </a:rPr>
              <a:t>BIR</a:t>
            </a:r>
            <a:r>
              <a:rPr lang="en-US" sz="1800" smtClean="0">
                <a:latin typeface="Times New Roman" pitchFamily="18" charset="0"/>
                <a:cs typeface="Times New Roman" pitchFamily="18" charset="0"/>
              </a:rPr>
              <a:t> </a:t>
            </a:r>
            <a:br>
              <a:rPr lang="en-US" sz="1800" smtClean="0">
                <a:latin typeface="Times New Roman" pitchFamily="18" charset="0"/>
                <a:cs typeface="Times New Roman" pitchFamily="18" charset="0"/>
              </a:rPr>
            </a:br>
            <a:r>
              <a:rPr lang="en-US" sz="1800" smtClean="0">
                <a:latin typeface="Times New Roman" pitchFamily="18" charset="0"/>
                <a:cs typeface="Times New Roman" pitchFamily="18" charset="0"/>
              </a:rPr>
              <a:t>Teknik ini menggunakan prinsip LOS, sehingga arah radiasinya harus diatur. Keunggulannya adalah konsumsi daya rendah, </a:t>
            </a:r>
            <a:r>
              <a:rPr lang="en-US" sz="1800" i="1" smtClean="0">
                <a:latin typeface="Times New Roman" pitchFamily="18" charset="0"/>
                <a:cs typeface="Times New Roman" pitchFamily="18" charset="0"/>
              </a:rPr>
              <a:t>data rate </a:t>
            </a:r>
            <a:r>
              <a:rPr lang="en-US" sz="1800" smtClean="0">
                <a:latin typeface="Times New Roman" pitchFamily="18" charset="0"/>
                <a:cs typeface="Times New Roman" pitchFamily="18" charset="0"/>
              </a:rPr>
              <a:t>tinggi dan tidak ada </a:t>
            </a:r>
            <a:r>
              <a:rPr lang="en-US" sz="1800" i="1" smtClean="0">
                <a:latin typeface="Times New Roman" pitchFamily="18" charset="0"/>
                <a:cs typeface="Times New Roman" pitchFamily="18" charset="0"/>
              </a:rPr>
              <a:t>multipath</a:t>
            </a:r>
            <a:r>
              <a:rPr lang="en-US" sz="1800" smtClean="0">
                <a:latin typeface="Times New Roman" pitchFamily="18" charset="0"/>
                <a:cs typeface="Times New Roman" pitchFamily="18" charset="0"/>
              </a:rPr>
              <a:t>. Kelemahannya adalah terminalnya harus </a:t>
            </a:r>
            <a:r>
              <a:rPr lang="en-US" sz="1800" i="1" smtClean="0">
                <a:latin typeface="Times New Roman" pitchFamily="18" charset="0"/>
                <a:cs typeface="Times New Roman" pitchFamily="18" charset="0"/>
              </a:rPr>
              <a:t>fixed </a:t>
            </a:r>
            <a:r>
              <a:rPr lang="en-US" sz="1800" smtClean="0">
                <a:latin typeface="Times New Roman" pitchFamily="18" charset="0"/>
                <a:cs typeface="Times New Roman" pitchFamily="18" charset="0"/>
              </a:rPr>
              <a:t>dan komunikasinya harus LOS. </a:t>
            </a:r>
          </a:p>
          <a:p>
            <a:pPr marL="425450" lvl="1" indent="-342900" algn="just" eaLnBrk="1" hangingPunct="1">
              <a:spcBef>
                <a:spcPts val="600"/>
              </a:spcBef>
              <a:buSzPct val="80000"/>
              <a:buFont typeface="Verdana" pitchFamily="34" charset="0"/>
              <a:buAutoNum type="arabicPeriod"/>
            </a:pPr>
            <a:r>
              <a:rPr lang="en-US" sz="1800" b="1" smtClean="0">
                <a:latin typeface="Times New Roman" pitchFamily="18" charset="0"/>
                <a:cs typeface="Times New Roman" pitchFamily="18" charset="0"/>
              </a:rPr>
              <a:t>QDIR</a:t>
            </a:r>
            <a:r>
              <a:rPr lang="en-US" sz="1800" smtClean="0">
                <a:latin typeface="Times New Roman" pitchFamily="18" charset="0"/>
                <a:cs typeface="Times New Roman" pitchFamily="18" charset="0"/>
              </a:rPr>
              <a:t> </a:t>
            </a:r>
            <a:br>
              <a:rPr lang="en-US" sz="1800" smtClean="0">
                <a:latin typeface="Times New Roman" pitchFamily="18" charset="0"/>
                <a:cs typeface="Times New Roman" pitchFamily="18" charset="0"/>
              </a:rPr>
            </a:br>
            <a:r>
              <a:rPr lang="en-US" sz="1800" smtClean="0">
                <a:latin typeface="Times New Roman" pitchFamily="18" charset="0"/>
                <a:cs typeface="Times New Roman" pitchFamily="18" charset="0"/>
              </a:rPr>
              <a:t>Setiap terminal berkomunikasi dengan pemantul, sehingga pola radiasi harus terarah. QDIR terletak antara DFIR dan DBIR (konsumsi daya lebih kecil dari DFIR dan jangkaunnya lebih jauh dari DBIR). </a:t>
            </a:r>
          </a:p>
          <a:p>
            <a:pPr eaLnBrk="1" hangingPunct="1"/>
            <a:endParaRPr lang="en-US"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anim calcmode="lin" valueType="num">
                                      <p:cBhvr>
                                        <p:cTn id="1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100" y="274638"/>
            <a:ext cx="7499350" cy="487362"/>
          </a:xfrm>
        </p:spPr>
        <p:txBody>
          <a:bodyPr>
            <a:noAutofit/>
          </a:bodyPr>
          <a:lstStyle/>
          <a:p>
            <a:pPr eaLnBrk="1" hangingPunct="1">
              <a:defRPr/>
            </a:pPr>
            <a:r>
              <a:rPr lang="en-US" sz="2800" b="1" dirty="0" err="1" smtClean="0">
                <a:latin typeface="Times New Roman" pitchFamily="18" charset="0"/>
                <a:cs typeface="Times New Roman" pitchFamily="18" charset="0"/>
              </a:rPr>
              <a:t>Transmisi</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Jaringan</a:t>
            </a:r>
            <a:r>
              <a:rPr lang="en-US" sz="2800" b="1" dirty="0" smtClean="0">
                <a:latin typeface="Times New Roman" pitchFamily="18" charset="0"/>
                <a:cs typeface="Times New Roman" pitchFamily="18" charset="0"/>
              </a:rPr>
              <a:t> WLAN</a:t>
            </a:r>
            <a:endParaRPr lang="en-US" sz="2800" b="1" dirty="0">
              <a:latin typeface="Times New Roman" pitchFamily="18" charset="0"/>
              <a:cs typeface="Times New Roman" pitchFamily="18" charset="0"/>
            </a:endParaRPr>
          </a:p>
        </p:txBody>
      </p:sp>
      <p:pic>
        <p:nvPicPr>
          <p:cNvPr id="25602" name="Picture 2"/>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1371600" y="1066800"/>
            <a:ext cx="7499350" cy="5029200"/>
          </a:xfrm>
          <a:noFill/>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ppt_x</p:attrName>
                                        </p:attrNameLst>
                                      </p:cBhvr>
                                      <p:tavLst>
                                        <p:tav tm="0">
                                          <p:val>
                                            <p:strVal val="#ppt_x-.2"/>
                                          </p:val>
                                        </p:tav>
                                        <p:tav tm="100000">
                                          <p:val>
                                            <p:strVal val="#ppt_x"/>
                                          </p:val>
                                        </p:tav>
                                      </p:tavLst>
                                    </p:anim>
                                    <p:anim calcmode="lin" valueType="num">
                                      <p:cBhvr>
                                        <p:cTn id="8" dur="1000" fill="hold"/>
                                        <p:tgtEl>
                                          <p:spTgt spid="2"/>
                                        </p:tgtEl>
                                        <p:attrNameLst>
                                          <p:attrName>ppt_y</p:attrName>
                                        </p:attrNameLst>
                                      </p:cBhvr>
                                      <p:tavLst>
                                        <p:tav tm="0">
                                          <p:val>
                                            <p:strVal val="#ppt_y"/>
                                          </p:val>
                                        </p:tav>
                                        <p:tav tm="100000">
                                          <p:val>
                                            <p:strVal val="#ppt_y"/>
                                          </p:val>
                                        </p:tav>
                                      </p:tavLst>
                                    </p:anim>
                                    <p:animEffect transition="in" filter="wipe(right)" prLst="gradientSize: 0.1">
                                      <p:cBhvr>
                                        <p:cTn id="9" dur="1000"/>
                                        <p:tgtEl>
                                          <p:spTgt spid="2"/>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35" presetClass="entr" presetSubtype="0" fill="hold" nodeType="clickEffect">
                                  <p:stCondLst>
                                    <p:cond delay="0"/>
                                  </p:stCondLst>
                                  <p:childTnLst>
                                    <p:set>
                                      <p:cBhvr>
                                        <p:cTn id="13" dur="1" fill="hold">
                                          <p:stCondLst>
                                            <p:cond delay="0"/>
                                          </p:stCondLst>
                                        </p:cTn>
                                        <p:tgtEl>
                                          <p:spTgt spid="25602"/>
                                        </p:tgtEl>
                                        <p:attrNameLst>
                                          <p:attrName>style.visibility</p:attrName>
                                        </p:attrNameLst>
                                      </p:cBhvr>
                                      <p:to>
                                        <p:strVal val="visible"/>
                                      </p:to>
                                    </p:set>
                                    <p:animEffect transition="in" filter="fade">
                                      <p:cBhvr>
                                        <p:cTn id="14" dur="2000"/>
                                        <p:tgtEl>
                                          <p:spTgt spid="25602"/>
                                        </p:tgtEl>
                                      </p:cBhvr>
                                    </p:animEffect>
                                    <p:anim calcmode="lin" valueType="num">
                                      <p:cBhvr>
                                        <p:cTn id="15" dur="2000" fill="hold"/>
                                        <p:tgtEl>
                                          <p:spTgt spid="25602"/>
                                        </p:tgtEl>
                                        <p:attrNameLst>
                                          <p:attrName>style.rotation</p:attrName>
                                        </p:attrNameLst>
                                      </p:cBhvr>
                                      <p:tavLst>
                                        <p:tav tm="0">
                                          <p:val>
                                            <p:fltVal val="720"/>
                                          </p:val>
                                        </p:tav>
                                        <p:tav tm="100000">
                                          <p:val>
                                            <p:fltVal val="0"/>
                                          </p:val>
                                        </p:tav>
                                      </p:tavLst>
                                    </p:anim>
                                    <p:anim calcmode="lin" valueType="num">
                                      <p:cBhvr>
                                        <p:cTn id="16" dur="2000" fill="hold"/>
                                        <p:tgtEl>
                                          <p:spTgt spid="25602"/>
                                        </p:tgtEl>
                                        <p:attrNameLst>
                                          <p:attrName>ppt_h</p:attrName>
                                        </p:attrNameLst>
                                      </p:cBhvr>
                                      <p:tavLst>
                                        <p:tav tm="0">
                                          <p:val>
                                            <p:fltVal val="0"/>
                                          </p:val>
                                        </p:tav>
                                        <p:tav tm="100000">
                                          <p:val>
                                            <p:strVal val="#ppt_h"/>
                                          </p:val>
                                        </p:tav>
                                      </p:tavLst>
                                    </p:anim>
                                    <p:anim calcmode="lin" valueType="num">
                                      <p:cBhvr>
                                        <p:cTn id="17" dur="2000" fill="hold"/>
                                        <p:tgtEl>
                                          <p:spTgt spid="25602"/>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100" y="274638"/>
            <a:ext cx="7499350" cy="487362"/>
          </a:xfrm>
        </p:spPr>
        <p:txBody>
          <a:bodyPr>
            <a:normAutofit fontScale="90000"/>
          </a:bodyPr>
          <a:lstStyle/>
          <a:p>
            <a:pPr eaLnBrk="1" fontAlgn="auto" hangingPunct="1">
              <a:spcAft>
                <a:spcPts val="0"/>
              </a:spcAft>
              <a:defRPr/>
            </a:pPr>
            <a:r>
              <a:rPr lang="en-US" sz="3200" b="1" dirty="0" err="1" smtClean="0">
                <a:solidFill>
                  <a:schemeClr val="tx2">
                    <a:satMod val="130000"/>
                  </a:schemeClr>
                </a:solidFill>
                <a:latin typeface="Times New Roman" pitchFamily="18" charset="0"/>
                <a:cs typeface="Times New Roman" pitchFamily="18" charset="0"/>
              </a:rPr>
              <a:t>Sejarah</a:t>
            </a:r>
            <a:endParaRPr lang="en-US" sz="3200" b="1" dirty="0">
              <a:solidFill>
                <a:schemeClr val="tx2">
                  <a:satMod val="130000"/>
                </a:schemeClr>
              </a:solidFill>
              <a:latin typeface="Times New Roman" pitchFamily="18" charset="0"/>
              <a:cs typeface="Times New Roman" pitchFamily="18" charset="0"/>
            </a:endParaRPr>
          </a:p>
        </p:txBody>
      </p:sp>
      <p:sp>
        <p:nvSpPr>
          <p:cNvPr id="3" name="Content Placeholder 2"/>
          <p:cNvSpPr>
            <a:spLocks noGrp="1"/>
          </p:cNvSpPr>
          <p:nvPr>
            <p:ph idx="1"/>
          </p:nvPr>
        </p:nvSpPr>
        <p:spPr>
          <a:xfrm>
            <a:off x="1435100" y="914400"/>
            <a:ext cx="7499350" cy="5715000"/>
          </a:xfrm>
        </p:spPr>
        <p:txBody>
          <a:bodyPr>
            <a:normAutofit fontScale="92500" lnSpcReduction="20000"/>
          </a:bodyPr>
          <a:lstStyle/>
          <a:p>
            <a:pPr marL="365760" indent="-283464" algn="just" eaLnBrk="1" fontAlgn="auto" hangingPunct="1">
              <a:spcAft>
                <a:spcPts val="0"/>
              </a:spcAft>
              <a:buFont typeface="Wingdings 2"/>
              <a:buChar char=""/>
              <a:defRPr/>
            </a:pPr>
            <a:r>
              <a:rPr lang="en-US" sz="1900" dirty="0" err="1" smtClean="0">
                <a:latin typeface="Times New Roman" pitchFamily="18" charset="0"/>
                <a:cs typeface="Times New Roman" pitchFamily="18" charset="0"/>
              </a:rPr>
              <a:t>Tahun</a:t>
            </a:r>
            <a:r>
              <a:rPr lang="en-US" sz="1900" dirty="0" smtClean="0">
                <a:latin typeface="Times New Roman" pitchFamily="18" charset="0"/>
                <a:cs typeface="Times New Roman" pitchFamily="18" charset="0"/>
              </a:rPr>
              <a:t> 1997 </a:t>
            </a:r>
            <a:r>
              <a:rPr lang="en-US" sz="1900" dirty="0" smtClean="0">
                <a:latin typeface="Times New Roman" pitchFamily="18" charset="0"/>
                <a:cs typeface="Times New Roman" pitchFamily="18" charset="0"/>
                <a:sym typeface="Wingdings" pitchFamily="2" charset="2"/>
              </a:rPr>
              <a:t> IEEE </a:t>
            </a:r>
            <a:r>
              <a:rPr lang="en-US" sz="1900" dirty="0" err="1" smtClean="0">
                <a:latin typeface="Times New Roman" pitchFamily="18" charset="0"/>
                <a:cs typeface="Times New Roman" pitchFamily="18" charset="0"/>
                <a:sym typeface="Wingdings" pitchFamily="2" charset="2"/>
              </a:rPr>
              <a:t>membuat</a:t>
            </a:r>
            <a:r>
              <a:rPr lang="en-US" sz="1900" dirty="0" smtClean="0">
                <a:latin typeface="Times New Roman" pitchFamily="18" charset="0"/>
                <a:cs typeface="Times New Roman" pitchFamily="18" charset="0"/>
                <a:sym typeface="Wingdings" pitchFamily="2" charset="2"/>
              </a:rPr>
              <a:t> </a:t>
            </a:r>
            <a:r>
              <a:rPr lang="en-US" sz="1900" dirty="0" err="1" smtClean="0">
                <a:latin typeface="Times New Roman" pitchFamily="18" charset="0"/>
                <a:cs typeface="Times New Roman" pitchFamily="18" charset="0"/>
                <a:sym typeface="Wingdings" pitchFamily="2" charset="2"/>
              </a:rPr>
              <a:t>standarisasi</a:t>
            </a:r>
            <a:r>
              <a:rPr lang="en-US" sz="1900" dirty="0" smtClean="0">
                <a:latin typeface="Times New Roman" pitchFamily="18" charset="0"/>
                <a:cs typeface="Times New Roman" pitchFamily="18" charset="0"/>
                <a:sym typeface="Wingdings" pitchFamily="2" charset="2"/>
              </a:rPr>
              <a:t> </a:t>
            </a:r>
            <a:r>
              <a:rPr lang="en-US" sz="1900" dirty="0" err="1" smtClean="0">
                <a:latin typeface="Times New Roman" pitchFamily="18" charset="0"/>
                <a:cs typeface="Times New Roman" pitchFamily="18" charset="0"/>
                <a:sym typeface="Wingdings" pitchFamily="2" charset="2"/>
              </a:rPr>
              <a:t>untuk</a:t>
            </a:r>
            <a:r>
              <a:rPr lang="en-US" sz="1900" dirty="0" smtClean="0">
                <a:latin typeface="Times New Roman" pitchFamily="18" charset="0"/>
                <a:cs typeface="Times New Roman" pitchFamily="18" charset="0"/>
                <a:sym typeface="Wingdings" pitchFamily="2" charset="2"/>
              </a:rPr>
              <a:t> WLAN </a:t>
            </a:r>
            <a:r>
              <a:rPr lang="en-US" sz="1900" dirty="0" err="1" smtClean="0">
                <a:latin typeface="Times New Roman" pitchFamily="18" charset="0"/>
                <a:cs typeface="Times New Roman" pitchFamily="18" charset="0"/>
                <a:sym typeface="Wingdings" pitchFamily="2" charset="2"/>
              </a:rPr>
              <a:t>yg</a:t>
            </a:r>
            <a:r>
              <a:rPr lang="en-US" sz="1900" dirty="0" smtClean="0">
                <a:latin typeface="Times New Roman" pitchFamily="18" charset="0"/>
                <a:cs typeface="Times New Roman" pitchFamily="18" charset="0"/>
                <a:sym typeface="Wingdings" pitchFamily="2" charset="2"/>
              </a:rPr>
              <a:t> </a:t>
            </a:r>
            <a:r>
              <a:rPr lang="en-US" sz="1900" dirty="0" err="1" smtClean="0">
                <a:latin typeface="Times New Roman" pitchFamily="18" charset="0"/>
                <a:cs typeface="Times New Roman" pitchFamily="18" charset="0"/>
                <a:sym typeface="Wingdings" pitchFamily="2" charset="2"/>
              </a:rPr>
              <a:t>diberi</a:t>
            </a:r>
            <a:r>
              <a:rPr lang="en-US" sz="1900" dirty="0" smtClean="0">
                <a:latin typeface="Times New Roman" pitchFamily="18" charset="0"/>
                <a:cs typeface="Times New Roman" pitchFamily="18" charset="0"/>
                <a:sym typeface="Wingdings" pitchFamily="2" charset="2"/>
              </a:rPr>
              <a:t> </a:t>
            </a:r>
            <a:r>
              <a:rPr lang="en-US" sz="1900" dirty="0" err="1" smtClean="0">
                <a:latin typeface="Times New Roman" pitchFamily="18" charset="0"/>
                <a:cs typeface="Times New Roman" pitchFamily="18" charset="0"/>
                <a:sym typeface="Wingdings" pitchFamily="2" charset="2"/>
              </a:rPr>
              <a:t>kode</a:t>
            </a:r>
            <a:r>
              <a:rPr lang="en-US" sz="1900" dirty="0" smtClean="0">
                <a:latin typeface="Times New Roman" pitchFamily="18" charset="0"/>
                <a:cs typeface="Times New Roman" pitchFamily="18" charset="0"/>
                <a:sym typeface="Wingdings" pitchFamily="2" charset="2"/>
              </a:rPr>
              <a:t> 802.11 yang </a:t>
            </a:r>
            <a:r>
              <a:rPr lang="en-US" sz="1900" dirty="0" err="1" smtClean="0">
                <a:latin typeface="Times New Roman" pitchFamily="18" charset="0"/>
                <a:cs typeface="Times New Roman" pitchFamily="18" charset="0"/>
                <a:sym typeface="Wingdings" pitchFamily="2" charset="2"/>
              </a:rPr>
              <a:t>dapat</a:t>
            </a:r>
            <a:r>
              <a:rPr lang="en-US" sz="1900" dirty="0" smtClean="0">
                <a:latin typeface="Times New Roman" pitchFamily="18" charset="0"/>
                <a:cs typeface="Times New Roman" pitchFamily="18" charset="0"/>
                <a:sym typeface="Wingdings" pitchFamily="2" charset="2"/>
              </a:rPr>
              <a:t> </a:t>
            </a:r>
            <a:r>
              <a:rPr lang="en-US" sz="1900" dirty="0" err="1" smtClean="0">
                <a:latin typeface="Times New Roman" pitchFamily="18" charset="0"/>
                <a:cs typeface="Times New Roman" pitchFamily="18" charset="0"/>
                <a:sym typeface="Wingdings" pitchFamily="2" charset="2"/>
              </a:rPr>
              <a:t>bekerja</a:t>
            </a:r>
            <a:r>
              <a:rPr lang="en-US" sz="1900" dirty="0" smtClean="0">
                <a:latin typeface="Times New Roman" pitchFamily="18" charset="0"/>
                <a:cs typeface="Times New Roman" pitchFamily="18" charset="0"/>
                <a:sym typeface="Wingdings" pitchFamily="2" charset="2"/>
              </a:rPr>
              <a:t> </a:t>
            </a:r>
            <a:r>
              <a:rPr lang="en-US" sz="1900" dirty="0" err="1" smtClean="0">
                <a:latin typeface="Times New Roman" pitchFamily="18" charset="0"/>
                <a:cs typeface="Times New Roman" pitchFamily="18" charset="0"/>
                <a:sym typeface="Wingdings" pitchFamily="2" charset="2"/>
              </a:rPr>
              <a:t>pada</a:t>
            </a:r>
            <a:r>
              <a:rPr lang="en-US" sz="1900" dirty="0" smtClean="0">
                <a:latin typeface="Times New Roman" pitchFamily="18" charset="0"/>
                <a:cs typeface="Times New Roman" pitchFamily="18" charset="0"/>
                <a:sym typeface="Wingdings" pitchFamily="2" charset="2"/>
              </a:rPr>
              <a:t> </a:t>
            </a:r>
            <a:r>
              <a:rPr lang="en-US" sz="1900" dirty="0" err="1" smtClean="0">
                <a:latin typeface="Times New Roman" pitchFamily="18" charset="0"/>
                <a:cs typeface="Times New Roman" pitchFamily="18" charset="0"/>
                <a:sym typeface="Wingdings" pitchFamily="2" charset="2"/>
              </a:rPr>
              <a:t>frekuensi</a:t>
            </a:r>
            <a:r>
              <a:rPr lang="en-US" sz="1900" dirty="0" smtClean="0">
                <a:latin typeface="Times New Roman" pitchFamily="18" charset="0"/>
                <a:cs typeface="Times New Roman" pitchFamily="18" charset="0"/>
                <a:sym typeface="Wingdings" pitchFamily="2" charset="2"/>
              </a:rPr>
              <a:t> 2,4GHZ </a:t>
            </a:r>
            <a:r>
              <a:rPr lang="en-US" sz="1900" dirty="0" err="1" smtClean="0">
                <a:latin typeface="Times New Roman" pitchFamily="18" charset="0"/>
                <a:cs typeface="Times New Roman" pitchFamily="18" charset="0"/>
                <a:sym typeface="Wingdings" pitchFamily="2" charset="2"/>
              </a:rPr>
              <a:t>dan</a:t>
            </a:r>
            <a:r>
              <a:rPr lang="en-US" sz="1900" dirty="0" smtClean="0">
                <a:latin typeface="Times New Roman" pitchFamily="18" charset="0"/>
                <a:cs typeface="Times New Roman" pitchFamily="18" charset="0"/>
                <a:sym typeface="Wingdings" pitchFamily="2" charset="2"/>
              </a:rPr>
              <a:t> </a:t>
            </a:r>
            <a:r>
              <a:rPr lang="en-US" sz="1900" dirty="0" err="1" smtClean="0">
                <a:latin typeface="Times New Roman" pitchFamily="18" charset="0"/>
                <a:cs typeface="Times New Roman" pitchFamily="18" charset="0"/>
                <a:sym typeface="Wingdings" pitchFamily="2" charset="2"/>
              </a:rPr>
              <a:t>kecepatan</a:t>
            </a:r>
            <a:r>
              <a:rPr lang="en-US" sz="1900" dirty="0" smtClean="0">
                <a:latin typeface="Times New Roman" pitchFamily="18" charset="0"/>
                <a:cs typeface="Times New Roman" pitchFamily="18" charset="0"/>
                <a:sym typeface="Wingdings" pitchFamily="2" charset="2"/>
              </a:rPr>
              <a:t> transfer max. 2 Mbps.</a:t>
            </a:r>
          </a:p>
          <a:p>
            <a:pPr marL="365760" indent="-283464" algn="just" eaLnBrk="1" fontAlgn="auto" hangingPunct="1">
              <a:spcAft>
                <a:spcPts val="0"/>
              </a:spcAft>
              <a:buFont typeface="Wingdings 2"/>
              <a:buChar char=""/>
              <a:defRPr/>
            </a:pPr>
            <a:endParaRPr lang="en-US" sz="1900" dirty="0" smtClean="0">
              <a:latin typeface="Times New Roman" pitchFamily="18" charset="0"/>
              <a:cs typeface="Times New Roman" pitchFamily="18" charset="0"/>
              <a:sym typeface="Wingdings" pitchFamily="2" charset="2"/>
            </a:endParaRPr>
          </a:p>
          <a:p>
            <a:pPr marL="365760" indent="-283464" algn="just" eaLnBrk="1" fontAlgn="auto" hangingPunct="1">
              <a:spcAft>
                <a:spcPts val="0"/>
              </a:spcAft>
              <a:buFont typeface="Wingdings 2"/>
              <a:buChar char=""/>
              <a:defRPr/>
            </a:pPr>
            <a:r>
              <a:rPr lang="en-US" sz="1900" dirty="0" err="1" smtClean="0">
                <a:latin typeface="Times New Roman" pitchFamily="18" charset="0"/>
                <a:cs typeface="Times New Roman" pitchFamily="18" charset="0"/>
                <a:sym typeface="Wingdings" pitchFamily="2" charset="2"/>
              </a:rPr>
              <a:t>Tahun</a:t>
            </a:r>
            <a:r>
              <a:rPr lang="en-US" sz="1900" dirty="0" smtClean="0">
                <a:latin typeface="Times New Roman" pitchFamily="18" charset="0"/>
                <a:cs typeface="Times New Roman" pitchFamily="18" charset="0"/>
                <a:sym typeface="Wingdings" pitchFamily="2" charset="2"/>
              </a:rPr>
              <a:t> 1999  IEEE </a:t>
            </a:r>
            <a:r>
              <a:rPr lang="en-US" sz="1900" dirty="0" err="1" smtClean="0">
                <a:latin typeface="Times New Roman" pitchFamily="18" charset="0"/>
                <a:cs typeface="Times New Roman" pitchFamily="18" charset="0"/>
                <a:sym typeface="Wingdings" pitchFamily="2" charset="2"/>
              </a:rPr>
              <a:t>mengeluarkan</a:t>
            </a:r>
            <a:r>
              <a:rPr lang="en-US" sz="1900" dirty="0" smtClean="0">
                <a:latin typeface="Times New Roman" pitchFamily="18" charset="0"/>
                <a:cs typeface="Times New Roman" pitchFamily="18" charset="0"/>
                <a:sym typeface="Wingdings" pitchFamily="2" charset="2"/>
              </a:rPr>
              <a:t> </a:t>
            </a:r>
            <a:r>
              <a:rPr lang="en-US" sz="1900" dirty="0" err="1" smtClean="0">
                <a:latin typeface="Times New Roman" pitchFamily="18" charset="0"/>
                <a:cs typeface="Times New Roman" pitchFamily="18" charset="0"/>
                <a:sym typeface="Wingdings" pitchFamily="2" charset="2"/>
              </a:rPr>
              <a:t>spesifikasi</a:t>
            </a:r>
            <a:r>
              <a:rPr lang="en-US" sz="1900" dirty="0" smtClean="0">
                <a:latin typeface="Times New Roman" pitchFamily="18" charset="0"/>
                <a:cs typeface="Times New Roman" pitchFamily="18" charset="0"/>
                <a:sym typeface="Wingdings" pitchFamily="2" charset="2"/>
              </a:rPr>
              <a:t> </a:t>
            </a:r>
            <a:r>
              <a:rPr lang="en-US" sz="1900" dirty="0" err="1" smtClean="0">
                <a:latin typeface="Times New Roman" pitchFamily="18" charset="0"/>
                <a:cs typeface="Times New Roman" pitchFamily="18" charset="0"/>
                <a:sym typeface="Wingdings" pitchFamily="2" charset="2"/>
              </a:rPr>
              <a:t>baru</a:t>
            </a:r>
            <a:r>
              <a:rPr lang="en-US" sz="1900" dirty="0" smtClean="0">
                <a:latin typeface="Times New Roman" pitchFamily="18" charset="0"/>
                <a:cs typeface="Times New Roman" pitchFamily="18" charset="0"/>
                <a:sym typeface="Wingdings" pitchFamily="2" charset="2"/>
              </a:rPr>
              <a:t> </a:t>
            </a:r>
            <a:r>
              <a:rPr lang="en-US" sz="1900" dirty="0" err="1" smtClean="0">
                <a:latin typeface="Times New Roman" pitchFamily="18" charset="0"/>
                <a:cs typeface="Times New Roman" pitchFamily="18" charset="0"/>
                <a:sym typeface="Wingdings" pitchFamily="2" charset="2"/>
              </a:rPr>
              <a:t>bernama</a:t>
            </a:r>
            <a:r>
              <a:rPr lang="en-US" sz="1900" dirty="0" smtClean="0">
                <a:latin typeface="Times New Roman" pitchFamily="18" charset="0"/>
                <a:cs typeface="Times New Roman" pitchFamily="18" charset="0"/>
                <a:sym typeface="Wingdings" pitchFamily="2" charset="2"/>
              </a:rPr>
              <a:t> 802.11b </a:t>
            </a:r>
            <a:r>
              <a:rPr lang="en-US" sz="1900" dirty="0" err="1" smtClean="0">
                <a:latin typeface="Times New Roman" pitchFamily="18" charset="0"/>
                <a:cs typeface="Times New Roman" pitchFamily="18" charset="0"/>
                <a:sym typeface="Wingdings" pitchFamily="2" charset="2"/>
              </a:rPr>
              <a:t>kecepatan</a:t>
            </a:r>
            <a:r>
              <a:rPr lang="en-US" sz="1900" dirty="0" smtClean="0">
                <a:latin typeface="Times New Roman" pitchFamily="18" charset="0"/>
                <a:cs typeface="Times New Roman" pitchFamily="18" charset="0"/>
                <a:sym typeface="Wingdings" pitchFamily="2" charset="2"/>
              </a:rPr>
              <a:t> </a:t>
            </a:r>
            <a:r>
              <a:rPr lang="en-US" sz="1900" dirty="0" err="1" smtClean="0">
                <a:latin typeface="Times New Roman" pitchFamily="18" charset="0"/>
                <a:cs typeface="Times New Roman" pitchFamily="18" charset="0"/>
                <a:sym typeface="Wingdings" pitchFamily="2" charset="2"/>
              </a:rPr>
              <a:t>thoughput</a:t>
            </a:r>
            <a:r>
              <a:rPr lang="en-US" sz="1900" dirty="0" smtClean="0">
                <a:latin typeface="Times New Roman" pitchFamily="18" charset="0"/>
                <a:cs typeface="Times New Roman" pitchFamily="18" charset="0"/>
                <a:sym typeface="Wingdings" pitchFamily="2" charset="2"/>
              </a:rPr>
              <a:t> 11 Mbps </a:t>
            </a:r>
            <a:r>
              <a:rPr lang="en-US" sz="1900" dirty="0" err="1" smtClean="0">
                <a:latin typeface="Times New Roman" pitchFamily="18" charset="0"/>
                <a:cs typeface="Times New Roman" pitchFamily="18" charset="0"/>
                <a:sym typeface="Wingdings" pitchFamily="2" charset="2"/>
              </a:rPr>
              <a:t>dengan</a:t>
            </a:r>
            <a:r>
              <a:rPr lang="en-US" sz="1900" dirty="0" smtClean="0">
                <a:latin typeface="Times New Roman" pitchFamily="18" charset="0"/>
                <a:cs typeface="Times New Roman" pitchFamily="18" charset="0"/>
                <a:sym typeface="Wingdings" pitchFamily="2" charset="2"/>
              </a:rPr>
              <a:t> </a:t>
            </a:r>
            <a:r>
              <a:rPr lang="en-US" sz="1900" dirty="0" err="1" smtClean="0">
                <a:latin typeface="Times New Roman" pitchFamily="18" charset="0"/>
                <a:cs typeface="Times New Roman" pitchFamily="18" charset="0"/>
                <a:sym typeface="Wingdings" pitchFamily="2" charset="2"/>
              </a:rPr>
              <a:t>frekuensi</a:t>
            </a:r>
            <a:r>
              <a:rPr lang="en-US" sz="1900" dirty="0" smtClean="0">
                <a:latin typeface="Times New Roman" pitchFamily="18" charset="0"/>
                <a:cs typeface="Times New Roman" pitchFamily="18" charset="0"/>
                <a:sym typeface="Wingdings" pitchFamily="2" charset="2"/>
              </a:rPr>
              <a:t> 2GHZ. </a:t>
            </a:r>
            <a:r>
              <a:rPr lang="en-US" sz="1900" dirty="0" err="1" smtClean="0">
                <a:latin typeface="Times New Roman" pitchFamily="18" charset="0"/>
                <a:cs typeface="Times New Roman" pitchFamily="18" charset="0"/>
                <a:sym typeface="Wingdings" pitchFamily="2" charset="2"/>
              </a:rPr>
              <a:t>kelemahannya</a:t>
            </a:r>
            <a:r>
              <a:rPr lang="en-US" sz="1900" dirty="0" smtClean="0">
                <a:latin typeface="Times New Roman" pitchFamily="18" charset="0"/>
                <a:cs typeface="Times New Roman" pitchFamily="18" charset="0"/>
                <a:sym typeface="Wingdings" pitchFamily="2" charset="2"/>
              </a:rPr>
              <a:t> </a:t>
            </a:r>
            <a:r>
              <a:rPr lang="en-US" sz="1900" dirty="0" err="1" smtClean="0">
                <a:latin typeface="Times New Roman" pitchFamily="18" charset="0"/>
                <a:cs typeface="Times New Roman" pitchFamily="18" charset="0"/>
                <a:sym typeface="Wingdings" pitchFamily="2" charset="2"/>
              </a:rPr>
              <a:t>adalah</a:t>
            </a:r>
            <a:r>
              <a:rPr lang="en-US" sz="1900" dirty="0" smtClean="0">
                <a:latin typeface="Times New Roman" pitchFamily="18" charset="0"/>
                <a:cs typeface="Times New Roman" pitchFamily="18" charset="0"/>
                <a:sym typeface="Wingdings" pitchFamily="2" charset="2"/>
              </a:rPr>
              <a:t> </a:t>
            </a:r>
            <a:r>
              <a:rPr lang="en-US" sz="1900" dirty="0" err="1" smtClean="0">
                <a:latin typeface="Times New Roman" pitchFamily="18" charset="0"/>
                <a:cs typeface="Times New Roman" pitchFamily="18" charset="0"/>
                <a:sym typeface="Wingdings" pitchFamily="2" charset="2"/>
              </a:rPr>
              <a:t>terjadinya</a:t>
            </a:r>
            <a:r>
              <a:rPr lang="en-US" sz="1900" dirty="0" smtClean="0">
                <a:latin typeface="Times New Roman" pitchFamily="18" charset="0"/>
                <a:cs typeface="Times New Roman" pitchFamily="18" charset="0"/>
                <a:sym typeface="Wingdings" pitchFamily="2" charset="2"/>
              </a:rPr>
              <a:t> </a:t>
            </a:r>
            <a:r>
              <a:rPr lang="en-US" sz="1900" dirty="0" err="1" smtClean="0">
                <a:latin typeface="Times New Roman" pitchFamily="18" charset="0"/>
                <a:cs typeface="Times New Roman" pitchFamily="18" charset="0"/>
                <a:sym typeface="Wingdings" pitchFamily="2" charset="2"/>
              </a:rPr>
              <a:t>interferensi</a:t>
            </a:r>
            <a:r>
              <a:rPr lang="en-US" sz="1900" dirty="0" smtClean="0">
                <a:latin typeface="Times New Roman" pitchFamily="18" charset="0"/>
                <a:cs typeface="Times New Roman" pitchFamily="18" charset="0"/>
                <a:sym typeface="Wingdings" pitchFamily="2" charset="2"/>
              </a:rPr>
              <a:t> </a:t>
            </a:r>
            <a:r>
              <a:rPr lang="en-US" sz="1900" dirty="0" err="1" smtClean="0">
                <a:latin typeface="Times New Roman" pitchFamily="18" charset="0"/>
                <a:cs typeface="Times New Roman" pitchFamily="18" charset="0"/>
                <a:sym typeface="Wingdings" pitchFamily="2" charset="2"/>
              </a:rPr>
              <a:t>dengan</a:t>
            </a:r>
            <a:r>
              <a:rPr lang="en-US" sz="1900" dirty="0" smtClean="0">
                <a:latin typeface="Times New Roman" pitchFamily="18" charset="0"/>
                <a:cs typeface="Times New Roman" pitchFamily="18" charset="0"/>
                <a:sym typeface="Wingdings" pitchFamily="2" charset="2"/>
              </a:rPr>
              <a:t> </a:t>
            </a:r>
            <a:r>
              <a:rPr lang="en-US" sz="1900" dirty="0" err="1" smtClean="0">
                <a:latin typeface="Times New Roman" pitchFamily="18" charset="0"/>
                <a:cs typeface="Times New Roman" pitchFamily="18" charset="0"/>
                <a:sym typeface="Wingdings" pitchFamily="2" charset="2"/>
              </a:rPr>
              <a:t>peralatan</a:t>
            </a:r>
            <a:r>
              <a:rPr lang="en-US" sz="1900" dirty="0" smtClean="0">
                <a:latin typeface="Times New Roman" pitchFamily="18" charset="0"/>
                <a:cs typeface="Times New Roman" pitchFamily="18" charset="0"/>
                <a:sym typeface="Wingdings" pitchFamily="2" charset="2"/>
              </a:rPr>
              <a:t> </a:t>
            </a:r>
            <a:r>
              <a:rPr lang="en-US" sz="1900" dirty="0" err="1" smtClean="0">
                <a:latin typeface="Times New Roman" pitchFamily="18" charset="0"/>
                <a:cs typeface="Times New Roman" pitchFamily="18" charset="0"/>
                <a:sym typeface="Wingdings" pitchFamily="2" charset="2"/>
              </a:rPr>
              <a:t>yg</a:t>
            </a:r>
            <a:r>
              <a:rPr lang="en-US" sz="1900" dirty="0" smtClean="0">
                <a:latin typeface="Times New Roman" pitchFamily="18" charset="0"/>
                <a:cs typeface="Times New Roman" pitchFamily="18" charset="0"/>
                <a:sym typeface="Wingdings" pitchFamily="2" charset="2"/>
              </a:rPr>
              <a:t> </a:t>
            </a:r>
            <a:r>
              <a:rPr lang="en-US" sz="1900" dirty="0" err="1" smtClean="0">
                <a:latin typeface="Times New Roman" pitchFamily="18" charset="0"/>
                <a:cs typeface="Times New Roman" pitchFamily="18" charset="0"/>
                <a:sym typeface="Wingdings" pitchFamily="2" charset="2"/>
              </a:rPr>
              <a:t>menggunakan</a:t>
            </a:r>
            <a:r>
              <a:rPr lang="en-US" sz="1900" dirty="0" smtClean="0">
                <a:latin typeface="Times New Roman" pitchFamily="18" charset="0"/>
                <a:cs typeface="Times New Roman" pitchFamily="18" charset="0"/>
                <a:sym typeface="Wingdings" pitchFamily="2" charset="2"/>
              </a:rPr>
              <a:t> </a:t>
            </a:r>
            <a:r>
              <a:rPr lang="en-US" sz="1900" dirty="0" err="1" smtClean="0">
                <a:latin typeface="Times New Roman" pitchFamily="18" charset="0"/>
                <a:cs typeface="Times New Roman" pitchFamily="18" charset="0"/>
                <a:sym typeface="Wingdings" pitchFamily="2" charset="2"/>
              </a:rPr>
              <a:t>gelombang</a:t>
            </a:r>
            <a:r>
              <a:rPr lang="en-US" sz="1900" dirty="0" smtClean="0">
                <a:latin typeface="Times New Roman" pitchFamily="18" charset="0"/>
                <a:cs typeface="Times New Roman" pitchFamily="18" charset="0"/>
                <a:sym typeface="Wingdings" pitchFamily="2" charset="2"/>
              </a:rPr>
              <a:t> radio  </a:t>
            </a:r>
            <a:r>
              <a:rPr lang="en-US" sz="1900" dirty="0" err="1" smtClean="0">
                <a:latin typeface="Times New Roman" pitchFamily="18" charset="0"/>
                <a:cs typeface="Times New Roman" pitchFamily="18" charset="0"/>
                <a:sym typeface="Wingdings" pitchFamily="2" charset="2"/>
              </a:rPr>
              <a:t>pada</a:t>
            </a:r>
            <a:r>
              <a:rPr lang="en-US" sz="1900" dirty="0" smtClean="0">
                <a:latin typeface="Times New Roman" pitchFamily="18" charset="0"/>
                <a:cs typeface="Times New Roman" pitchFamily="18" charset="0"/>
                <a:sym typeface="Wingdings" pitchFamily="2" charset="2"/>
              </a:rPr>
              <a:t> </a:t>
            </a:r>
            <a:r>
              <a:rPr lang="en-US" sz="1900" dirty="0" err="1" smtClean="0">
                <a:latin typeface="Times New Roman" pitchFamily="18" charset="0"/>
                <a:cs typeface="Times New Roman" pitchFamily="18" charset="0"/>
                <a:sym typeface="Wingdings" pitchFamily="2" charset="2"/>
              </a:rPr>
              <a:t>frekuensi</a:t>
            </a:r>
            <a:r>
              <a:rPr lang="en-US" sz="1900" dirty="0" smtClean="0">
                <a:latin typeface="Times New Roman" pitchFamily="18" charset="0"/>
                <a:cs typeface="Times New Roman" pitchFamily="18" charset="0"/>
                <a:sym typeface="Wingdings" pitchFamily="2" charset="2"/>
              </a:rPr>
              <a:t> </a:t>
            </a:r>
            <a:r>
              <a:rPr lang="en-US" sz="1900" dirty="0" err="1" smtClean="0">
                <a:latin typeface="Times New Roman" pitchFamily="18" charset="0"/>
                <a:cs typeface="Times New Roman" pitchFamily="18" charset="0"/>
                <a:sym typeface="Wingdings" pitchFamily="2" charset="2"/>
              </a:rPr>
              <a:t>yg</a:t>
            </a:r>
            <a:r>
              <a:rPr lang="en-US" sz="1900" dirty="0" smtClean="0">
                <a:latin typeface="Times New Roman" pitchFamily="18" charset="0"/>
                <a:cs typeface="Times New Roman" pitchFamily="18" charset="0"/>
                <a:sym typeface="Wingdings" pitchFamily="2" charset="2"/>
              </a:rPr>
              <a:t> </a:t>
            </a:r>
            <a:r>
              <a:rPr lang="en-US" sz="1900" dirty="0" err="1" smtClean="0">
                <a:latin typeface="Times New Roman" pitchFamily="18" charset="0"/>
                <a:cs typeface="Times New Roman" pitchFamily="18" charset="0"/>
                <a:sym typeface="Wingdings" pitchFamily="2" charset="2"/>
              </a:rPr>
              <a:t>sama</a:t>
            </a:r>
            <a:r>
              <a:rPr lang="en-US" sz="1900" dirty="0" smtClean="0">
                <a:latin typeface="Times New Roman" pitchFamily="18" charset="0"/>
                <a:cs typeface="Times New Roman" pitchFamily="18" charset="0"/>
                <a:sym typeface="Wingdings" pitchFamily="2" charset="2"/>
              </a:rPr>
              <a:t>.</a:t>
            </a:r>
          </a:p>
          <a:p>
            <a:pPr marL="365760" indent="-283464" algn="just" eaLnBrk="1" fontAlgn="auto" hangingPunct="1">
              <a:spcAft>
                <a:spcPts val="0"/>
              </a:spcAft>
              <a:buFont typeface="Wingdings 2"/>
              <a:buChar char=""/>
              <a:defRPr/>
            </a:pPr>
            <a:endParaRPr lang="en-US" sz="1900" dirty="0" smtClean="0">
              <a:latin typeface="Times New Roman" pitchFamily="18" charset="0"/>
              <a:cs typeface="Times New Roman" pitchFamily="18" charset="0"/>
              <a:sym typeface="Wingdings" pitchFamily="2" charset="2"/>
            </a:endParaRPr>
          </a:p>
          <a:p>
            <a:pPr marL="365760" indent="-283464" algn="just" eaLnBrk="1" fontAlgn="auto" hangingPunct="1">
              <a:spcAft>
                <a:spcPts val="0"/>
              </a:spcAft>
              <a:buFont typeface="Wingdings 2"/>
              <a:buChar char=""/>
              <a:defRPr/>
            </a:pPr>
            <a:r>
              <a:rPr lang="en-US" sz="1900" dirty="0" err="1" smtClean="0">
                <a:latin typeface="Times New Roman" pitchFamily="18" charset="0"/>
                <a:cs typeface="Times New Roman" pitchFamily="18" charset="0"/>
                <a:sym typeface="Wingdings" pitchFamily="2" charset="2"/>
              </a:rPr>
              <a:t>Tahun</a:t>
            </a:r>
            <a:r>
              <a:rPr lang="en-US" sz="1900" dirty="0" smtClean="0">
                <a:latin typeface="Times New Roman" pitchFamily="18" charset="0"/>
                <a:cs typeface="Times New Roman" pitchFamily="18" charset="0"/>
                <a:sym typeface="Wingdings" pitchFamily="2" charset="2"/>
              </a:rPr>
              <a:t> 1999  </a:t>
            </a:r>
            <a:r>
              <a:rPr lang="en-US" sz="1900" dirty="0" err="1" smtClean="0">
                <a:latin typeface="Times New Roman" pitchFamily="18" charset="0"/>
                <a:cs typeface="Times New Roman" pitchFamily="18" charset="0"/>
                <a:sym typeface="Wingdings" pitchFamily="2" charset="2"/>
              </a:rPr>
              <a:t>Hampir</a:t>
            </a:r>
            <a:r>
              <a:rPr lang="en-US" sz="1900" dirty="0" smtClean="0">
                <a:latin typeface="Times New Roman" pitchFamily="18" charset="0"/>
                <a:cs typeface="Times New Roman" pitchFamily="18" charset="0"/>
                <a:sym typeface="Wingdings" pitchFamily="2" charset="2"/>
              </a:rPr>
              <a:t> </a:t>
            </a:r>
            <a:r>
              <a:rPr lang="en-US" sz="1900" dirty="0" err="1" smtClean="0">
                <a:latin typeface="Times New Roman" pitchFamily="18" charset="0"/>
                <a:cs typeface="Times New Roman" pitchFamily="18" charset="0"/>
                <a:sym typeface="Wingdings" pitchFamily="2" charset="2"/>
              </a:rPr>
              <a:t>bersamaan</a:t>
            </a:r>
            <a:r>
              <a:rPr lang="en-US" sz="1900" dirty="0" smtClean="0">
                <a:latin typeface="Times New Roman" pitchFamily="18" charset="0"/>
                <a:cs typeface="Times New Roman" pitchFamily="18" charset="0"/>
                <a:sym typeface="Wingdings" pitchFamily="2" charset="2"/>
              </a:rPr>
              <a:t> </a:t>
            </a:r>
            <a:r>
              <a:rPr lang="en-US" sz="1900" dirty="0" smtClean="0">
                <a:latin typeface="Times New Roman" pitchFamily="18" charset="0"/>
                <a:cs typeface="Times New Roman" pitchFamily="18" charset="0"/>
              </a:rPr>
              <a:t>IEEE </a:t>
            </a:r>
            <a:r>
              <a:rPr lang="en-US" sz="1900" dirty="0" err="1" smtClean="0">
                <a:latin typeface="Times New Roman" pitchFamily="18" charset="0"/>
                <a:cs typeface="Times New Roman" pitchFamily="18" charset="0"/>
              </a:rPr>
              <a:t>membuat</a:t>
            </a:r>
            <a:r>
              <a:rPr lang="en-US" sz="1900" dirty="0" smtClean="0">
                <a:latin typeface="Times New Roman" pitchFamily="18" charset="0"/>
                <a:cs typeface="Times New Roman" pitchFamily="18" charset="0"/>
              </a:rPr>
              <a:t> </a:t>
            </a:r>
            <a:r>
              <a:rPr lang="en-US" sz="1900" dirty="0" err="1" smtClean="0">
                <a:latin typeface="Times New Roman" pitchFamily="18" charset="0"/>
                <a:cs typeface="Times New Roman" pitchFamily="18" charset="0"/>
              </a:rPr>
              <a:t>spesifikasi</a:t>
            </a:r>
            <a:r>
              <a:rPr lang="en-US" sz="1900" dirty="0" smtClean="0">
                <a:latin typeface="Times New Roman" pitchFamily="18" charset="0"/>
                <a:cs typeface="Times New Roman" pitchFamily="18" charset="0"/>
              </a:rPr>
              <a:t> 802.11a </a:t>
            </a:r>
            <a:r>
              <a:rPr lang="en-US" sz="1900" dirty="0" err="1" smtClean="0">
                <a:latin typeface="Times New Roman" pitchFamily="18" charset="0"/>
                <a:cs typeface="Times New Roman" pitchFamily="18" charset="0"/>
              </a:rPr>
              <a:t>Frekuensi</a:t>
            </a:r>
            <a:r>
              <a:rPr lang="en-US" sz="1900" dirty="0" smtClean="0">
                <a:latin typeface="Times New Roman" pitchFamily="18" charset="0"/>
                <a:cs typeface="Times New Roman" pitchFamily="18" charset="0"/>
              </a:rPr>
              <a:t> yang </a:t>
            </a:r>
            <a:r>
              <a:rPr lang="en-US" sz="1900" dirty="0" err="1" smtClean="0">
                <a:latin typeface="Times New Roman" pitchFamily="18" charset="0"/>
                <a:cs typeface="Times New Roman" pitchFamily="18" charset="0"/>
              </a:rPr>
              <a:t>digunakan</a:t>
            </a:r>
            <a:r>
              <a:rPr lang="en-US" sz="1900" dirty="0" smtClean="0">
                <a:latin typeface="Times New Roman" pitchFamily="18" charset="0"/>
                <a:cs typeface="Times New Roman" pitchFamily="18" charset="0"/>
              </a:rPr>
              <a:t> 5Ghz,  </a:t>
            </a:r>
            <a:r>
              <a:rPr lang="en-US" sz="1900" dirty="0" err="1" smtClean="0">
                <a:latin typeface="Times New Roman" pitchFamily="18" charset="0"/>
                <a:cs typeface="Times New Roman" pitchFamily="18" charset="0"/>
              </a:rPr>
              <a:t>mendukung</a:t>
            </a:r>
            <a:r>
              <a:rPr lang="en-US" sz="1900" dirty="0" smtClean="0">
                <a:latin typeface="Times New Roman" pitchFamily="18" charset="0"/>
                <a:cs typeface="Times New Roman" pitchFamily="18" charset="0"/>
              </a:rPr>
              <a:t> </a:t>
            </a:r>
            <a:r>
              <a:rPr lang="en-US" sz="1900" dirty="0" err="1" smtClean="0">
                <a:latin typeface="Times New Roman" pitchFamily="18" charset="0"/>
                <a:cs typeface="Times New Roman" pitchFamily="18" charset="0"/>
              </a:rPr>
              <a:t>kecepatan</a:t>
            </a:r>
            <a:r>
              <a:rPr lang="en-US" sz="1900" dirty="0" smtClean="0">
                <a:latin typeface="Times New Roman" pitchFamily="18" charset="0"/>
                <a:cs typeface="Times New Roman" pitchFamily="18" charset="0"/>
              </a:rPr>
              <a:t> transfer data max. </a:t>
            </a:r>
            <a:r>
              <a:rPr lang="en-US" sz="1900" dirty="0" err="1" smtClean="0">
                <a:latin typeface="Times New Roman" pitchFamily="18" charset="0"/>
                <a:cs typeface="Times New Roman" pitchFamily="18" charset="0"/>
              </a:rPr>
              <a:t>sampai</a:t>
            </a:r>
            <a:r>
              <a:rPr lang="en-US" sz="1900" dirty="0" smtClean="0">
                <a:latin typeface="Times New Roman" pitchFamily="18" charset="0"/>
                <a:cs typeface="Times New Roman" pitchFamily="18" charset="0"/>
              </a:rPr>
              <a:t> 54Mbps. </a:t>
            </a:r>
            <a:r>
              <a:rPr lang="en-US" sz="1900" dirty="0" err="1" smtClean="0">
                <a:latin typeface="Times New Roman" pitchFamily="18" charset="0"/>
                <a:cs typeface="Times New Roman" pitchFamily="18" charset="0"/>
              </a:rPr>
              <a:t>Kelemahanya</a:t>
            </a:r>
            <a:r>
              <a:rPr lang="en-US" sz="1900" dirty="0" smtClean="0">
                <a:latin typeface="Times New Roman" pitchFamily="18" charset="0"/>
                <a:cs typeface="Times New Roman" pitchFamily="18" charset="0"/>
              </a:rPr>
              <a:t> </a:t>
            </a:r>
            <a:r>
              <a:rPr lang="en-US" sz="1900" dirty="0" err="1" smtClean="0">
                <a:latin typeface="Times New Roman" pitchFamily="18" charset="0"/>
                <a:cs typeface="Times New Roman" pitchFamily="18" charset="0"/>
              </a:rPr>
              <a:t>sukar</a:t>
            </a:r>
            <a:r>
              <a:rPr lang="en-US" sz="1900" dirty="0" smtClean="0">
                <a:latin typeface="Times New Roman" pitchFamily="18" charset="0"/>
                <a:cs typeface="Times New Roman" pitchFamily="18" charset="0"/>
              </a:rPr>
              <a:t> </a:t>
            </a:r>
            <a:r>
              <a:rPr lang="en-US" sz="1900" dirty="0" err="1" smtClean="0">
                <a:latin typeface="Times New Roman" pitchFamily="18" charset="0"/>
                <a:cs typeface="Times New Roman" pitchFamily="18" charset="0"/>
              </a:rPr>
              <a:t>menembus</a:t>
            </a:r>
            <a:r>
              <a:rPr lang="en-US" sz="1900" dirty="0" smtClean="0">
                <a:latin typeface="Times New Roman" pitchFamily="18" charset="0"/>
                <a:cs typeface="Times New Roman" pitchFamily="18" charset="0"/>
              </a:rPr>
              <a:t> </a:t>
            </a:r>
            <a:r>
              <a:rPr lang="en-US" sz="1900" dirty="0" err="1" smtClean="0">
                <a:latin typeface="Times New Roman" pitchFamily="18" charset="0"/>
                <a:cs typeface="Times New Roman" pitchFamily="18" charset="0"/>
              </a:rPr>
              <a:t>dinding</a:t>
            </a:r>
            <a:r>
              <a:rPr lang="en-US" sz="1900" dirty="0" smtClean="0">
                <a:latin typeface="Times New Roman" pitchFamily="18" charset="0"/>
                <a:cs typeface="Times New Roman" pitchFamily="18" charset="0"/>
              </a:rPr>
              <a:t> </a:t>
            </a:r>
            <a:r>
              <a:rPr lang="en-US" sz="1900" dirty="0" err="1" smtClean="0">
                <a:latin typeface="Times New Roman" pitchFamily="18" charset="0"/>
                <a:cs typeface="Times New Roman" pitchFamily="18" charset="0"/>
              </a:rPr>
              <a:t>atau</a:t>
            </a:r>
            <a:r>
              <a:rPr lang="en-US" sz="1900" dirty="0" smtClean="0">
                <a:latin typeface="Times New Roman" pitchFamily="18" charset="0"/>
                <a:cs typeface="Times New Roman" pitchFamily="18" charset="0"/>
              </a:rPr>
              <a:t> </a:t>
            </a:r>
            <a:r>
              <a:rPr lang="en-US" sz="1900" dirty="0" err="1" smtClean="0">
                <a:latin typeface="Times New Roman" pitchFamily="18" charset="0"/>
                <a:cs typeface="Times New Roman" pitchFamily="18" charset="0"/>
              </a:rPr>
              <a:t>penghalang</a:t>
            </a:r>
            <a:r>
              <a:rPr lang="en-US" sz="1900" dirty="0" smtClean="0">
                <a:latin typeface="Times New Roman" pitchFamily="18" charset="0"/>
                <a:cs typeface="Times New Roman" pitchFamily="18" charset="0"/>
              </a:rPr>
              <a:t>. </a:t>
            </a:r>
            <a:r>
              <a:rPr lang="en-US" sz="1900" dirty="0" err="1" smtClean="0">
                <a:latin typeface="Times New Roman" pitchFamily="18" charset="0"/>
                <a:cs typeface="Times New Roman" pitchFamily="18" charset="0"/>
              </a:rPr>
              <a:t>Jarak</a:t>
            </a:r>
            <a:r>
              <a:rPr lang="en-US" sz="1900" dirty="0" smtClean="0">
                <a:latin typeface="Times New Roman" pitchFamily="18" charset="0"/>
                <a:cs typeface="Times New Roman" pitchFamily="18" charset="0"/>
              </a:rPr>
              <a:t> </a:t>
            </a:r>
            <a:r>
              <a:rPr lang="en-US" sz="1900" dirty="0" err="1" smtClean="0">
                <a:latin typeface="Times New Roman" pitchFamily="18" charset="0"/>
                <a:cs typeface="Times New Roman" pitchFamily="18" charset="0"/>
              </a:rPr>
              <a:t>jangkau</a:t>
            </a:r>
            <a:r>
              <a:rPr lang="en-US" sz="1900" dirty="0" smtClean="0">
                <a:latin typeface="Times New Roman" pitchFamily="18" charset="0"/>
                <a:cs typeface="Times New Roman" pitchFamily="18" charset="0"/>
              </a:rPr>
              <a:t> </a:t>
            </a:r>
            <a:r>
              <a:rPr lang="en-US" sz="1900" dirty="0" err="1" smtClean="0">
                <a:latin typeface="Times New Roman" pitchFamily="18" charset="0"/>
                <a:cs typeface="Times New Roman" pitchFamily="18" charset="0"/>
              </a:rPr>
              <a:t>gelombang</a:t>
            </a:r>
            <a:r>
              <a:rPr lang="en-US" sz="1900" dirty="0" smtClean="0">
                <a:latin typeface="Times New Roman" pitchFamily="18" charset="0"/>
                <a:cs typeface="Times New Roman" pitchFamily="18" charset="0"/>
              </a:rPr>
              <a:t> radio </a:t>
            </a:r>
            <a:r>
              <a:rPr lang="en-US" sz="1900" dirty="0" err="1" smtClean="0">
                <a:latin typeface="Times New Roman" pitchFamily="18" charset="0"/>
                <a:cs typeface="Times New Roman" pitchFamily="18" charset="0"/>
              </a:rPr>
              <a:t>relatif</a:t>
            </a:r>
            <a:r>
              <a:rPr lang="en-US" sz="1900" dirty="0" smtClean="0">
                <a:latin typeface="Times New Roman" pitchFamily="18" charset="0"/>
                <a:cs typeface="Times New Roman" pitchFamily="18" charset="0"/>
              </a:rPr>
              <a:t> </a:t>
            </a:r>
            <a:r>
              <a:rPr lang="en-US" sz="1900" dirty="0" err="1" smtClean="0">
                <a:latin typeface="Times New Roman" pitchFamily="18" charset="0"/>
                <a:cs typeface="Times New Roman" pitchFamily="18" charset="0"/>
              </a:rPr>
              <a:t>lebih</a:t>
            </a:r>
            <a:r>
              <a:rPr lang="en-US" sz="1900" dirty="0" smtClean="0">
                <a:latin typeface="Times New Roman" pitchFamily="18" charset="0"/>
                <a:cs typeface="Times New Roman" pitchFamily="18" charset="0"/>
              </a:rPr>
              <a:t> </a:t>
            </a:r>
            <a:r>
              <a:rPr lang="en-US" sz="1900" dirty="0" err="1" smtClean="0">
                <a:latin typeface="Times New Roman" pitchFamily="18" charset="0"/>
                <a:cs typeface="Times New Roman" pitchFamily="18" charset="0"/>
              </a:rPr>
              <a:t>pendek</a:t>
            </a:r>
            <a:r>
              <a:rPr lang="en-US" sz="1900" dirty="0" smtClean="0">
                <a:latin typeface="Times New Roman" pitchFamily="18" charset="0"/>
                <a:cs typeface="Times New Roman" pitchFamily="18" charset="0"/>
              </a:rPr>
              <a:t> </a:t>
            </a:r>
            <a:r>
              <a:rPr lang="en-US" sz="1900" dirty="0" err="1" smtClean="0">
                <a:latin typeface="Times New Roman" pitchFamily="18" charset="0"/>
                <a:cs typeface="Times New Roman" pitchFamily="18" charset="0"/>
              </a:rPr>
              <a:t>dibandingkan</a:t>
            </a:r>
            <a:r>
              <a:rPr lang="en-US" sz="1900" dirty="0" smtClean="0">
                <a:latin typeface="Times New Roman" pitchFamily="18" charset="0"/>
                <a:cs typeface="Times New Roman" pitchFamily="18" charset="0"/>
              </a:rPr>
              <a:t> 802.11b. </a:t>
            </a:r>
            <a:r>
              <a:rPr lang="en-US" sz="1900" dirty="0" err="1" smtClean="0">
                <a:latin typeface="Times New Roman" pitchFamily="18" charset="0"/>
                <a:cs typeface="Times New Roman" pitchFamily="18" charset="0"/>
              </a:rPr>
              <a:t>Secara</a:t>
            </a:r>
            <a:r>
              <a:rPr lang="en-US" sz="1900" dirty="0" smtClean="0">
                <a:latin typeface="Times New Roman" pitchFamily="18" charset="0"/>
                <a:cs typeface="Times New Roman" pitchFamily="18" charset="0"/>
              </a:rPr>
              <a:t> </a:t>
            </a:r>
            <a:r>
              <a:rPr lang="en-US" sz="1900" dirty="0" err="1" smtClean="0">
                <a:latin typeface="Times New Roman" pitchFamily="18" charset="0"/>
                <a:cs typeface="Times New Roman" pitchFamily="18" charset="0"/>
              </a:rPr>
              <a:t>teknis</a:t>
            </a:r>
            <a:r>
              <a:rPr lang="en-US" sz="1900" dirty="0" smtClean="0">
                <a:latin typeface="Times New Roman" pitchFamily="18" charset="0"/>
                <a:cs typeface="Times New Roman" pitchFamily="18" charset="0"/>
              </a:rPr>
              <a:t>, 802.11b </a:t>
            </a:r>
            <a:r>
              <a:rPr lang="en-US" sz="1900" dirty="0" err="1" smtClean="0">
                <a:latin typeface="Times New Roman" pitchFamily="18" charset="0"/>
                <a:cs typeface="Times New Roman" pitchFamily="18" charset="0"/>
              </a:rPr>
              <a:t>tidak</a:t>
            </a:r>
            <a:r>
              <a:rPr lang="en-US" sz="1900" dirty="0" smtClean="0">
                <a:latin typeface="Times New Roman" pitchFamily="18" charset="0"/>
                <a:cs typeface="Times New Roman" pitchFamily="18" charset="0"/>
              </a:rPr>
              <a:t> </a:t>
            </a:r>
            <a:r>
              <a:rPr lang="en-US" sz="1900" dirty="0" err="1" smtClean="0">
                <a:latin typeface="Times New Roman" pitchFamily="18" charset="0"/>
                <a:cs typeface="Times New Roman" pitchFamily="18" charset="0"/>
              </a:rPr>
              <a:t>kompatibel</a:t>
            </a:r>
            <a:r>
              <a:rPr lang="en-US" sz="1900" dirty="0" smtClean="0">
                <a:latin typeface="Times New Roman" pitchFamily="18" charset="0"/>
                <a:cs typeface="Times New Roman" pitchFamily="18" charset="0"/>
              </a:rPr>
              <a:t> </a:t>
            </a:r>
            <a:r>
              <a:rPr lang="en-US" sz="1900" dirty="0" err="1" smtClean="0">
                <a:latin typeface="Times New Roman" pitchFamily="18" charset="0"/>
                <a:cs typeface="Times New Roman" pitchFamily="18" charset="0"/>
              </a:rPr>
              <a:t>dengan</a:t>
            </a:r>
            <a:r>
              <a:rPr lang="en-US" sz="1900" dirty="0" smtClean="0">
                <a:latin typeface="Times New Roman" pitchFamily="18" charset="0"/>
                <a:cs typeface="Times New Roman" pitchFamily="18" charset="0"/>
              </a:rPr>
              <a:t> 802.11a. </a:t>
            </a:r>
          </a:p>
          <a:p>
            <a:pPr marL="365760" indent="-283464" algn="just" eaLnBrk="1" fontAlgn="auto" hangingPunct="1">
              <a:spcAft>
                <a:spcPts val="0"/>
              </a:spcAft>
              <a:buFont typeface="Wingdings 2"/>
              <a:buChar char=""/>
              <a:defRPr/>
            </a:pPr>
            <a:endParaRPr lang="en-US" sz="1900" dirty="0" smtClean="0">
              <a:latin typeface="Times New Roman" pitchFamily="18" charset="0"/>
              <a:cs typeface="Times New Roman" pitchFamily="18" charset="0"/>
            </a:endParaRPr>
          </a:p>
          <a:p>
            <a:pPr marL="365760" indent="-283464" algn="just" eaLnBrk="1" fontAlgn="auto" hangingPunct="1">
              <a:spcAft>
                <a:spcPts val="0"/>
              </a:spcAft>
              <a:buFont typeface="Wingdings 2"/>
              <a:buChar char=""/>
              <a:defRPr/>
            </a:pPr>
            <a:r>
              <a:rPr lang="en-US" sz="1900" dirty="0" err="1" smtClean="0">
                <a:latin typeface="Times New Roman" pitchFamily="18" charset="0"/>
                <a:cs typeface="Times New Roman" pitchFamily="18" charset="0"/>
              </a:rPr>
              <a:t>Tahun</a:t>
            </a:r>
            <a:r>
              <a:rPr lang="en-US" sz="1900" dirty="0" smtClean="0">
                <a:latin typeface="Times New Roman" pitchFamily="18" charset="0"/>
                <a:cs typeface="Times New Roman" pitchFamily="18" charset="0"/>
              </a:rPr>
              <a:t> 2002 </a:t>
            </a:r>
            <a:r>
              <a:rPr lang="en-US" sz="1900" dirty="0" smtClean="0">
                <a:latin typeface="Times New Roman" pitchFamily="18" charset="0"/>
                <a:cs typeface="Times New Roman" pitchFamily="18" charset="0"/>
                <a:sym typeface="Wingdings" pitchFamily="2" charset="2"/>
              </a:rPr>
              <a:t> </a:t>
            </a:r>
            <a:r>
              <a:rPr lang="en-US" sz="1900" dirty="0" smtClean="0">
                <a:latin typeface="Times New Roman" pitchFamily="18" charset="0"/>
                <a:cs typeface="Times New Roman" pitchFamily="18" charset="0"/>
              </a:rPr>
              <a:t>IEEE </a:t>
            </a:r>
            <a:r>
              <a:rPr lang="en-US" sz="1900" dirty="0" err="1" smtClean="0">
                <a:latin typeface="Times New Roman" pitchFamily="18" charset="0"/>
                <a:cs typeface="Times New Roman" pitchFamily="18" charset="0"/>
              </a:rPr>
              <a:t>membuat</a:t>
            </a:r>
            <a:r>
              <a:rPr lang="en-US" sz="1900" dirty="0" smtClean="0">
                <a:latin typeface="Times New Roman" pitchFamily="18" charset="0"/>
                <a:cs typeface="Times New Roman" pitchFamily="18" charset="0"/>
              </a:rPr>
              <a:t> </a:t>
            </a:r>
            <a:r>
              <a:rPr lang="en-US" sz="1900" dirty="0" err="1" smtClean="0">
                <a:latin typeface="Times New Roman" pitchFamily="18" charset="0"/>
                <a:cs typeface="Times New Roman" pitchFamily="18" charset="0"/>
              </a:rPr>
              <a:t>spesifikasi</a:t>
            </a:r>
            <a:r>
              <a:rPr lang="en-US" sz="1900" dirty="0" smtClean="0">
                <a:latin typeface="Times New Roman" pitchFamily="18" charset="0"/>
                <a:cs typeface="Times New Roman" pitchFamily="18" charset="0"/>
              </a:rPr>
              <a:t> </a:t>
            </a:r>
            <a:r>
              <a:rPr lang="en-US" sz="1900" dirty="0" err="1" smtClean="0">
                <a:latin typeface="Times New Roman" pitchFamily="18" charset="0"/>
                <a:cs typeface="Times New Roman" pitchFamily="18" charset="0"/>
              </a:rPr>
              <a:t>baru</a:t>
            </a:r>
            <a:r>
              <a:rPr lang="en-US" sz="1900" dirty="0" smtClean="0">
                <a:latin typeface="Times New Roman" pitchFamily="18" charset="0"/>
                <a:cs typeface="Times New Roman" pitchFamily="18" charset="0"/>
              </a:rPr>
              <a:t> yang </a:t>
            </a:r>
            <a:r>
              <a:rPr lang="en-US" sz="1900" dirty="0" err="1" smtClean="0">
                <a:latin typeface="Times New Roman" pitchFamily="18" charset="0"/>
                <a:cs typeface="Times New Roman" pitchFamily="18" charset="0"/>
              </a:rPr>
              <a:t>dapat</a:t>
            </a:r>
            <a:r>
              <a:rPr lang="en-US" sz="1900" dirty="0" smtClean="0">
                <a:latin typeface="Times New Roman" pitchFamily="18" charset="0"/>
                <a:cs typeface="Times New Roman" pitchFamily="18" charset="0"/>
              </a:rPr>
              <a:t> </a:t>
            </a:r>
            <a:r>
              <a:rPr lang="en-US" sz="1900" dirty="0" err="1" smtClean="0">
                <a:latin typeface="Times New Roman" pitchFamily="18" charset="0"/>
                <a:cs typeface="Times New Roman" pitchFamily="18" charset="0"/>
              </a:rPr>
              <a:t>menggabungkan</a:t>
            </a:r>
            <a:r>
              <a:rPr lang="en-US" sz="1900" dirty="0" smtClean="0">
                <a:latin typeface="Times New Roman" pitchFamily="18" charset="0"/>
                <a:cs typeface="Times New Roman" pitchFamily="18" charset="0"/>
              </a:rPr>
              <a:t> </a:t>
            </a:r>
            <a:r>
              <a:rPr lang="en-US" sz="1900" dirty="0" err="1" smtClean="0">
                <a:latin typeface="Times New Roman" pitchFamily="18" charset="0"/>
                <a:cs typeface="Times New Roman" pitchFamily="18" charset="0"/>
              </a:rPr>
              <a:t>kelebihan</a:t>
            </a:r>
            <a:r>
              <a:rPr lang="en-US" sz="1900" dirty="0" smtClean="0">
                <a:latin typeface="Times New Roman" pitchFamily="18" charset="0"/>
                <a:cs typeface="Times New Roman" pitchFamily="18" charset="0"/>
              </a:rPr>
              <a:t> 802.11b </a:t>
            </a:r>
            <a:r>
              <a:rPr lang="en-US" sz="1900" dirty="0" err="1" smtClean="0">
                <a:latin typeface="Times New Roman" pitchFamily="18" charset="0"/>
                <a:cs typeface="Times New Roman" pitchFamily="18" charset="0"/>
              </a:rPr>
              <a:t>dan</a:t>
            </a:r>
            <a:r>
              <a:rPr lang="en-US" sz="1900" dirty="0" smtClean="0">
                <a:latin typeface="Times New Roman" pitchFamily="18" charset="0"/>
                <a:cs typeface="Times New Roman" pitchFamily="18" charset="0"/>
              </a:rPr>
              <a:t> 802.11a. </a:t>
            </a:r>
            <a:r>
              <a:rPr lang="en-US" sz="1900" dirty="0" err="1" smtClean="0">
                <a:latin typeface="Times New Roman" pitchFamily="18" charset="0"/>
                <a:cs typeface="Times New Roman" pitchFamily="18" charset="0"/>
              </a:rPr>
              <a:t>Spesifikasi</a:t>
            </a:r>
            <a:r>
              <a:rPr lang="en-US" sz="1900" dirty="0" smtClean="0">
                <a:latin typeface="Times New Roman" pitchFamily="18" charset="0"/>
                <a:cs typeface="Times New Roman" pitchFamily="18" charset="0"/>
              </a:rPr>
              <a:t> yang </a:t>
            </a:r>
            <a:r>
              <a:rPr lang="en-US" sz="1900" dirty="0" err="1" smtClean="0">
                <a:latin typeface="Times New Roman" pitchFamily="18" charset="0"/>
                <a:cs typeface="Times New Roman" pitchFamily="18" charset="0"/>
              </a:rPr>
              <a:t>diberi</a:t>
            </a:r>
            <a:r>
              <a:rPr lang="en-US" sz="1900" dirty="0" smtClean="0">
                <a:latin typeface="Times New Roman" pitchFamily="18" charset="0"/>
                <a:cs typeface="Times New Roman" pitchFamily="18" charset="0"/>
              </a:rPr>
              <a:t> </a:t>
            </a:r>
            <a:r>
              <a:rPr lang="en-US" sz="1900" dirty="0" err="1" smtClean="0">
                <a:latin typeface="Times New Roman" pitchFamily="18" charset="0"/>
                <a:cs typeface="Times New Roman" pitchFamily="18" charset="0"/>
              </a:rPr>
              <a:t>kode</a:t>
            </a:r>
            <a:r>
              <a:rPr lang="en-US" sz="1900" dirty="0" smtClean="0">
                <a:latin typeface="Times New Roman" pitchFamily="18" charset="0"/>
                <a:cs typeface="Times New Roman" pitchFamily="18" charset="0"/>
              </a:rPr>
              <a:t> 802.11g </a:t>
            </a:r>
            <a:r>
              <a:rPr lang="en-US" sz="1900" dirty="0" err="1" smtClean="0">
                <a:latin typeface="Times New Roman" pitchFamily="18" charset="0"/>
                <a:cs typeface="Times New Roman" pitchFamily="18" charset="0"/>
              </a:rPr>
              <a:t>ini</a:t>
            </a:r>
            <a:r>
              <a:rPr lang="en-US" sz="1900" dirty="0" smtClean="0">
                <a:latin typeface="Times New Roman" pitchFamily="18" charset="0"/>
                <a:cs typeface="Times New Roman" pitchFamily="18" charset="0"/>
              </a:rPr>
              <a:t> </a:t>
            </a:r>
            <a:r>
              <a:rPr lang="en-US" sz="1900" dirty="0" err="1" smtClean="0">
                <a:latin typeface="Times New Roman" pitchFamily="18" charset="0"/>
                <a:cs typeface="Times New Roman" pitchFamily="18" charset="0"/>
              </a:rPr>
              <a:t>bekerja</a:t>
            </a:r>
            <a:r>
              <a:rPr lang="en-US" sz="1900" dirty="0" smtClean="0">
                <a:latin typeface="Times New Roman" pitchFamily="18" charset="0"/>
                <a:cs typeface="Times New Roman" pitchFamily="18" charset="0"/>
              </a:rPr>
              <a:t> </a:t>
            </a:r>
            <a:r>
              <a:rPr lang="en-US" sz="1900" dirty="0" err="1" smtClean="0">
                <a:latin typeface="Times New Roman" pitchFamily="18" charset="0"/>
                <a:cs typeface="Times New Roman" pitchFamily="18" charset="0"/>
              </a:rPr>
              <a:t>pada</a:t>
            </a:r>
            <a:r>
              <a:rPr lang="en-US" sz="1900" dirty="0" smtClean="0">
                <a:latin typeface="Times New Roman" pitchFamily="18" charset="0"/>
                <a:cs typeface="Times New Roman" pitchFamily="18" charset="0"/>
              </a:rPr>
              <a:t> </a:t>
            </a:r>
            <a:r>
              <a:rPr lang="en-US" sz="1900" dirty="0" err="1" smtClean="0">
                <a:latin typeface="Times New Roman" pitchFamily="18" charset="0"/>
                <a:cs typeface="Times New Roman" pitchFamily="18" charset="0"/>
              </a:rPr>
              <a:t>frekuensi</a:t>
            </a:r>
            <a:r>
              <a:rPr lang="en-US" sz="1900" dirty="0" smtClean="0">
                <a:latin typeface="Times New Roman" pitchFamily="18" charset="0"/>
                <a:cs typeface="Times New Roman" pitchFamily="18" charset="0"/>
              </a:rPr>
              <a:t> 2,4Ghz </a:t>
            </a:r>
            <a:r>
              <a:rPr lang="en-US" sz="1900" dirty="0" err="1" smtClean="0">
                <a:latin typeface="Times New Roman" pitchFamily="18" charset="0"/>
                <a:cs typeface="Times New Roman" pitchFamily="18" charset="0"/>
              </a:rPr>
              <a:t>dengan</a:t>
            </a:r>
            <a:r>
              <a:rPr lang="en-US" sz="1900" dirty="0" smtClean="0">
                <a:latin typeface="Times New Roman" pitchFamily="18" charset="0"/>
                <a:cs typeface="Times New Roman" pitchFamily="18" charset="0"/>
              </a:rPr>
              <a:t> </a:t>
            </a:r>
            <a:r>
              <a:rPr lang="en-US" sz="1900" dirty="0" err="1" smtClean="0">
                <a:latin typeface="Times New Roman" pitchFamily="18" charset="0"/>
                <a:cs typeface="Times New Roman" pitchFamily="18" charset="0"/>
              </a:rPr>
              <a:t>kecepatan</a:t>
            </a:r>
            <a:r>
              <a:rPr lang="en-US" sz="1900" dirty="0" smtClean="0">
                <a:latin typeface="Times New Roman" pitchFamily="18" charset="0"/>
                <a:cs typeface="Times New Roman" pitchFamily="18" charset="0"/>
              </a:rPr>
              <a:t> transfer data max. 54Mbps. 802.11g </a:t>
            </a:r>
            <a:r>
              <a:rPr lang="en-US" sz="1900" dirty="0" err="1" smtClean="0">
                <a:latin typeface="Times New Roman" pitchFamily="18" charset="0"/>
                <a:cs typeface="Times New Roman" pitchFamily="18" charset="0"/>
              </a:rPr>
              <a:t>kompatibel</a:t>
            </a:r>
            <a:r>
              <a:rPr lang="en-US" sz="1900" dirty="0" smtClean="0">
                <a:latin typeface="Times New Roman" pitchFamily="18" charset="0"/>
                <a:cs typeface="Times New Roman" pitchFamily="18" charset="0"/>
              </a:rPr>
              <a:t> </a:t>
            </a:r>
            <a:r>
              <a:rPr lang="en-US" sz="1900" dirty="0" err="1" smtClean="0">
                <a:latin typeface="Times New Roman" pitchFamily="18" charset="0"/>
                <a:cs typeface="Times New Roman" pitchFamily="18" charset="0"/>
              </a:rPr>
              <a:t>dengan</a:t>
            </a:r>
            <a:r>
              <a:rPr lang="en-US" sz="1900" dirty="0" smtClean="0">
                <a:latin typeface="Times New Roman" pitchFamily="18" charset="0"/>
                <a:cs typeface="Times New Roman" pitchFamily="18" charset="0"/>
              </a:rPr>
              <a:t> 802.11b, </a:t>
            </a:r>
            <a:r>
              <a:rPr lang="en-US" sz="1900" dirty="0" err="1" smtClean="0">
                <a:latin typeface="Times New Roman" pitchFamily="18" charset="0"/>
                <a:cs typeface="Times New Roman" pitchFamily="18" charset="0"/>
              </a:rPr>
              <a:t>sehingga</a:t>
            </a:r>
            <a:r>
              <a:rPr lang="en-US" sz="1900" dirty="0" smtClean="0">
                <a:latin typeface="Times New Roman" pitchFamily="18" charset="0"/>
                <a:cs typeface="Times New Roman" pitchFamily="18" charset="0"/>
              </a:rPr>
              <a:t> </a:t>
            </a:r>
            <a:r>
              <a:rPr lang="en-US" sz="1900" dirty="0" err="1" smtClean="0">
                <a:latin typeface="Times New Roman" pitchFamily="18" charset="0"/>
                <a:cs typeface="Times New Roman" pitchFamily="18" charset="0"/>
              </a:rPr>
              <a:t>dapat</a:t>
            </a:r>
            <a:r>
              <a:rPr lang="en-US" sz="1900" dirty="0" smtClean="0">
                <a:latin typeface="Times New Roman" pitchFamily="18" charset="0"/>
                <a:cs typeface="Times New Roman" pitchFamily="18" charset="0"/>
              </a:rPr>
              <a:t> </a:t>
            </a:r>
            <a:r>
              <a:rPr lang="en-US" sz="1900" dirty="0" err="1" smtClean="0">
                <a:latin typeface="Times New Roman" pitchFamily="18" charset="0"/>
                <a:cs typeface="Times New Roman" pitchFamily="18" charset="0"/>
              </a:rPr>
              <a:t>saling</a:t>
            </a:r>
            <a:r>
              <a:rPr lang="en-US" sz="1900" dirty="0" smtClean="0">
                <a:latin typeface="Times New Roman" pitchFamily="18" charset="0"/>
                <a:cs typeface="Times New Roman" pitchFamily="18" charset="0"/>
              </a:rPr>
              <a:t> </a:t>
            </a:r>
            <a:r>
              <a:rPr lang="en-US" sz="1900" dirty="0" err="1" smtClean="0">
                <a:latin typeface="Times New Roman" pitchFamily="18" charset="0"/>
                <a:cs typeface="Times New Roman" pitchFamily="18" charset="0"/>
              </a:rPr>
              <a:t>dipertukarkan</a:t>
            </a:r>
            <a:r>
              <a:rPr lang="en-US" sz="1900" dirty="0" smtClean="0">
                <a:latin typeface="Times New Roman" pitchFamily="18" charset="0"/>
                <a:cs typeface="Times New Roman" pitchFamily="18" charset="0"/>
              </a:rPr>
              <a:t>. </a:t>
            </a:r>
            <a:r>
              <a:rPr lang="en-US" sz="1900" dirty="0" err="1" smtClean="0">
                <a:latin typeface="Times New Roman" pitchFamily="18" charset="0"/>
                <a:cs typeface="Times New Roman" pitchFamily="18" charset="0"/>
              </a:rPr>
              <a:t>Misal</a:t>
            </a:r>
            <a:r>
              <a:rPr lang="en-US" sz="1900" dirty="0" smtClean="0">
                <a:latin typeface="Times New Roman" pitchFamily="18" charset="0"/>
                <a:cs typeface="Times New Roman" pitchFamily="18" charset="0"/>
              </a:rPr>
              <a:t> </a:t>
            </a:r>
            <a:r>
              <a:rPr lang="en-US" sz="1900" dirty="0" err="1" smtClean="0">
                <a:latin typeface="Times New Roman" pitchFamily="18" charset="0"/>
                <a:cs typeface="Times New Roman" pitchFamily="18" charset="0"/>
              </a:rPr>
              <a:t>sebuah</a:t>
            </a:r>
            <a:r>
              <a:rPr lang="en-US" sz="1900" dirty="0" smtClean="0">
                <a:latin typeface="Times New Roman" pitchFamily="18" charset="0"/>
                <a:cs typeface="Times New Roman" pitchFamily="18" charset="0"/>
              </a:rPr>
              <a:t> </a:t>
            </a:r>
            <a:r>
              <a:rPr lang="en-US" sz="1900" dirty="0" err="1" smtClean="0">
                <a:latin typeface="Times New Roman" pitchFamily="18" charset="0"/>
                <a:cs typeface="Times New Roman" pitchFamily="18" charset="0"/>
              </a:rPr>
              <a:t>komputer</a:t>
            </a:r>
            <a:r>
              <a:rPr lang="en-US" sz="1900" dirty="0" smtClean="0">
                <a:latin typeface="Times New Roman" pitchFamily="18" charset="0"/>
                <a:cs typeface="Times New Roman" pitchFamily="18" charset="0"/>
              </a:rPr>
              <a:t> yang </a:t>
            </a:r>
            <a:r>
              <a:rPr lang="en-US" sz="1900" dirty="0" err="1" smtClean="0">
                <a:latin typeface="Times New Roman" pitchFamily="18" charset="0"/>
                <a:cs typeface="Times New Roman" pitchFamily="18" charset="0"/>
              </a:rPr>
              <a:t>menggunakan</a:t>
            </a:r>
            <a:r>
              <a:rPr lang="en-US" sz="1900" dirty="0" smtClean="0">
                <a:latin typeface="Times New Roman" pitchFamily="18" charset="0"/>
                <a:cs typeface="Times New Roman" pitchFamily="18" charset="0"/>
              </a:rPr>
              <a:t> </a:t>
            </a:r>
            <a:r>
              <a:rPr lang="en-US" sz="1900" dirty="0" err="1" smtClean="0">
                <a:latin typeface="Times New Roman" pitchFamily="18" charset="0"/>
                <a:cs typeface="Times New Roman" pitchFamily="18" charset="0"/>
              </a:rPr>
              <a:t>kartu</a:t>
            </a:r>
            <a:r>
              <a:rPr lang="en-US" sz="1900" dirty="0" smtClean="0">
                <a:latin typeface="Times New Roman" pitchFamily="18" charset="0"/>
                <a:cs typeface="Times New Roman" pitchFamily="18" charset="0"/>
              </a:rPr>
              <a:t> </a:t>
            </a:r>
            <a:r>
              <a:rPr lang="en-US" sz="1900" dirty="0" err="1" smtClean="0">
                <a:latin typeface="Times New Roman" pitchFamily="18" charset="0"/>
                <a:cs typeface="Times New Roman" pitchFamily="18" charset="0"/>
              </a:rPr>
              <a:t>jaringan</a:t>
            </a:r>
            <a:r>
              <a:rPr lang="en-US" sz="1900" dirty="0" smtClean="0">
                <a:latin typeface="Times New Roman" pitchFamily="18" charset="0"/>
                <a:cs typeface="Times New Roman" pitchFamily="18" charset="0"/>
              </a:rPr>
              <a:t> 802.11g </a:t>
            </a:r>
            <a:r>
              <a:rPr lang="en-US" sz="1900" dirty="0" err="1" smtClean="0">
                <a:latin typeface="Times New Roman" pitchFamily="18" charset="0"/>
                <a:cs typeface="Times New Roman" pitchFamily="18" charset="0"/>
              </a:rPr>
              <a:t>dapat</a:t>
            </a:r>
            <a:r>
              <a:rPr lang="en-US" sz="1900" dirty="0" smtClean="0">
                <a:latin typeface="Times New Roman" pitchFamily="18" charset="0"/>
                <a:cs typeface="Times New Roman" pitchFamily="18" charset="0"/>
              </a:rPr>
              <a:t> </a:t>
            </a:r>
            <a:r>
              <a:rPr lang="en-US" sz="1900" dirty="0" err="1" smtClean="0">
                <a:latin typeface="Times New Roman" pitchFamily="18" charset="0"/>
                <a:cs typeface="Times New Roman" pitchFamily="18" charset="0"/>
              </a:rPr>
              <a:t>memanfaatkan</a:t>
            </a:r>
            <a:r>
              <a:rPr lang="en-US" sz="1900" dirty="0" smtClean="0">
                <a:latin typeface="Times New Roman" pitchFamily="18" charset="0"/>
                <a:cs typeface="Times New Roman" pitchFamily="18" charset="0"/>
              </a:rPr>
              <a:t> access point 802.11b, </a:t>
            </a:r>
            <a:r>
              <a:rPr lang="en-US" sz="1900" dirty="0" err="1" smtClean="0">
                <a:latin typeface="Times New Roman" pitchFamily="18" charset="0"/>
                <a:cs typeface="Times New Roman" pitchFamily="18" charset="0"/>
              </a:rPr>
              <a:t>dan</a:t>
            </a:r>
            <a:r>
              <a:rPr lang="en-US" sz="1900" dirty="0" smtClean="0">
                <a:latin typeface="Times New Roman" pitchFamily="18" charset="0"/>
                <a:cs typeface="Times New Roman" pitchFamily="18" charset="0"/>
              </a:rPr>
              <a:t> </a:t>
            </a:r>
            <a:r>
              <a:rPr lang="en-US" sz="1900" dirty="0" err="1" smtClean="0">
                <a:latin typeface="Times New Roman" pitchFamily="18" charset="0"/>
                <a:cs typeface="Times New Roman" pitchFamily="18" charset="0"/>
              </a:rPr>
              <a:t>sebaliknya</a:t>
            </a:r>
            <a:r>
              <a:rPr lang="en-US" sz="1900" dirty="0" smtClean="0">
                <a:latin typeface="Times New Roman" pitchFamily="18" charset="0"/>
                <a:cs typeface="Times New Roman" pitchFamily="18" charset="0"/>
              </a:rPr>
              <a:t>.</a:t>
            </a:r>
          </a:p>
          <a:p>
            <a:pPr marL="365760" indent="-283464" algn="just" eaLnBrk="1" fontAlgn="auto" hangingPunct="1">
              <a:spcAft>
                <a:spcPts val="0"/>
              </a:spcAft>
              <a:buFont typeface="Wingdings 2"/>
              <a:buChar char=""/>
              <a:defRPr/>
            </a:pPr>
            <a:r>
              <a:rPr lang="en-US" sz="1900" dirty="0" smtClean="0">
                <a:latin typeface="Times New Roman" pitchFamily="18" charset="0"/>
                <a:cs typeface="Times New Roman" pitchFamily="18" charset="0"/>
              </a:rPr>
              <a:t> </a:t>
            </a:r>
          </a:p>
          <a:p>
            <a:pPr marL="365760" indent="-283464" algn="just" eaLnBrk="1" fontAlgn="auto" hangingPunct="1">
              <a:spcAft>
                <a:spcPts val="0"/>
              </a:spcAft>
              <a:buFont typeface="Wingdings 2"/>
              <a:buChar char=""/>
              <a:defRPr/>
            </a:pPr>
            <a:endParaRPr lang="en-US" sz="1800" dirty="0" smtClean="0">
              <a:latin typeface="Times New Roman" pitchFamily="18" charset="0"/>
              <a:cs typeface="Times New Roman" pitchFamily="18" charset="0"/>
              <a:sym typeface="Wingdings" pitchFamily="2" charset="2"/>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6"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by="(-#ppt_w*2)" calcmode="lin" valueType="num">
                                      <p:cBhvr rctx="PPT">
                                        <p:cTn id="7" dur="500" autoRev="1" fill="hold">
                                          <p:stCondLst>
                                            <p:cond delay="0"/>
                                          </p:stCondLst>
                                        </p:cTn>
                                        <p:tgtEl>
                                          <p:spTgt spid="2"/>
                                        </p:tgtEl>
                                        <p:attrNameLst>
                                          <p:attrName>ppt_w</p:attrName>
                                        </p:attrNameLst>
                                      </p:cBhvr>
                                    </p:anim>
                                    <p:anim by="(#ppt_w*0.50)" calcmode="lin" valueType="num">
                                      <p:cBhvr>
                                        <p:cTn id="8" dur="500" decel="50000" autoRev="1" fill="hold">
                                          <p:stCondLst>
                                            <p:cond delay="0"/>
                                          </p:stCondLst>
                                        </p:cTn>
                                        <p:tgtEl>
                                          <p:spTgt spid="2"/>
                                        </p:tgtEl>
                                        <p:attrNameLst>
                                          <p:attrName>ppt_x</p:attrName>
                                        </p:attrNameLst>
                                      </p:cBhvr>
                                    </p:anim>
                                    <p:anim from="(-#ppt_h/2)" to="(#ppt_y)" calcmode="lin" valueType="num">
                                      <p:cBhvr>
                                        <p:cTn id="9" dur="1000" fill="hold">
                                          <p:stCondLst>
                                            <p:cond delay="0"/>
                                          </p:stCondLst>
                                        </p:cTn>
                                        <p:tgtEl>
                                          <p:spTgt spid="2"/>
                                        </p:tgtEl>
                                        <p:attrNameLst>
                                          <p:attrName>ppt_y</p:attrName>
                                        </p:attrNameLst>
                                      </p:cBhvr>
                                    </p:anim>
                                    <p:animRot by="21600000">
                                      <p:cBhvr>
                                        <p:cTn id="10" dur="1000" fill="hold">
                                          <p:stCondLst>
                                            <p:cond delay="0"/>
                                          </p:stCondLst>
                                        </p:cTn>
                                        <p:tgtEl>
                                          <p:spTgt spid="2"/>
                                        </p:tgtEl>
                                        <p:attrNameLst>
                                          <p:attrName>r</p:attrName>
                                        </p:attrNameLst>
                                      </p:cBhvr>
                                    </p:animRot>
                                  </p:childTnLst>
                                </p:cTn>
                              </p:par>
                            </p:childTnLst>
                          </p:cTn>
                        </p:par>
                      </p:childTnLst>
                    </p:cTn>
                  </p:par>
                  <p:par>
                    <p:cTn id="11" fill="hold" nodeType="clickPar">
                      <p:stCondLst>
                        <p:cond delay="indefinite"/>
                      </p:stCondLst>
                      <p:childTnLst>
                        <p:par>
                          <p:cTn id="12" fill="hold" nodeType="withGroup">
                            <p:stCondLst>
                              <p:cond delay="0"/>
                            </p:stCondLst>
                            <p:childTnLst>
                              <p:par>
                                <p:cTn id="13" presetID="25" presetClass="entr" presetSubtype="0" fill="hold"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 calcmode="lin" valueType="num">
                                      <p:cBhvr>
                                        <p:cTn id="15" dur="500" decel="50000" fill="hold">
                                          <p:stCondLst>
                                            <p:cond delay="0"/>
                                          </p:stCondLst>
                                        </p:cTn>
                                        <p:tgtEl>
                                          <p:spTgt spid="3">
                                            <p:txEl>
                                              <p:pRg st="0" end="0"/>
                                            </p:txEl>
                                          </p:spTgt>
                                        </p:tgtEl>
                                        <p:attrNameLst>
                                          <p:attrName>style.rotation</p:attrName>
                                        </p:attrNameLst>
                                      </p:cBhvr>
                                      <p:tavLst>
                                        <p:tav tm="0">
                                          <p:val>
                                            <p:fltVal val="-90"/>
                                          </p:val>
                                        </p:tav>
                                        <p:tav tm="100000">
                                          <p:val>
                                            <p:fltVal val="0"/>
                                          </p:val>
                                        </p:tav>
                                      </p:tavLst>
                                    </p:anim>
                                    <p:anim calcmode="lin" valueType="num">
                                      <p:cBhvr>
                                        <p:cTn id="16" dur="500" decel="50000" fill="hold">
                                          <p:stCondLst>
                                            <p:cond delay="0"/>
                                          </p:stCondLst>
                                        </p:cTn>
                                        <p:tgtEl>
                                          <p:spTgt spid="3">
                                            <p:txEl>
                                              <p:pRg st="0" end="0"/>
                                            </p:txEl>
                                          </p:spTgt>
                                        </p:tgtEl>
                                        <p:attrNameLst>
                                          <p:attrName>ppt_w</p:attrName>
                                        </p:attrNameLst>
                                      </p:cBhvr>
                                      <p:tavLst>
                                        <p:tav tm="0">
                                          <p:val>
                                            <p:strVal val="#ppt_w"/>
                                          </p:val>
                                        </p:tav>
                                        <p:tav tm="100000">
                                          <p:val>
                                            <p:strVal val="#ppt_w*.05"/>
                                          </p:val>
                                        </p:tav>
                                      </p:tavLst>
                                    </p:anim>
                                    <p:anim calcmode="lin" valueType="num">
                                      <p:cBhvr>
                                        <p:cTn id="17" dur="500" accel="50000" fill="hold">
                                          <p:stCondLst>
                                            <p:cond delay="500"/>
                                          </p:stCondLst>
                                        </p:cTn>
                                        <p:tgtEl>
                                          <p:spTgt spid="3">
                                            <p:txEl>
                                              <p:pRg st="0" end="0"/>
                                            </p:txEl>
                                          </p:spTgt>
                                        </p:tgtEl>
                                        <p:attrNameLst>
                                          <p:attrName>ppt_w</p:attrName>
                                        </p:attrNameLst>
                                      </p:cBhvr>
                                      <p:tavLst>
                                        <p:tav tm="0">
                                          <p:val>
                                            <p:strVal val="#ppt_w*.05"/>
                                          </p:val>
                                        </p:tav>
                                        <p:tav tm="100000">
                                          <p:val>
                                            <p:strVal val="#ppt_w"/>
                                          </p:val>
                                        </p:tav>
                                      </p:tavLst>
                                    </p:anim>
                                    <p:anim calcmode="lin" valueType="num">
                                      <p:cBhvr>
                                        <p:cTn id="18" dur="1000" fill="hold"/>
                                        <p:tgtEl>
                                          <p:spTgt spid="3">
                                            <p:txEl>
                                              <p:pRg st="0" end="0"/>
                                            </p:txEl>
                                          </p:spTgt>
                                        </p:tgtEl>
                                        <p:attrNameLst>
                                          <p:attrName>ppt_h</p:attrName>
                                        </p:attrNameLst>
                                      </p:cBhvr>
                                      <p:tavLst>
                                        <p:tav tm="0">
                                          <p:val>
                                            <p:strVal val="#ppt_h"/>
                                          </p:val>
                                        </p:tav>
                                        <p:tav tm="100000">
                                          <p:val>
                                            <p:strVal val="#ppt_h"/>
                                          </p:val>
                                        </p:tav>
                                      </p:tavLst>
                                    </p:anim>
                                    <p:anim calcmode="lin" valueType="num">
                                      <p:cBhvr>
                                        <p:cTn id="19" dur="500" decel="50000" fill="hold">
                                          <p:stCondLst>
                                            <p:cond delay="0"/>
                                          </p:stCondLst>
                                        </p:cTn>
                                        <p:tgtEl>
                                          <p:spTgt spid="3">
                                            <p:txEl>
                                              <p:pRg st="0" end="0"/>
                                            </p:txEl>
                                          </p:spTgt>
                                        </p:tgtEl>
                                        <p:attrNameLst>
                                          <p:attrName>ppt_x</p:attrName>
                                        </p:attrNameLst>
                                      </p:cBhvr>
                                      <p:tavLst>
                                        <p:tav tm="0">
                                          <p:val>
                                            <p:strVal val="#ppt_x+.4"/>
                                          </p:val>
                                        </p:tav>
                                        <p:tav tm="100000">
                                          <p:val>
                                            <p:strVal val="#ppt_x"/>
                                          </p:val>
                                        </p:tav>
                                      </p:tavLst>
                                    </p:anim>
                                    <p:anim calcmode="lin" valueType="num">
                                      <p:cBhvr>
                                        <p:cTn id="20" dur="500" decel="50000" fill="hold">
                                          <p:stCondLst>
                                            <p:cond delay="0"/>
                                          </p:stCondLst>
                                        </p:cTn>
                                        <p:tgtEl>
                                          <p:spTgt spid="3">
                                            <p:txEl>
                                              <p:pRg st="0" end="0"/>
                                            </p:txEl>
                                          </p:spTgt>
                                        </p:tgtEl>
                                        <p:attrNameLst>
                                          <p:attrName>ppt_y</p:attrName>
                                        </p:attrNameLst>
                                      </p:cBhvr>
                                      <p:tavLst>
                                        <p:tav tm="0">
                                          <p:val>
                                            <p:strVal val="#ppt_y-.2"/>
                                          </p:val>
                                        </p:tav>
                                        <p:tav tm="100000">
                                          <p:val>
                                            <p:strVal val="#ppt_y+.1"/>
                                          </p:val>
                                        </p:tav>
                                      </p:tavLst>
                                    </p:anim>
                                    <p:anim calcmode="lin" valueType="num">
                                      <p:cBhvr>
                                        <p:cTn id="21" dur="500" accel="50000" fill="hold">
                                          <p:stCondLst>
                                            <p:cond delay="500"/>
                                          </p:stCondLst>
                                        </p:cTn>
                                        <p:tgtEl>
                                          <p:spTgt spid="3">
                                            <p:txEl>
                                              <p:pRg st="0" end="0"/>
                                            </p:txEl>
                                          </p:spTgt>
                                        </p:tgtEl>
                                        <p:attrNameLst>
                                          <p:attrName>ppt_y</p:attrName>
                                        </p:attrNameLst>
                                      </p:cBhvr>
                                      <p:tavLst>
                                        <p:tav tm="0">
                                          <p:val>
                                            <p:strVal val="#ppt_y+.1"/>
                                          </p:val>
                                        </p:tav>
                                        <p:tav tm="100000">
                                          <p:val>
                                            <p:strVal val="#ppt_y"/>
                                          </p:val>
                                        </p:tav>
                                      </p:tavLst>
                                    </p:anim>
                                    <p:animEffect transition="in" filter="fade">
                                      <p:cBhvr>
                                        <p:cTn id="22" dur="1000" decel="50000">
                                          <p:stCondLst>
                                            <p:cond delay="0"/>
                                          </p:stCondLst>
                                        </p:cTn>
                                        <p:tgtEl>
                                          <p:spTgt spid="3">
                                            <p:txEl>
                                              <p:pRg st="0" end="0"/>
                                            </p:txEl>
                                          </p:spTgt>
                                        </p:tgtEl>
                                      </p:cBhvr>
                                    </p:animEffect>
                                  </p:childTnLst>
                                </p:cTn>
                              </p:par>
                              <p:par>
                                <p:cTn id="23" presetID="25" presetClass="entr" presetSubtype="0" fill="hold" nodeType="with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p:cTn id="25" dur="500" decel="50000" fill="hold">
                                          <p:stCondLst>
                                            <p:cond delay="0"/>
                                          </p:stCondLst>
                                        </p:cTn>
                                        <p:tgtEl>
                                          <p:spTgt spid="3">
                                            <p:txEl>
                                              <p:pRg st="2" end="2"/>
                                            </p:txEl>
                                          </p:spTgt>
                                        </p:tgtEl>
                                        <p:attrNameLst>
                                          <p:attrName>style.rotation</p:attrName>
                                        </p:attrNameLst>
                                      </p:cBhvr>
                                      <p:tavLst>
                                        <p:tav tm="0">
                                          <p:val>
                                            <p:fltVal val="-90"/>
                                          </p:val>
                                        </p:tav>
                                        <p:tav tm="100000">
                                          <p:val>
                                            <p:fltVal val="0"/>
                                          </p:val>
                                        </p:tav>
                                      </p:tavLst>
                                    </p:anim>
                                    <p:anim calcmode="lin" valueType="num">
                                      <p:cBhvr>
                                        <p:cTn id="26" dur="500" decel="50000" fill="hold">
                                          <p:stCondLst>
                                            <p:cond delay="0"/>
                                          </p:stCondLst>
                                        </p:cTn>
                                        <p:tgtEl>
                                          <p:spTgt spid="3">
                                            <p:txEl>
                                              <p:pRg st="2" end="2"/>
                                            </p:txEl>
                                          </p:spTgt>
                                        </p:tgtEl>
                                        <p:attrNameLst>
                                          <p:attrName>ppt_w</p:attrName>
                                        </p:attrNameLst>
                                      </p:cBhvr>
                                      <p:tavLst>
                                        <p:tav tm="0">
                                          <p:val>
                                            <p:strVal val="#ppt_w"/>
                                          </p:val>
                                        </p:tav>
                                        <p:tav tm="100000">
                                          <p:val>
                                            <p:strVal val="#ppt_w*.05"/>
                                          </p:val>
                                        </p:tav>
                                      </p:tavLst>
                                    </p:anim>
                                    <p:anim calcmode="lin" valueType="num">
                                      <p:cBhvr>
                                        <p:cTn id="27" dur="500" accel="50000" fill="hold">
                                          <p:stCondLst>
                                            <p:cond delay="500"/>
                                          </p:stCondLst>
                                        </p:cTn>
                                        <p:tgtEl>
                                          <p:spTgt spid="3">
                                            <p:txEl>
                                              <p:pRg st="2" end="2"/>
                                            </p:txEl>
                                          </p:spTgt>
                                        </p:tgtEl>
                                        <p:attrNameLst>
                                          <p:attrName>ppt_w</p:attrName>
                                        </p:attrNameLst>
                                      </p:cBhvr>
                                      <p:tavLst>
                                        <p:tav tm="0">
                                          <p:val>
                                            <p:strVal val="#ppt_w*.05"/>
                                          </p:val>
                                        </p:tav>
                                        <p:tav tm="100000">
                                          <p:val>
                                            <p:strVal val="#ppt_w"/>
                                          </p:val>
                                        </p:tav>
                                      </p:tavLst>
                                    </p:anim>
                                    <p:anim calcmode="lin" valueType="num">
                                      <p:cBhvr>
                                        <p:cTn id="28" dur="1000" fill="hold"/>
                                        <p:tgtEl>
                                          <p:spTgt spid="3">
                                            <p:txEl>
                                              <p:pRg st="2" end="2"/>
                                            </p:txEl>
                                          </p:spTgt>
                                        </p:tgtEl>
                                        <p:attrNameLst>
                                          <p:attrName>ppt_h</p:attrName>
                                        </p:attrNameLst>
                                      </p:cBhvr>
                                      <p:tavLst>
                                        <p:tav tm="0">
                                          <p:val>
                                            <p:strVal val="#ppt_h"/>
                                          </p:val>
                                        </p:tav>
                                        <p:tav tm="100000">
                                          <p:val>
                                            <p:strVal val="#ppt_h"/>
                                          </p:val>
                                        </p:tav>
                                      </p:tavLst>
                                    </p:anim>
                                    <p:anim calcmode="lin" valueType="num">
                                      <p:cBhvr>
                                        <p:cTn id="29" dur="500" decel="50000" fill="hold">
                                          <p:stCondLst>
                                            <p:cond delay="0"/>
                                          </p:stCondLst>
                                        </p:cTn>
                                        <p:tgtEl>
                                          <p:spTgt spid="3">
                                            <p:txEl>
                                              <p:pRg st="2" end="2"/>
                                            </p:txEl>
                                          </p:spTgt>
                                        </p:tgtEl>
                                        <p:attrNameLst>
                                          <p:attrName>ppt_x</p:attrName>
                                        </p:attrNameLst>
                                      </p:cBhvr>
                                      <p:tavLst>
                                        <p:tav tm="0">
                                          <p:val>
                                            <p:strVal val="#ppt_x+.4"/>
                                          </p:val>
                                        </p:tav>
                                        <p:tav tm="100000">
                                          <p:val>
                                            <p:strVal val="#ppt_x"/>
                                          </p:val>
                                        </p:tav>
                                      </p:tavLst>
                                    </p:anim>
                                    <p:anim calcmode="lin" valueType="num">
                                      <p:cBhvr>
                                        <p:cTn id="30" dur="500" decel="50000" fill="hold">
                                          <p:stCondLst>
                                            <p:cond delay="0"/>
                                          </p:stCondLst>
                                        </p:cTn>
                                        <p:tgtEl>
                                          <p:spTgt spid="3">
                                            <p:txEl>
                                              <p:pRg st="2" end="2"/>
                                            </p:txEl>
                                          </p:spTgt>
                                        </p:tgtEl>
                                        <p:attrNameLst>
                                          <p:attrName>ppt_y</p:attrName>
                                        </p:attrNameLst>
                                      </p:cBhvr>
                                      <p:tavLst>
                                        <p:tav tm="0">
                                          <p:val>
                                            <p:strVal val="#ppt_y-.2"/>
                                          </p:val>
                                        </p:tav>
                                        <p:tav tm="100000">
                                          <p:val>
                                            <p:strVal val="#ppt_y+.1"/>
                                          </p:val>
                                        </p:tav>
                                      </p:tavLst>
                                    </p:anim>
                                    <p:anim calcmode="lin" valueType="num">
                                      <p:cBhvr>
                                        <p:cTn id="31" dur="500" accel="50000" fill="hold">
                                          <p:stCondLst>
                                            <p:cond delay="500"/>
                                          </p:stCondLst>
                                        </p:cTn>
                                        <p:tgtEl>
                                          <p:spTgt spid="3">
                                            <p:txEl>
                                              <p:pRg st="2" end="2"/>
                                            </p:txEl>
                                          </p:spTgt>
                                        </p:tgtEl>
                                        <p:attrNameLst>
                                          <p:attrName>ppt_y</p:attrName>
                                        </p:attrNameLst>
                                      </p:cBhvr>
                                      <p:tavLst>
                                        <p:tav tm="0">
                                          <p:val>
                                            <p:strVal val="#ppt_y+.1"/>
                                          </p:val>
                                        </p:tav>
                                        <p:tav tm="100000">
                                          <p:val>
                                            <p:strVal val="#ppt_y"/>
                                          </p:val>
                                        </p:tav>
                                      </p:tavLst>
                                    </p:anim>
                                    <p:animEffect transition="in" filter="fade">
                                      <p:cBhvr>
                                        <p:cTn id="32" dur="1000" decel="50000">
                                          <p:stCondLst>
                                            <p:cond delay="0"/>
                                          </p:stCondLst>
                                        </p:cTn>
                                        <p:tgtEl>
                                          <p:spTgt spid="3">
                                            <p:txEl>
                                              <p:pRg st="2" end="2"/>
                                            </p:txEl>
                                          </p:spTgt>
                                        </p:tgtEl>
                                      </p:cBhvr>
                                    </p:animEffect>
                                  </p:childTnLst>
                                </p:cTn>
                              </p:par>
                              <p:par>
                                <p:cTn id="33" presetID="25" presetClass="entr" presetSubtype="0" fill="hold" nodeType="with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500" decel="50000" fill="hold">
                                          <p:stCondLst>
                                            <p:cond delay="0"/>
                                          </p:stCondLst>
                                        </p:cTn>
                                        <p:tgtEl>
                                          <p:spTgt spid="3">
                                            <p:txEl>
                                              <p:pRg st="4" end="4"/>
                                            </p:txEl>
                                          </p:spTgt>
                                        </p:tgtEl>
                                        <p:attrNameLst>
                                          <p:attrName>style.rotation</p:attrName>
                                        </p:attrNameLst>
                                      </p:cBhvr>
                                      <p:tavLst>
                                        <p:tav tm="0">
                                          <p:val>
                                            <p:fltVal val="-90"/>
                                          </p:val>
                                        </p:tav>
                                        <p:tav tm="100000">
                                          <p:val>
                                            <p:fltVal val="0"/>
                                          </p:val>
                                        </p:tav>
                                      </p:tavLst>
                                    </p:anim>
                                    <p:anim calcmode="lin" valueType="num">
                                      <p:cBhvr>
                                        <p:cTn id="36" dur="500" decel="50000" fill="hold">
                                          <p:stCondLst>
                                            <p:cond delay="0"/>
                                          </p:stCondLst>
                                        </p:cTn>
                                        <p:tgtEl>
                                          <p:spTgt spid="3">
                                            <p:txEl>
                                              <p:pRg st="4" end="4"/>
                                            </p:txEl>
                                          </p:spTgt>
                                        </p:tgtEl>
                                        <p:attrNameLst>
                                          <p:attrName>ppt_w</p:attrName>
                                        </p:attrNameLst>
                                      </p:cBhvr>
                                      <p:tavLst>
                                        <p:tav tm="0">
                                          <p:val>
                                            <p:strVal val="#ppt_w"/>
                                          </p:val>
                                        </p:tav>
                                        <p:tav tm="100000">
                                          <p:val>
                                            <p:strVal val="#ppt_w*.05"/>
                                          </p:val>
                                        </p:tav>
                                      </p:tavLst>
                                    </p:anim>
                                    <p:anim calcmode="lin" valueType="num">
                                      <p:cBhvr>
                                        <p:cTn id="37" dur="500" accel="50000" fill="hold">
                                          <p:stCondLst>
                                            <p:cond delay="500"/>
                                          </p:stCondLst>
                                        </p:cTn>
                                        <p:tgtEl>
                                          <p:spTgt spid="3">
                                            <p:txEl>
                                              <p:pRg st="4" end="4"/>
                                            </p:txEl>
                                          </p:spTgt>
                                        </p:tgtEl>
                                        <p:attrNameLst>
                                          <p:attrName>ppt_w</p:attrName>
                                        </p:attrNameLst>
                                      </p:cBhvr>
                                      <p:tavLst>
                                        <p:tav tm="0">
                                          <p:val>
                                            <p:strVal val="#ppt_w*.05"/>
                                          </p:val>
                                        </p:tav>
                                        <p:tav tm="100000">
                                          <p:val>
                                            <p:strVal val="#ppt_w"/>
                                          </p:val>
                                        </p:tav>
                                      </p:tavLst>
                                    </p:anim>
                                    <p:anim calcmode="lin" valueType="num">
                                      <p:cBhvr>
                                        <p:cTn id="38" dur="1000" fill="hold"/>
                                        <p:tgtEl>
                                          <p:spTgt spid="3">
                                            <p:txEl>
                                              <p:pRg st="4" end="4"/>
                                            </p:txEl>
                                          </p:spTgt>
                                        </p:tgtEl>
                                        <p:attrNameLst>
                                          <p:attrName>ppt_h</p:attrName>
                                        </p:attrNameLst>
                                      </p:cBhvr>
                                      <p:tavLst>
                                        <p:tav tm="0">
                                          <p:val>
                                            <p:strVal val="#ppt_h"/>
                                          </p:val>
                                        </p:tav>
                                        <p:tav tm="100000">
                                          <p:val>
                                            <p:strVal val="#ppt_h"/>
                                          </p:val>
                                        </p:tav>
                                      </p:tavLst>
                                    </p:anim>
                                    <p:anim calcmode="lin" valueType="num">
                                      <p:cBhvr>
                                        <p:cTn id="39" dur="500" decel="50000" fill="hold">
                                          <p:stCondLst>
                                            <p:cond delay="0"/>
                                          </p:stCondLst>
                                        </p:cTn>
                                        <p:tgtEl>
                                          <p:spTgt spid="3">
                                            <p:txEl>
                                              <p:pRg st="4" end="4"/>
                                            </p:txEl>
                                          </p:spTgt>
                                        </p:tgtEl>
                                        <p:attrNameLst>
                                          <p:attrName>ppt_x</p:attrName>
                                        </p:attrNameLst>
                                      </p:cBhvr>
                                      <p:tavLst>
                                        <p:tav tm="0">
                                          <p:val>
                                            <p:strVal val="#ppt_x+.4"/>
                                          </p:val>
                                        </p:tav>
                                        <p:tav tm="100000">
                                          <p:val>
                                            <p:strVal val="#ppt_x"/>
                                          </p:val>
                                        </p:tav>
                                      </p:tavLst>
                                    </p:anim>
                                    <p:anim calcmode="lin" valueType="num">
                                      <p:cBhvr>
                                        <p:cTn id="40" dur="500" decel="50000" fill="hold">
                                          <p:stCondLst>
                                            <p:cond delay="0"/>
                                          </p:stCondLst>
                                        </p:cTn>
                                        <p:tgtEl>
                                          <p:spTgt spid="3">
                                            <p:txEl>
                                              <p:pRg st="4" end="4"/>
                                            </p:txEl>
                                          </p:spTgt>
                                        </p:tgtEl>
                                        <p:attrNameLst>
                                          <p:attrName>ppt_y</p:attrName>
                                        </p:attrNameLst>
                                      </p:cBhvr>
                                      <p:tavLst>
                                        <p:tav tm="0">
                                          <p:val>
                                            <p:strVal val="#ppt_y-.2"/>
                                          </p:val>
                                        </p:tav>
                                        <p:tav tm="100000">
                                          <p:val>
                                            <p:strVal val="#ppt_y+.1"/>
                                          </p:val>
                                        </p:tav>
                                      </p:tavLst>
                                    </p:anim>
                                    <p:anim calcmode="lin" valueType="num">
                                      <p:cBhvr>
                                        <p:cTn id="41" dur="500" accel="50000" fill="hold">
                                          <p:stCondLst>
                                            <p:cond delay="500"/>
                                          </p:stCondLst>
                                        </p:cTn>
                                        <p:tgtEl>
                                          <p:spTgt spid="3">
                                            <p:txEl>
                                              <p:pRg st="4" end="4"/>
                                            </p:txEl>
                                          </p:spTgt>
                                        </p:tgtEl>
                                        <p:attrNameLst>
                                          <p:attrName>ppt_y</p:attrName>
                                        </p:attrNameLst>
                                      </p:cBhvr>
                                      <p:tavLst>
                                        <p:tav tm="0">
                                          <p:val>
                                            <p:strVal val="#ppt_y+.1"/>
                                          </p:val>
                                        </p:tav>
                                        <p:tav tm="100000">
                                          <p:val>
                                            <p:strVal val="#ppt_y"/>
                                          </p:val>
                                        </p:tav>
                                      </p:tavLst>
                                    </p:anim>
                                    <p:animEffect transition="in" filter="fade">
                                      <p:cBhvr>
                                        <p:cTn id="42" dur="1000" decel="50000">
                                          <p:stCondLst>
                                            <p:cond delay="0"/>
                                          </p:stCondLst>
                                        </p:cTn>
                                        <p:tgtEl>
                                          <p:spTgt spid="3">
                                            <p:txEl>
                                              <p:pRg st="4" end="4"/>
                                            </p:txEl>
                                          </p:spTgt>
                                        </p:tgtEl>
                                      </p:cBhvr>
                                    </p:animEffect>
                                  </p:childTnLst>
                                </p:cTn>
                              </p:par>
                              <p:par>
                                <p:cTn id="43" presetID="25" presetClass="entr" presetSubtype="0" fill="hold" nodeType="withEffect">
                                  <p:stCondLst>
                                    <p:cond delay="0"/>
                                  </p:stCondLst>
                                  <p:childTnLst>
                                    <p:set>
                                      <p:cBhvr>
                                        <p:cTn id="44" dur="1" fill="hold">
                                          <p:stCondLst>
                                            <p:cond delay="0"/>
                                          </p:stCondLst>
                                        </p:cTn>
                                        <p:tgtEl>
                                          <p:spTgt spid="3">
                                            <p:txEl>
                                              <p:pRg st="6" end="6"/>
                                            </p:txEl>
                                          </p:spTgt>
                                        </p:tgtEl>
                                        <p:attrNameLst>
                                          <p:attrName>style.visibility</p:attrName>
                                        </p:attrNameLst>
                                      </p:cBhvr>
                                      <p:to>
                                        <p:strVal val="visible"/>
                                      </p:to>
                                    </p:set>
                                    <p:anim calcmode="lin" valueType="num">
                                      <p:cBhvr>
                                        <p:cTn id="45" dur="500" decel="50000" fill="hold">
                                          <p:stCondLst>
                                            <p:cond delay="0"/>
                                          </p:stCondLst>
                                        </p:cTn>
                                        <p:tgtEl>
                                          <p:spTgt spid="3">
                                            <p:txEl>
                                              <p:pRg st="6" end="6"/>
                                            </p:txEl>
                                          </p:spTgt>
                                        </p:tgtEl>
                                        <p:attrNameLst>
                                          <p:attrName>style.rotation</p:attrName>
                                        </p:attrNameLst>
                                      </p:cBhvr>
                                      <p:tavLst>
                                        <p:tav tm="0">
                                          <p:val>
                                            <p:fltVal val="-90"/>
                                          </p:val>
                                        </p:tav>
                                        <p:tav tm="100000">
                                          <p:val>
                                            <p:fltVal val="0"/>
                                          </p:val>
                                        </p:tav>
                                      </p:tavLst>
                                    </p:anim>
                                    <p:anim calcmode="lin" valueType="num">
                                      <p:cBhvr>
                                        <p:cTn id="46" dur="500" decel="50000" fill="hold">
                                          <p:stCondLst>
                                            <p:cond delay="0"/>
                                          </p:stCondLst>
                                        </p:cTn>
                                        <p:tgtEl>
                                          <p:spTgt spid="3">
                                            <p:txEl>
                                              <p:pRg st="6" end="6"/>
                                            </p:txEl>
                                          </p:spTgt>
                                        </p:tgtEl>
                                        <p:attrNameLst>
                                          <p:attrName>ppt_w</p:attrName>
                                        </p:attrNameLst>
                                      </p:cBhvr>
                                      <p:tavLst>
                                        <p:tav tm="0">
                                          <p:val>
                                            <p:strVal val="#ppt_w"/>
                                          </p:val>
                                        </p:tav>
                                        <p:tav tm="100000">
                                          <p:val>
                                            <p:strVal val="#ppt_w*.05"/>
                                          </p:val>
                                        </p:tav>
                                      </p:tavLst>
                                    </p:anim>
                                    <p:anim calcmode="lin" valueType="num">
                                      <p:cBhvr>
                                        <p:cTn id="47" dur="500" accel="50000" fill="hold">
                                          <p:stCondLst>
                                            <p:cond delay="500"/>
                                          </p:stCondLst>
                                        </p:cTn>
                                        <p:tgtEl>
                                          <p:spTgt spid="3">
                                            <p:txEl>
                                              <p:pRg st="6" end="6"/>
                                            </p:txEl>
                                          </p:spTgt>
                                        </p:tgtEl>
                                        <p:attrNameLst>
                                          <p:attrName>ppt_w</p:attrName>
                                        </p:attrNameLst>
                                      </p:cBhvr>
                                      <p:tavLst>
                                        <p:tav tm="0">
                                          <p:val>
                                            <p:strVal val="#ppt_w*.05"/>
                                          </p:val>
                                        </p:tav>
                                        <p:tav tm="100000">
                                          <p:val>
                                            <p:strVal val="#ppt_w"/>
                                          </p:val>
                                        </p:tav>
                                      </p:tavLst>
                                    </p:anim>
                                    <p:anim calcmode="lin" valueType="num">
                                      <p:cBhvr>
                                        <p:cTn id="48" dur="1000" fill="hold"/>
                                        <p:tgtEl>
                                          <p:spTgt spid="3">
                                            <p:txEl>
                                              <p:pRg st="6" end="6"/>
                                            </p:txEl>
                                          </p:spTgt>
                                        </p:tgtEl>
                                        <p:attrNameLst>
                                          <p:attrName>ppt_h</p:attrName>
                                        </p:attrNameLst>
                                      </p:cBhvr>
                                      <p:tavLst>
                                        <p:tav tm="0">
                                          <p:val>
                                            <p:strVal val="#ppt_h"/>
                                          </p:val>
                                        </p:tav>
                                        <p:tav tm="100000">
                                          <p:val>
                                            <p:strVal val="#ppt_h"/>
                                          </p:val>
                                        </p:tav>
                                      </p:tavLst>
                                    </p:anim>
                                    <p:anim calcmode="lin" valueType="num">
                                      <p:cBhvr>
                                        <p:cTn id="49" dur="500" decel="50000" fill="hold">
                                          <p:stCondLst>
                                            <p:cond delay="0"/>
                                          </p:stCondLst>
                                        </p:cTn>
                                        <p:tgtEl>
                                          <p:spTgt spid="3">
                                            <p:txEl>
                                              <p:pRg st="6" end="6"/>
                                            </p:txEl>
                                          </p:spTgt>
                                        </p:tgtEl>
                                        <p:attrNameLst>
                                          <p:attrName>ppt_x</p:attrName>
                                        </p:attrNameLst>
                                      </p:cBhvr>
                                      <p:tavLst>
                                        <p:tav tm="0">
                                          <p:val>
                                            <p:strVal val="#ppt_x+.4"/>
                                          </p:val>
                                        </p:tav>
                                        <p:tav tm="100000">
                                          <p:val>
                                            <p:strVal val="#ppt_x"/>
                                          </p:val>
                                        </p:tav>
                                      </p:tavLst>
                                    </p:anim>
                                    <p:anim calcmode="lin" valueType="num">
                                      <p:cBhvr>
                                        <p:cTn id="50" dur="500" decel="50000" fill="hold">
                                          <p:stCondLst>
                                            <p:cond delay="0"/>
                                          </p:stCondLst>
                                        </p:cTn>
                                        <p:tgtEl>
                                          <p:spTgt spid="3">
                                            <p:txEl>
                                              <p:pRg st="6" end="6"/>
                                            </p:txEl>
                                          </p:spTgt>
                                        </p:tgtEl>
                                        <p:attrNameLst>
                                          <p:attrName>ppt_y</p:attrName>
                                        </p:attrNameLst>
                                      </p:cBhvr>
                                      <p:tavLst>
                                        <p:tav tm="0">
                                          <p:val>
                                            <p:strVal val="#ppt_y-.2"/>
                                          </p:val>
                                        </p:tav>
                                        <p:tav tm="100000">
                                          <p:val>
                                            <p:strVal val="#ppt_y+.1"/>
                                          </p:val>
                                        </p:tav>
                                      </p:tavLst>
                                    </p:anim>
                                    <p:anim calcmode="lin" valueType="num">
                                      <p:cBhvr>
                                        <p:cTn id="51" dur="500" accel="50000" fill="hold">
                                          <p:stCondLst>
                                            <p:cond delay="500"/>
                                          </p:stCondLst>
                                        </p:cTn>
                                        <p:tgtEl>
                                          <p:spTgt spid="3">
                                            <p:txEl>
                                              <p:pRg st="6" end="6"/>
                                            </p:txEl>
                                          </p:spTgt>
                                        </p:tgtEl>
                                        <p:attrNameLst>
                                          <p:attrName>ppt_y</p:attrName>
                                        </p:attrNameLst>
                                      </p:cBhvr>
                                      <p:tavLst>
                                        <p:tav tm="0">
                                          <p:val>
                                            <p:strVal val="#ppt_y+.1"/>
                                          </p:val>
                                        </p:tav>
                                        <p:tav tm="100000">
                                          <p:val>
                                            <p:strVal val="#ppt_y"/>
                                          </p:val>
                                        </p:tav>
                                      </p:tavLst>
                                    </p:anim>
                                    <p:animEffect transition="in" filter="fade">
                                      <p:cBhvr>
                                        <p:cTn id="52" dur="1000" decel="50000">
                                          <p:stCondLst>
                                            <p:cond delay="0"/>
                                          </p:stCondLst>
                                        </p:cTn>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100" y="274638"/>
            <a:ext cx="7499350" cy="715962"/>
          </a:xfrm>
        </p:spPr>
        <p:txBody>
          <a:bodyPr/>
          <a:lstStyle/>
          <a:p>
            <a:pPr eaLnBrk="1" fontAlgn="auto" hangingPunct="1">
              <a:spcAft>
                <a:spcPts val="0"/>
              </a:spcAft>
              <a:defRPr/>
            </a:pPr>
            <a:r>
              <a:rPr lang="en-US" sz="3200" b="1" dirty="0" smtClean="0">
                <a:solidFill>
                  <a:schemeClr val="tx2">
                    <a:satMod val="130000"/>
                  </a:schemeClr>
                </a:solidFill>
                <a:latin typeface="Times New Roman" pitchFamily="18" charset="0"/>
                <a:cs typeface="Times New Roman" pitchFamily="18" charset="0"/>
              </a:rPr>
              <a:t>Cont.</a:t>
            </a:r>
            <a:endParaRPr lang="en-US" sz="3200" b="1" dirty="0">
              <a:solidFill>
                <a:schemeClr val="tx2">
                  <a:satMod val="130000"/>
                </a:schemeClr>
              </a:solidFill>
              <a:latin typeface="Times New Roman" pitchFamily="18" charset="0"/>
              <a:cs typeface="Times New Roman" pitchFamily="18" charset="0"/>
            </a:endParaRPr>
          </a:p>
        </p:txBody>
      </p:sp>
      <p:sp>
        <p:nvSpPr>
          <p:cNvPr id="3" name="Content Placeholder 2"/>
          <p:cNvSpPr>
            <a:spLocks noGrp="1"/>
          </p:cNvSpPr>
          <p:nvPr>
            <p:ph idx="1"/>
          </p:nvPr>
        </p:nvSpPr>
        <p:spPr>
          <a:xfrm>
            <a:off x="1435100" y="914400"/>
            <a:ext cx="7499350" cy="5410200"/>
          </a:xfrm>
        </p:spPr>
        <p:txBody>
          <a:bodyPr/>
          <a:lstStyle/>
          <a:p>
            <a:pPr algn="just" eaLnBrk="1" hangingPunct="1">
              <a:lnSpc>
                <a:spcPct val="110000"/>
              </a:lnSpc>
            </a:pPr>
            <a:r>
              <a:rPr lang="en-US" sz="1800" smtClean="0">
                <a:latin typeface="Times New Roman" pitchFamily="18" charset="0"/>
                <a:cs typeface="Times New Roman" pitchFamily="18" charset="0"/>
              </a:rPr>
              <a:t>Tahun 2006 </a:t>
            </a:r>
            <a:r>
              <a:rPr lang="en-US" sz="1800" smtClean="0">
                <a:latin typeface="Times New Roman" pitchFamily="18" charset="0"/>
                <a:cs typeface="Times New Roman" pitchFamily="18" charset="0"/>
                <a:sym typeface="Wingdings" pitchFamily="2" charset="2"/>
              </a:rPr>
              <a:t> </a:t>
            </a:r>
            <a:r>
              <a:rPr lang="en-US" sz="1800" smtClean="0">
                <a:latin typeface="Times New Roman" pitchFamily="18" charset="0"/>
                <a:cs typeface="Times New Roman" pitchFamily="18" charset="0"/>
              </a:rPr>
              <a:t>802.11n dikembangkan dengan menggabungkan teknologi 802.11b, 802.11g. Dikenal dengan istilah MIMO (Multiple Input Multiple Output) teknologi Wi-Fi terbaru. Kelebihan MIMO peningkatan throughput, keunggulan reabilitas, dan peningkatan jumlah klien yg terkoneksi. Daya tembus MIMO terhadap penghalang lebih baik, selain itu jangkauannya lebih luas sehingga dapat menempatkan laptop atau klien Wi-Fi sesuka hati. Access Point MIMO dapat menjangkau berbagai perlatan Wi-Fi yg ada disetiap sudut ruangan. Secara teknis MIMO lebih unggul dibandingkan 802.11a/b/g. Access Point MIMO dapat mengenali gelombang radio yang dipancarkan oleh adapter Wi-Fi 802.11a/b/g. MIMO mendukung kompatibilitas mundur dengan 802.11 a/b/g. Peralatan Wi-Fi MIMO menghasilkan kecepatan transfer data sebesar 108Mbps.</a:t>
            </a:r>
          </a:p>
          <a:p>
            <a:pPr eaLnBrk="1" hangingPunct="1"/>
            <a:endParaRPr lang="en-US" sz="1800" smtClean="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5"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decel="50000" fill="hold">
                                          <p:stCondLst>
                                            <p:cond delay="0"/>
                                          </p:stCondLst>
                                        </p:cTn>
                                        <p:tgtEl>
                                          <p:spTgt spid="3">
                                            <p:txEl>
                                              <p:pRg st="0" end="0"/>
                                            </p:txEl>
                                          </p:spTgt>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3">
                                            <p:txEl>
                                              <p:pRg st="0" end="0"/>
                                            </p:txEl>
                                          </p:spTgt>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3">
                                            <p:txEl>
                                              <p:pRg st="0" end="0"/>
                                            </p:txEl>
                                          </p:spTgt>
                                        </p:tgtEl>
                                        <p:attrNameLst>
                                          <p:attrName>ppt_w</p:attrName>
                                        </p:attrNameLst>
                                      </p:cBhvr>
                                      <p:tavLst>
                                        <p:tav tm="0">
                                          <p:val>
                                            <p:strVal val="#ppt_w*.05"/>
                                          </p:val>
                                        </p:tav>
                                        <p:tav tm="100000">
                                          <p:val>
                                            <p:strVal val="#ppt_w"/>
                                          </p:val>
                                        </p:tav>
                                      </p:tavLst>
                                    </p:anim>
                                    <p:anim calcmode="lin" valueType="num">
                                      <p:cBhvr>
                                        <p:cTn id="10" dur="1000" fill="hold"/>
                                        <p:tgtEl>
                                          <p:spTgt spid="3">
                                            <p:txEl>
                                              <p:pRg st="0" end="0"/>
                                            </p:txEl>
                                          </p:spTgt>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3">
                                            <p:txEl>
                                              <p:pRg st="0" end="0"/>
                                            </p:txEl>
                                          </p:spTgt>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3">
                                            <p:txEl>
                                              <p:pRg st="0" end="0"/>
                                            </p:txEl>
                                          </p:spTgt>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3">
                                            <p:txEl>
                                              <p:pRg st="0" end="0"/>
                                            </p:txEl>
                                          </p:spTgt>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100" y="274638"/>
            <a:ext cx="7499350" cy="715962"/>
          </a:xfrm>
        </p:spPr>
        <p:txBody>
          <a:bodyPr>
            <a:normAutofit fontScale="90000"/>
          </a:bodyPr>
          <a:lstStyle/>
          <a:p>
            <a:pPr eaLnBrk="1" fontAlgn="auto" hangingPunct="1">
              <a:spcAft>
                <a:spcPts val="0"/>
              </a:spcAft>
              <a:defRPr/>
            </a:pPr>
            <a:endParaRPr lang="en-US" dirty="0">
              <a:solidFill>
                <a:schemeClr val="tx2">
                  <a:satMod val="130000"/>
                </a:schemeClr>
              </a:solidFill>
            </a:endParaRPr>
          </a:p>
        </p:txBody>
      </p:sp>
      <p:pic>
        <p:nvPicPr>
          <p:cNvPr id="37891" name="Picture 3"/>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1371600" y="914400"/>
            <a:ext cx="7391400" cy="5334000"/>
          </a:xfrm>
          <a:noFill/>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5" presetClass="entr" presetSubtype="0" fill="hold" nodeType="clickEffect">
                                  <p:stCondLst>
                                    <p:cond delay="0"/>
                                  </p:stCondLst>
                                  <p:childTnLst>
                                    <p:set>
                                      <p:cBhvr>
                                        <p:cTn id="6" dur="1" fill="hold">
                                          <p:stCondLst>
                                            <p:cond delay="0"/>
                                          </p:stCondLst>
                                        </p:cTn>
                                        <p:tgtEl>
                                          <p:spTgt spid="37891"/>
                                        </p:tgtEl>
                                        <p:attrNameLst>
                                          <p:attrName>style.visibility</p:attrName>
                                        </p:attrNameLst>
                                      </p:cBhvr>
                                      <p:to>
                                        <p:strVal val="visible"/>
                                      </p:to>
                                    </p:set>
                                    <p:animEffect transition="in" filter="fade">
                                      <p:cBhvr>
                                        <p:cTn id="7" dur="2000"/>
                                        <p:tgtEl>
                                          <p:spTgt spid="37891"/>
                                        </p:tgtEl>
                                      </p:cBhvr>
                                    </p:animEffect>
                                    <p:anim calcmode="lin" valueType="num">
                                      <p:cBhvr>
                                        <p:cTn id="8" dur="2000" fill="hold"/>
                                        <p:tgtEl>
                                          <p:spTgt spid="37891"/>
                                        </p:tgtEl>
                                        <p:attrNameLst>
                                          <p:attrName>style.rotation</p:attrName>
                                        </p:attrNameLst>
                                      </p:cBhvr>
                                      <p:tavLst>
                                        <p:tav tm="0">
                                          <p:val>
                                            <p:fltVal val="720"/>
                                          </p:val>
                                        </p:tav>
                                        <p:tav tm="100000">
                                          <p:val>
                                            <p:fltVal val="0"/>
                                          </p:val>
                                        </p:tav>
                                      </p:tavLst>
                                    </p:anim>
                                    <p:anim calcmode="lin" valueType="num">
                                      <p:cBhvr>
                                        <p:cTn id="9" dur="2000" fill="hold"/>
                                        <p:tgtEl>
                                          <p:spTgt spid="37891"/>
                                        </p:tgtEl>
                                        <p:attrNameLst>
                                          <p:attrName>ppt_h</p:attrName>
                                        </p:attrNameLst>
                                      </p:cBhvr>
                                      <p:tavLst>
                                        <p:tav tm="0">
                                          <p:val>
                                            <p:fltVal val="0"/>
                                          </p:val>
                                        </p:tav>
                                        <p:tav tm="100000">
                                          <p:val>
                                            <p:strVal val="#ppt_h"/>
                                          </p:val>
                                        </p:tav>
                                      </p:tavLst>
                                    </p:anim>
                                    <p:anim calcmode="lin" valueType="num">
                                      <p:cBhvr>
                                        <p:cTn id="10" dur="2000" fill="hold"/>
                                        <p:tgtEl>
                                          <p:spTgt spid="37891"/>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100" y="274638"/>
            <a:ext cx="7499350" cy="563562"/>
          </a:xfrm>
        </p:spPr>
        <p:txBody>
          <a:bodyPr/>
          <a:lstStyle/>
          <a:p>
            <a:pPr eaLnBrk="1" fontAlgn="auto" hangingPunct="1">
              <a:spcAft>
                <a:spcPts val="0"/>
              </a:spcAft>
              <a:defRPr/>
            </a:pPr>
            <a:r>
              <a:rPr lang="en-US" sz="2800" b="1" dirty="0" err="1" smtClean="0">
                <a:solidFill>
                  <a:schemeClr val="tx2">
                    <a:satMod val="130000"/>
                  </a:schemeClr>
                </a:solidFill>
                <a:latin typeface="Times New Roman" pitchFamily="18" charset="0"/>
                <a:cs typeface="Times New Roman" pitchFamily="18" charset="0"/>
              </a:rPr>
              <a:t>Komponen</a:t>
            </a:r>
            <a:r>
              <a:rPr lang="en-US" sz="2800" b="1" dirty="0" smtClean="0">
                <a:solidFill>
                  <a:schemeClr val="tx2">
                    <a:satMod val="130000"/>
                  </a:schemeClr>
                </a:solidFill>
                <a:latin typeface="Times New Roman" pitchFamily="18" charset="0"/>
                <a:cs typeface="Times New Roman" pitchFamily="18" charset="0"/>
              </a:rPr>
              <a:t> Wireless LAN :</a:t>
            </a:r>
            <a:endParaRPr lang="en-US" sz="2800" b="1" dirty="0">
              <a:solidFill>
                <a:schemeClr val="tx2">
                  <a:satMod val="130000"/>
                </a:schemeClr>
              </a:solidFill>
              <a:latin typeface="Times New Roman" pitchFamily="18" charset="0"/>
              <a:cs typeface="Times New Roman" pitchFamily="18" charset="0"/>
            </a:endParaRPr>
          </a:p>
        </p:txBody>
      </p:sp>
      <p:sp>
        <p:nvSpPr>
          <p:cNvPr id="3" name="Content Placeholder 2"/>
          <p:cNvSpPr>
            <a:spLocks noGrp="1"/>
          </p:cNvSpPr>
          <p:nvPr>
            <p:ph idx="1"/>
          </p:nvPr>
        </p:nvSpPr>
        <p:spPr>
          <a:xfrm>
            <a:off x="1447800" y="762000"/>
            <a:ext cx="7543800" cy="5638800"/>
          </a:xfrm>
        </p:spPr>
        <p:txBody>
          <a:bodyPr/>
          <a:lstStyle/>
          <a:p>
            <a:pPr algn="just" eaLnBrk="1" hangingPunct="1"/>
            <a:r>
              <a:rPr lang="en-US" sz="1800" smtClean="0">
                <a:latin typeface="Times New Roman" pitchFamily="18" charset="0"/>
                <a:cs typeface="Times New Roman" pitchFamily="18" charset="0"/>
              </a:rPr>
              <a:t>Access Point </a:t>
            </a:r>
            <a:r>
              <a:rPr lang="en-US" sz="1800" smtClean="0">
                <a:latin typeface="Times New Roman" pitchFamily="18" charset="0"/>
                <a:cs typeface="Times New Roman" pitchFamily="18" charset="0"/>
                <a:sym typeface="Wingdings" pitchFamily="2" charset="2"/>
              </a:rPr>
              <a:t> Alat untuk mentransmisikan data (mengirim data dan menerima data), mengkonversi sinyal frekuensi radio (RF) menjadi sinyal digital  yg disalurkan ke perangkat WLAN yg lain dengan dikonversi ulang menjadi sinyal frekuensi radio. (Contoh Gambar AP)</a:t>
            </a:r>
          </a:p>
          <a:p>
            <a:pPr algn="just" eaLnBrk="1" hangingPunct="1"/>
            <a:endParaRPr lang="en-US" sz="1800" smtClean="0">
              <a:latin typeface="Times New Roman" pitchFamily="18" charset="0"/>
              <a:cs typeface="Times New Roman" pitchFamily="18" charset="0"/>
              <a:sym typeface="Wingdings" pitchFamily="2" charset="2"/>
            </a:endParaRPr>
          </a:p>
          <a:p>
            <a:pPr algn="just" eaLnBrk="1" hangingPunct="1"/>
            <a:endParaRPr lang="en-US" sz="1800" smtClean="0">
              <a:latin typeface="Times New Roman" pitchFamily="18" charset="0"/>
              <a:cs typeface="Times New Roman" pitchFamily="18" charset="0"/>
              <a:sym typeface="Wingdings" pitchFamily="2" charset="2"/>
            </a:endParaRPr>
          </a:p>
          <a:p>
            <a:pPr algn="just" eaLnBrk="1" hangingPunct="1"/>
            <a:endParaRPr lang="en-US" sz="1800" smtClean="0">
              <a:latin typeface="Times New Roman" pitchFamily="18" charset="0"/>
              <a:cs typeface="Times New Roman" pitchFamily="18" charset="0"/>
              <a:sym typeface="Wingdings" pitchFamily="2" charset="2"/>
            </a:endParaRPr>
          </a:p>
          <a:p>
            <a:pPr algn="just" eaLnBrk="1" hangingPunct="1"/>
            <a:endParaRPr lang="en-US" sz="1800" smtClean="0">
              <a:latin typeface="Times New Roman" pitchFamily="18" charset="0"/>
              <a:cs typeface="Times New Roman" pitchFamily="18" charset="0"/>
            </a:endParaRPr>
          </a:p>
          <a:p>
            <a:pPr algn="just" eaLnBrk="1" hangingPunct="1"/>
            <a:r>
              <a:rPr lang="en-US" sz="1800" smtClean="0">
                <a:latin typeface="Times New Roman" pitchFamily="18" charset="0"/>
                <a:cs typeface="Times New Roman" pitchFamily="18" charset="0"/>
              </a:rPr>
              <a:t>Extension Point </a:t>
            </a:r>
            <a:r>
              <a:rPr lang="en-US" sz="1800" smtClean="0">
                <a:latin typeface="Times New Roman" pitchFamily="18" charset="0"/>
                <a:cs typeface="Times New Roman" pitchFamily="18" charset="0"/>
                <a:sym typeface="Wingdings" pitchFamily="2" charset="2"/>
              </a:rPr>
              <a:t> Berfungsi kaya repeater untuk client yg tempatnya lebih jauh, settingan chanell  di masing2 AP harus sama, biasanya merck jg harus sama. (contoh gambar  jaringan extension point)</a:t>
            </a:r>
          </a:p>
          <a:p>
            <a:pPr algn="just" eaLnBrk="1" hangingPunct="1"/>
            <a:endParaRPr lang="en-US" sz="1800" smtClean="0">
              <a:latin typeface="Times New Roman" pitchFamily="18" charset="0"/>
              <a:cs typeface="Times New Roman" pitchFamily="18" charset="0"/>
              <a:sym typeface="Wingdings" pitchFamily="2" charset="2"/>
            </a:endParaRPr>
          </a:p>
          <a:p>
            <a:pPr algn="just" eaLnBrk="1" hangingPunct="1"/>
            <a:endParaRPr lang="en-US" sz="1800" smtClean="0">
              <a:latin typeface="Times New Roman" pitchFamily="18" charset="0"/>
              <a:cs typeface="Times New Roman" pitchFamily="18" charset="0"/>
            </a:endParaRPr>
          </a:p>
        </p:txBody>
      </p:sp>
      <p:pic>
        <p:nvPicPr>
          <p:cNvPr id="4" name="Picture 3" descr="C:\Users\Ricky\Desktop\Wieless\pp_full2_files\wap%200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90800" y="2286000"/>
            <a:ext cx="1285875" cy="903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4" descr="C:\Users\Ricky\Desktop\Wieless\pp_full2_files\wap%2003.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572000" y="2362200"/>
            <a:ext cx="1209675"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5" descr="C:\Users\Ricky\Desktop\Wieless\pp_full2_files\hal11.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971800" y="4419600"/>
            <a:ext cx="3352800" cy="1771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5"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decel="50000" fill="hold">
                                          <p:stCondLst>
                                            <p:cond delay="0"/>
                                          </p:stCondLst>
                                        </p:cTn>
                                        <p:tgtEl>
                                          <p:spTgt spid="3">
                                            <p:txEl>
                                              <p:pRg st="0" end="0"/>
                                            </p:txEl>
                                          </p:spTgt>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3">
                                            <p:txEl>
                                              <p:pRg st="0" end="0"/>
                                            </p:txEl>
                                          </p:spTgt>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3">
                                            <p:txEl>
                                              <p:pRg st="0" end="0"/>
                                            </p:txEl>
                                          </p:spTgt>
                                        </p:tgtEl>
                                        <p:attrNameLst>
                                          <p:attrName>ppt_w</p:attrName>
                                        </p:attrNameLst>
                                      </p:cBhvr>
                                      <p:tavLst>
                                        <p:tav tm="0">
                                          <p:val>
                                            <p:strVal val="#ppt_w*.05"/>
                                          </p:val>
                                        </p:tav>
                                        <p:tav tm="100000">
                                          <p:val>
                                            <p:strVal val="#ppt_w"/>
                                          </p:val>
                                        </p:tav>
                                      </p:tavLst>
                                    </p:anim>
                                    <p:anim calcmode="lin" valueType="num">
                                      <p:cBhvr>
                                        <p:cTn id="10" dur="1000" fill="hold"/>
                                        <p:tgtEl>
                                          <p:spTgt spid="3">
                                            <p:txEl>
                                              <p:pRg st="0" end="0"/>
                                            </p:txEl>
                                          </p:spTgt>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3">
                                            <p:txEl>
                                              <p:pRg st="0" end="0"/>
                                            </p:txEl>
                                          </p:spTgt>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3">
                                            <p:txEl>
                                              <p:pRg st="0" end="0"/>
                                            </p:txEl>
                                          </p:spTgt>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3">
                                            <p:txEl>
                                              <p:pRg st="0" end="0"/>
                                            </p:txEl>
                                          </p:spTgt>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3">
                                            <p:txEl>
                                              <p:pRg st="0" end="0"/>
                                            </p:txEl>
                                          </p:spTgt>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29" presetClass="entr" presetSubtype="0" fill="hold" nodeType="click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p:cTn id="19" dur="1000" fill="hold"/>
                                        <p:tgtEl>
                                          <p:spTgt spid="4"/>
                                        </p:tgtEl>
                                        <p:attrNameLst>
                                          <p:attrName>ppt_x</p:attrName>
                                        </p:attrNameLst>
                                      </p:cBhvr>
                                      <p:tavLst>
                                        <p:tav tm="0">
                                          <p:val>
                                            <p:strVal val="#ppt_x-.2"/>
                                          </p:val>
                                        </p:tav>
                                        <p:tav tm="100000">
                                          <p:val>
                                            <p:strVal val="#ppt_x"/>
                                          </p:val>
                                        </p:tav>
                                      </p:tavLst>
                                    </p:anim>
                                    <p:anim calcmode="lin" valueType="num">
                                      <p:cBhvr>
                                        <p:cTn id="20" dur="1000" fill="hold"/>
                                        <p:tgtEl>
                                          <p:spTgt spid="4"/>
                                        </p:tgtEl>
                                        <p:attrNameLst>
                                          <p:attrName>ppt_y</p:attrName>
                                        </p:attrNameLst>
                                      </p:cBhvr>
                                      <p:tavLst>
                                        <p:tav tm="0">
                                          <p:val>
                                            <p:strVal val="#ppt_y"/>
                                          </p:val>
                                        </p:tav>
                                        <p:tav tm="100000">
                                          <p:val>
                                            <p:strVal val="#ppt_y"/>
                                          </p:val>
                                        </p:tav>
                                      </p:tavLst>
                                    </p:anim>
                                    <p:animEffect transition="in" filter="wipe(right)" prLst="gradientSize: 0.1">
                                      <p:cBhvr>
                                        <p:cTn id="21" dur="1000"/>
                                        <p:tgtEl>
                                          <p:spTgt spid="4"/>
                                        </p:tgtEl>
                                      </p:cBhvr>
                                    </p:animEffect>
                                  </p:childTnLst>
                                </p:cTn>
                              </p:par>
                              <p:par>
                                <p:cTn id="22" presetID="29" presetClass="entr" presetSubtype="0" fill="hold" nodeType="withEffect">
                                  <p:stCondLst>
                                    <p:cond delay="0"/>
                                  </p:stCondLst>
                                  <p:childTnLst>
                                    <p:set>
                                      <p:cBhvr>
                                        <p:cTn id="23" dur="1" fill="hold">
                                          <p:stCondLst>
                                            <p:cond delay="0"/>
                                          </p:stCondLst>
                                        </p:cTn>
                                        <p:tgtEl>
                                          <p:spTgt spid="5"/>
                                        </p:tgtEl>
                                        <p:attrNameLst>
                                          <p:attrName>style.visibility</p:attrName>
                                        </p:attrNameLst>
                                      </p:cBhvr>
                                      <p:to>
                                        <p:strVal val="visible"/>
                                      </p:to>
                                    </p:set>
                                    <p:anim calcmode="lin" valueType="num">
                                      <p:cBhvr>
                                        <p:cTn id="24" dur="1000" fill="hold"/>
                                        <p:tgtEl>
                                          <p:spTgt spid="5"/>
                                        </p:tgtEl>
                                        <p:attrNameLst>
                                          <p:attrName>ppt_x</p:attrName>
                                        </p:attrNameLst>
                                      </p:cBhvr>
                                      <p:tavLst>
                                        <p:tav tm="0">
                                          <p:val>
                                            <p:strVal val="#ppt_x-.2"/>
                                          </p:val>
                                        </p:tav>
                                        <p:tav tm="100000">
                                          <p:val>
                                            <p:strVal val="#ppt_x"/>
                                          </p:val>
                                        </p:tav>
                                      </p:tavLst>
                                    </p:anim>
                                    <p:anim calcmode="lin" valueType="num">
                                      <p:cBhvr>
                                        <p:cTn id="25" dur="1000" fill="hold"/>
                                        <p:tgtEl>
                                          <p:spTgt spid="5"/>
                                        </p:tgtEl>
                                        <p:attrNameLst>
                                          <p:attrName>ppt_y</p:attrName>
                                        </p:attrNameLst>
                                      </p:cBhvr>
                                      <p:tavLst>
                                        <p:tav tm="0">
                                          <p:val>
                                            <p:strVal val="#ppt_y"/>
                                          </p:val>
                                        </p:tav>
                                        <p:tav tm="100000">
                                          <p:val>
                                            <p:strVal val="#ppt_y"/>
                                          </p:val>
                                        </p:tav>
                                      </p:tavLst>
                                    </p:anim>
                                    <p:animEffect transition="in" filter="wipe(right)" prLst="gradientSize: 0.1">
                                      <p:cBhvr>
                                        <p:cTn id="26" dur="1000"/>
                                        <p:tgtEl>
                                          <p:spTgt spid="5"/>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25" presetClass="entr" presetSubtype="0"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p:cTn id="31" dur="500" decel="50000" fill="hold">
                                          <p:stCondLst>
                                            <p:cond delay="0"/>
                                          </p:stCondLst>
                                        </p:cTn>
                                        <p:tgtEl>
                                          <p:spTgt spid="3">
                                            <p:txEl>
                                              <p:pRg st="5" end="5"/>
                                            </p:txEl>
                                          </p:spTgt>
                                        </p:tgtEl>
                                        <p:attrNameLst>
                                          <p:attrName>style.rotation</p:attrName>
                                        </p:attrNameLst>
                                      </p:cBhvr>
                                      <p:tavLst>
                                        <p:tav tm="0">
                                          <p:val>
                                            <p:fltVal val="-90"/>
                                          </p:val>
                                        </p:tav>
                                        <p:tav tm="100000">
                                          <p:val>
                                            <p:fltVal val="0"/>
                                          </p:val>
                                        </p:tav>
                                      </p:tavLst>
                                    </p:anim>
                                    <p:anim calcmode="lin" valueType="num">
                                      <p:cBhvr>
                                        <p:cTn id="32" dur="500" decel="50000" fill="hold">
                                          <p:stCondLst>
                                            <p:cond delay="0"/>
                                          </p:stCondLst>
                                        </p:cTn>
                                        <p:tgtEl>
                                          <p:spTgt spid="3">
                                            <p:txEl>
                                              <p:pRg st="5" end="5"/>
                                            </p:txEl>
                                          </p:spTgt>
                                        </p:tgtEl>
                                        <p:attrNameLst>
                                          <p:attrName>ppt_w</p:attrName>
                                        </p:attrNameLst>
                                      </p:cBhvr>
                                      <p:tavLst>
                                        <p:tav tm="0">
                                          <p:val>
                                            <p:strVal val="#ppt_w"/>
                                          </p:val>
                                        </p:tav>
                                        <p:tav tm="100000">
                                          <p:val>
                                            <p:strVal val="#ppt_w*.05"/>
                                          </p:val>
                                        </p:tav>
                                      </p:tavLst>
                                    </p:anim>
                                    <p:anim calcmode="lin" valueType="num">
                                      <p:cBhvr>
                                        <p:cTn id="33" dur="500" accel="50000" fill="hold">
                                          <p:stCondLst>
                                            <p:cond delay="500"/>
                                          </p:stCondLst>
                                        </p:cTn>
                                        <p:tgtEl>
                                          <p:spTgt spid="3">
                                            <p:txEl>
                                              <p:pRg st="5" end="5"/>
                                            </p:txEl>
                                          </p:spTgt>
                                        </p:tgtEl>
                                        <p:attrNameLst>
                                          <p:attrName>ppt_w</p:attrName>
                                        </p:attrNameLst>
                                      </p:cBhvr>
                                      <p:tavLst>
                                        <p:tav tm="0">
                                          <p:val>
                                            <p:strVal val="#ppt_w*.05"/>
                                          </p:val>
                                        </p:tav>
                                        <p:tav tm="100000">
                                          <p:val>
                                            <p:strVal val="#ppt_w"/>
                                          </p:val>
                                        </p:tav>
                                      </p:tavLst>
                                    </p:anim>
                                    <p:anim calcmode="lin" valueType="num">
                                      <p:cBhvr>
                                        <p:cTn id="34" dur="1000" fill="hold"/>
                                        <p:tgtEl>
                                          <p:spTgt spid="3">
                                            <p:txEl>
                                              <p:pRg st="5" end="5"/>
                                            </p:txEl>
                                          </p:spTgt>
                                        </p:tgtEl>
                                        <p:attrNameLst>
                                          <p:attrName>ppt_h</p:attrName>
                                        </p:attrNameLst>
                                      </p:cBhvr>
                                      <p:tavLst>
                                        <p:tav tm="0">
                                          <p:val>
                                            <p:strVal val="#ppt_h"/>
                                          </p:val>
                                        </p:tav>
                                        <p:tav tm="100000">
                                          <p:val>
                                            <p:strVal val="#ppt_h"/>
                                          </p:val>
                                        </p:tav>
                                      </p:tavLst>
                                    </p:anim>
                                    <p:anim calcmode="lin" valueType="num">
                                      <p:cBhvr>
                                        <p:cTn id="35" dur="500" decel="50000" fill="hold">
                                          <p:stCondLst>
                                            <p:cond delay="0"/>
                                          </p:stCondLst>
                                        </p:cTn>
                                        <p:tgtEl>
                                          <p:spTgt spid="3">
                                            <p:txEl>
                                              <p:pRg st="5" end="5"/>
                                            </p:txEl>
                                          </p:spTgt>
                                        </p:tgtEl>
                                        <p:attrNameLst>
                                          <p:attrName>ppt_x</p:attrName>
                                        </p:attrNameLst>
                                      </p:cBhvr>
                                      <p:tavLst>
                                        <p:tav tm="0">
                                          <p:val>
                                            <p:strVal val="#ppt_x+.4"/>
                                          </p:val>
                                        </p:tav>
                                        <p:tav tm="100000">
                                          <p:val>
                                            <p:strVal val="#ppt_x"/>
                                          </p:val>
                                        </p:tav>
                                      </p:tavLst>
                                    </p:anim>
                                    <p:anim calcmode="lin" valueType="num">
                                      <p:cBhvr>
                                        <p:cTn id="36" dur="500" decel="50000" fill="hold">
                                          <p:stCondLst>
                                            <p:cond delay="0"/>
                                          </p:stCondLst>
                                        </p:cTn>
                                        <p:tgtEl>
                                          <p:spTgt spid="3">
                                            <p:txEl>
                                              <p:pRg st="5" end="5"/>
                                            </p:txEl>
                                          </p:spTgt>
                                        </p:tgtEl>
                                        <p:attrNameLst>
                                          <p:attrName>ppt_y</p:attrName>
                                        </p:attrNameLst>
                                      </p:cBhvr>
                                      <p:tavLst>
                                        <p:tav tm="0">
                                          <p:val>
                                            <p:strVal val="#ppt_y-.2"/>
                                          </p:val>
                                        </p:tav>
                                        <p:tav tm="100000">
                                          <p:val>
                                            <p:strVal val="#ppt_y+.1"/>
                                          </p:val>
                                        </p:tav>
                                      </p:tavLst>
                                    </p:anim>
                                    <p:anim calcmode="lin" valueType="num">
                                      <p:cBhvr>
                                        <p:cTn id="37" dur="500" accel="50000" fill="hold">
                                          <p:stCondLst>
                                            <p:cond delay="500"/>
                                          </p:stCondLst>
                                        </p:cTn>
                                        <p:tgtEl>
                                          <p:spTgt spid="3">
                                            <p:txEl>
                                              <p:pRg st="5" end="5"/>
                                            </p:txEl>
                                          </p:spTgt>
                                        </p:tgtEl>
                                        <p:attrNameLst>
                                          <p:attrName>ppt_y</p:attrName>
                                        </p:attrNameLst>
                                      </p:cBhvr>
                                      <p:tavLst>
                                        <p:tav tm="0">
                                          <p:val>
                                            <p:strVal val="#ppt_y+.1"/>
                                          </p:val>
                                        </p:tav>
                                        <p:tav tm="100000">
                                          <p:val>
                                            <p:strVal val="#ppt_y"/>
                                          </p:val>
                                        </p:tav>
                                      </p:tavLst>
                                    </p:anim>
                                    <p:animEffect transition="in" filter="fade">
                                      <p:cBhvr>
                                        <p:cTn id="38" dur="1000" decel="50000">
                                          <p:stCondLst>
                                            <p:cond delay="0"/>
                                          </p:stCondLst>
                                        </p:cTn>
                                        <p:tgtEl>
                                          <p:spTgt spid="3">
                                            <p:txEl>
                                              <p:pRg st="5" end="5"/>
                                            </p:txEl>
                                          </p:spTgt>
                                        </p:tgtEl>
                                      </p:cBhvr>
                                    </p:animEffect>
                                  </p:childTnLst>
                                </p:cTn>
                              </p:par>
                            </p:childTnLst>
                          </p:cTn>
                        </p:par>
                      </p:childTnLst>
                    </p:cTn>
                  </p:par>
                  <p:par>
                    <p:cTn id="39" fill="hold" nodeType="clickPar">
                      <p:stCondLst>
                        <p:cond delay="indefinite"/>
                      </p:stCondLst>
                      <p:childTnLst>
                        <p:par>
                          <p:cTn id="40" fill="hold" nodeType="withGroup">
                            <p:stCondLst>
                              <p:cond delay="0"/>
                            </p:stCondLst>
                            <p:childTnLst>
                              <p:par>
                                <p:cTn id="41" presetID="31" presetClass="entr" presetSubtype="0" fill="hold" nodeType="clickEffect">
                                  <p:stCondLst>
                                    <p:cond delay="0"/>
                                  </p:stCondLst>
                                  <p:iterate type="lt">
                                    <p:tmPct val="5000"/>
                                  </p:iterate>
                                  <p:childTnLst>
                                    <p:set>
                                      <p:cBhvr>
                                        <p:cTn id="42" dur="1" fill="hold">
                                          <p:stCondLst>
                                            <p:cond delay="0"/>
                                          </p:stCondLst>
                                        </p:cTn>
                                        <p:tgtEl>
                                          <p:spTgt spid="6"/>
                                        </p:tgtEl>
                                        <p:attrNameLst>
                                          <p:attrName>style.visibility</p:attrName>
                                        </p:attrNameLst>
                                      </p:cBhvr>
                                      <p:to>
                                        <p:strVal val="visible"/>
                                      </p:to>
                                    </p:set>
                                    <p:anim calcmode="lin" valueType="num">
                                      <p:cBhvr>
                                        <p:cTn id="43" dur="1000" fill="hold"/>
                                        <p:tgtEl>
                                          <p:spTgt spid="6"/>
                                        </p:tgtEl>
                                        <p:attrNameLst>
                                          <p:attrName>ppt_w</p:attrName>
                                        </p:attrNameLst>
                                      </p:cBhvr>
                                      <p:tavLst>
                                        <p:tav tm="0">
                                          <p:val>
                                            <p:fltVal val="0"/>
                                          </p:val>
                                        </p:tav>
                                        <p:tav tm="100000">
                                          <p:val>
                                            <p:strVal val="#ppt_w"/>
                                          </p:val>
                                        </p:tav>
                                      </p:tavLst>
                                    </p:anim>
                                    <p:anim calcmode="lin" valueType="num">
                                      <p:cBhvr>
                                        <p:cTn id="44" dur="1000" fill="hold"/>
                                        <p:tgtEl>
                                          <p:spTgt spid="6"/>
                                        </p:tgtEl>
                                        <p:attrNameLst>
                                          <p:attrName>ppt_h</p:attrName>
                                        </p:attrNameLst>
                                      </p:cBhvr>
                                      <p:tavLst>
                                        <p:tav tm="0">
                                          <p:val>
                                            <p:fltVal val="0"/>
                                          </p:val>
                                        </p:tav>
                                        <p:tav tm="100000">
                                          <p:val>
                                            <p:strVal val="#ppt_h"/>
                                          </p:val>
                                        </p:tav>
                                      </p:tavLst>
                                    </p:anim>
                                    <p:anim calcmode="lin" valueType="num">
                                      <p:cBhvr>
                                        <p:cTn id="45" dur="1000" fill="hold"/>
                                        <p:tgtEl>
                                          <p:spTgt spid="6"/>
                                        </p:tgtEl>
                                        <p:attrNameLst>
                                          <p:attrName>style.rotation</p:attrName>
                                        </p:attrNameLst>
                                      </p:cBhvr>
                                      <p:tavLst>
                                        <p:tav tm="0">
                                          <p:val>
                                            <p:fltVal val="90"/>
                                          </p:val>
                                        </p:tav>
                                        <p:tav tm="100000">
                                          <p:val>
                                            <p:fltVal val="0"/>
                                          </p:val>
                                        </p:tav>
                                      </p:tavLst>
                                    </p:anim>
                                    <p:animEffect transition="in" filter="fade">
                                      <p:cBhvr>
                                        <p:cTn id="46"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100" y="274638"/>
            <a:ext cx="7499350" cy="563562"/>
          </a:xfrm>
        </p:spPr>
        <p:txBody>
          <a:bodyPr/>
          <a:lstStyle/>
          <a:p>
            <a:pPr eaLnBrk="1" fontAlgn="auto" hangingPunct="1">
              <a:spcAft>
                <a:spcPts val="0"/>
              </a:spcAft>
              <a:defRPr/>
            </a:pPr>
            <a:r>
              <a:rPr lang="en-US" sz="2800" b="1" dirty="0" smtClean="0">
                <a:solidFill>
                  <a:schemeClr val="tx2">
                    <a:satMod val="130000"/>
                  </a:schemeClr>
                </a:solidFill>
                <a:latin typeface="Times New Roman" pitchFamily="18" charset="0"/>
                <a:cs typeface="Times New Roman" pitchFamily="18" charset="0"/>
              </a:rPr>
              <a:t>Cont.</a:t>
            </a:r>
            <a:endParaRPr lang="en-US" sz="2800" b="1" dirty="0">
              <a:solidFill>
                <a:schemeClr val="tx2">
                  <a:satMod val="130000"/>
                </a:schemeClr>
              </a:solidFill>
              <a:latin typeface="Times New Roman" pitchFamily="18" charset="0"/>
              <a:cs typeface="Times New Roman" pitchFamily="18" charset="0"/>
            </a:endParaRPr>
          </a:p>
        </p:txBody>
      </p:sp>
      <p:sp>
        <p:nvSpPr>
          <p:cNvPr id="3" name="Content Placeholder 2"/>
          <p:cNvSpPr>
            <a:spLocks noGrp="1"/>
          </p:cNvSpPr>
          <p:nvPr>
            <p:ph idx="1"/>
          </p:nvPr>
        </p:nvSpPr>
        <p:spPr>
          <a:xfrm>
            <a:off x="1435100" y="914400"/>
            <a:ext cx="7499350" cy="5334000"/>
          </a:xfrm>
        </p:spPr>
        <p:txBody>
          <a:bodyPr/>
          <a:lstStyle/>
          <a:p>
            <a:pPr algn="just" eaLnBrk="1" hangingPunct="1"/>
            <a:r>
              <a:rPr lang="en-US" sz="1800" smtClean="0">
                <a:latin typeface="Times New Roman" pitchFamily="18" charset="0"/>
                <a:cs typeface="Times New Roman" pitchFamily="18" charset="0"/>
              </a:rPr>
              <a:t>Antena </a:t>
            </a:r>
            <a:r>
              <a:rPr lang="en-US" sz="1800" smtClean="0">
                <a:latin typeface="Times New Roman" pitchFamily="18" charset="0"/>
                <a:cs typeface="Times New Roman" pitchFamily="18" charset="0"/>
                <a:sym typeface="Wingdings" pitchFamily="2" charset="2"/>
              </a:rPr>
              <a:t> Alat untuk mentransformasikan sinyal radio yg merambat pada sebuah konduktor yg menjadi gelombang elektromagnetik yg merambat diudara. Ada 2 jenis antena, yaitu : </a:t>
            </a:r>
          </a:p>
          <a:p>
            <a:pPr algn="just" eaLnBrk="1" hangingPunct="1">
              <a:buFont typeface="Wingdings 2" pitchFamily="18" charset="2"/>
              <a:buNone/>
            </a:pPr>
            <a:r>
              <a:rPr lang="en-US" sz="1800" smtClean="0">
                <a:latin typeface="Times New Roman" pitchFamily="18" charset="0"/>
                <a:cs typeface="Times New Roman" pitchFamily="18" charset="0"/>
                <a:sym typeface="Wingdings" pitchFamily="2" charset="2"/>
              </a:rPr>
              <a:t>		-  Antena Omdirectional (Jenis antena yg memiliki pola pancaran 		   sinyal  ke segala arah dengan daya yg sama.)</a:t>
            </a:r>
          </a:p>
          <a:p>
            <a:pPr algn="just" eaLnBrk="1" hangingPunct="1">
              <a:buFont typeface="Wingdings 2" pitchFamily="18" charset="2"/>
              <a:buNone/>
            </a:pPr>
            <a:r>
              <a:rPr lang="en-US" sz="1800" smtClean="0">
                <a:latin typeface="Times New Roman" pitchFamily="18" charset="0"/>
                <a:cs typeface="Times New Roman" pitchFamily="18" charset="0"/>
                <a:sym typeface="Wingdings" pitchFamily="2" charset="2"/>
              </a:rPr>
              <a:t>		- Antena Directional ( Jenis antena yg mempunyai sinyal dengan satu 	   	  arah tertentu.)</a:t>
            </a:r>
          </a:p>
          <a:p>
            <a:pPr algn="just" eaLnBrk="1" hangingPunct="1"/>
            <a:r>
              <a:rPr lang="en-US" sz="1800" smtClean="0">
                <a:latin typeface="Times New Roman" pitchFamily="18" charset="0"/>
                <a:cs typeface="Times New Roman" pitchFamily="18" charset="0"/>
                <a:sym typeface="Wingdings" pitchFamily="2" charset="2"/>
              </a:rPr>
              <a:t>Wireless Land Card  Dapat berupa PCMCIA, ISA Card, USB Card, Ethernet Card, yg berfungsi sebagai interface antara sistem operasi jaringan client dengan format interface udara ke Access Points.</a:t>
            </a:r>
          </a:p>
          <a:p>
            <a:pPr algn="just" eaLnBrk="1" hangingPunct="1"/>
            <a:endParaRPr lang="en-US" sz="1800" smtClean="0">
              <a:latin typeface="Times New Roman" pitchFamily="18" charset="0"/>
              <a:cs typeface="Times New Roman" pitchFamily="18" charset="0"/>
              <a:sym typeface="Wingdings" pitchFamily="2" charset="2"/>
            </a:endParaRPr>
          </a:p>
          <a:p>
            <a:pPr algn="just" eaLnBrk="1" hangingPunct="1">
              <a:buFont typeface="Wingdings 2" pitchFamily="18" charset="2"/>
              <a:buNone/>
            </a:pPr>
            <a:endParaRPr lang="en-US" sz="1800" smtClean="0">
              <a:latin typeface="Times New Roman" pitchFamily="18" charset="0"/>
              <a:cs typeface="Times New Roman" pitchFamily="18" charset="0"/>
              <a:sym typeface="Wingdings" pitchFamily="2" charset="2"/>
            </a:endParaRPr>
          </a:p>
          <a:p>
            <a:pPr algn="just" eaLnBrk="1" hangingPunct="1">
              <a:buFont typeface="Wingdings 2" pitchFamily="18" charset="2"/>
              <a:buNone/>
            </a:pPr>
            <a:endParaRPr lang="en-US" sz="1800" smtClean="0">
              <a:latin typeface="Times New Roman" pitchFamily="18" charset="0"/>
              <a:cs typeface="Times New Roman" pitchFamily="18" charset="0"/>
              <a:sym typeface="Wingdings" pitchFamily="2" charset="2"/>
            </a:endParaRPr>
          </a:p>
          <a:p>
            <a:pPr algn="just" eaLnBrk="1" hangingPunct="1">
              <a:buFont typeface="Wingdings 2" pitchFamily="18" charset="2"/>
              <a:buNone/>
            </a:pPr>
            <a:endParaRPr lang="en-US" sz="1800" smtClean="0">
              <a:latin typeface="Times New Roman" pitchFamily="18" charset="0"/>
              <a:cs typeface="Times New Roman" pitchFamily="18" charset="0"/>
              <a:sym typeface="Wingdings" pitchFamily="2" charset="2"/>
            </a:endParaRPr>
          </a:p>
          <a:p>
            <a:pPr algn="just" eaLnBrk="1" hangingPunct="1">
              <a:buFont typeface="Wingdings 2" pitchFamily="18" charset="2"/>
              <a:buNone/>
            </a:pPr>
            <a:endParaRPr lang="en-US" sz="1800" smtClean="0">
              <a:latin typeface="Times New Roman" pitchFamily="18" charset="0"/>
              <a:cs typeface="Times New Roman" pitchFamily="18" charset="0"/>
            </a:endParaRPr>
          </a:p>
        </p:txBody>
      </p:sp>
      <p:pic>
        <p:nvPicPr>
          <p:cNvPr id="7" name="Picture 6" descr="C:\Users\Ricky\Desktop\Wieless\pp_full2_files\Wireless%20LAN%20Card%2004.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05000" y="4114800"/>
            <a:ext cx="1295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7" descr="C:\Users\Ricky\Desktop\Wieless\pp_full2_files\Wireless%20LAN%20Card%2005.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657600" y="4114800"/>
            <a:ext cx="12192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8" descr="C:\Users\Ricky\Desktop\Wieless\pp_full2_files\Wireless%20LAN%20Card%2003.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257800" y="4038600"/>
            <a:ext cx="12192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5"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decel="50000" fill="hold">
                                          <p:stCondLst>
                                            <p:cond delay="0"/>
                                          </p:stCondLst>
                                        </p:cTn>
                                        <p:tgtEl>
                                          <p:spTgt spid="3">
                                            <p:txEl>
                                              <p:pRg st="0" end="0"/>
                                            </p:txEl>
                                          </p:spTgt>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3">
                                            <p:txEl>
                                              <p:pRg st="0" end="0"/>
                                            </p:txEl>
                                          </p:spTgt>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3">
                                            <p:txEl>
                                              <p:pRg st="0" end="0"/>
                                            </p:txEl>
                                          </p:spTgt>
                                        </p:tgtEl>
                                        <p:attrNameLst>
                                          <p:attrName>ppt_w</p:attrName>
                                        </p:attrNameLst>
                                      </p:cBhvr>
                                      <p:tavLst>
                                        <p:tav tm="0">
                                          <p:val>
                                            <p:strVal val="#ppt_w*.05"/>
                                          </p:val>
                                        </p:tav>
                                        <p:tav tm="100000">
                                          <p:val>
                                            <p:strVal val="#ppt_w"/>
                                          </p:val>
                                        </p:tav>
                                      </p:tavLst>
                                    </p:anim>
                                    <p:anim calcmode="lin" valueType="num">
                                      <p:cBhvr>
                                        <p:cTn id="10" dur="1000" fill="hold"/>
                                        <p:tgtEl>
                                          <p:spTgt spid="3">
                                            <p:txEl>
                                              <p:pRg st="0" end="0"/>
                                            </p:txEl>
                                          </p:spTgt>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3">
                                            <p:txEl>
                                              <p:pRg st="0" end="0"/>
                                            </p:txEl>
                                          </p:spTgt>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3">
                                            <p:txEl>
                                              <p:pRg st="0" end="0"/>
                                            </p:txEl>
                                          </p:spTgt>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3">
                                            <p:txEl>
                                              <p:pRg st="0" end="0"/>
                                            </p:txEl>
                                          </p:spTgt>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3">
                                            <p:txEl>
                                              <p:pRg st="0" end="0"/>
                                            </p:txEl>
                                          </p:spTgt>
                                        </p:tgtEl>
                                      </p:cBhvr>
                                    </p:animEffect>
                                  </p:childTnLst>
                                </p:cTn>
                              </p:par>
                              <p:par>
                                <p:cTn id="15" presetID="25" presetClass="entr" presetSubtype="0" fill="hold" nodeType="with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 calcmode="lin" valueType="num">
                                      <p:cBhvr>
                                        <p:cTn id="17" dur="500" decel="50000" fill="hold">
                                          <p:stCondLst>
                                            <p:cond delay="0"/>
                                          </p:stCondLst>
                                        </p:cTn>
                                        <p:tgtEl>
                                          <p:spTgt spid="3">
                                            <p:txEl>
                                              <p:pRg st="1" end="1"/>
                                            </p:txEl>
                                          </p:spTgt>
                                        </p:tgtEl>
                                        <p:attrNameLst>
                                          <p:attrName>style.rotation</p:attrName>
                                        </p:attrNameLst>
                                      </p:cBhvr>
                                      <p:tavLst>
                                        <p:tav tm="0">
                                          <p:val>
                                            <p:fltVal val="-90"/>
                                          </p:val>
                                        </p:tav>
                                        <p:tav tm="100000">
                                          <p:val>
                                            <p:fltVal val="0"/>
                                          </p:val>
                                        </p:tav>
                                      </p:tavLst>
                                    </p:anim>
                                    <p:anim calcmode="lin" valueType="num">
                                      <p:cBhvr>
                                        <p:cTn id="18" dur="500" decel="50000" fill="hold">
                                          <p:stCondLst>
                                            <p:cond delay="0"/>
                                          </p:stCondLst>
                                        </p:cTn>
                                        <p:tgtEl>
                                          <p:spTgt spid="3">
                                            <p:txEl>
                                              <p:pRg st="1" end="1"/>
                                            </p:txEl>
                                          </p:spTgt>
                                        </p:tgtEl>
                                        <p:attrNameLst>
                                          <p:attrName>ppt_w</p:attrName>
                                        </p:attrNameLst>
                                      </p:cBhvr>
                                      <p:tavLst>
                                        <p:tav tm="0">
                                          <p:val>
                                            <p:strVal val="#ppt_w"/>
                                          </p:val>
                                        </p:tav>
                                        <p:tav tm="100000">
                                          <p:val>
                                            <p:strVal val="#ppt_w*.05"/>
                                          </p:val>
                                        </p:tav>
                                      </p:tavLst>
                                    </p:anim>
                                    <p:anim calcmode="lin" valueType="num">
                                      <p:cBhvr>
                                        <p:cTn id="19" dur="500" accel="50000" fill="hold">
                                          <p:stCondLst>
                                            <p:cond delay="500"/>
                                          </p:stCondLst>
                                        </p:cTn>
                                        <p:tgtEl>
                                          <p:spTgt spid="3">
                                            <p:txEl>
                                              <p:pRg st="1" end="1"/>
                                            </p:txEl>
                                          </p:spTgt>
                                        </p:tgtEl>
                                        <p:attrNameLst>
                                          <p:attrName>ppt_w</p:attrName>
                                        </p:attrNameLst>
                                      </p:cBhvr>
                                      <p:tavLst>
                                        <p:tav tm="0">
                                          <p:val>
                                            <p:strVal val="#ppt_w*.05"/>
                                          </p:val>
                                        </p:tav>
                                        <p:tav tm="100000">
                                          <p:val>
                                            <p:strVal val="#ppt_w"/>
                                          </p:val>
                                        </p:tav>
                                      </p:tavLst>
                                    </p:anim>
                                    <p:anim calcmode="lin" valueType="num">
                                      <p:cBhvr>
                                        <p:cTn id="20" dur="1000" fill="hold"/>
                                        <p:tgtEl>
                                          <p:spTgt spid="3">
                                            <p:txEl>
                                              <p:pRg st="1" end="1"/>
                                            </p:txEl>
                                          </p:spTgt>
                                        </p:tgtEl>
                                        <p:attrNameLst>
                                          <p:attrName>ppt_h</p:attrName>
                                        </p:attrNameLst>
                                      </p:cBhvr>
                                      <p:tavLst>
                                        <p:tav tm="0">
                                          <p:val>
                                            <p:strVal val="#ppt_h"/>
                                          </p:val>
                                        </p:tav>
                                        <p:tav tm="100000">
                                          <p:val>
                                            <p:strVal val="#ppt_h"/>
                                          </p:val>
                                        </p:tav>
                                      </p:tavLst>
                                    </p:anim>
                                    <p:anim calcmode="lin" valueType="num">
                                      <p:cBhvr>
                                        <p:cTn id="21" dur="500" decel="50000" fill="hold">
                                          <p:stCondLst>
                                            <p:cond delay="0"/>
                                          </p:stCondLst>
                                        </p:cTn>
                                        <p:tgtEl>
                                          <p:spTgt spid="3">
                                            <p:txEl>
                                              <p:pRg st="1" end="1"/>
                                            </p:txEl>
                                          </p:spTgt>
                                        </p:tgtEl>
                                        <p:attrNameLst>
                                          <p:attrName>ppt_x</p:attrName>
                                        </p:attrNameLst>
                                      </p:cBhvr>
                                      <p:tavLst>
                                        <p:tav tm="0">
                                          <p:val>
                                            <p:strVal val="#ppt_x+.4"/>
                                          </p:val>
                                        </p:tav>
                                        <p:tav tm="100000">
                                          <p:val>
                                            <p:strVal val="#ppt_x"/>
                                          </p:val>
                                        </p:tav>
                                      </p:tavLst>
                                    </p:anim>
                                    <p:anim calcmode="lin" valueType="num">
                                      <p:cBhvr>
                                        <p:cTn id="22" dur="500" decel="50000" fill="hold">
                                          <p:stCondLst>
                                            <p:cond delay="0"/>
                                          </p:stCondLst>
                                        </p:cTn>
                                        <p:tgtEl>
                                          <p:spTgt spid="3">
                                            <p:txEl>
                                              <p:pRg st="1" end="1"/>
                                            </p:txEl>
                                          </p:spTgt>
                                        </p:tgtEl>
                                        <p:attrNameLst>
                                          <p:attrName>ppt_y</p:attrName>
                                        </p:attrNameLst>
                                      </p:cBhvr>
                                      <p:tavLst>
                                        <p:tav tm="0">
                                          <p:val>
                                            <p:strVal val="#ppt_y-.2"/>
                                          </p:val>
                                        </p:tav>
                                        <p:tav tm="100000">
                                          <p:val>
                                            <p:strVal val="#ppt_y+.1"/>
                                          </p:val>
                                        </p:tav>
                                      </p:tavLst>
                                    </p:anim>
                                    <p:anim calcmode="lin" valueType="num">
                                      <p:cBhvr>
                                        <p:cTn id="23" dur="500" accel="50000" fill="hold">
                                          <p:stCondLst>
                                            <p:cond delay="500"/>
                                          </p:stCondLst>
                                        </p:cTn>
                                        <p:tgtEl>
                                          <p:spTgt spid="3">
                                            <p:txEl>
                                              <p:pRg st="1" end="1"/>
                                            </p:txEl>
                                          </p:spTgt>
                                        </p:tgtEl>
                                        <p:attrNameLst>
                                          <p:attrName>ppt_y</p:attrName>
                                        </p:attrNameLst>
                                      </p:cBhvr>
                                      <p:tavLst>
                                        <p:tav tm="0">
                                          <p:val>
                                            <p:strVal val="#ppt_y+.1"/>
                                          </p:val>
                                        </p:tav>
                                        <p:tav tm="100000">
                                          <p:val>
                                            <p:strVal val="#ppt_y"/>
                                          </p:val>
                                        </p:tav>
                                      </p:tavLst>
                                    </p:anim>
                                    <p:animEffect transition="in" filter="fade">
                                      <p:cBhvr>
                                        <p:cTn id="24" dur="1000" decel="50000">
                                          <p:stCondLst>
                                            <p:cond delay="0"/>
                                          </p:stCondLst>
                                        </p:cTn>
                                        <p:tgtEl>
                                          <p:spTgt spid="3">
                                            <p:txEl>
                                              <p:pRg st="1" end="1"/>
                                            </p:txEl>
                                          </p:spTgt>
                                        </p:tgtEl>
                                      </p:cBhvr>
                                    </p:animEffect>
                                  </p:childTnLst>
                                </p:cTn>
                              </p:par>
                              <p:par>
                                <p:cTn id="25" presetID="25" presetClass="entr" presetSubtype="0" fill="hold" nodeType="with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 calcmode="lin" valueType="num">
                                      <p:cBhvr>
                                        <p:cTn id="27" dur="500" decel="50000" fill="hold">
                                          <p:stCondLst>
                                            <p:cond delay="0"/>
                                          </p:stCondLst>
                                        </p:cTn>
                                        <p:tgtEl>
                                          <p:spTgt spid="3">
                                            <p:txEl>
                                              <p:pRg st="2" end="2"/>
                                            </p:txEl>
                                          </p:spTgt>
                                        </p:tgtEl>
                                        <p:attrNameLst>
                                          <p:attrName>style.rotation</p:attrName>
                                        </p:attrNameLst>
                                      </p:cBhvr>
                                      <p:tavLst>
                                        <p:tav tm="0">
                                          <p:val>
                                            <p:fltVal val="-90"/>
                                          </p:val>
                                        </p:tav>
                                        <p:tav tm="100000">
                                          <p:val>
                                            <p:fltVal val="0"/>
                                          </p:val>
                                        </p:tav>
                                      </p:tavLst>
                                    </p:anim>
                                    <p:anim calcmode="lin" valueType="num">
                                      <p:cBhvr>
                                        <p:cTn id="28" dur="500" decel="50000" fill="hold">
                                          <p:stCondLst>
                                            <p:cond delay="0"/>
                                          </p:stCondLst>
                                        </p:cTn>
                                        <p:tgtEl>
                                          <p:spTgt spid="3">
                                            <p:txEl>
                                              <p:pRg st="2" end="2"/>
                                            </p:txEl>
                                          </p:spTgt>
                                        </p:tgtEl>
                                        <p:attrNameLst>
                                          <p:attrName>ppt_w</p:attrName>
                                        </p:attrNameLst>
                                      </p:cBhvr>
                                      <p:tavLst>
                                        <p:tav tm="0">
                                          <p:val>
                                            <p:strVal val="#ppt_w"/>
                                          </p:val>
                                        </p:tav>
                                        <p:tav tm="100000">
                                          <p:val>
                                            <p:strVal val="#ppt_w*.05"/>
                                          </p:val>
                                        </p:tav>
                                      </p:tavLst>
                                    </p:anim>
                                    <p:anim calcmode="lin" valueType="num">
                                      <p:cBhvr>
                                        <p:cTn id="29" dur="500" accel="50000" fill="hold">
                                          <p:stCondLst>
                                            <p:cond delay="500"/>
                                          </p:stCondLst>
                                        </p:cTn>
                                        <p:tgtEl>
                                          <p:spTgt spid="3">
                                            <p:txEl>
                                              <p:pRg st="2" end="2"/>
                                            </p:txEl>
                                          </p:spTgt>
                                        </p:tgtEl>
                                        <p:attrNameLst>
                                          <p:attrName>ppt_w</p:attrName>
                                        </p:attrNameLst>
                                      </p:cBhvr>
                                      <p:tavLst>
                                        <p:tav tm="0">
                                          <p:val>
                                            <p:strVal val="#ppt_w*.05"/>
                                          </p:val>
                                        </p:tav>
                                        <p:tav tm="100000">
                                          <p:val>
                                            <p:strVal val="#ppt_w"/>
                                          </p:val>
                                        </p:tav>
                                      </p:tavLst>
                                    </p:anim>
                                    <p:anim calcmode="lin" valueType="num">
                                      <p:cBhvr>
                                        <p:cTn id="30" dur="1000" fill="hold"/>
                                        <p:tgtEl>
                                          <p:spTgt spid="3">
                                            <p:txEl>
                                              <p:pRg st="2" end="2"/>
                                            </p:txEl>
                                          </p:spTgt>
                                        </p:tgtEl>
                                        <p:attrNameLst>
                                          <p:attrName>ppt_h</p:attrName>
                                        </p:attrNameLst>
                                      </p:cBhvr>
                                      <p:tavLst>
                                        <p:tav tm="0">
                                          <p:val>
                                            <p:strVal val="#ppt_h"/>
                                          </p:val>
                                        </p:tav>
                                        <p:tav tm="100000">
                                          <p:val>
                                            <p:strVal val="#ppt_h"/>
                                          </p:val>
                                        </p:tav>
                                      </p:tavLst>
                                    </p:anim>
                                    <p:anim calcmode="lin" valueType="num">
                                      <p:cBhvr>
                                        <p:cTn id="31" dur="500" decel="50000" fill="hold">
                                          <p:stCondLst>
                                            <p:cond delay="0"/>
                                          </p:stCondLst>
                                        </p:cTn>
                                        <p:tgtEl>
                                          <p:spTgt spid="3">
                                            <p:txEl>
                                              <p:pRg st="2" end="2"/>
                                            </p:txEl>
                                          </p:spTgt>
                                        </p:tgtEl>
                                        <p:attrNameLst>
                                          <p:attrName>ppt_x</p:attrName>
                                        </p:attrNameLst>
                                      </p:cBhvr>
                                      <p:tavLst>
                                        <p:tav tm="0">
                                          <p:val>
                                            <p:strVal val="#ppt_x+.4"/>
                                          </p:val>
                                        </p:tav>
                                        <p:tav tm="100000">
                                          <p:val>
                                            <p:strVal val="#ppt_x"/>
                                          </p:val>
                                        </p:tav>
                                      </p:tavLst>
                                    </p:anim>
                                    <p:anim calcmode="lin" valueType="num">
                                      <p:cBhvr>
                                        <p:cTn id="32" dur="500" decel="50000" fill="hold">
                                          <p:stCondLst>
                                            <p:cond delay="0"/>
                                          </p:stCondLst>
                                        </p:cTn>
                                        <p:tgtEl>
                                          <p:spTgt spid="3">
                                            <p:txEl>
                                              <p:pRg st="2" end="2"/>
                                            </p:txEl>
                                          </p:spTgt>
                                        </p:tgtEl>
                                        <p:attrNameLst>
                                          <p:attrName>ppt_y</p:attrName>
                                        </p:attrNameLst>
                                      </p:cBhvr>
                                      <p:tavLst>
                                        <p:tav tm="0">
                                          <p:val>
                                            <p:strVal val="#ppt_y-.2"/>
                                          </p:val>
                                        </p:tav>
                                        <p:tav tm="100000">
                                          <p:val>
                                            <p:strVal val="#ppt_y+.1"/>
                                          </p:val>
                                        </p:tav>
                                      </p:tavLst>
                                    </p:anim>
                                    <p:anim calcmode="lin" valueType="num">
                                      <p:cBhvr>
                                        <p:cTn id="33" dur="500" accel="50000" fill="hold">
                                          <p:stCondLst>
                                            <p:cond delay="500"/>
                                          </p:stCondLst>
                                        </p:cTn>
                                        <p:tgtEl>
                                          <p:spTgt spid="3">
                                            <p:txEl>
                                              <p:pRg st="2" end="2"/>
                                            </p:txEl>
                                          </p:spTgt>
                                        </p:tgtEl>
                                        <p:attrNameLst>
                                          <p:attrName>ppt_y</p:attrName>
                                        </p:attrNameLst>
                                      </p:cBhvr>
                                      <p:tavLst>
                                        <p:tav tm="0">
                                          <p:val>
                                            <p:strVal val="#ppt_y+.1"/>
                                          </p:val>
                                        </p:tav>
                                        <p:tav tm="100000">
                                          <p:val>
                                            <p:strVal val="#ppt_y"/>
                                          </p:val>
                                        </p:tav>
                                      </p:tavLst>
                                    </p:anim>
                                    <p:animEffect transition="in" filter="fade">
                                      <p:cBhvr>
                                        <p:cTn id="34" dur="1000" decel="50000">
                                          <p:stCondLst>
                                            <p:cond delay="0"/>
                                          </p:stCondLst>
                                        </p:cTn>
                                        <p:tgtEl>
                                          <p:spTgt spid="3">
                                            <p:txEl>
                                              <p:pRg st="2" end="2"/>
                                            </p:txEl>
                                          </p:spTgt>
                                        </p:tgtEl>
                                      </p:cBhvr>
                                    </p:animEffect>
                                  </p:childTnLst>
                                </p:cTn>
                              </p:par>
                              <p:par>
                                <p:cTn id="35" presetID="25" presetClass="entr" presetSubtype="0" fill="hold" nodeType="withEffect">
                                  <p:stCondLst>
                                    <p:cond delay="0"/>
                                  </p:stCondLst>
                                  <p:childTnLst>
                                    <p:set>
                                      <p:cBhvr>
                                        <p:cTn id="36" dur="1" fill="hold">
                                          <p:stCondLst>
                                            <p:cond delay="0"/>
                                          </p:stCondLst>
                                        </p:cTn>
                                        <p:tgtEl>
                                          <p:spTgt spid="3">
                                            <p:txEl>
                                              <p:pRg st="3" end="3"/>
                                            </p:txEl>
                                          </p:spTgt>
                                        </p:tgtEl>
                                        <p:attrNameLst>
                                          <p:attrName>style.visibility</p:attrName>
                                        </p:attrNameLst>
                                      </p:cBhvr>
                                      <p:to>
                                        <p:strVal val="visible"/>
                                      </p:to>
                                    </p:set>
                                    <p:anim calcmode="lin" valueType="num">
                                      <p:cBhvr>
                                        <p:cTn id="37" dur="500" decel="50000" fill="hold">
                                          <p:stCondLst>
                                            <p:cond delay="0"/>
                                          </p:stCondLst>
                                        </p:cTn>
                                        <p:tgtEl>
                                          <p:spTgt spid="3">
                                            <p:txEl>
                                              <p:pRg st="3" end="3"/>
                                            </p:txEl>
                                          </p:spTgt>
                                        </p:tgtEl>
                                        <p:attrNameLst>
                                          <p:attrName>style.rotation</p:attrName>
                                        </p:attrNameLst>
                                      </p:cBhvr>
                                      <p:tavLst>
                                        <p:tav tm="0">
                                          <p:val>
                                            <p:fltVal val="-90"/>
                                          </p:val>
                                        </p:tav>
                                        <p:tav tm="100000">
                                          <p:val>
                                            <p:fltVal val="0"/>
                                          </p:val>
                                        </p:tav>
                                      </p:tavLst>
                                    </p:anim>
                                    <p:anim calcmode="lin" valueType="num">
                                      <p:cBhvr>
                                        <p:cTn id="38" dur="500" decel="50000" fill="hold">
                                          <p:stCondLst>
                                            <p:cond delay="0"/>
                                          </p:stCondLst>
                                        </p:cTn>
                                        <p:tgtEl>
                                          <p:spTgt spid="3">
                                            <p:txEl>
                                              <p:pRg st="3" end="3"/>
                                            </p:txEl>
                                          </p:spTgt>
                                        </p:tgtEl>
                                        <p:attrNameLst>
                                          <p:attrName>ppt_w</p:attrName>
                                        </p:attrNameLst>
                                      </p:cBhvr>
                                      <p:tavLst>
                                        <p:tav tm="0">
                                          <p:val>
                                            <p:strVal val="#ppt_w"/>
                                          </p:val>
                                        </p:tav>
                                        <p:tav tm="100000">
                                          <p:val>
                                            <p:strVal val="#ppt_w*.05"/>
                                          </p:val>
                                        </p:tav>
                                      </p:tavLst>
                                    </p:anim>
                                    <p:anim calcmode="lin" valueType="num">
                                      <p:cBhvr>
                                        <p:cTn id="39" dur="500" accel="50000" fill="hold">
                                          <p:stCondLst>
                                            <p:cond delay="500"/>
                                          </p:stCondLst>
                                        </p:cTn>
                                        <p:tgtEl>
                                          <p:spTgt spid="3">
                                            <p:txEl>
                                              <p:pRg st="3" end="3"/>
                                            </p:txEl>
                                          </p:spTgt>
                                        </p:tgtEl>
                                        <p:attrNameLst>
                                          <p:attrName>ppt_w</p:attrName>
                                        </p:attrNameLst>
                                      </p:cBhvr>
                                      <p:tavLst>
                                        <p:tav tm="0">
                                          <p:val>
                                            <p:strVal val="#ppt_w*.05"/>
                                          </p:val>
                                        </p:tav>
                                        <p:tav tm="100000">
                                          <p:val>
                                            <p:strVal val="#ppt_w"/>
                                          </p:val>
                                        </p:tav>
                                      </p:tavLst>
                                    </p:anim>
                                    <p:anim calcmode="lin" valueType="num">
                                      <p:cBhvr>
                                        <p:cTn id="40" dur="1000" fill="hold"/>
                                        <p:tgtEl>
                                          <p:spTgt spid="3">
                                            <p:txEl>
                                              <p:pRg st="3" end="3"/>
                                            </p:txEl>
                                          </p:spTgt>
                                        </p:tgtEl>
                                        <p:attrNameLst>
                                          <p:attrName>ppt_h</p:attrName>
                                        </p:attrNameLst>
                                      </p:cBhvr>
                                      <p:tavLst>
                                        <p:tav tm="0">
                                          <p:val>
                                            <p:strVal val="#ppt_h"/>
                                          </p:val>
                                        </p:tav>
                                        <p:tav tm="100000">
                                          <p:val>
                                            <p:strVal val="#ppt_h"/>
                                          </p:val>
                                        </p:tav>
                                      </p:tavLst>
                                    </p:anim>
                                    <p:anim calcmode="lin" valueType="num">
                                      <p:cBhvr>
                                        <p:cTn id="41" dur="500" decel="50000" fill="hold">
                                          <p:stCondLst>
                                            <p:cond delay="0"/>
                                          </p:stCondLst>
                                        </p:cTn>
                                        <p:tgtEl>
                                          <p:spTgt spid="3">
                                            <p:txEl>
                                              <p:pRg st="3" end="3"/>
                                            </p:txEl>
                                          </p:spTgt>
                                        </p:tgtEl>
                                        <p:attrNameLst>
                                          <p:attrName>ppt_x</p:attrName>
                                        </p:attrNameLst>
                                      </p:cBhvr>
                                      <p:tavLst>
                                        <p:tav tm="0">
                                          <p:val>
                                            <p:strVal val="#ppt_x+.4"/>
                                          </p:val>
                                        </p:tav>
                                        <p:tav tm="100000">
                                          <p:val>
                                            <p:strVal val="#ppt_x"/>
                                          </p:val>
                                        </p:tav>
                                      </p:tavLst>
                                    </p:anim>
                                    <p:anim calcmode="lin" valueType="num">
                                      <p:cBhvr>
                                        <p:cTn id="42" dur="500" decel="50000" fill="hold">
                                          <p:stCondLst>
                                            <p:cond delay="0"/>
                                          </p:stCondLst>
                                        </p:cTn>
                                        <p:tgtEl>
                                          <p:spTgt spid="3">
                                            <p:txEl>
                                              <p:pRg st="3" end="3"/>
                                            </p:txEl>
                                          </p:spTgt>
                                        </p:tgtEl>
                                        <p:attrNameLst>
                                          <p:attrName>ppt_y</p:attrName>
                                        </p:attrNameLst>
                                      </p:cBhvr>
                                      <p:tavLst>
                                        <p:tav tm="0">
                                          <p:val>
                                            <p:strVal val="#ppt_y-.2"/>
                                          </p:val>
                                        </p:tav>
                                        <p:tav tm="100000">
                                          <p:val>
                                            <p:strVal val="#ppt_y+.1"/>
                                          </p:val>
                                        </p:tav>
                                      </p:tavLst>
                                    </p:anim>
                                    <p:anim calcmode="lin" valueType="num">
                                      <p:cBhvr>
                                        <p:cTn id="43" dur="500" accel="50000" fill="hold">
                                          <p:stCondLst>
                                            <p:cond delay="500"/>
                                          </p:stCondLst>
                                        </p:cTn>
                                        <p:tgtEl>
                                          <p:spTgt spid="3">
                                            <p:txEl>
                                              <p:pRg st="3" end="3"/>
                                            </p:txEl>
                                          </p:spTgt>
                                        </p:tgtEl>
                                        <p:attrNameLst>
                                          <p:attrName>ppt_y</p:attrName>
                                        </p:attrNameLst>
                                      </p:cBhvr>
                                      <p:tavLst>
                                        <p:tav tm="0">
                                          <p:val>
                                            <p:strVal val="#ppt_y+.1"/>
                                          </p:val>
                                        </p:tav>
                                        <p:tav tm="100000">
                                          <p:val>
                                            <p:strVal val="#ppt_y"/>
                                          </p:val>
                                        </p:tav>
                                      </p:tavLst>
                                    </p:anim>
                                    <p:animEffect transition="in" filter="fade">
                                      <p:cBhvr>
                                        <p:cTn id="44" dur="1000" decel="50000">
                                          <p:stCondLst>
                                            <p:cond delay="0"/>
                                          </p:stCondLst>
                                        </p:cTn>
                                        <p:tgtEl>
                                          <p:spTgt spid="3">
                                            <p:txEl>
                                              <p:pRg st="3" end="3"/>
                                            </p:txEl>
                                          </p:spTgt>
                                        </p:tgtEl>
                                      </p:cBhvr>
                                    </p:animEffect>
                                  </p:childTnLst>
                                </p:cTn>
                              </p:par>
                            </p:childTnLst>
                          </p:cTn>
                        </p:par>
                      </p:childTnLst>
                    </p:cTn>
                  </p:par>
                  <p:par>
                    <p:cTn id="45" fill="hold" nodeType="clickPar">
                      <p:stCondLst>
                        <p:cond delay="indefinite"/>
                      </p:stCondLst>
                      <p:childTnLst>
                        <p:par>
                          <p:cTn id="46" fill="hold" nodeType="withGroup">
                            <p:stCondLst>
                              <p:cond delay="0"/>
                            </p:stCondLst>
                            <p:childTnLst>
                              <p:par>
                                <p:cTn id="47" presetID="35" presetClass="entr" presetSubtype="0" fill="hold" nodeType="clickEffect">
                                  <p:stCondLst>
                                    <p:cond delay="0"/>
                                  </p:stCondLst>
                                  <p:childTnLst>
                                    <p:set>
                                      <p:cBhvr>
                                        <p:cTn id="48" dur="1" fill="hold">
                                          <p:stCondLst>
                                            <p:cond delay="0"/>
                                          </p:stCondLst>
                                        </p:cTn>
                                        <p:tgtEl>
                                          <p:spTgt spid="7"/>
                                        </p:tgtEl>
                                        <p:attrNameLst>
                                          <p:attrName>style.visibility</p:attrName>
                                        </p:attrNameLst>
                                      </p:cBhvr>
                                      <p:to>
                                        <p:strVal val="visible"/>
                                      </p:to>
                                    </p:set>
                                    <p:animEffect transition="in" filter="fade">
                                      <p:cBhvr>
                                        <p:cTn id="49" dur="2000"/>
                                        <p:tgtEl>
                                          <p:spTgt spid="7"/>
                                        </p:tgtEl>
                                      </p:cBhvr>
                                    </p:animEffect>
                                    <p:anim calcmode="lin" valueType="num">
                                      <p:cBhvr>
                                        <p:cTn id="50" dur="2000" fill="hold"/>
                                        <p:tgtEl>
                                          <p:spTgt spid="7"/>
                                        </p:tgtEl>
                                        <p:attrNameLst>
                                          <p:attrName>style.rotation</p:attrName>
                                        </p:attrNameLst>
                                      </p:cBhvr>
                                      <p:tavLst>
                                        <p:tav tm="0">
                                          <p:val>
                                            <p:fltVal val="720"/>
                                          </p:val>
                                        </p:tav>
                                        <p:tav tm="100000">
                                          <p:val>
                                            <p:fltVal val="0"/>
                                          </p:val>
                                        </p:tav>
                                      </p:tavLst>
                                    </p:anim>
                                    <p:anim calcmode="lin" valueType="num">
                                      <p:cBhvr>
                                        <p:cTn id="51" dur="2000" fill="hold"/>
                                        <p:tgtEl>
                                          <p:spTgt spid="7"/>
                                        </p:tgtEl>
                                        <p:attrNameLst>
                                          <p:attrName>ppt_h</p:attrName>
                                        </p:attrNameLst>
                                      </p:cBhvr>
                                      <p:tavLst>
                                        <p:tav tm="0">
                                          <p:val>
                                            <p:fltVal val="0"/>
                                          </p:val>
                                        </p:tav>
                                        <p:tav tm="100000">
                                          <p:val>
                                            <p:strVal val="#ppt_h"/>
                                          </p:val>
                                        </p:tav>
                                      </p:tavLst>
                                    </p:anim>
                                    <p:anim calcmode="lin" valueType="num">
                                      <p:cBhvr>
                                        <p:cTn id="52" dur="2000" fill="hold"/>
                                        <p:tgtEl>
                                          <p:spTgt spid="7"/>
                                        </p:tgtEl>
                                        <p:attrNameLst>
                                          <p:attrName>ppt_w</p:attrName>
                                        </p:attrNameLst>
                                      </p:cBhvr>
                                      <p:tavLst>
                                        <p:tav tm="0">
                                          <p:val>
                                            <p:fltVal val="0"/>
                                          </p:val>
                                        </p:tav>
                                        <p:tav tm="100000">
                                          <p:val>
                                            <p:strVal val="#ppt_w"/>
                                          </p:val>
                                        </p:tav>
                                      </p:tavLst>
                                    </p:anim>
                                  </p:childTnLst>
                                </p:cTn>
                              </p:par>
                              <p:par>
                                <p:cTn id="53" presetID="35" presetClass="entr" presetSubtype="0" fill="hold" nodeType="withEffect">
                                  <p:stCondLst>
                                    <p:cond delay="0"/>
                                  </p:stCondLst>
                                  <p:childTnLst>
                                    <p:set>
                                      <p:cBhvr>
                                        <p:cTn id="54" dur="1" fill="hold">
                                          <p:stCondLst>
                                            <p:cond delay="0"/>
                                          </p:stCondLst>
                                        </p:cTn>
                                        <p:tgtEl>
                                          <p:spTgt spid="8"/>
                                        </p:tgtEl>
                                        <p:attrNameLst>
                                          <p:attrName>style.visibility</p:attrName>
                                        </p:attrNameLst>
                                      </p:cBhvr>
                                      <p:to>
                                        <p:strVal val="visible"/>
                                      </p:to>
                                    </p:set>
                                    <p:animEffect transition="in" filter="fade">
                                      <p:cBhvr>
                                        <p:cTn id="55" dur="2000"/>
                                        <p:tgtEl>
                                          <p:spTgt spid="8"/>
                                        </p:tgtEl>
                                      </p:cBhvr>
                                    </p:animEffect>
                                    <p:anim calcmode="lin" valueType="num">
                                      <p:cBhvr>
                                        <p:cTn id="56" dur="2000" fill="hold"/>
                                        <p:tgtEl>
                                          <p:spTgt spid="8"/>
                                        </p:tgtEl>
                                        <p:attrNameLst>
                                          <p:attrName>style.rotation</p:attrName>
                                        </p:attrNameLst>
                                      </p:cBhvr>
                                      <p:tavLst>
                                        <p:tav tm="0">
                                          <p:val>
                                            <p:fltVal val="720"/>
                                          </p:val>
                                        </p:tav>
                                        <p:tav tm="100000">
                                          <p:val>
                                            <p:fltVal val="0"/>
                                          </p:val>
                                        </p:tav>
                                      </p:tavLst>
                                    </p:anim>
                                    <p:anim calcmode="lin" valueType="num">
                                      <p:cBhvr>
                                        <p:cTn id="57" dur="2000" fill="hold"/>
                                        <p:tgtEl>
                                          <p:spTgt spid="8"/>
                                        </p:tgtEl>
                                        <p:attrNameLst>
                                          <p:attrName>ppt_h</p:attrName>
                                        </p:attrNameLst>
                                      </p:cBhvr>
                                      <p:tavLst>
                                        <p:tav tm="0">
                                          <p:val>
                                            <p:fltVal val="0"/>
                                          </p:val>
                                        </p:tav>
                                        <p:tav tm="100000">
                                          <p:val>
                                            <p:strVal val="#ppt_h"/>
                                          </p:val>
                                        </p:tav>
                                      </p:tavLst>
                                    </p:anim>
                                    <p:anim calcmode="lin" valueType="num">
                                      <p:cBhvr>
                                        <p:cTn id="58" dur="2000" fill="hold"/>
                                        <p:tgtEl>
                                          <p:spTgt spid="8"/>
                                        </p:tgtEl>
                                        <p:attrNameLst>
                                          <p:attrName>ppt_w</p:attrName>
                                        </p:attrNameLst>
                                      </p:cBhvr>
                                      <p:tavLst>
                                        <p:tav tm="0">
                                          <p:val>
                                            <p:fltVal val="0"/>
                                          </p:val>
                                        </p:tav>
                                        <p:tav tm="100000">
                                          <p:val>
                                            <p:strVal val="#ppt_w"/>
                                          </p:val>
                                        </p:tav>
                                      </p:tavLst>
                                    </p:anim>
                                  </p:childTnLst>
                                </p:cTn>
                              </p:par>
                              <p:par>
                                <p:cTn id="59" presetID="35" presetClass="entr" presetSubtype="0" fill="hold" nodeType="withEffect">
                                  <p:stCondLst>
                                    <p:cond delay="0"/>
                                  </p:stCondLst>
                                  <p:childTnLst>
                                    <p:set>
                                      <p:cBhvr>
                                        <p:cTn id="60" dur="1" fill="hold">
                                          <p:stCondLst>
                                            <p:cond delay="0"/>
                                          </p:stCondLst>
                                        </p:cTn>
                                        <p:tgtEl>
                                          <p:spTgt spid="9"/>
                                        </p:tgtEl>
                                        <p:attrNameLst>
                                          <p:attrName>style.visibility</p:attrName>
                                        </p:attrNameLst>
                                      </p:cBhvr>
                                      <p:to>
                                        <p:strVal val="visible"/>
                                      </p:to>
                                    </p:set>
                                    <p:animEffect transition="in" filter="fade">
                                      <p:cBhvr>
                                        <p:cTn id="61" dur="2000"/>
                                        <p:tgtEl>
                                          <p:spTgt spid="9"/>
                                        </p:tgtEl>
                                      </p:cBhvr>
                                    </p:animEffect>
                                    <p:anim calcmode="lin" valueType="num">
                                      <p:cBhvr>
                                        <p:cTn id="62" dur="2000" fill="hold"/>
                                        <p:tgtEl>
                                          <p:spTgt spid="9"/>
                                        </p:tgtEl>
                                        <p:attrNameLst>
                                          <p:attrName>style.rotation</p:attrName>
                                        </p:attrNameLst>
                                      </p:cBhvr>
                                      <p:tavLst>
                                        <p:tav tm="0">
                                          <p:val>
                                            <p:fltVal val="720"/>
                                          </p:val>
                                        </p:tav>
                                        <p:tav tm="100000">
                                          <p:val>
                                            <p:fltVal val="0"/>
                                          </p:val>
                                        </p:tav>
                                      </p:tavLst>
                                    </p:anim>
                                    <p:anim calcmode="lin" valueType="num">
                                      <p:cBhvr>
                                        <p:cTn id="63" dur="2000" fill="hold"/>
                                        <p:tgtEl>
                                          <p:spTgt spid="9"/>
                                        </p:tgtEl>
                                        <p:attrNameLst>
                                          <p:attrName>ppt_h</p:attrName>
                                        </p:attrNameLst>
                                      </p:cBhvr>
                                      <p:tavLst>
                                        <p:tav tm="0">
                                          <p:val>
                                            <p:fltVal val="0"/>
                                          </p:val>
                                        </p:tav>
                                        <p:tav tm="100000">
                                          <p:val>
                                            <p:strVal val="#ppt_h"/>
                                          </p:val>
                                        </p:tav>
                                      </p:tavLst>
                                    </p:anim>
                                    <p:anim calcmode="lin" valueType="num">
                                      <p:cBhvr>
                                        <p:cTn id="64" dur="2000" fill="hold"/>
                                        <p:tgtEl>
                                          <p:spTgt spid="9"/>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100" y="457200"/>
            <a:ext cx="7499350" cy="838200"/>
          </a:xfrm>
        </p:spPr>
        <p:txBody>
          <a:bodyPr>
            <a:normAutofit fontScale="90000"/>
          </a:bodyPr>
          <a:lstStyle/>
          <a:p>
            <a:pPr algn="ctr" eaLnBrk="1" fontAlgn="auto" hangingPunct="1">
              <a:spcAft>
                <a:spcPts val="0"/>
              </a:spcAft>
              <a:defRPr/>
            </a:pPr>
            <a:r>
              <a:rPr lang="en-US" sz="3100" b="1" dirty="0" smtClean="0">
                <a:solidFill>
                  <a:schemeClr val="tx2">
                    <a:satMod val="130000"/>
                  </a:schemeClr>
                </a:solidFill>
                <a:latin typeface="Times New Roman" pitchFamily="18" charset="0"/>
                <a:cs typeface="Times New Roman" pitchFamily="18" charset="0"/>
              </a:rPr>
              <a:t/>
            </a:r>
            <a:br>
              <a:rPr lang="en-US" sz="3100" b="1" dirty="0" smtClean="0">
                <a:solidFill>
                  <a:schemeClr val="tx2">
                    <a:satMod val="130000"/>
                  </a:schemeClr>
                </a:solidFill>
                <a:latin typeface="Times New Roman" pitchFamily="18" charset="0"/>
                <a:cs typeface="Times New Roman" pitchFamily="18" charset="0"/>
              </a:rPr>
            </a:br>
            <a:r>
              <a:rPr lang="en-US" sz="3100" b="1" dirty="0" err="1" smtClean="0">
                <a:solidFill>
                  <a:schemeClr val="tx2">
                    <a:satMod val="130000"/>
                  </a:schemeClr>
                </a:solidFill>
                <a:latin typeface="Times New Roman" pitchFamily="18" charset="0"/>
                <a:cs typeface="Times New Roman" pitchFamily="18" charset="0"/>
              </a:rPr>
              <a:t>Kelebihan</a:t>
            </a:r>
            <a:r>
              <a:rPr lang="en-US" sz="3100" b="1" dirty="0" smtClean="0">
                <a:solidFill>
                  <a:schemeClr val="tx2">
                    <a:satMod val="130000"/>
                  </a:schemeClr>
                </a:solidFill>
                <a:latin typeface="Times New Roman" pitchFamily="18" charset="0"/>
                <a:cs typeface="Times New Roman" pitchFamily="18" charset="0"/>
              </a:rPr>
              <a:t> </a:t>
            </a:r>
            <a:r>
              <a:rPr lang="en-US" sz="3100" b="1" dirty="0" err="1" smtClean="0">
                <a:solidFill>
                  <a:schemeClr val="tx2">
                    <a:satMod val="130000"/>
                  </a:schemeClr>
                </a:solidFill>
                <a:latin typeface="Times New Roman" pitchFamily="18" charset="0"/>
                <a:cs typeface="Times New Roman" pitchFamily="18" charset="0"/>
              </a:rPr>
              <a:t>dan</a:t>
            </a:r>
            <a:r>
              <a:rPr lang="en-US" sz="3100" b="1" dirty="0" smtClean="0">
                <a:solidFill>
                  <a:schemeClr val="tx2">
                    <a:satMod val="130000"/>
                  </a:schemeClr>
                </a:solidFill>
                <a:latin typeface="Times New Roman" pitchFamily="18" charset="0"/>
                <a:cs typeface="Times New Roman" pitchFamily="18" charset="0"/>
              </a:rPr>
              <a:t> </a:t>
            </a:r>
            <a:r>
              <a:rPr lang="en-US" sz="3100" b="1" dirty="0" err="1" smtClean="0">
                <a:solidFill>
                  <a:schemeClr val="tx2">
                    <a:satMod val="130000"/>
                  </a:schemeClr>
                </a:solidFill>
                <a:latin typeface="Times New Roman" pitchFamily="18" charset="0"/>
                <a:cs typeface="Times New Roman" pitchFamily="18" charset="0"/>
              </a:rPr>
              <a:t>Kelemahan</a:t>
            </a:r>
            <a:r>
              <a:rPr lang="en-US" sz="3100" b="1" dirty="0" smtClean="0">
                <a:solidFill>
                  <a:schemeClr val="tx2">
                    <a:satMod val="130000"/>
                  </a:schemeClr>
                </a:solidFill>
                <a:latin typeface="Times New Roman" pitchFamily="18" charset="0"/>
                <a:cs typeface="Times New Roman" pitchFamily="18" charset="0"/>
              </a:rPr>
              <a:t> </a:t>
            </a:r>
            <a:r>
              <a:rPr lang="en-US" sz="3100" b="1" dirty="0" err="1" smtClean="0">
                <a:solidFill>
                  <a:schemeClr val="tx2">
                    <a:satMod val="130000"/>
                  </a:schemeClr>
                </a:solidFill>
                <a:latin typeface="Times New Roman" pitchFamily="18" charset="0"/>
                <a:cs typeface="Times New Roman" pitchFamily="18" charset="0"/>
              </a:rPr>
              <a:t>dalam</a:t>
            </a:r>
            <a:r>
              <a:rPr lang="en-US" sz="3100" b="1" dirty="0" smtClean="0">
                <a:solidFill>
                  <a:schemeClr val="tx2">
                    <a:satMod val="130000"/>
                  </a:schemeClr>
                </a:solidFill>
                <a:latin typeface="Times New Roman" pitchFamily="18" charset="0"/>
                <a:cs typeface="Times New Roman" pitchFamily="18" charset="0"/>
              </a:rPr>
              <a:t> </a:t>
            </a:r>
            <a:r>
              <a:rPr lang="en-US" sz="3100" b="1" dirty="0" err="1" smtClean="0">
                <a:solidFill>
                  <a:schemeClr val="tx2">
                    <a:satMod val="130000"/>
                  </a:schemeClr>
                </a:solidFill>
                <a:latin typeface="Times New Roman" pitchFamily="18" charset="0"/>
                <a:cs typeface="Times New Roman" pitchFamily="18" charset="0"/>
              </a:rPr>
              <a:t>implementasi</a:t>
            </a:r>
            <a:r>
              <a:rPr lang="en-US" sz="3100" b="1" dirty="0" smtClean="0">
                <a:solidFill>
                  <a:schemeClr val="tx2">
                    <a:satMod val="130000"/>
                  </a:schemeClr>
                </a:solidFill>
                <a:latin typeface="Times New Roman" pitchFamily="18" charset="0"/>
                <a:cs typeface="Times New Roman" pitchFamily="18" charset="0"/>
              </a:rPr>
              <a:t> Wireless LAN</a:t>
            </a:r>
            <a:r>
              <a:rPr lang="en-US" sz="2800" dirty="0" smtClean="0">
                <a:solidFill>
                  <a:schemeClr val="tx2">
                    <a:satMod val="130000"/>
                  </a:schemeClr>
                </a:solidFill>
              </a:rPr>
              <a:t/>
            </a:r>
            <a:br>
              <a:rPr lang="en-US" sz="2800" dirty="0" smtClean="0">
                <a:solidFill>
                  <a:schemeClr val="tx2">
                    <a:satMod val="130000"/>
                  </a:schemeClr>
                </a:solidFill>
              </a:rPr>
            </a:br>
            <a:endParaRPr lang="en-US" sz="2800" dirty="0">
              <a:solidFill>
                <a:schemeClr val="tx2">
                  <a:satMod val="130000"/>
                </a:schemeClr>
              </a:solidFill>
              <a:latin typeface="Times New Roman" pitchFamily="18" charset="0"/>
              <a:cs typeface="Times New Roman" pitchFamily="18" charset="0"/>
            </a:endParaRPr>
          </a:p>
        </p:txBody>
      </p:sp>
      <p:sp>
        <p:nvSpPr>
          <p:cNvPr id="12291" name="Content Placeholder 2"/>
          <p:cNvSpPr>
            <a:spLocks noGrp="1"/>
          </p:cNvSpPr>
          <p:nvPr>
            <p:ph idx="1"/>
          </p:nvPr>
        </p:nvSpPr>
        <p:spPr>
          <a:xfrm>
            <a:off x="1435100" y="1447800"/>
            <a:ext cx="7499350" cy="4953000"/>
          </a:xfrm>
        </p:spPr>
        <p:txBody>
          <a:bodyPr/>
          <a:lstStyle/>
          <a:p>
            <a:pPr eaLnBrk="1" hangingPunct="1">
              <a:buFont typeface="Wingdings 2" pitchFamily="18" charset="2"/>
              <a:buNone/>
            </a:pPr>
            <a:r>
              <a:rPr lang="en-US" sz="2000" b="1" smtClean="0">
                <a:latin typeface="Times New Roman" pitchFamily="18" charset="0"/>
                <a:cs typeface="Times New Roman" pitchFamily="18" charset="0"/>
              </a:rPr>
              <a:t>Kelebihan :</a:t>
            </a:r>
          </a:p>
          <a:p>
            <a:pPr algn="just" eaLnBrk="1" hangingPunct="1"/>
            <a:r>
              <a:rPr lang="en-US" sz="1800" smtClean="0">
                <a:latin typeface="Times New Roman" pitchFamily="18" charset="0"/>
                <a:cs typeface="Times New Roman" pitchFamily="18" charset="0"/>
              </a:rPr>
              <a:t>Mobilitas dan Produktivitas Tinggi, WLAN memungkinkan client untuk mengakses informasi secara realtime sepanjang masih dalam jangkauan WLAN, sehingga meningkatkan kualitas layanan dan produktivitas.</a:t>
            </a:r>
          </a:p>
          <a:p>
            <a:pPr algn="just" eaLnBrk="1" hangingPunct="1"/>
            <a:endParaRPr lang="en-US" sz="1800" smtClean="0">
              <a:latin typeface="Times New Roman" pitchFamily="18" charset="0"/>
              <a:cs typeface="Times New Roman" pitchFamily="18" charset="0"/>
            </a:endParaRPr>
          </a:p>
          <a:p>
            <a:pPr algn="just" eaLnBrk="1" hangingPunct="1"/>
            <a:r>
              <a:rPr lang="en-US" sz="1800" smtClean="0">
                <a:latin typeface="Times New Roman" pitchFamily="18" charset="0"/>
                <a:cs typeface="Times New Roman" pitchFamily="18" charset="0"/>
              </a:rPr>
              <a:t>Kemudahan dan kecepatan instalasi, karena infrastrukturnya tidak memerlukan kabel maka instalasi sangat mudah dan cepat dilaksanakan, tanpa perlu menarik atau memasang kabel pada dinding atau lantai. </a:t>
            </a:r>
          </a:p>
          <a:p>
            <a:pPr algn="just" eaLnBrk="1" hangingPunct="1"/>
            <a:endParaRPr lang="en-US" sz="1800" smtClean="0">
              <a:latin typeface="Times New Roman" pitchFamily="18" charset="0"/>
              <a:cs typeface="Times New Roman" pitchFamily="18" charset="0"/>
            </a:endParaRPr>
          </a:p>
          <a:p>
            <a:pPr algn="just" eaLnBrk="1" hangingPunct="1"/>
            <a:r>
              <a:rPr lang="en-US" sz="1800" smtClean="0">
                <a:latin typeface="Times New Roman" pitchFamily="18" charset="0"/>
                <a:cs typeface="Times New Roman" pitchFamily="18" charset="0"/>
              </a:rPr>
              <a:t>Fleksibel, dengan teknologi WLAN sangat memungkinkan untuk membangun jaringan pada area yang tidak mungkin atau sulit dijangkau oleh kabel.</a:t>
            </a:r>
          </a:p>
          <a:p>
            <a:pPr algn="just" eaLnBrk="1" hangingPunct="1"/>
            <a:endParaRPr lang="en-US" sz="1800" smtClean="0">
              <a:latin typeface="Times New Roman" pitchFamily="18" charset="0"/>
              <a:cs typeface="Times New Roman" pitchFamily="18" charset="0"/>
            </a:endParaRPr>
          </a:p>
          <a:p>
            <a:pPr algn="just" eaLnBrk="1" hangingPunct="1"/>
            <a:r>
              <a:rPr lang="en-US" sz="1800" smtClean="0">
                <a:latin typeface="Times New Roman" pitchFamily="18" charset="0"/>
                <a:cs typeface="Times New Roman" pitchFamily="18" charset="0"/>
              </a:rPr>
              <a:t>Menurunkan biaya kepemilikan, dengan satu access point sudah bisa mencakup seluruh area dan biaya pemeliharaannya murah. </a:t>
            </a:r>
          </a:p>
          <a:p>
            <a:pPr algn="just" eaLnBrk="1" hangingPunct="1"/>
            <a:endParaRPr lang="en-US" sz="1800" smtClean="0">
              <a:latin typeface="Times New Roman" pitchFamily="18" charset="0"/>
              <a:cs typeface="Times New Roman" pitchFamily="18" charset="0"/>
            </a:endParaRPr>
          </a:p>
          <a:p>
            <a:pPr eaLnBrk="1" hangingPunct="1">
              <a:buFont typeface="Wingdings 2" pitchFamily="18" charset="2"/>
              <a:buNone/>
            </a:pPr>
            <a:endParaRPr lang="en-US" sz="1800" smtClean="0">
              <a:latin typeface="Times New Roman" pitchFamily="18" charset="0"/>
              <a:cs typeface="Times New Roman" pitchFamily="18" charset="0"/>
            </a:endParaRPr>
          </a:p>
          <a:p>
            <a:pPr eaLnBrk="1" hangingPunct="1"/>
            <a:endParaRPr lang="en-US" sz="1800" smtClean="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ppt_x</p:attrName>
                                        </p:attrNameLst>
                                      </p:cBhvr>
                                      <p:tavLst>
                                        <p:tav tm="0">
                                          <p:val>
                                            <p:strVal val="#ppt_x-.2"/>
                                          </p:val>
                                        </p:tav>
                                        <p:tav tm="100000">
                                          <p:val>
                                            <p:strVal val="#ppt_x"/>
                                          </p:val>
                                        </p:tav>
                                      </p:tavLst>
                                    </p:anim>
                                    <p:anim calcmode="lin" valueType="num">
                                      <p:cBhvr>
                                        <p:cTn id="8" dur="1000" fill="hold"/>
                                        <p:tgtEl>
                                          <p:spTgt spid="2"/>
                                        </p:tgtEl>
                                        <p:attrNameLst>
                                          <p:attrName>ppt_y</p:attrName>
                                        </p:attrNameLst>
                                      </p:cBhvr>
                                      <p:tavLst>
                                        <p:tav tm="0">
                                          <p:val>
                                            <p:strVal val="#ppt_y"/>
                                          </p:val>
                                        </p:tav>
                                        <p:tav tm="100000">
                                          <p:val>
                                            <p:strVal val="#ppt_y"/>
                                          </p:val>
                                        </p:tav>
                                      </p:tavLst>
                                    </p:anim>
                                    <p:animEffect transition="in" filter="wipe(right)" prLst="gradientSize: 0.1">
                                      <p:cBhvr>
                                        <p:cTn id="9" dur="1000"/>
                                        <p:tgtEl>
                                          <p:spTgt spid="2"/>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nodeType="clickEffect">
                                  <p:stCondLst>
                                    <p:cond delay="0"/>
                                  </p:stCondLst>
                                  <p:childTnLst>
                                    <p:set>
                                      <p:cBhvr>
                                        <p:cTn id="13" dur="1" fill="hold">
                                          <p:stCondLst>
                                            <p:cond delay="0"/>
                                          </p:stCondLst>
                                        </p:cTn>
                                        <p:tgtEl>
                                          <p:spTgt spid="12291">
                                            <p:txEl>
                                              <p:pRg st="0" end="0"/>
                                            </p:txEl>
                                          </p:spTgt>
                                        </p:tgtEl>
                                        <p:attrNameLst>
                                          <p:attrName>style.visibility</p:attrName>
                                        </p:attrNameLst>
                                      </p:cBhvr>
                                      <p:to>
                                        <p:strVal val="visible"/>
                                      </p:to>
                                    </p:set>
                                    <p:animEffect transition="in" filter="fade">
                                      <p:cBhvr>
                                        <p:cTn id="14" dur="1000"/>
                                        <p:tgtEl>
                                          <p:spTgt spid="12291">
                                            <p:txEl>
                                              <p:pRg st="0" end="0"/>
                                            </p:txEl>
                                          </p:spTgt>
                                        </p:tgtEl>
                                      </p:cBhvr>
                                    </p:animEffect>
                                    <p:anim calcmode="lin" valueType="num">
                                      <p:cBhvr>
                                        <p:cTn id="15" dur="1000" fill="hold"/>
                                        <p:tgtEl>
                                          <p:spTgt spid="12291">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12291">
                                            <p:txEl>
                                              <p:pRg st="0" end="0"/>
                                            </p:txEl>
                                          </p:spTgt>
                                        </p:tgtEl>
                                        <p:attrNameLst>
                                          <p:attrName>ppt_y</p:attrName>
                                        </p:attrNameLst>
                                      </p:cBhvr>
                                      <p:tavLst>
                                        <p:tav tm="0">
                                          <p:val>
                                            <p:strVal val="#ppt_y+.1"/>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12291">
                                            <p:txEl>
                                              <p:pRg st="1" end="1"/>
                                            </p:txEl>
                                          </p:spTgt>
                                        </p:tgtEl>
                                        <p:attrNameLst>
                                          <p:attrName>style.visibility</p:attrName>
                                        </p:attrNameLst>
                                      </p:cBhvr>
                                      <p:to>
                                        <p:strVal val="visible"/>
                                      </p:to>
                                    </p:set>
                                    <p:animEffect transition="in" filter="fade">
                                      <p:cBhvr>
                                        <p:cTn id="19" dur="1000"/>
                                        <p:tgtEl>
                                          <p:spTgt spid="12291">
                                            <p:txEl>
                                              <p:pRg st="1" end="1"/>
                                            </p:txEl>
                                          </p:spTgt>
                                        </p:tgtEl>
                                      </p:cBhvr>
                                    </p:animEffect>
                                    <p:anim calcmode="lin" valueType="num">
                                      <p:cBhvr>
                                        <p:cTn id="20" dur="1000" fill="hold"/>
                                        <p:tgtEl>
                                          <p:spTgt spid="12291">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12291">
                                            <p:txEl>
                                              <p:pRg st="1" end="1"/>
                                            </p:txEl>
                                          </p:spTgt>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12291">
                                            <p:txEl>
                                              <p:pRg st="3" end="3"/>
                                            </p:txEl>
                                          </p:spTgt>
                                        </p:tgtEl>
                                        <p:attrNameLst>
                                          <p:attrName>style.visibility</p:attrName>
                                        </p:attrNameLst>
                                      </p:cBhvr>
                                      <p:to>
                                        <p:strVal val="visible"/>
                                      </p:to>
                                    </p:set>
                                    <p:animEffect transition="in" filter="fade">
                                      <p:cBhvr>
                                        <p:cTn id="24" dur="1000"/>
                                        <p:tgtEl>
                                          <p:spTgt spid="12291">
                                            <p:txEl>
                                              <p:pRg st="3" end="3"/>
                                            </p:txEl>
                                          </p:spTgt>
                                        </p:tgtEl>
                                      </p:cBhvr>
                                    </p:animEffect>
                                    <p:anim calcmode="lin" valueType="num">
                                      <p:cBhvr>
                                        <p:cTn id="25" dur="1000" fill="hold"/>
                                        <p:tgtEl>
                                          <p:spTgt spid="12291">
                                            <p:txEl>
                                              <p:pRg st="3" end="3"/>
                                            </p:txEl>
                                          </p:spTgt>
                                        </p:tgtEl>
                                        <p:attrNameLst>
                                          <p:attrName>ppt_x</p:attrName>
                                        </p:attrNameLst>
                                      </p:cBhvr>
                                      <p:tavLst>
                                        <p:tav tm="0">
                                          <p:val>
                                            <p:strVal val="#ppt_x"/>
                                          </p:val>
                                        </p:tav>
                                        <p:tav tm="100000">
                                          <p:val>
                                            <p:strVal val="#ppt_x"/>
                                          </p:val>
                                        </p:tav>
                                      </p:tavLst>
                                    </p:anim>
                                    <p:anim calcmode="lin" valueType="num">
                                      <p:cBhvr>
                                        <p:cTn id="26" dur="1000" fill="hold"/>
                                        <p:tgtEl>
                                          <p:spTgt spid="12291">
                                            <p:txEl>
                                              <p:pRg st="3" end="3"/>
                                            </p:txEl>
                                          </p:spTgt>
                                        </p:tgtEl>
                                        <p:attrNameLst>
                                          <p:attrName>ppt_y</p:attrName>
                                        </p:attrNameLst>
                                      </p:cBhvr>
                                      <p:tavLst>
                                        <p:tav tm="0">
                                          <p:val>
                                            <p:strVal val="#ppt_y+.1"/>
                                          </p:val>
                                        </p:tav>
                                        <p:tav tm="100000">
                                          <p:val>
                                            <p:strVal val="#ppt_y"/>
                                          </p:val>
                                        </p:tav>
                                      </p:tavLst>
                                    </p:anim>
                                  </p:childTnLst>
                                </p:cTn>
                              </p:par>
                              <p:par>
                                <p:cTn id="27" presetID="42" presetClass="entr" presetSubtype="0" fill="hold" nodeType="withEffect">
                                  <p:stCondLst>
                                    <p:cond delay="0"/>
                                  </p:stCondLst>
                                  <p:childTnLst>
                                    <p:set>
                                      <p:cBhvr>
                                        <p:cTn id="28" dur="1" fill="hold">
                                          <p:stCondLst>
                                            <p:cond delay="0"/>
                                          </p:stCondLst>
                                        </p:cTn>
                                        <p:tgtEl>
                                          <p:spTgt spid="12291">
                                            <p:txEl>
                                              <p:pRg st="5" end="5"/>
                                            </p:txEl>
                                          </p:spTgt>
                                        </p:tgtEl>
                                        <p:attrNameLst>
                                          <p:attrName>style.visibility</p:attrName>
                                        </p:attrNameLst>
                                      </p:cBhvr>
                                      <p:to>
                                        <p:strVal val="visible"/>
                                      </p:to>
                                    </p:set>
                                    <p:animEffect transition="in" filter="fade">
                                      <p:cBhvr>
                                        <p:cTn id="29" dur="1000"/>
                                        <p:tgtEl>
                                          <p:spTgt spid="12291">
                                            <p:txEl>
                                              <p:pRg st="5" end="5"/>
                                            </p:txEl>
                                          </p:spTgt>
                                        </p:tgtEl>
                                      </p:cBhvr>
                                    </p:animEffect>
                                    <p:anim calcmode="lin" valueType="num">
                                      <p:cBhvr>
                                        <p:cTn id="30" dur="1000" fill="hold"/>
                                        <p:tgtEl>
                                          <p:spTgt spid="12291">
                                            <p:txEl>
                                              <p:pRg st="5" end="5"/>
                                            </p:txEl>
                                          </p:spTgt>
                                        </p:tgtEl>
                                        <p:attrNameLst>
                                          <p:attrName>ppt_x</p:attrName>
                                        </p:attrNameLst>
                                      </p:cBhvr>
                                      <p:tavLst>
                                        <p:tav tm="0">
                                          <p:val>
                                            <p:strVal val="#ppt_x"/>
                                          </p:val>
                                        </p:tav>
                                        <p:tav tm="100000">
                                          <p:val>
                                            <p:strVal val="#ppt_x"/>
                                          </p:val>
                                        </p:tav>
                                      </p:tavLst>
                                    </p:anim>
                                    <p:anim calcmode="lin" valueType="num">
                                      <p:cBhvr>
                                        <p:cTn id="31" dur="1000" fill="hold"/>
                                        <p:tgtEl>
                                          <p:spTgt spid="12291">
                                            <p:txEl>
                                              <p:pRg st="5" end="5"/>
                                            </p:txEl>
                                          </p:spTgt>
                                        </p:tgtEl>
                                        <p:attrNameLst>
                                          <p:attrName>ppt_y</p:attrName>
                                        </p:attrNameLst>
                                      </p:cBhvr>
                                      <p:tavLst>
                                        <p:tav tm="0">
                                          <p:val>
                                            <p:strVal val="#ppt_y+.1"/>
                                          </p:val>
                                        </p:tav>
                                        <p:tav tm="100000">
                                          <p:val>
                                            <p:strVal val="#ppt_y"/>
                                          </p:val>
                                        </p:tav>
                                      </p:tavLst>
                                    </p:anim>
                                  </p:childTnLst>
                                </p:cTn>
                              </p:par>
                              <p:par>
                                <p:cTn id="32" presetID="42" presetClass="entr" presetSubtype="0" fill="hold" nodeType="withEffect">
                                  <p:stCondLst>
                                    <p:cond delay="0"/>
                                  </p:stCondLst>
                                  <p:childTnLst>
                                    <p:set>
                                      <p:cBhvr>
                                        <p:cTn id="33" dur="1" fill="hold">
                                          <p:stCondLst>
                                            <p:cond delay="0"/>
                                          </p:stCondLst>
                                        </p:cTn>
                                        <p:tgtEl>
                                          <p:spTgt spid="12291">
                                            <p:txEl>
                                              <p:pRg st="7" end="7"/>
                                            </p:txEl>
                                          </p:spTgt>
                                        </p:tgtEl>
                                        <p:attrNameLst>
                                          <p:attrName>style.visibility</p:attrName>
                                        </p:attrNameLst>
                                      </p:cBhvr>
                                      <p:to>
                                        <p:strVal val="visible"/>
                                      </p:to>
                                    </p:set>
                                    <p:animEffect transition="in" filter="fade">
                                      <p:cBhvr>
                                        <p:cTn id="34" dur="1000"/>
                                        <p:tgtEl>
                                          <p:spTgt spid="12291">
                                            <p:txEl>
                                              <p:pRg st="7" end="7"/>
                                            </p:txEl>
                                          </p:spTgt>
                                        </p:tgtEl>
                                      </p:cBhvr>
                                    </p:animEffect>
                                    <p:anim calcmode="lin" valueType="num">
                                      <p:cBhvr>
                                        <p:cTn id="35" dur="1000" fill="hold"/>
                                        <p:tgtEl>
                                          <p:spTgt spid="12291">
                                            <p:txEl>
                                              <p:pRg st="7" end="7"/>
                                            </p:txEl>
                                          </p:spTgt>
                                        </p:tgtEl>
                                        <p:attrNameLst>
                                          <p:attrName>ppt_x</p:attrName>
                                        </p:attrNameLst>
                                      </p:cBhvr>
                                      <p:tavLst>
                                        <p:tav tm="0">
                                          <p:val>
                                            <p:strVal val="#ppt_x"/>
                                          </p:val>
                                        </p:tav>
                                        <p:tav tm="100000">
                                          <p:val>
                                            <p:strVal val="#ppt_x"/>
                                          </p:val>
                                        </p:tav>
                                      </p:tavLst>
                                    </p:anim>
                                    <p:anim calcmode="lin" valueType="num">
                                      <p:cBhvr>
                                        <p:cTn id="36" dur="1000" fill="hold"/>
                                        <p:tgtEl>
                                          <p:spTgt spid="12291">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100" y="274638"/>
            <a:ext cx="7499350" cy="563562"/>
          </a:xfrm>
        </p:spPr>
        <p:txBody>
          <a:bodyPr>
            <a:noAutofit/>
          </a:bodyPr>
          <a:lstStyle/>
          <a:p>
            <a:pPr eaLnBrk="1" fontAlgn="auto" hangingPunct="1">
              <a:spcAft>
                <a:spcPts val="0"/>
              </a:spcAft>
              <a:defRPr/>
            </a:pPr>
            <a:r>
              <a:rPr lang="en-US" sz="3200" dirty="0" smtClean="0">
                <a:solidFill>
                  <a:schemeClr val="tx2">
                    <a:satMod val="130000"/>
                  </a:schemeClr>
                </a:solidFill>
                <a:latin typeface="Times New Roman" pitchFamily="18" charset="0"/>
                <a:cs typeface="Times New Roman" pitchFamily="18" charset="0"/>
              </a:rPr>
              <a:t>Cont.</a:t>
            </a:r>
            <a:endParaRPr lang="en-US" sz="3200" dirty="0">
              <a:solidFill>
                <a:schemeClr val="tx2">
                  <a:satMod val="130000"/>
                </a:schemeClr>
              </a:solidFill>
              <a:latin typeface="Times New Roman" pitchFamily="18" charset="0"/>
              <a:cs typeface="Times New Roman" pitchFamily="18" charset="0"/>
            </a:endParaRPr>
          </a:p>
        </p:txBody>
      </p:sp>
      <p:sp>
        <p:nvSpPr>
          <p:cNvPr id="13315" name="Content Placeholder 2"/>
          <p:cNvSpPr>
            <a:spLocks noGrp="1"/>
          </p:cNvSpPr>
          <p:nvPr>
            <p:ph idx="1"/>
          </p:nvPr>
        </p:nvSpPr>
        <p:spPr>
          <a:xfrm>
            <a:off x="1435100" y="914400"/>
            <a:ext cx="7499350" cy="5334000"/>
          </a:xfrm>
        </p:spPr>
        <p:txBody>
          <a:bodyPr/>
          <a:lstStyle/>
          <a:p>
            <a:pPr eaLnBrk="1" hangingPunct="1">
              <a:buFont typeface="Wingdings 2" pitchFamily="18" charset="2"/>
              <a:buNone/>
            </a:pPr>
            <a:r>
              <a:rPr lang="en-US" sz="2000" b="1" smtClean="0">
                <a:latin typeface="Times New Roman" pitchFamily="18" charset="0"/>
                <a:cs typeface="Times New Roman" pitchFamily="18" charset="0"/>
              </a:rPr>
              <a:t>Kekurangan :</a:t>
            </a:r>
          </a:p>
          <a:p>
            <a:pPr eaLnBrk="1" hangingPunct="1"/>
            <a:r>
              <a:rPr lang="en-US" sz="1800" smtClean="0">
                <a:latin typeface="Times New Roman" pitchFamily="18" charset="0"/>
                <a:cs typeface="Times New Roman" pitchFamily="18" charset="0"/>
              </a:rPr>
              <a:t>Biaya peralatan mahal.</a:t>
            </a:r>
          </a:p>
          <a:p>
            <a:pPr eaLnBrk="1" hangingPunct="1"/>
            <a:endParaRPr lang="en-US" sz="1800" smtClean="0">
              <a:latin typeface="Times New Roman" pitchFamily="18" charset="0"/>
              <a:cs typeface="Times New Roman" pitchFamily="18" charset="0"/>
            </a:endParaRPr>
          </a:p>
          <a:p>
            <a:pPr algn="just" eaLnBrk="1" hangingPunct="1"/>
            <a:r>
              <a:rPr lang="en-US" sz="1800" smtClean="0">
                <a:latin typeface="Times New Roman" pitchFamily="18" charset="0"/>
                <a:cs typeface="Times New Roman" pitchFamily="18" charset="0"/>
              </a:rPr>
              <a:t>Delay yang besar, adanya masalah propagasi radio seperti terhalang, terpantul dan banyak sumber interferensi.</a:t>
            </a:r>
          </a:p>
          <a:p>
            <a:pPr algn="just" eaLnBrk="1" hangingPunct="1">
              <a:buFont typeface="Wingdings 2" pitchFamily="18" charset="2"/>
              <a:buNone/>
            </a:pPr>
            <a:endParaRPr lang="en-US" sz="1800" smtClean="0">
              <a:latin typeface="Times New Roman" pitchFamily="18" charset="0"/>
              <a:cs typeface="Times New Roman" pitchFamily="18" charset="0"/>
            </a:endParaRPr>
          </a:p>
          <a:p>
            <a:pPr algn="just" eaLnBrk="1" hangingPunct="1"/>
            <a:r>
              <a:rPr lang="en-US" sz="1800" smtClean="0">
                <a:latin typeface="Times New Roman" pitchFamily="18" charset="0"/>
                <a:cs typeface="Times New Roman" pitchFamily="18" charset="0"/>
              </a:rPr>
              <a:t>Kapasitas jaringan menghadapi keterbatasan spektrum (pita frekuensi tidak dapat diperlebar tetapi dapat dimanfaatkan dengan efisien dengan bantuan bermacam-macam teknik seperti spread spectrum/DS-CDMA) dan keamanan data (kerahasiaan) kurang terjamin (kelemahan ini dapat diatasi misalnya dengan teknik spread spectrum).</a:t>
            </a:r>
          </a:p>
          <a:p>
            <a:pPr algn="just" eaLnBrk="1" hangingPunct="1"/>
            <a:endParaRPr lang="en-US" sz="1800" smtClean="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13315">
                                            <p:txEl>
                                              <p:pRg st="0" end="0"/>
                                            </p:txEl>
                                          </p:spTgt>
                                        </p:tgtEl>
                                        <p:attrNameLst>
                                          <p:attrName>style.visibility</p:attrName>
                                        </p:attrNameLst>
                                      </p:cBhvr>
                                      <p:to>
                                        <p:strVal val="visible"/>
                                      </p:to>
                                    </p:set>
                                    <p:animEffect transition="in" filter="fade">
                                      <p:cBhvr>
                                        <p:cTn id="7" dur="1000"/>
                                        <p:tgtEl>
                                          <p:spTgt spid="13315">
                                            <p:txEl>
                                              <p:pRg st="0" end="0"/>
                                            </p:txEl>
                                          </p:spTgt>
                                        </p:tgtEl>
                                      </p:cBhvr>
                                    </p:animEffect>
                                    <p:anim calcmode="lin" valueType="num">
                                      <p:cBhvr>
                                        <p:cTn id="8" dur="1000" fill="hold"/>
                                        <p:tgtEl>
                                          <p:spTgt spid="1331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3315">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13315">
                                            <p:txEl>
                                              <p:pRg st="1" end="1"/>
                                            </p:txEl>
                                          </p:spTgt>
                                        </p:tgtEl>
                                        <p:attrNameLst>
                                          <p:attrName>style.visibility</p:attrName>
                                        </p:attrNameLst>
                                      </p:cBhvr>
                                      <p:to>
                                        <p:strVal val="visible"/>
                                      </p:to>
                                    </p:set>
                                    <p:animEffect transition="in" filter="fade">
                                      <p:cBhvr>
                                        <p:cTn id="12" dur="1000"/>
                                        <p:tgtEl>
                                          <p:spTgt spid="13315">
                                            <p:txEl>
                                              <p:pRg st="1" end="1"/>
                                            </p:txEl>
                                          </p:spTgt>
                                        </p:tgtEl>
                                      </p:cBhvr>
                                    </p:animEffect>
                                    <p:anim calcmode="lin" valueType="num">
                                      <p:cBhvr>
                                        <p:cTn id="13" dur="1000" fill="hold"/>
                                        <p:tgtEl>
                                          <p:spTgt spid="13315">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13315">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13315">
                                            <p:txEl>
                                              <p:pRg st="3" end="3"/>
                                            </p:txEl>
                                          </p:spTgt>
                                        </p:tgtEl>
                                        <p:attrNameLst>
                                          <p:attrName>style.visibility</p:attrName>
                                        </p:attrNameLst>
                                      </p:cBhvr>
                                      <p:to>
                                        <p:strVal val="visible"/>
                                      </p:to>
                                    </p:set>
                                    <p:animEffect transition="in" filter="fade">
                                      <p:cBhvr>
                                        <p:cTn id="17" dur="1000"/>
                                        <p:tgtEl>
                                          <p:spTgt spid="13315">
                                            <p:txEl>
                                              <p:pRg st="3" end="3"/>
                                            </p:txEl>
                                          </p:spTgt>
                                        </p:tgtEl>
                                      </p:cBhvr>
                                    </p:animEffect>
                                    <p:anim calcmode="lin" valueType="num">
                                      <p:cBhvr>
                                        <p:cTn id="18" dur="1000" fill="hold"/>
                                        <p:tgtEl>
                                          <p:spTgt spid="13315">
                                            <p:txEl>
                                              <p:pRg st="3" end="3"/>
                                            </p:txEl>
                                          </p:spTgt>
                                        </p:tgtEl>
                                        <p:attrNameLst>
                                          <p:attrName>ppt_x</p:attrName>
                                        </p:attrNameLst>
                                      </p:cBhvr>
                                      <p:tavLst>
                                        <p:tav tm="0">
                                          <p:val>
                                            <p:strVal val="#ppt_x"/>
                                          </p:val>
                                        </p:tav>
                                        <p:tav tm="100000">
                                          <p:val>
                                            <p:strVal val="#ppt_x"/>
                                          </p:val>
                                        </p:tav>
                                      </p:tavLst>
                                    </p:anim>
                                    <p:anim calcmode="lin" valueType="num">
                                      <p:cBhvr>
                                        <p:cTn id="19" dur="1000" fill="hold"/>
                                        <p:tgtEl>
                                          <p:spTgt spid="13315">
                                            <p:txEl>
                                              <p:pRg st="3" end="3"/>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13315">
                                            <p:txEl>
                                              <p:pRg st="5" end="5"/>
                                            </p:txEl>
                                          </p:spTgt>
                                        </p:tgtEl>
                                        <p:attrNameLst>
                                          <p:attrName>style.visibility</p:attrName>
                                        </p:attrNameLst>
                                      </p:cBhvr>
                                      <p:to>
                                        <p:strVal val="visible"/>
                                      </p:to>
                                    </p:set>
                                    <p:animEffect transition="in" filter="fade">
                                      <p:cBhvr>
                                        <p:cTn id="22" dur="1000"/>
                                        <p:tgtEl>
                                          <p:spTgt spid="13315">
                                            <p:txEl>
                                              <p:pRg st="5" end="5"/>
                                            </p:txEl>
                                          </p:spTgt>
                                        </p:tgtEl>
                                      </p:cBhvr>
                                    </p:animEffect>
                                    <p:anim calcmode="lin" valueType="num">
                                      <p:cBhvr>
                                        <p:cTn id="23" dur="1000" fill="hold"/>
                                        <p:tgtEl>
                                          <p:spTgt spid="13315">
                                            <p:txEl>
                                              <p:pRg st="5" end="5"/>
                                            </p:txEl>
                                          </p:spTgt>
                                        </p:tgtEl>
                                        <p:attrNameLst>
                                          <p:attrName>ppt_x</p:attrName>
                                        </p:attrNameLst>
                                      </p:cBhvr>
                                      <p:tavLst>
                                        <p:tav tm="0">
                                          <p:val>
                                            <p:strVal val="#ppt_x"/>
                                          </p:val>
                                        </p:tav>
                                        <p:tav tm="100000">
                                          <p:val>
                                            <p:strVal val="#ppt_x"/>
                                          </p:val>
                                        </p:tav>
                                      </p:tavLst>
                                    </p:anim>
                                    <p:anim calcmode="lin" valueType="num">
                                      <p:cBhvr>
                                        <p:cTn id="24" dur="1000" fill="hold"/>
                                        <p:tgtEl>
                                          <p:spTgt spid="13315">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100" y="274638"/>
            <a:ext cx="7499350" cy="715962"/>
          </a:xfrm>
        </p:spPr>
        <p:txBody>
          <a:bodyPr/>
          <a:lstStyle/>
          <a:p>
            <a:pPr eaLnBrk="1" hangingPunct="1">
              <a:defRPr/>
            </a:pPr>
            <a:r>
              <a:rPr lang="en-US" sz="2800" dirty="0" smtClean="0">
                <a:latin typeface="Times New Roman" pitchFamily="18" charset="0"/>
                <a:cs typeface="Times New Roman" pitchFamily="18" charset="0"/>
              </a:rPr>
              <a:t>Media </a:t>
            </a:r>
            <a:r>
              <a:rPr lang="en-US" sz="2800" dirty="0" err="1" smtClean="0">
                <a:latin typeface="Times New Roman" pitchFamily="18" charset="0"/>
                <a:cs typeface="Times New Roman" pitchFamily="18" charset="0"/>
              </a:rPr>
              <a:t>Transmisi</a:t>
            </a:r>
            <a:r>
              <a:rPr lang="en-US" sz="2800" dirty="0" smtClean="0">
                <a:latin typeface="Times New Roman" pitchFamily="18" charset="0"/>
                <a:cs typeface="Times New Roman" pitchFamily="18" charset="0"/>
              </a:rPr>
              <a:t> WLAN</a:t>
            </a:r>
            <a:endParaRPr lang="en-US" sz="2800" dirty="0">
              <a:latin typeface="Times New Roman" pitchFamily="18" charset="0"/>
              <a:cs typeface="Times New Roman" pitchFamily="18" charset="0"/>
            </a:endParaRPr>
          </a:p>
        </p:txBody>
      </p:sp>
      <p:sp>
        <p:nvSpPr>
          <p:cNvPr id="3" name="Content Placeholder 2"/>
          <p:cNvSpPr>
            <a:spLocks noGrp="1"/>
          </p:cNvSpPr>
          <p:nvPr>
            <p:ph idx="1"/>
          </p:nvPr>
        </p:nvSpPr>
        <p:spPr>
          <a:xfrm>
            <a:off x="1435100" y="1066800"/>
            <a:ext cx="7499350" cy="5562600"/>
          </a:xfrm>
        </p:spPr>
        <p:txBody>
          <a:bodyPr/>
          <a:lstStyle/>
          <a:p>
            <a:pPr algn="just" eaLnBrk="1" hangingPunct="1"/>
            <a:r>
              <a:rPr lang="en-US" sz="1800" b="1" smtClean="0">
                <a:latin typeface="Times New Roman" pitchFamily="18" charset="0"/>
                <a:cs typeface="Times New Roman" pitchFamily="18" charset="0"/>
              </a:rPr>
              <a:t>Frekuensi Radio ( RF)</a:t>
            </a:r>
          </a:p>
          <a:p>
            <a:pPr lvl="1" algn="just" eaLnBrk="1" hangingPunct="1"/>
            <a:r>
              <a:rPr lang="en-US" sz="1600" smtClean="0">
                <a:latin typeface="Times New Roman" pitchFamily="18" charset="0"/>
                <a:cs typeface="Times New Roman" pitchFamily="18" charset="0"/>
              </a:rPr>
              <a:t>Penggunaannya adalah pada stasiun radio, stasiun TV, telepon </a:t>
            </a:r>
            <a:r>
              <a:rPr lang="en-US" sz="1600" i="1" smtClean="0">
                <a:latin typeface="Times New Roman" pitchFamily="18" charset="0"/>
                <a:cs typeface="Times New Roman" pitchFamily="18" charset="0"/>
              </a:rPr>
              <a:t>cordless </a:t>
            </a:r>
            <a:r>
              <a:rPr lang="en-US" sz="1600" smtClean="0">
                <a:latin typeface="Times New Roman" pitchFamily="18" charset="0"/>
                <a:cs typeface="Times New Roman" pitchFamily="18" charset="0"/>
              </a:rPr>
              <a:t>dll.</a:t>
            </a:r>
          </a:p>
          <a:p>
            <a:pPr lvl="1" algn="just" eaLnBrk="1" hangingPunct="1"/>
            <a:r>
              <a:rPr lang="en-US" sz="1600" smtClean="0">
                <a:latin typeface="Times New Roman" pitchFamily="18" charset="0"/>
                <a:cs typeface="Times New Roman" pitchFamily="18" charset="0"/>
              </a:rPr>
              <a:t>WLAN menggunakan RF sebagai media transmisi karena jangkauannya jauh, dapat menembus tembok, mendukung mobilitas yang tinggi, meng-</a:t>
            </a:r>
            <a:r>
              <a:rPr lang="en-US" sz="1600" i="1" smtClean="0">
                <a:latin typeface="Times New Roman" pitchFamily="18" charset="0"/>
                <a:cs typeface="Times New Roman" pitchFamily="18" charset="0"/>
              </a:rPr>
              <a:t>cover </a:t>
            </a:r>
            <a:r>
              <a:rPr lang="en-US" sz="1600" smtClean="0">
                <a:latin typeface="Times New Roman" pitchFamily="18" charset="0"/>
                <a:cs typeface="Times New Roman" pitchFamily="18" charset="0"/>
              </a:rPr>
              <a:t>daerah jauh lebih baik dari IR dan dapat digunakan di luar ruangan.</a:t>
            </a:r>
          </a:p>
          <a:p>
            <a:pPr lvl="1" algn="just" eaLnBrk="1" hangingPunct="1"/>
            <a:r>
              <a:rPr lang="en-US" sz="1600" smtClean="0">
                <a:latin typeface="Times New Roman" pitchFamily="18" charset="0"/>
                <a:cs typeface="Times New Roman" pitchFamily="18" charset="0"/>
              </a:rPr>
              <a:t>menggunakan pita ISM (Tabel) dan memanfaatkan teknik spread spectrum (DS atau FH). </a:t>
            </a:r>
          </a:p>
          <a:p>
            <a:pPr lvl="1" algn="just" eaLnBrk="1" hangingPunct="1"/>
            <a:r>
              <a:rPr lang="en-US" sz="1600" smtClean="0">
                <a:latin typeface="Times New Roman" pitchFamily="18" charset="0"/>
                <a:cs typeface="Times New Roman" pitchFamily="18" charset="0"/>
              </a:rPr>
              <a:t>DS adalah teknik yang memodulasi sinyal informasi secara langsung dengan kode-kode tertentu (deretan kode Pseudonoise/PN dengan satuan chip).</a:t>
            </a:r>
          </a:p>
          <a:p>
            <a:pPr lvl="1" algn="just" eaLnBrk="1" hangingPunct="1"/>
            <a:r>
              <a:rPr lang="en-US" sz="1600" smtClean="0">
                <a:latin typeface="Times New Roman" pitchFamily="18" charset="0"/>
                <a:cs typeface="Times New Roman" pitchFamily="18" charset="0"/>
              </a:rPr>
              <a:t>FH adalah teknik yang memodulasi sinyal informasi dengan frekuensi yang loncat-loncat (tidak konstan). Frekuensi yang berubah-ubah ini dipilih oleh kode-kode tertentu (PN) .</a:t>
            </a:r>
          </a:p>
          <a:p>
            <a:pPr lvl="1" algn="ctr" eaLnBrk="1" hangingPunct="1">
              <a:buFont typeface="Verdana" pitchFamily="34" charset="0"/>
              <a:buNone/>
            </a:pPr>
            <a:r>
              <a:rPr lang="en-US" sz="1600" smtClean="0">
                <a:latin typeface="Times New Roman" pitchFamily="18" charset="0"/>
                <a:cs typeface="Times New Roman" pitchFamily="18" charset="0"/>
              </a:rPr>
              <a:t>Pita ISM</a:t>
            </a:r>
          </a:p>
        </p:txBody>
      </p:sp>
      <p:pic>
        <p:nvPicPr>
          <p:cNvPr id="4" name="Picture 3" descr="hal05.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667000" y="4800600"/>
            <a:ext cx="5651500" cy="1562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Effect transition="in" filter="fade">
                                      <p:cBhvr>
                                        <p:cTn id="24" dur="1000"/>
                                        <p:tgtEl>
                                          <p:spTgt spid="3">
                                            <p:txEl>
                                              <p:pRg st="2" end="2"/>
                                            </p:txEl>
                                          </p:spTgt>
                                        </p:tgtEl>
                                      </p:cBhvr>
                                    </p:animEffect>
                                    <p:anim calcmode="lin" valueType="num">
                                      <p:cBhvr>
                                        <p:cTn id="2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7" presetID="42" presetClass="entr" presetSubtype="0" fill="hold" nodeType="with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animEffect transition="in" filter="fade">
                                      <p:cBhvr>
                                        <p:cTn id="29" dur="1000"/>
                                        <p:tgtEl>
                                          <p:spTgt spid="3">
                                            <p:txEl>
                                              <p:pRg st="3" end="3"/>
                                            </p:txEl>
                                          </p:spTgt>
                                        </p:tgtEl>
                                      </p:cBhvr>
                                    </p:animEffect>
                                    <p:anim calcmode="lin" valueType="num">
                                      <p:cBhvr>
                                        <p:cTn id="30"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1" dur="1000" fill="hold"/>
                                        <p:tgtEl>
                                          <p:spTgt spid="3">
                                            <p:txEl>
                                              <p:pRg st="3" end="3"/>
                                            </p:txEl>
                                          </p:spTgt>
                                        </p:tgtEl>
                                        <p:attrNameLst>
                                          <p:attrName>ppt_y</p:attrName>
                                        </p:attrNameLst>
                                      </p:cBhvr>
                                      <p:tavLst>
                                        <p:tav tm="0">
                                          <p:val>
                                            <p:strVal val="#ppt_y+.1"/>
                                          </p:val>
                                        </p:tav>
                                        <p:tav tm="100000">
                                          <p:val>
                                            <p:strVal val="#ppt_y"/>
                                          </p:val>
                                        </p:tav>
                                      </p:tavLst>
                                    </p:anim>
                                  </p:childTnLst>
                                </p:cTn>
                              </p:par>
                              <p:par>
                                <p:cTn id="32" presetID="42" presetClass="entr" presetSubtype="0" fill="hold" nodeType="withEffect">
                                  <p:stCondLst>
                                    <p:cond delay="0"/>
                                  </p:stCondLst>
                                  <p:childTnLst>
                                    <p:set>
                                      <p:cBhvr>
                                        <p:cTn id="33" dur="1" fill="hold">
                                          <p:stCondLst>
                                            <p:cond delay="0"/>
                                          </p:stCondLst>
                                        </p:cTn>
                                        <p:tgtEl>
                                          <p:spTgt spid="3">
                                            <p:txEl>
                                              <p:pRg st="4" end="4"/>
                                            </p:txEl>
                                          </p:spTgt>
                                        </p:tgtEl>
                                        <p:attrNameLst>
                                          <p:attrName>style.visibility</p:attrName>
                                        </p:attrNameLst>
                                      </p:cBhvr>
                                      <p:to>
                                        <p:strVal val="visible"/>
                                      </p:to>
                                    </p:set>
                                    <p:animEffect transition="in" filter="fade">
                                      <p:cBhvr>
                                        <p:cTn id="34" dur="1000"/>
                                        <p:tgtEl>
                                          <p:spTgt spid="3">
                                            <p:txEl>
                                              <p:pRg st="4" end="4"/>
                                            </p:txEl>
                                          </p:spTgt>
                                        </p:tgtEl>
                                      </p:cBhvr>
                                    </p:animEffect>
                                    <p:anim calcmode="lin" valueType="num">
                                      <p:cBhvr>
                                        <p:cTn id="35"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6" dur="1000" fill="hold"/>
                                        <p:tgtEl>
                                          <p:spTgt spid="3">
                                            <p:txEl>
                                              <p:pRg st="4" end="4"/>
                                            </p:txEl>
                                          </p:spTgt>
                                        </p:tgtEl>
                                        <p:attrNameLst>
                                          <p:attrName>ppt_y</p:attrName>
                                        </p:attrNameLst>
                                      </p:cBhvr>
                                      <p:tavLst>
                                        <p:tav tm="0">
                                          <p:val>
                                            <p:strVal val="#ppt_y+.1"/>
                                          </p:val>
                                        </p:tav>
                                        <p:tav tm="100000">
                                          <p:val>
                                            <p:strVal val="#ppt_y"/>
                                          </p:val>
                                        </p:tav>
                                      </p:tavLst>
                                    </p:anim>
                                  </p:childTnLst>
                                </p:cTn>
                              </p:par>
                              <p:par>
                                <p:cTn id="37" presetID="42" presetClass="entr" presetSubtype="0" fill="hold" nodeType="withEffect">
                                  <p:stCondLst>
                                    <p:cond delay="0"/>
                                  </p:stCondLst>
                                  <p:childTnLst>
                                    <p:set>
                                      <p:cBhvr>
                                        <p:cTn id="38" dur="1" fill="hold">
                                          <p:stCondLst>
                                            <p:cond delay="0"/>
                                          </p:stCondLst>
                                        </p:cTn>
                                        <p:tgtEl>
                                          <p:spTgt spid="3">
                                            <p:txEl>
                                              <p:pRg st="5" end="5"/>
                                            </p:txEl>
                                          </p:spTgt>
                                        </p:tgtEl>
                                        <p:attrNameLst>
                                          <p:attrName>style.visibility</p:attrName>
                                        </p:attrNameLst>
                                      </p:cBhvr>
                                      <p:to>
                                        <p:strVal val="visible"/>
                                      </p:to>
                                    </p:set>
                                    <p:animEffect transition="in" filter="fade">
                                      <p:cBhvr>
                                        <p:cTn id="39" dur="1000"/>
                                        <p:tgtEl>
                                          <p:spTgt spid="3">
                                            <p:txEl>
                                              <p:pRg st="5" end="5"/>
                                            </p:txEl>
                                          </p:spTgt>
                                        </p:tgtEl>
                                      </p:cBhvr>
                                    </p:animEffect>
                                    <p:anim calcmode="lin" valueType="num">
                                      <p:cBhvr>
                                        <p:cTn id="40"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1"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2" fill="hold" nodeType="clickPar">
                      <p:stCondLst>
                        <p:cond delay="indefinite"/>
                      </p:stCondLst>
                      <p:childTnLst>
                        <p:par>
                          <p:cTn id="43" fill="hold" nodeType="withGroup">
                            <p:stCondLst>
                              <p:cond delay="0"/>
                            </p:stCondLst>
                            <p:childTnLst>
                              <p:par>
                                <p:cTn id="44" presetID="26" presetClass="entr" presetSubtype="0" fill="hold" nodeType="clickEffect">
                                  <p:stCondLst>
                                    <p:cond delay="0"/>
                                  </p:stCondLst>
                                  <p:childTnLst>
                                    <p:set>
                                      <p:cBhvr>
                                        <p:cTn id="45" dur="1" fill="hold">
                                          <p:stCondLst>
                                            <p:cond delay="0"/>
                                          </p:stCondLst>
                                        </p:cTn>
                                        <p:tgtEl>
                                          <p:spTgt spid="4"/>
                                        </p:tgtEl>
                                        <p:attrNameLst>
                                          <p:attrName>style.visibility</p:attrName>
                                        </p:attrNameLst>
                                      </p:cBhvr>
                                      <p:to>
                                        <p:strVal val="visible"/>
                                      </p:to>
                                    </p:set>
                                    <p:animEffect transition="in" filter="wipe(down)">
                                      <p:cBhvr>
                                        <p:cTn id="46" dur="580">
                                          <p:stCondLst>
                                            <p:cond delay="0"/>
                                          </p:stCondLst>
                                        </p:cTn>
                                        <p:tgtEl>
                                          <p:spTgt spid="4"/>
                                        </p:tgtEl>
                                      </p:cBhvr>
                                    </p:animEffect>
                                    <p:anim calcmode="lin" valueType="num">
                                      <p:cBhvr>
                                        <p:cTn id="47"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48"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49"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50"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51"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52" dur="26">
                                          <p:stCondLst>
                                            <p:cond delay="650"/>
                                          </p:stCondLst>
                                        </p:cTn>
                                        <p:tgtEl>
                                          <p:spTgt spid="4"/>
                                        </p:tgtEl>
                                      </p:cBhvr>
                                      <p:to x="100000" y="60000"/>
                                    </p:animScale>
                                    <p:animScale>
                                      <p:cBhvr>
                                        <p:cTn id="53" dur="166" decel="50000">
                                          <p:stCondLst>
                                            <p:cond delay="676"/>
                                          </p:stCondLst>
                                        </p:cTn>
                                        <p:tgtEl>
                                          <p:spTgt spid="4"/>
                                        </p:tgtEl>
                                      </p:cBhvr>
                                      <p:to x="100000" y="100000"/>
                                    </p:animScale>
                                    <p:animScale>
                                      <p:cBhvr>
                                        <p:cTn id="54" dur="26">
                                          <p:stCondLst>
                                            <p:cond delay="1312"/>
                                          </p:stCondLst>
                                        </p:cTn>
                                        <p:tgtEl>
                                          <p:spTgt spid="4"/>
                                        </p:tgtEl>
                                      </p:cBhvr>
                                      <p:to x="100000" y="80000"/>
                                    </p:animScale>
                                    <p:animScale>
                                      <p:cBhvr>
                                        <p:cTn id="55" dur="166" decel="50000">
                                          <p:stCondLst>
                                            <p:cond delay="1338"/>
                                          </p:stCondLst>
                                        </p:cTn>
                                        <p:tgtEl>
                                          <p:spTgt spid="4"/>
                                        </p:tgtEl>
                                      </p:cBhvr>
                                      <p:to x="100000" y="100000"/>
                                    </p:animScale>
                                    <p:animScale>
                                      <p:cBhvr>
                                        <p:cTn id="56" dur="26">
                                          <p:stCondLst>
                                            <p:cond delay="1642"/>
                                          </p:stCondLst>
                                        </p:cTn>
                                        <p:tgtEl>
                                          <p:spTgt spid="4"/>
                                        </p:tgtEl>
                                      </p:cBhvr>
                                      <p:to x="100000" y="90000"/>
                                    </p:animScale>
                                    <p:animScale>
                                      <p:cBhvr>
                                        <p:cTn id="57" dur="166" decel="50000">
                                          <p:stCondLst>
                                            <p:cond delay="1668"/>
                                          </p:stCondLst>
                                        </p:cTn>
                                        <p:tgtEl>
                                          <p:spTgt spid="4"/>
                                        </p:tgtEl>
                                      </p:cBhvr>
                                      <p:to x="100000" y="100000"/>
                                    </p:animScale>
                                    <p:animScale>
                                      <p:cBhvr>
                                        <p:cTn id="58" dur="26">
                                          <p:stCondLst>
                                            <p:cond delay="1808"/>
                                          </p:stCondLst>
                                        </p:cTn>
                                        <p:tgtEl>
                                          <p:spTgt spid="4"/>
                                        </p:tgtEl>
                                      </p:cBhvr>
                                      <p:to x="100000" y="95000"/>
                                    </p:animScale>
                                    <p:animScale>
                                      <p:cBhvr>
                                        <p:cTn id="59" dur="166" decel="50000">
                                          <p:stCondLst>
                                            <p:cond delay="1834"/>
                                          </p:stCondLst>
                                        </p:cTn>
                                        <p:tgtEl>
                                          <p:spTgt spid="4"/>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1062</TotalTime>
  <Words>829</Words>
  <Application>Microsoft Office PowerPoint</Application>
  <PresentationFormat>On-screen Show (4:3)</PresentationFormat>
  <Paragraphs>78</Paragraphs>
  <Slides>12</Slides>
  <Notes>12</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12</vt:i4>
      </vt:variant>
    </vt:vector>
  </HeadingPairs>
  <TitlesOfParts>
    <vt:vector size="22" baseType="lpstr">
      <vt:lpstr>Verdana</vt:lpstr>
      <vt:lpstr>Arial</vt:lpstr>
      <vt:lpstr>Gill Sans MT</vt:lpstr>
      <vt:lpstr>Wingdings 2</vt:lpstr>
      <vt:lpstr>Calibri</vt:lpstr>
      <vt:lpstr>Times New Roman</vt:lpstr>
      <vt:lpstr>Arial Black</vt:lpstr>
      <vt:lpstr>Wingdings</vt:lpstr>
      <vt:lpstr>Comic Sans MS</vt:lpstr>
      <vt:lpstr>Office Theme</vt:lpstr>
      <vt:lpstr>WIRELESS 802.11</vt:lpstr>
      <vt:lpstr>Sejarah</vt:lpstr>
      <vt:lpstr>Cont.</vt:lpstr>
      <vt:lpstr>PowerPoint Presentation</vt:lpstr>
      <vt:lpstr>Komponen Wireless LAN :</vt:lpstr>
      <vt:lpstr>Cont.</vt:lpstr>
      <vt:lpstr> Kelebihan dan Kelemahan dalam implementasi Wireless LAN </vt:lpstr>
      <vt:lpstr>Cont.</vt:lpstr>
      <vt:lpstr>Media Transmisi WLAN</vt:lpstr>
      <vt:lpstr>Cont.</vt:lpstr>
      <vt:lpstr>Cont.</vt:lpstr>
      <vt:lpstr>Transmisi Jaringan WLAN</vt:lpstr>
    </vt:vector>
  </TitlesOfParts>
  <Company>BSI</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Wireless-LAN Workshop</dc:title>
  <dc:creator>Michael</dc:creator>
  <cp:lastModifiedBy>Phantom Assassin</cp:lastModifiedBy>
  <cp:revision>75</cp:revision>
  <dcterms:created xsi:type="dcterms:W3CDTF">2002-03-13T16:25:57Z</dcterms:created>
  <dcterms:modified xsi:type="dcterms:W3CDTF">2012-11-07T05:13:28Z</dcterms:modified>
</cp:coreProperties>
</file>