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76"/>
  </p:notesMasterIdLst>
  <p:sldIdLst>
    <p:sldId id="392"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22" r:id="rId50"/>
    <p:sldId id="423" r:id="rId51"/>
    <p:sldId id="424" r:id="rId52"/>
    <p:sldId id="425" r:id="rId53"/>
    <p:sldId id="426" r:id="rId54"/>
    <p:sldId id="427" r:id="rId55"/>
    <p:sldId id="428" r:id="rId56"/>
    <p:sldId id="429" r:id="rId57"/>
    <p:sldId id="430" r:id="rId58"/>
    <p:sldId id="431" r:id="rId59"/>
    <p:sldId id="432" r:id="rId60"/>
    <p:sldId id="393" r:id="rId61"/>
    <p:sldId id="408" r:id="rId62"/>
    <p:sldId id="409" r:id="rId63"/>
    <p:sldId id="410" r:id="rId64"/>
    <p:sldId id="411" r:id="rId65"/>
    <p:sldId id="421" r:id="rId66"/>
    <p:sldId id="412" r:id="rId67"/>
    <p:sldId id="413" r:id="rId68"/>
    <p:sldId id="418" r:id="rId69"/>
    <p:sldId id="414" r:id="rId70"/>
    <p:sldId id="415" r:id="rId71"/>
    <p:sldId id="416" r:id="rId72"/>
    <p:sldId id="417" r:id="rId73"/>
    <p:sldId id="419" r:id="rId74"/>
    <p:sldId id="420"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45" d="100"/>
          <a:sy n="45" d="100"/>
        </p:scale>
        <p:origin x="-1158" y="-90"/>
      </p:cViewPr>
      <p:guideLst>
        <p:guide orient="horz" pos="2160"/>
        <p:guide pos="2880"/>
      </p:guideLst>
    </p:cSldViewPr>
  </p:slideViewPr>
  <p:outlineViewPr>
    <p:cViewPr>
      <p:scale>
        <a:sx n="33" d="100"/>
        <a:sy n="33" d="100"/>
      </p:scale>
      <p:origin x="0" y="11232"/>
    </p:cViewPr>
    <p:sldLst>
      <p:sld r:id="rId1" collapse="1"/>
      <p:sld r:id="rId2" collapse="1"/>
      <p:sld r:id="rId3" collapse="1"/>
      <p:sld r:id="rId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3.xml"/><Relationship Id="rId1" Type="http://schemas.openxmlformats.org/officeDocument/2006/relationships/slide" Target="slides/slide17.xml"/><Relationship Id="rId4"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629B8A8-00A0-49E1-9FBF-AE192C4788FB}" type="datetimeFigureOut">
              <a:rPr lang="en-US"/>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3FAFE2C-0425-45C1-AE2E-63AF7A0C95B6}" type="slidenum">
              <a:rPr lang="en-US"/>
              <a:pPr/>
              <a:t>‹#›</a:t>
            </a:fld>
            <a:endParaRPr lang="en-US"/>
          </a:p>
        </p:txBody>
      </p:sp>
    </p:spTree>
    <p:extLst>
      <p:ext uri="{BB962C8B-B14F-4D97-AF65-F5344CB8AC3E}">
        <p14:creationId xmlns:p14="http://schemas.microsoft.com/office/powerpoint/2010/main" val="3708015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a:t>
            </a:fld>
            <a:endParaRPr lang="en-US"/>
          </a:p>
        </p:txBody>
      </p:sp>
    </p:spTree>
    <p:extLst>
      <p:ext uri="{BB962C8B-B14F-4D97-AF65-F5344CB8AC3E}">
        <p14:creationId xmlns:p14="http://schemas.microsoft.com/office/powerpoint/2010/main" val="166809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10</a:t>
            </a:fld>
            <a:endParaRPr lang="en-US"/>
          </a:p>
        </p:txBody>
      </p:sp>
    </p:spTree>
    <p:extLst>
      <p:ext uri="{BB962C8B-B14F-4D97-AF65-F5344CB8AC3E}">
        <p14:creationId xmlns:p14="http://schemas.microsoft.com/office/powerpoint/2010/main" val="347248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11</a:t>
            </a:fld>
            <a:endParaRPr lang="en-US"/>
          </a:p>
        </p:txBody>
      </p:sp>
    </p:spTree>
    <p:extLst>
      <p:ext uri="{BB962C8B-B14F-4D97-AF65-F5344CB8AC3E}">
        <p14:creationId xmlns:p14="http://schemas.microsoft.com/office/powerpoint/2010/main" val="296020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12</a:t>
            </a:fld>
            <a:endParaRPr lang="en-US"/>
          </a:p>
        </p:txBody>
      </p:sp>
    </p:spTree>
    <p:extLst>
      <p:ext uri="{BB962C8B-B14F-4D97-AF65-F5344CB8AC3E}">
        <p14:creationId xmlns:p14="http://schemas.microsoft.com/office/powerpoint/2010/main" val="58763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13</a:t>
            </a:fld>
            <a:endParaRPr lang="en-US"/>
          </a:p>
        </p:txBody>
      </p:sp>
    </p:spTree>
    <p:extLst>
      <p:ext uri="{BB962C8B-B14F-4D97-AF65-F5344CB8AC3E}">
        <p14:creationId xmlns:p14="http://schemas.microsoft.com/office/powerpoint/2010/main" val="174681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14</a:t>
            </a:fld>
            <a:endParaRPr lang="en-US"/>
          </a:p>
        </p:txBody>
      </p:sp>
    </p:spTree>
    <p:extLst>
      <p:ext uri="{BB962C8B-B14F-4D97-AF65-F5344CB8AC3E}">
        <p14:creationId xmlns:p14="http://schemas.microsoft.com/office/powerpoint/2010/main" val="258933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15</a:t>
            </a:fld>
            <a:endParaRPr lang="en-US"/>
          </a:p>
        </p:txBody>
      </p:sp>
    </p:spTree>
    <p:extLst>
      <p:ext uri="{BB962C8B-B14F-4D97-AF65-F5344CB8AC3E}">
        <p14:creationId xmlns:p14="http://schemas.microsoft.com/office/powerpoint/2010/main" val="38135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16</a:t>
            </a:fld>
            <a:endParaRPr lang="en-US"/>
          </a:p>
        </p:txBody>
      </p:sp>
    </p:spTree>
    <p:extLst>
      <p:ext uri="{BB962C8B-B14F-4D97-AF65-F5344CB8AC3E}">
        <p14:creationId xmlns:p14="http://schemas.microsoft.com/office/powerpoint/2010/main" val="185301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17</a:t>
            </a:fld>
            <a:endParaRPr lang="en-US"/>
          </a:p>
        </p:txBody>
      </p:sp>
    </p:spTree>
    <p:extLst>
      <p:ext uri="{BB962C8B-B14F-4D97-AF65-F5344CB8AC3E}">
        <p14:creationId xmlns:p14="http://schemas.microsoft.com/office/powerpoint/2010/main" val="1286762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18</a:t>
            </a:fld>
            <a:endParaRPr lang="en-US"/>
          </a:p>
        </p:txBody>
      </p:sp>
    </p:spTree>
    <p:extLst>
      <p:ext uri="{BB962C8B-B14F-4D97-AF65-F5344CB8AC3E}">
        <p14:creationId xmlns:p14="http://schemas.microsoft.com/office/powerpoint/2010/main" val="384048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19</a:t>
            </a:fld>
            <a:endParaRPr lang="en-US"/>
          </a:p>
        </p:txBody>
      </p:sp>
    </p:spTree>
    <p:extLst>
      <p:ext uri="{BB962C8B-B14F-4D97-AF65-F5344CB8AC3E}">
        <p14:creationId xmlns:p14="http://schemas.microsoft.com/office/powerpoint/2010/main" val="177062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a:t>
            </a:fld>
            <a:endParaRPr lang="en-US"/>
          </a:p>
        </p:txBody>
      </p:sp>
    </p:spTree>
    <p:extLst>
      <p:ext uri="{BB962C8B-B14F-4D97-AF65-F5344CB8AC3E}">
        <p14:creationId xmlns:p14="http://schemas.microsoft.com/office/powerpoint/2010/main" val="659222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20</a:t>
            </a:fld>
            <a:endParaRPr lang="en-US"/>
          </a:p>
        </p:txBody>
      </p:sp>
    </p:spTree>
    <p:extLst>
      <p:ext uri="{BB962C8B-B14F-4D97-AF65-F5344CB8AC3E}">
        <p14:creationId xmlns:p14="http://schemas.microsoft.com/office/powerpoint/2010/main" val="420443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21</a:t>
            </a:fld>
            <a:endParaRPr lang="en-US"/>
          </a:p>
        </p:txBody>
      </p:sp>
    </p:spTree>
    <p:extLst>
      <p:ext uri="{BB962C8B-B14F-4D97-AF65-F5344CB8AC3E}">
        <p14:creationId xmlns:p14="http://schemas.microsoft.com/office/powerpoint/2010/main" val="161493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22</a:t>
            </a:fld>
            <a:endParaRPr lang="en-US"/>
          </a:p>
        </p:txBody>
      </p:sp>
    </p:spTree>
    <p:extLst>
      <p:ext uri="{BB962C8B-B14F-4D97-AF65-F5344CB8AC3E}">
        <p14:creationId xmlns:p14="http://schemas.microsoft.com/office/powerpoint/2010/main" val="343812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23</a:t>
            </a:fld>
            <a:endParaRPr lang="en-US"/>
          </a:p>
        </p:txBody>
      </p:sp>
    </p:spTree>
    <p:extLst>
      <p:ext uri="{BB962C8B-B14F-4D97-AF65-F5344CB8AC3E}">
        <p14:creationId xmlns:p14="http://schemas.microsoft.com/office/powerpoint/2010/main" val="269358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24</a:t>
            </a:fld>
            <a:endParaRPr lang="en-US"/>
          </a:p>
        </p:txBody>
      </p:sp>
    </p:spTree>
    <p:extLst>
      <p:ext uri="{BB962C8B-B14F-4D97-AF65-F5344CB8AC3E}">
        <p14:creationId xmlns:p14="http://schemas.microsoft.com/office/powerpoint/2010/main" val="366649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25</a:t>
            </a:fld>
            <a:endParaRPr lang="en-US"/>
          </a:p>
        </p:txBody>
      </p:sp>
    </p:spTree>
    <p:extLst>
      <p:ext uri="{BB962C8B-B14F-4D97-AF65-F5344CB8AC3E}">
        <p14:creationId xmlns:p14="http://schemas.microsoft.com/office/powerpoint/2010/main" val="2611866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26</a:t>
            </a:fld>
            <a:endParaRPr lang="en-US"/>
          </a:p>
        </p:txBody>
      </p:sp>
    </p:spTree>
    <p:extLst>
      <p:ext uri="{BB962C8B-B14F-4D97-AF65-F5344CB8AC3E}">
        <p14:creationId xmlns:p14="http://schemas.microsoft.com/office/powerpoint/2010/main" val="1486580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27</a:t>
            </a:fld>
            <a:endParaRPr lang="en-US"/>
          </a:p>
        </p:txBody>
      </p:sp>
    </p:spTree>
    <p:extLst>
      <p:ext uri="{BB962C8B-B14F-4D97-AF65-F5344CB8AC3E}">
        <p14:creationId xmlns:p14="http://schemas.microsoft.com/office/powerpoint/2010/main" val="366274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28</a:t>
            </a:fld>
            <a:endParaRPr lang="en-US"/>
          </a:p>
        </p:txBody>
      </p:sp>
    </p:spTree>
    <p:extLst>
      <p:ext uri="{BB962C8B-B14F-4D97-AF65-F5344CB8AC3E}">
        <p14:creationId xmlns:p14="http://schemas.microsoft.com/office/powerpoint/2010/main" val="3297839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29</a:t>
            </a:fld>
            <a:endParaRPr lang="en-US"/>
          </a:p>
        </p:txBody>
      </p:sp>
    </p:spTree>
    <p:extLst>
      <p:ext uri="{BB962C8B-B14F-4D97-AF65-F5344CB8AC3E}">
        <p14:creationId xmlns:p14="http://schemas.microsoft.com/office/powerpoint/2010/main" val="195752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a:t>
            </a:fld>
            <a:endParaRPr lang="en-US"/>
          </a:p>
        </p:txBody>
      </p:sp>
    </p:spTree>
    <p:extLst>
      <p:ext uri="{BB962C8B-B14F-4D97-AF65-F5344CB8AC3E}">
        <p14:creationId xmlns:p14="http://schemas.microsoft.com/office/powerpoint/2010/main" val="241032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30</a:t>
            </a:fld>
            <a:endParaRPr lang="en-US"/>
          </a:p>
        </p:txBody>
      </p:sp>
    </p:spTree>
    <p:extLst>
      <p:ext uri="{BB962C8B-B14F-4D97-AF65-F5344CB8AC3E}">
        <p14:creationId xmlns:p14="http://schemas.microsoft.com/office/powerpoint/2010/main" val="790736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31</a:t>
            </a:fld>
            <a:endParaRPr lang="en-US"/>
          </a:p>
        </p:txBody>
      </p:sp>
    </p:spTree>
    <p:extLst>
      <p:ext uri="{BB962C8B-B14F-4D97-AF65-F5344CB8AC3E}">
        <p14:creationId xmlns:p14="http://schemas.microsoft.com/office/powerpoint/2010/main" val="10473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32</a:t>
            </a:fld>
            <a:endParaRPr lang="en-US"/>
          </a:p>
        </p:txBody>
      </p:sp>
    </p:spTree>
    <p:extLst>
      <p:ext uri="{BB962C8B-B14F-4D97-AF65-F5344CB8AC3E}">
        <p14:creationId xmlns:p14="http://schemas.microsoft.com/office/powerpoint/2010/main" val="621323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33</a:t>
            </a:fld>
            <a:endParaRPr lang="en-US"/>
          </a:p>
        </p:txBody>
      </p:sp>
    </p:spTree>
    <p:extLst>
      <p:ext uri="{BB962C8B-B14F-4D97-AF65-F5344CB8AC3E}">
        <p14:creationId xmlns:p14="http://schemas.microsoft.com/office/powerpoint/2010/main" val="3223990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34</a:t>
            </a:fld>
            <a:endParaRPr lang="en-US"/>
          </a:p>
        </p:txBody>
      </p:sp>
    </p:spTree>
    <p:extLst>
      <p:ext uri="{BB962C8B-B14F-4D97-AF65-F5344CB8AC3E}">
        <p14:creationId xmlns:p14="http://schemas.microsoft.com/office/powerpoint/2010/main" val="2994666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35</a:t>
            </a:fld>
            <a:endParaRPr lang="en-US"/>
          </a:p>
        </p:txBody>
      </p:sp>
    </p:spTree>
    <p:extLst>
      <p:ext uri="{BB962C8B-B14F-4D97-AF65-F5344CB8AC3E}">
        <p14:creationId xmlns:p14="http://schemas.microsoft.com/office/powerpoint/2010/main" val="3609867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36</a:t>
            </a:fld>
            <a:endParaRPr lang="en-US"/>
          </a:p>
        </p:txBody>
      </p:sp>
    </p:spTree>
    <p:extLst>
      <p:ext uri="{BB962C8B-B14F-4D97-AF65-F5344CB8AC3E}">
        <p14:creationId xmlns:p14="http://schemas.microsoft.com/office/powerpoint/2010/main" val="3006839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37</a:t>
            </a:fld>
            <a:endParaRPr lang="en-US"/>
          </a:p>
        </p:txBody>
      </p:sp>
    </p:spTree>
    <p:extLst>
      <p:ext uri="{BB962C8B-B14F-4D97-AF65-F5344CB8AC3E}">
        <p14:creationId xmlns:p14="http://schemas.microsoft.com/office/powerpoint/2010/main" val="1426010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38</a:t>
            </a:fld>
            <a:endParaRPr lang="en-US"/>
          </a:p>
        </p:txBody>
      </p:sp>
    </p:spTree>
    <p:extLst>
      <p:ext uri="{BB962C8B-B14F-4D97-AF65-F5344CB8AC3E}">
        <p14:creationId xmlns:p14="http://schemas.microsoft.com/office/powerpoint/2010/main" val="1076538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39</a:t>
            </a:fld>
            <a:endParaRPr lang="en-US"/>
          </a:p>
        </p:txBody>
      </p:sp>
    </p:spTree>
    <p:extLst>
      <p:ext uri="{BB962C8B-B14F-4D97-AF65-F5344CB8AC3E}">
        <p14:creationId xmlns:p14="http://schemas.microsoft.com/office/powerpoint/2010/main" val="385463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a:t>
            </a:fld>
            <a:endParaRPr lang="en-US"/>
          </a:p>
        </p:txBody>
      </p:sp>
    </p:spTree>
    <p:extLst>
      <p:ext uri="{BB962C8B-B14F-4D97-AF65-F5344CB8AC3E}">
        <p14:creationId xmlns:p14="http://schemas.microsoft.com/office/powerpoint/2010/main" val="4021978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40</a:t>
            </a:fld>
            <a:endParaRPr lang="en-US"/>
          </a:p>
        </p:txBody>
      </p:sp>
    </p:spTree>
    <p:extLst>
      <p:ext uri="{BB962C8B-B14F-4D97-AF65-F5344CB8AC3E}">
        <p14:creationId xmlns:p14="http://schemas.microsoft.com/office/powerpoint/2010/main" val="1344526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41</a:t>
            </a:fld>
            <a:endParaRPr lang="en-US"/>
          </a:p>
        </p:txBody>
      </p:sp>
    </p:spTree>
    <p:extLst>
      <p:ext uri="{BB962C8B-B14F-4D97-AF65-F5344CB8AC3E}">
        <p14:creationId xmlns:p14="http://schemas.microsoft.com/office/powerpoint/2010/main" val="4192586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42</a:t>
            </a:fld>
            <a:endParaRPr lang="en-US"/>
          </a:p>
        </p:txBody>
      </p:sp>
    </p:spTree>
    <p:extLst>
      <p:ext uri="{BB962C8B-B14F-4D97-AF65-F5344CB8AC3E}">
        <p14:creationId xmlns:p14="http://schemas.microsoft.com/office/powerpoint/2010/main" val="2372087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43</a:t>
            </a:fld>
            <a:endParaRPr lang="en-US"/>
          </a:p>
        </p:txBody>
      </p:sp>
    </p:spTree>
    <p:extLst>
      <p:ext uri="{BB962C8B-B14F-4D97-AF65-F5344CB8AC3E}">
        <p14:creationId xmlns:p14="http://schemas.microsoft.com/office/powerpoint/2010/main" val="888826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44</a:t>
            </a:fld>
            <a:endParaRPr lang="en-US"/>
          </a:p>
        </p:txBody>
      </p:sp>
    </p:spTree>
    <p:extLst>
      <p:ext uri="{BB962C8B-B14F-4D97-AF65-F5344CB8AC3E}">
        <p14:creationId xmlns:p14="http://schemas.microsoft.com/office/powerpoint/2010/main" val="3854196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45</a:t>
            </a:fld>
            <a:endParaRPr lang="en-US"/>
          </a:p>
        </p:txBody>
      </p:sp>
    </p:spTree>
    <p:extLst>
      <p:ext uri="{BB962C8B-B14F-4D97-AF65-F5344CB8AC3E}">
        <p14:creationId xmlns:p14="http://schemas.microsoft.com/office/powerpoint/2010/main" val="3811281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46</a:t>
            </a:fld>
            <a:endParaRPr lang="en-US"/>
          </a:p>
        </p:txBody>
      </p:sp>
    </p:spTree>
    <p:extLst>
      <p:ext uri="{BB962C8B-B14F-4D97-AF65-F5344CB8AC3E}">
        <p14:creationId xmlns:p14="http://schemas.microsoft.com/office/powerpoint/2010/main" val="167272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47</a:t>
            </a:fld>
            <a:endParaRPr lang="en-US"/>
          </a:p>
        </p:txBody>
      </p:sp>
    </p:spTree>
    <p:extLst>
      <p:ext uri="{BB962C8B-B14F-4D97-AF65-F5344CB8AC3E}">
        <p14:creationId xmlns:p14="http://schemas.microsoft.com/office/powerpoint/2010/main" val="3134509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48</a:t>
            </a:fld>
            <a:endParaRPr lang="en-US"/>
          </a:p>
        </p:txBody>
      </p:sp>
    </p:spTree>
    <p:extLst>
      <p:ext uri="{BB962C8B-B14F-4D97-AF65-F5344CB8AC3E}">
        <p14:creationId xmlns:p14="http://schemas.microsoft.com/office/powerpoint/2010/main" val="932327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49</a:t>
            </a:fld>
            <a:endParaRPr lang="en-US"/>
          </a:p>
        </p:txBody>
      </p:sp>
    </p:spTree>
    <p:extLst>
      <p:ext uri="{BB962C8B-B14F-4D97-AF65-F5344CB8AC3E}">
        <p14:creationId xmlns:p14="http://schemas.microsoft.com/office/powerpoint/2010/main" val="317588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a:t>
            </a:fld>
            <a:endParaRPr lang="en-US"/>
          </a:p>
        </p:txBody>
      </p:sp>
    </p:spTree>
    <p:extLst>
      <p:ext uri="{BB962C8B-B14F-4D97-AF65-F5344CB8AC3E}">
        <p14:creationId xmlns:p14="http://schemas.microsoft.com/office/powerpoint/2010/main" val="1443607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50</a:t>
            </a:fld>
            <a:endParaRPr lang="en-US"/>
          </a:p>
        </p:txBody>
      </p:sp>
    </p:spTree>
    <p:extLst>
      <p:ext uri="{BB962C8B-B14F-4D97-AF65-F5344CB8AC3E}">
        <p14:creationId xmlns:p14="http://schemas.microsoft.com/office/powerpoint/2010/main" val="3535704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51</a:t>
            </a:fld>
            <a:endParaRPr lang="en-US"/>
          </a:p>
        </p:txBody>
      </p:sp>
    </p:spTree>
    <p:extLst>
      <p:ext uri="{BB962C8B-B14F-4D97-AF65-F5344CB8AC3E}">
        <p14:creationId xmlns:p14="http://schemas.microsoft.com/office/powerpoint/2010/main" val="51789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52</a:t>
            </a:fld>
            <a:endParaRPr lang="en-US"/>
          </a:p>
        </p:txBody>
      </p:sp>
    </p:spTree>
    <p:extLst>
      <p:ext uri="{BB962C8B-B14F-4D97-AF65-F5344CB8AC3E}">
        <p14:creationId xmlns:p14="http://schemas.microsoft.com/office/powerpoint/2010/main" val="1520761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53</a:t>
            </a:fld>
            <a:endParaRPr lang="en-US"/>
          </a:p>
        </p:txBody>
      </p:sp>
    </p:spTree>
    <p:extLst>
      <p:ext uri="{BB962C8B-B14F-4D97-AF65-F5344CB8AC3E}">
        <p14:creationId xmlns:p14="http://schemas.microsoft.com/office/powerpoint/2010/main" val="1947072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54</a:t>
            </a:fld>
            <a:endParaRPr lang="en-US"/>
          </a:p>
        </p:txBody>
      </p:sp>
    </p:spTree>
    <p:extLst>
      <p:ext uri="{BB962C8B-B14F-4D97-AF65-F5344CB8AC3E}">
        <p14:creationId xmlns:p14="http://schemas.microsoft.com/office/powerpoint/2010/main" val="15217197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55</a:t>
            </a:fld>
            <a:endParaRPr lang="en-US"/>
          </a:p>
        </p:txBody>
      </p:sp>
    </p:spTree>
    <p:extLst>
      <p:ext uri="{BB962C8B-B14F-4D97-AF65-F5344CB8AC3E}">
        <p14:creationId xmlns:p14="http://schemas.microsoft.com/office/powerpoint/2010/main" val="2167336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56</a:t>
            </a:fld>
            <a:endParaRPr lang="en-US"/>
          </a:p>
        </p:txBody>
      </p:sp>
    </p:spTree>
    <p:extLst>
      <p:ext uri="{BB962C8B-B14F-4D97-AF65-F5344CB8AC3E}">
        <p14:creationId xmlns:p14="http://schemas.microsoft.com/office/powerpoint/2010/main" val="2235600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57</a:t>
            </a:fld>
            <a:endParaRPr lang="en-US"/>
          </a:p>
        </p:txBody>
      </p:sp>
    </p:spTree>
    <p:extLst>
      <p:ext uri="{BB962C8B-B14F-4D97-AF65-F5344CB8AC3E}">
        <p14:creationId xmlns:p14="http://schemas.microsoft.com/office/powerpoint/2010/main" val="803545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58</a:t>
            </a:fld>
            <a:endParaRPr lang="en-US"/>
          </a:p>
        </p:txBody>
      </p:sp>
    </p:spTree>
    <p:extLst>
      <p:ext uri="{BB962C8B-B14F-4D97-AF65-F5344CB8AC3E}">
        <p14:creationId xmlns:p14="http://schemas.microsoft.com/office/powerpoint/2010/main" val="2522740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59</a:t>
            </a:fld>
            <a:endParaRPr lang="en-US"/>
          </a:p>
        </p:txBody>
      </p:sp>
    </p:spTree>
    <p:extLst>
      <p:ext uri="{BB962C8B-B14F-4D97-AF65-F5344CB8AC3E}">
        <p14:creationId xmlns:p14="http://schemas.microsoft.com/office/powerpoint/2010/main" val="217522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a:t>
            </a:fld>
            <a:endParaRPr lang="en-US"/>
          </a:p>
        </p:txBody>
      </p:sp>
    </p:spTree>
    <p:extLst>
      <p:ext uri="{BB962C8B-B14F-4D97-AF65-F5344CB8AC3E}">
        <p14:creationId xmlns:p14="http://schemas.microsoft.com/office/powerpoint/2010/main" val="4091928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60</a:t>
            </a:fld>
            <a:endParaRPr lang="en-US"/>
          </a:p>
        </p:txBody>
      </p:sp>
    </p:spTree>
    <p:extLst>
      <p:ext uri="{BB962C8B-B14F-4D97-AF65-F5344CB8AC3E}">
        <p14:creationId xmlns:p14="http://schemas.microsoft.com/office/powerpoint/2010/main" val="2074582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61</a:t>
            </a:fld>
            <a:endParaRPr lang="en-US"/>
          </a:p>
        </p:txBody>
      </p:sp>
    </p:spTree>
    <p:extLst>
      <p:ext uri="{BB962C8B-B14F-4D97-AF65-F5344CB8AC3E}">
        <p14:creationId xmlns:p14="http://schemas.microsoft.com/office/powerpoint/2010/main" val="215092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62</a:t>
            </a:fld>
            <a:endParaRPr lang="en-US"/>
          </a:p>
        </p:txBody>
      </p:sp>
    </p:spTree>
    <p:extLst>
      <p:ext uri="{BB962C8B-B14F-4D97-AF65-F5344CB8AC3E}">
        <p14:creationId xmlns:p14="http://schemas.microsoft.com/office/powerpoint/2010/main" val="1947941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63</a:t>
            </a:fld>
            <a:endParaRPr lang="en-US"/>
          </a:p>
        </p:txBody>
      </p:sp>
    </p:spTree>
    <p:extLst>
      <p:ext uri="{BB962C8B-B14F-4D97-AF65-F5344CB8AC3E}">
        <p14:creationId xmlns:p14="http://schemas.microsoft.com/office/powerpoint/2010/main" val="33083736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64</a:t>
            </a:fld>
            <a:endParaRPr lang="en-US"/>
          </a:p>
        </p:txBody>
      </p:sp>
    </p:spTree>
    <p:extLst>
      <p:ext uri="{BB962C8B-B14F-4D97-AF65-F5344CB8AC3E}">
        <p14:creationId xmlns:p14="http://schemas.microsoft.com/office/powerpoint/2010/main" val="9474237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65</a:t>
            </a:fld>
            <a:endParaRPr lang="en-US"/>
          </a:p>
        </p:txBody>
      </p:sp>
    </p:spTree>
    <p:extLst>
      <p:ext uri="{BB962C8B-B14F-4D97-AF65-F5344CB8AC3E}">
        <p14:creationId xmlns:p14="http://schemas.microsoft.com/office/powerpoint/2010/main" val="13165452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66</a:t>
            </a:fld>
            <a:endParaRPr lang="en-US"/>
          </a:p>
        </p:txBody>
      </p:sp>
    </p:spTree>
    <p:extLst>
      <p:ext uri="{BB962C8B-B14F-4D97-AF65-F5344CB8AC3E}">
        <p14:creationId xmlns:p14="http://schemas.microsoft.com/office/powerpoint/2010/main" val="11271780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67</a:t>
            </a:fld>
            <a:endParaRPr lang="en-US"/>
          </a:p>
        </p:txBody>
      </p:sp>
    </p:spTree>
    <p:extLst>
      <p:ext uri="{BB962C8B-B14F-4D97-AF65-F5344CB8AC3E}">
        <p14:creationId xmlns:p14="http://schemas.microsoft.com/office/powerpoint/2010/main" val="4749548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68</a:t>
            </a:fld>
            <a:endParaRPr lang="en-US"/>
          </a:p>
        </p:txBody>
      </p:sp>
    </p:spTree>
    <p:extLst>
      <p:ext uri="{BB962C8B-B14F-4D97-AF65-F5344CB8AC3E}">
        <p14:creationId xmlns:p14="http://schemas.microsoft.com/office/powerpoint/2010/main" val="3715745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69</a:t>
            </a:fld>
            <a:endParaRPr lang="en-US"/>
          </a:p>
        </p:txBody>
      </p:sp>
    </p:spTree>
    <p:extLst>
      <p:ext uri="{BB962C8B-B14F-4D97-AF65-F5344CB8AC3E}">
        <p14:creationId xmlns:p14="http://schemas.microsoft.com/office/powerpoint/2010/main" val="410672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7</a:t>
            </a:fld>
            <a:endParaRPr lang="en-US"/>
          </a:p>
        </p:txBody>
      </p:sp>
    </p:spTree>
    <p:extLst>
      <p:ext uri="{BB962C8B-B14F-4D97-AF65-F5344CB8AC3E}">
        <p14:creationId xmlns:p14="http://schemas.microsoft.com/office/powerpoint/2010/main" val="2330029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70</a:t>
            </a:fld>
            <a:endParaRPr lang="en-US"/>
          </a:p>
        </p:txBody>
      </p:sp>
    </p:spTree>
    <p:extLst>
      <p:ext uri="{BB962C8B-B14F-4D97-AF65-F5344CB8AC3E}">
        <p14:creationId xmlns:p14="http://schemas.microsoft.com/office/powerpoint/2010/main" val="20419821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71</a:t>
            </a:fld>
            <a:endParaRPr lang="en-US"/>
          </a:p>
        </p:txBody>
      </p:sp>
    </p:spTree>
    <p:extLst>
      <p:ext uri="{BB962C8B-B14F-4D97-AF65-F5344CB8AC3E}">
        <p14:creationId xmlns:p14="http://schemas.microsoft.com/office/powerpoint/2010/main" val="29656813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72</a:t>
            </a:fld>
            <a:endParaRPr lang="en-US"/>
          </a:p>
        </p:txBody>
      </p:sp>
    </p:spTree>
    <p:extLst>
      <p:ext uri="{BB962C8B-B14F-4D97-AF65-F5344CB8AC3E}">
        <p14:creationId xmlns:p14="http://schemas.microsoft.com/office/powerpoint/2010/main" val="30754519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73</a:t>
            </a:fld>
            <a:endParaRPr lang="en-US"/>
          </a:p>
        </p:txBody>
      </p:sp>
    </p:spTree>
    <p:extLst>
      <p:ext uri="{BB962C8B-B14F-4D97-AF65-F5344CB8AC3E}">
        <p14:creationId xmlns:p14="http://schemas.microsoft.com/office/powerpoint/2010/main" val="6051920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74</a:t>
            </a:fld>
            <a:endParaRPr lang="en-US"/>
          </a:p>
        </p:txBody>
      </p:sp>
    </p:spTree>
    <p:extLst>
      <p:ext uri="{BB962C8B-B14F-4D97-AF65-F5344CB8AC3E}">
        <p14:creationId xmlns:p14="http://schemas.microsoft.com/office/powerpoint/2010/main" val="296233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8</a:t>
            </a:fld>
            <a:endParaRPr lang="en-US"/>
          </a:p>
        </p:txBody>
      </p:sp>
    </p:spTree>
    <p:extLst>
      <p:ext uri="{BB962C8B-B14F-4D97-AF65-F5344CB8AC3E}">
        <p14:creationId xmlns:p14="http://schemas.microsoft.com/office/powerpoint/2010/main" val="224648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AFE2C-0425-45C1-AE2E-63AF7A0C95B6}" type="slidenum">
              <a:rPr lang="en-US" smtClean="0"/>
              <a:pPr/>
              <a:t>9</a:t>
            </a:fld>
            <a:endParaRPr lang="en-US"/>
          </a:p>
        </p:txBody>
      </p:sp>
    </p:spTree>
    <p:extLst>
      <p:ext uri="{BB962C8B-B14F-4D97-AF65-F5344CB8AC3E}">
        <p14:creationId xmlns:p14="http://schemas.microsoft.com/office/powerpoint/2010/main" val="5812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8F82F4-5716-413D-8D0A-5C691EBF063E}" type="datetime1">
              <a:rPr lang="en-US" smtClean="0"/>
              <a:pPr/>
              <a:t>11/7/2012</a:t>
            </a:fld>
            <a:endParaRPr lang="en-US"/>
          </a:p>
        </p:txBody>
      </p:sp>
      <p:sp>
        <p:nvSpPr>
          <p:cNvPr id="5" name="Footer Placeholder 4"/>
          <p:cNvSpPr>
            <a:spLocks noGrp="1"/>
          </p:cNvSpPr>
          <p:nvPr>
            <p:ph type="ftr" sz="quarter" idx="11"/>
          </p:nvPr>
        </p:nvSpPr>
        <p:spPr/>
        <p:txBody>
          <a:bodyPr/>
          <a:lstStyle/>
          <a:p>
            <a:r>
              <a:rPr lang="sv-SE" smtClean="0"/>
              <a:t>Bahan Ajar D3 - Teknik Jaringan Komputer</a:t>
            </a:r>
            <a:endParaRPr lang="en-US"/>
          </a:p>
        </p:txBody>
      </p:sp>
      <p:sp>
        <p:nvSpPr>
          <p:cNvPr id="6" name="Slide Number Placeholder 5"/>
          <p:cNvSpPr>
            <a:spLocks noGrp="1"/>
          </p:cNvSpPr>
          <p:nvPr>
            <p:ph type="sldNum" sz="quarter" idx="12"/>
          </p:nvPr>
        </p:nvSpPr>
        <p:spPr/>
        <p:txBody>
          <a:bodyPr/>
          <a:lstStyle/>
          <a:p>
            <a:fld id="{30DAB749-3EDE-4968-9A81-8BD3FDBC170B}" type="slidenum">
              <a:rPr lang="en-US" smtClean="0"/>
              <a:pPr/>
              <a:t>‹#›</a:t>
            </a:fld>
            <a:endParaRPr lang="en-US"/>
          </a:p>
        </p:txBody>
      </p:sp>
    </p:spTree>
    <p:extLst>
      <p:ext uri="{BB962C8B-B14F-4D97-AF65-F5344CB8AC3E}">
        <p14:creationId xmlns:p14="http://schemas.microsoft.com/office/powerpoint/2010/main" val="305443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9A08D-9243-4350-B1E9-8EEBE0A2E579}" type="datetime1">
              <a:rPr lang="en-US" smtClean="0"/>
              <a:pPr/>
              <a:t>11/7/2012</a:t>
            </a:fld>
            <a:endParaRPr lang="en-US"/>
          </a:p>
        </p:txBody>
      </p:sp>
      <p:sp>
        <p:nvSpPr>
          <p:cNvPr id="5" name="Footer Placeholder 4"/>
          <p:cNvSpPr>
            <a:spLocks noGrp="1"/>
          </p:cNvSpPr>
          <p:nvPr>
            <p:ph type="ftr" sz="quarter" idx="11"/>
          </p:nvPr>
        </p:nvSpPr>
        <p:spPr/>
        <p:txBody>
          <a:bodyPr/>
          <a:lstStyle/>
          <a:p>
            <a:r>
              <a:rPr lang="sv-SE" smtClean="0"/>
              <a:t>Bahan Ajar D3 - Teknik Jaringan Komputer</a:t>
            </a:r>
            <a:endParaRPr lang="en-US"/>
          </a:p>
        </p:txBody>
      </p:sp>
      <p:sp>
        <p:nvSpPr>
          <p:cNvPr id="6" name="Slide Number Placeholder 5"/>
          <p:cNvSpPr>
            <a:spLocks noGrp="1"/>
          </p:cNvSpPr>
          <p:nvPr>
            <p:ph type="sldNum" sz="quarter" idx="12"/>
          </p:nvPr>
        </p:nvSpPr>
        <p:spPr/>
        <p:txBody>
          <a:bodyPr/>
          <a:lstStyle/>
          <a:p>
            <a:fld id="{A5E82AB4-FE39-4D4F-B804-EFECA96BC21E}" type="slidenum">
              <a:rPr lang="en-US" smtClean="0"/>
              <a:pPr/>
              <a:t>‹#›</a:t>
            </a:fld>
            <a:endParaRPr lang="en-US"/>
          </a:p>
        </p:txBody>
      </p:sp>
    </p:spTree>
    <p:extLst>
      <p:ext uri="{BB962C8B-B14F-4D97-AF65-F5344CB8AC3E}">
        <p14:creationId xmlns:p14="http://schemas.microsoft.com/office/powerpoint/2010/main" val="91501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7538F-C82B-4AC0-9D5D-39BA5C46BCD8}" type="datetime1">
              <a:rPr lang="en-US" smtClean="0"/>
              <a:pPr/>
              <a:t>11/7/2012</a:t>
            </a:fld>
            <a:endParaRPr lang="en-US"/>
          </a:p>
        </p:txBody>
      </p:sp>
      <p:sp>
        <p:nvSpPr>
          <p:cNvPr id="5" name="Footer Placeholder 4"/>
          <p:cNvSpPr>
            <a:spLocks noGrp="1"/>
          </p:cNvSpPr>
          <p:nvPr>
            <p:ph type="ftr" sz="quarter" idx="11"/>
          </p:nvPr>
        </p:nvSpPr>
        <p:spPr/>
        <p:txBody>
          <a:bodyPr/>
          <a:lstStyle/>
          <a:p>
            <a:r>
              <a:rPr lang="sv-SE" smtClean="0"/>
              <a:t>Bahan Ajar D3 - Teknik Jaringan Komputer</a:t>
            </a:r>
            <a:endParaRPr lang="en-US"/>
          </a:p>
        </p:txBody>
      </p:sp>
      <p:sp>
        <p:nvSpPr>
          <p:cNvPr id="6" name="Slide Number Placeholder 5"/>
          <p:cNvSpPr>
            <a:spLocks noGrp="1"/>
          </p:cNvSpPr>
          <p:nvPr>
            <p:ph type="sldNum" sz="quarter" idx="12"/>
          </p:nvPr>
        </p:nvSpPr>
        <p:spPr/>
        <p:txBody>
          <a:bodyPr/>
          <a:lstStyle/>
          <a:p>
            <a:fld id="{325E39C8-1AD6-4EE6-8A54-2FD8B52C6625}" type="slidenum">
              <a:rPr lang="en-US" smtClean="0"/>
              <a:pPr/>
              <a:t>‹#›</a:t>
            </a:fld>
            <a:endParaRPr lang="en-US"/>
          </a:p>
        </p:txBody>
      </p:sp>
    </p:spTree>
    <p:extLst>
      <p:ext uri="{BB962C8B-B14F-4D97-AF65-F5344CB8AC3E}">
        <p14:creationId xmlns:p14="http://schemas.microsoft.com/office/powerpoint/2010/main" val="65969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id-ID"/>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id-ID"/>
          </a:p>
        </p:txBody>
      </p:sp>
      <p:sp>
        <p:nvSpPr>
          <p:cNvPr id="7" name="Slide Number Placeholder 6"/>
          <p:cNvSpPr>
            <a:spLocks noGrp="1"/>
          </p:cNvSpPr>
          <p:nvPr>
            <p:ph type="sldNum" sz="quarter" idx="12"/>
          </p:nvPr>
        </p:nvSpPr>
        <p:spPr>
          <a:xfrm>
            <a:off x="7162800" y="6324600"/>
            <a:ext cx="1905000" cy="457200"/>
          </a:xfrm>
        </p:spPr>
        <p:txBody>
          <a:bodyPr/>
          <a:lstStyle>
            <a:lvl1pPr>
              <a:defRPr/>
            </a:lvl1pPr>
          </a:lstStyle>
          <a:p>
            <a:fld id="{BB10FA4F-19A6-44B2-9D75-382E2BBEB9B8}" type="slidenum">
              <a:rPr lang="en-US"/>
              <a:pPr/>
              <a:t>‹#›</a:t>
            </a:fld>
            <a:endParaRPr lang="en-US"/>
          </a:p>
        </p:txBody>
      </p:sp>
    </p:spTree>
    <p:extLst>
      <p:ext uri="{BB962C8B-B14F-4D97-AF65-F5344CB8AC3E}">
        <p14:creationId xmlns:p14="http://schemas.microsoft.com/office/powerpoint/2010/main" val="19559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normAutofit/>
          </a:bodyPr>
          <a:lstStyle/>
          <a:p>
            <a:pPr lvl="0"/>
            <a:endParaRPr lang="en-US" noProof="0"/>
          </a:p>
        </p:txBody>
      </p:sp>
      <p:sp>
        <p:nvSpPr>
          <p:cNvPr id="4" name="Date Placeholder 3"/>
          <p:cNvSpPr>
            <a:spLocks noGrp="1"/>
          </p:cNvSpPr>
          <p:nvPr>
            <p:ph type="dt" sz="half" idx="10"/>
          </p:nvPr>
        </p:nvSpPr>
        <p:spPr>
          <a:xfrm>
            <a:off x="533400" y="6248400"/>
            <a:ext cx="2057400" cy="457200"/>
          </a:xfrm>
        </p:spPr>
        <p:txBody>
          <a:bodyPr/>
          <a:lstStyle>
            <a:lvl1pPr>
              <a:defRPr/>
            </a:lvl1pPr>
          </a:lstStyle>
          <a:p>
            <a:fld id="{3062E223-67EB-44B6-B645-8350A1E3C752}" type="datetime1">
              <a:rPr lang="en-US"/>
              <a:pPr/>
              <a:t>11/7/2012</a:t>
            </a:fld>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r>
              <a:rPr lang="sv-SE"/>
              <a:t>Bahan Ajar D3 - Teknik Jaringan Komputer</a:t>
            </a:r>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79298EE-8B06-4A77-9612-D7FE07F1CF41}" type="slidenum">
              <a:rPr lang="en-US"/>
              <a:pPr/>
              <a:t>‹#›</a:t>
            </a:fld>
            <a:endParaRPr lang="en-US"/>
          </a:p>
        </p:txBody>
      </p:sp>
    </p:spTree>
    <p:extLst>
      <p:ext uri="{BB962C8B-B14F-4D97-AF65-F5344CB8AC3E}">
        <p14:creationId xmlns:p14="http://schemas.microsoft.com/office/powerpoint/2010/main" val="39660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E0782-F545-4D9D-9E5B-C47CDCF45DF1}" type="datetime1">
              <a:rPr lang="en-US" smtClean="0"/>
              <a:pPr/>
              <a:t>11/7/2012</a:t>
            </a:fld>
            <a:endParaRPr lang="en-US"/>
          </a:p>
        </p:txBody>
      </p:sp>
      <p:sp>
        <p:nvSpPr>
          <p:cNvPr id="5" name="Footer Placeholder 4"/>
          <p:cNvSpPr>
            <a:spLocks noGrp="1"/>
          </p:cNvSpPr>
          <p:nvPr>
            <p:ph type="ftr" sz="quarter" idx="11"/>
          </p:nvPr>
        </p:nvSpPr>
        <p:spPr/>
        <p:txBody>
          <a:bodyPr/>
          <a:lstStyle/>
          <a:p>
            <a:r>
              <a:rPr lang="sv-SE" smtClean="0"/>
              <a:t>Bahan Ajar D3 - Teknik Jaringan Komputer</a:t>
            </a:r>
            <a:endParaRPr lang="en-US"/>
          </a:p>
        </p:txBody>
      </p:sp>
      <p:sp>
        <p:nvSpPr>
          <p:cNvPr id="6" name="Slide Number Placeholder 5"/>
          <p:cNvSpPr>
            <a:spLocks noGrp="1"/>
          </p:cNvSpPr>
          <p:nvPr>
            <p:ph type="sldNum" sz="quarter" idx="12"/>
          </p:nvPr>
        </p:nvSpPr>
        <p:spPr/>
        <p:txBody>
          <a:bodyPr/>
          <a:lstStyle/>
          <a:p>
            <a:fld id="{8F38ABCE-88BA-4A6F-86B7-6DDCF0A15F03}" type="slidenum">
              <a:rPr lang="en-US" smtClean="0"/>
              <a:pPr/>
              <a:t>‹#›</a:t>
            </a:fld>
            <a:endParaRPr lang="en-US"/>
          </a:p>
        </p:txBody>
      </p:sp>
    </p:spTree>
    <p:extLst>
      <p:ext uri="{BB962C8B-B14F-4D97-AF65-F5344CB8AC3E}">
        <p14:creationId xmlns:p14="http://schemas.microsoft.com/office/powerpoint/2010/main" val="300254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F0F53-A52E-463A-BEDA-1C3B8D18C47A}" type="datetime1">
              <a:rPr lang="en-US" smtClean="0"/>
              <a:pPr/>
              <a:t>11/7/2012</a:t>
            </a:fld>
            <a:endParaRPr lang="en-US"/>
          </a:p>
        </p:txBody>
      </p:sp>
      <p:sp>
        <p:nvSpPr>
          <p:cNvPr id="5" name="Footer Placeholder 4"/>
          <p:cNvSpPr>
            <a:spLocks noGrp="1"/>
          </p:cNvSpPr>
          <p:nvPr>
            <p:ph type="ftr" sz="quarter" idx="11"/>
          </p:nvPr>
        </p:nvSpPr>
        <p:spPr/>
        <p:txBody>
          <a:bodyPr/>
          <a:lstStyle/>
          <a:p>
            <a:r>
              <a:rPr lang="sv-SE" smtClean="0"/>
              <a:t>Bahan Ajar D3 - Teknik Jaringan Komputer</a:t>
            </a:r>
            <a:endParaRPr lang="en-US"/>
          </a:p>
        </p:txBody>
      </p:sp>
      <p:sp>
        <p:nvSpPr>
          <p:cNvPr id="6" name="Slide Number Placeholder 5"/>
          <p:cNvSpPr>
            <a:spLocks noGrp="1"/>
          </p:cNvSpPr>
          <p:nvPr>
            <p:ph type="sldNum" sz="quarter" idx="12"/>
          </p:nvPr>
        </p:nvSpPr>
        <p:spPr/>
        <p:txBody>
          <a:bodyPr/>
          <a:lstStyle/>
          <a:p>
            <a:fld id="{8E62C197-9033-4A2A-912B-900A98DE4BFF}" type="slidenum">
              <a:rPr lang="en-US" smtClean="0"/>
              <a:pPr/>
              <a:t>‹#›</a:t>
            </a:fld>
            <a:endParaRPr lang="en-US"/>
          </a:p>
        </p:txBody>
      </p:sp>
    </p:spTree>
    <p:extLst>
      <p:ext uri="{BB962C8B-B14F-4D97-AF65-F5344CB8AC3E}">
        <p14:creationId xmlns:p14="http://schemas.microsoft.com/office/powerpoint/2010/main" val="340645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71CF4-205F-4B31-8771-1BFFD387DF8D}" type="datetime1">
              <a:rPr lang="en-US" smtClean="0"/>
              <a:pPr/>
              <a:t>11/7/2012</a:t>
            </a:fld>
            <a:endParaRPr lang="en-US"/>
          </a:p>
        </p:txBody>
      </p:sp>
      <p:sp>
        <p:nvSpPr>
          <p:cNvPr id="6" name="Footer Placeholder 5"/>
          <p:cNvSpPr>
            <a:spLocks noGrp="1"/>
          </p:cNvSpPr>
          <p:nvPr>
            <p:ph type="ftr" sz="quarter" idx="11"/>
          </p:nvPr>
        </p:nvSpPr>
        <p:spPr/>
        <p:txBody>
          <a:bodyPr/>
          <a:lstStyle/>
          <a:p>
            <a:r>
              <a:rPr lang="sv-SE" smtClean="0"/>
              <a:t>Bahan Ajar D3 - Teknik Jaringan Komputer</a:t>
            </a:r>
            <a:endParaRPr lang="en-US"/>
          </a:p>
        </p:txBody>
      </p:sp>
      <p:sp>
        <p:nvSpPr>
          <p:cNvPr id="7" name="Slide Number Placeholder 6"/>
          <p:cNvSpPr>
            <a:spLocks noGrp="1"/>
          </p:cNvSpPr>
          <p:nvPr>
            <p:ph type="sldNum" sz="quarter" idx="12"/>
          </p:nvPr>
        </p:nvSpPr>
        <p:spPr/>
        <p:txBody>
          <a:bodyPr/>
          <a:lstStyle/>
          <a:p>
            <a:fld id="{A2918E10-0569-4BCC-8D3F-12188B06CCA1}" type="slidenum">
              <a:rPr lang="en-US" smtClean="0"/>
              <a:pPr/>
              <a:t>‹#›</a:t>
            </a:fld>
            <a:endParaRPr lang="en-US"/>
          </a:p>
        </p:txBody>
      </p:sp>
    </p:spTree>
    <p:extLst>
      <p:ext uri="{BB962C8B-B14F-4D97-AF65-F5344CB8AC3E}">
        <p14:creationId xmlns:p14="http://schemas.microsoft.com/office/powerpoint/2010/main" val="301994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06D02-E592-45CC-AA05-16D17B59208A}" type="datetime1">
              <a:rPr lang="en-US" smtClean="0"/>
              <a:pPr/>
              <a:t>11/7/2012</a:t>
            </a:fld>
            <a:endParaRPr lang="en-US"/>
          </a:p>
        </p:txBody>
      </p:sp>
      <p:sp>
        <p:nvSpPr>
          <p:cNvPr id="8" name="Footer Placeholder 7"/>
          <p:cNvSpPr>
            <a:spLocks noGrp="1"/>
          </p:cNvSpPr>
          <p:nvPr>
            <p:ph type="ftr" sz="quarter" idx="11"/>
          </p:nvPr>
        </p:nvSpPr>
        <p:spPr/>
        <p:txBody>
          <a:bodyPr/>
          <a:lstStyle/>
          <a:p>
            <a:r>
              <a:rPr lang="sv-SE" smtClean="0"/>
              <a:t>Bahan Ajar D3 - Teknik Jaringan Komputer</a:t>
            </a:r>
            <a:endParaRPr lang="en-US"/>
          </a:p>
        </p:txBody>
      </p:sp>
      <p:sp>
        <p:nvSpPr>
          <p:cNvPr id="9" name="Slide Number Placeholder 8"/>
          <p:cNvSpPr>
            <a:spLocks noGrp="1"/>
          </p:cNvSpPr>
          <p:nvPr>
            <p:ph type="sldNum" sz="quarter" idx="12"/>
          </p:nvPr>
        </p:nvSpPr>
        <p:spPr/>
        <p:txBody>
          <a:bodyPr/>
          <a:lstStyle/>
          <a:p>
            <a:fld id="{35034315-0CC5-4D3D-BDAE-D887A96B6043}" type="slidenum">
              <a:rPr lang="en-US" smtClean="0"/>
              <a:pPr/>
              <a:t>‹#›</a:t>
            </a:fld>
            <a:endParaRPr lang="en-US"/>
          </a:p>
        </p:txBody>
      </p:sp>
    </p:spTree>
    <p:extLst>
      <p:ext uri="{BB962C8B-B14F-4D97-AF65-F5344CB8AC3E}">
        <p14:creationId xmlns:p14="http://schemas.microsoft.com/office/powerpoint/2010/main" val="20844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BCAE70-D93C-408B-B8CD-42A2D0D50346}" type="datetime1">
              <a:rPr lang="en-US" smtClean="0"/>
              <a:pPr/>
              <a:t>11/7/2012</a:t>
            </a:fld>
            <a:endParaRPr lang="en-US"/>
          </a:p>
        </p:txBody>
      </p:sp>
      <p:sp>
        <p:nvSpPr>
          <p:cNvPr id="4" name="Footer Placeholder 3"/>
          <p:cNvSpPr>
            <a:spLocks noGrp="1"/>
          </p:cNvSpPr>
          <p:nvPr>
            <p:ph type="ftr" sz="quarter" idx="11"/>
          </p:nvPr>
        </p:nvSpPr>
        <p:spPr/>
        <p:txBody>
          <a:bodyPr/>
          <a:lstStyle/>
          <a:p>
            <a:r>
              <a:rPr lang="sv-SE" smtClean="0"/>
              <a:t>Bahan Ajar D3 - Teknik Jaringan Komputer</a:t>
            </a:r>
            <a:endParaRPr lang="en-US"/>
          </a:p>
        </p:txBody>
      </p:sp>
      <p:sp>
        <p:nvSpPr>
          <p:cNvPr id="5" name="Slide Number Placeholder 4"/>
          <p:cNvSpPr>
            <a:spLocks noGrp="1"/>
          </p:cNvSpPr>
          <p:nvPr>
            <p:ph type="sldNum" sz="quarter" idx="12"/>
          </p:nvPr>
        </p:nvSpPr>
        <p:spPr/>
        <p:txBody>
          <a:bodyPr/>
          <a:lstStyle/>
          <a:p>
            <a:fld id="{DFBBCFF4-3B0F-44D0-B3A8-D03A22F84C4A}" type="slidenum">
              <a:rPr lang="en-US" smtClean="0"/>
              <a:pPr/>
              <a:t>‹#›</a:t>
            </a:fld>
            <a:endParaRPr lang="en-US"/>
          </a:p>
        </p:txBody>
      </p:sp>
    </p:spTree>
    <p:extLst>
      <p:ext uri="{BB962C8B-B14F-4D97-AF65-F5344CB8AC3E}">
        <p14:creationId xmlns:p14="http://schemas.microsoft.com/office/powerpoint/2010/main" val="43298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5309E-5B66-4F8F-B6AB-65980B26A9C9}" type="datetime1">
              <a:rPr lang="en-US" smtClean="0"/>
              <a:pPr/>
              <a:t>11/7/2012</a:t>
            </a:fld>
            <a:endParaRPr lang="en-US"/>
          </a:p>
        </p:txBody>
      </p:sp>
      <p:sp>
        <p:nvSpPr>
          <p:cNvPr id="3" name="Footer Placeholder 2"/>
          <p:cNvSpPr>
            <a:spLocks noGrp="1"/>
          </p:cNvSpPr>
          <p:nvPr>
            <p:ph type="ftr" sz="quarter" idx="11"/>
          </p:nvPr>
        </p:nvSpPr>
        <p:spPr/>
        <p:txBody>
          <a:bodyPr/>
          <a:lstStyle/>
          <a:p>
            <a:r>
              <a:rPr lang="sv-SE" smtClean="0"/>
              <a:t>Bahan Ajar D3 - Teknik Jaringan Komputer</a:t>
            </a:r>
            <a:endParaRPr lang="en-US"/>
          </a:p>
        </p:txBody>
      </p:sp>
      <p:sp>
        <p:nvSpPr>
          <p:cNvPr id="4" name="Slide Number Placeholder 3"/>
          <p:cNvSpPr>
            <a:spLocks noGrp="1"/>
          </p:cNvSpPr>
          <p:nvPr>
            <p:ph type="sldNum" sz="quarter" idx="12"/>
          </p:nvPr>
        </p:nvSpPr>
        <p:spPr/>
        <p:txBody>
          <a:bodyPr/>
          <a:lstStyle/>
          <a:p>
            <a:fld id="{5203D169-01C3-4284-85F1-B45BD7F1CC69}" type="slidenum">
              <a:rPr lang="en-US" smtClean="0"/>
              <a:pPr/>
              <a:t>‹#›</a:t>
            </a:fld>
            <a:endParaRPr lang="en-US"/>
          </a:p>
        </p:txBody>
      </p:sp>
    </p:spTree>
    <p:extLst>
      <p:ext uri="{BB962C8B-B14F-4D97-AF65-F5344CB8AC3E}">
        <p14:creationId xmlns:p14="http://schemas.microsoft.com/office/powerpoint/2010/main" val="233065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EF6AB-76D2-47EE-889E-5BC438ECF47D}" type="datetime1">
              <a:rPr lang="en-US" smtClean="0"/>
              <a:pPr/>
              <a:t>11/7/2012</a:t>
            </a:fld>
            <a:endParaRPr lang="en-US"/>
          </a:p>
        </p:txBody>
      </p:sp>
      <p:sp>
        <p:nvSpPr>
          <p:cNvPr id="6" name="Footer Placeholder 5"/>
          <p:cNvSpPr>
            <a:spLocks noGrp="1"/>
          </p:cNvSpPr>
          <p:nvPr>
            <p:ph type="ftr" sz="quarter" idx="11"/>
          </p:nvPr>
        </p:nvSpPr>
        <p:spPr/>
        <p:txBody>
          <a:bodyPr/>
          <a:lstStyle/>
          <a:p>
            <a:r>
              <a:rPr lang="sv-SE" smtClean="0"/>
              <a:t>Bahan Ajar D3 - Teknik Jaringan Komputer</a:t>
            </a:r>
            <a:endParaRPr lang="en-US"/>
          </a:p>
        </p:txBody>
      </p:sp>
      <p:sp>
        <p:nvSpPr>
          <p:cNvPr id="7" name="Slide Number Placeholder 6"/>
          <p:cNvSpPr>
            <a:spLocks noGrp="1"/>
          </p:cNvSpPr>
          <p:nvPr>
            <p:ph type="sldNum" sz="quarter" idx="12"/>
          </p:nvPr>
        </p:nvSpPr>
        <p:spPr/>
        <p:txBody>
          <a:bodyPr/>
          <a:lstStyle/>
          <a:p>
            <a:fld id="{5BA899E1-2103-4D42-8E8A-940E057A7966}" type="slidenum">
              <a:rPr lang="en-US" smtClean="0"/>
              <a:pPr/>
              <a:t>‹#›</a:t>
            </a:fld>
            <a:endParaRPr lang="en-US"/>
          </a:p>
        </p:txBody>
      </p:sp>
    </p:spTree>
    <p:extLst>
      <p:ext uri="{BB962C8B-B14F-4D97-AF65-F5344CB8AC3E}">
        <p14:creationId xmlns:p14="http://schemas.microsoft.com/office/powerpoint/2010/main" val="321553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A81FE-02A6-435D-A207-4CFD96AE0A6E}" type="datetime1">
              <a:rPr lang="en-US" smtClean="0"/>
              <a:pPr/>
              <a:t>11/7/2012</a:t>
            </a:fld>
            <a:endParaRPr lang="en-US"/>
          </a:p>
        </p:txBody>
      </p:sp>
      <p:sp>
        <p:nvSpPr>
          <p:cNvPr id="6" name="Footer Placeholder 5"/>
          <p:cNvSpPr>
            <a:spLocks noGrp="1"/>
          </p:cNvSpPr>
          <p:nvPr>
            <p:ph type="ftr" sz="quarter" idx="11"/>
          </p:nvPr>
        </p:nvSpPr>
        <p:spPr/>
        <p:txBody>
          <a:bodyPr/>
          <a:lstStyle/>
          <a:p>
            <a:r>
              <a:rPr lang="sv-SE" smtClean="0"/>
              <a:t>Bahan Ajar D3 - Teknik Jaringan Komputer</a:t>
            </a:r>
            <a:endParaRPr lang="en-US"/>
          </a:p>
        </p:txBody>
      </p:sp>
      <p:sp>
        <p:nvSpPr>
          <p:cNvPr id="7" name="Slide Number Placeholder 6"/>
          <p:cNvSpPr>
            <a:spLocks noGrp="1"/>
          </p:cNvSpPr>
          <p:nvPr>
            <p:ph type="sldNum" sz="quarter" idx="12"/>
          </p:nvPr>
        </p:nvSpPr>
        <p:spPr/>
        <p:txBody>
          <a:bodyPr/>
          <a:lstStyle/>
          <a:p>
            <a:fld id="{A8FDC692-1D28-48B1-AE2A-811263776674}" type="slidenum">
              <a:rPr lang="en-US" smtClean="0"/>
              <a:pPr/>
              <a:t>‹#›</a:t>
            </a:fld>
            <a:endParaRPr lang="en-US"/>
          </a:p>
        </p:txBody>
      </p:sp>
    </p:spTree>
    <p:extLst>
      <p:ext uri="{BB962C8B-B14F-4D97-AF65-F5344CB8AC3E}">
        <p14:creationId xmlns:p14="http://schemas.microsoft.com/office/powerpoint/2010/main" val="279543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A21B7-9A31-4AB7-B23B-5B96C9C88B71}" type="datetime1">
              <a:rPr lang="en-US" smtClean="0"/>
              <a:pPr/>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Bahan Ajar D3 - Teknik Jaringan Komputer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6F227-1209-43A5-9AC2-E90108A66D17}" type="slidenum">
              <a:rPr lang="en-US" smtClean="0"/>
              <a:pPr/>
              <a:t>‹#›</a:t>
            </a:fld>
            <a:endParaRPr lang="en-US"/>
          </a:p>
        </p:txBody>
      </p:sp>
    </p:spTree>
    <p:extLst>
      <p:ext uri="{BB962C8B-B14F-4D97-AF65-F5344CB8AC3E}">
        <p14:creationId xmlns:p14="http://schemas.microsoft.com/office/powerpoint/2010/main" val="245395832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5"/>
          <p:cNvSpPr>
            <a:spLocks noGrp="1"/>
          </p:cNvSpPr>
          <p:nvPr>
            <p:ph type="ctrTitle"/>
          </p:nvPr>
        </p:nvSpPr>
        <p:spPr/>
        <p:txBody>
          <a:bodyPr/>
          <a:lstStyle/>
          <a:p>
            <a:r>
              <a:rPr smtClean="0"/>
              <a:t>Keamanan Jaringan Nirkabel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smtClean="0"/>
              <a:t>Ancaman keamanan (threats) terhadap jaringan</a:t>
            </a:r>
          </a:p>
        </p:txBody>
      </p:sp>
      <p:sp>
        <p:nvSpPr>
          <p:cNvPr id="17411" name="Rectangle 3"/>
          <p:cNvSpPr>
            <a:spLocks noGrp="1" noChangeArrowheads="1"/>
          </p:cNvSpPr>
          <p:nvPr>
            <p:ph idx="1"/>
          </p:nvPr>
        </p:nvSpPr>
        <p:spPr>
          <a:xfrm>
            <a:off x="685800" y="1752600"/>
            <a:ext cx="7772400" cy="4648200"/>
          </a:xfrm>
        </p:spPr>
        <p:txBody>
          <a:bodyPr/>
          <a:lstStyle/>
          <a:p>
            <a:r>
              <a:rPr lang="en-US" smtClean="0"/>
              <a:t>Ancaman (threat) adalah:</a:t>
            </a:r>
          </a:p>
          <a:p>
            <a:pPr lvl="1"/>
            <a:r>
              <a:rPr lang="en-US" smtClean="0"/>
              <a:t>Seseorang, sesuatu, kejadian atau ide yang menimbulkan bahaya bagi suatu aset</a:t>
            </a:r>
          </a:p>
          <a:p>
            <a:pPr lvl="1"/>
            <a:r>
              <a:rPr lang="en-US" smtClean="0"/>
              <a:t>Sesuatu yang memungkinkan penembusan keamanan</a:t>
            </a:r>
          </a:p>
          <a:p>
            <a:r>
              <a:rPr lang="en-US" smtClean="0"/>
              <a:t>Serangan (attack) adalah realisasi dari </a:t>
            </a:r>
            <a:r>
              <a:rPr lang="en-US" i="1" smtClean="0"/>
              <a:t>threat</a:t>
            </a:r>
            <a:r>
              <a:rPr lang="en-US"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r>
              <a:rPr lang="en-US" smtClean="0"/>
              <a:t>Threats</a:t>
            </a:r>
          </a:p>
        </p:txBody>
      </p:sp>
      <p:sp>
        <p:nvSpPr>
          <p:cNvPr id="18435" name="Rectangle 3"/>
          <p:cNvSpPr>
            <a:spLocks noGrp="1" noChangeArrowheads="1"/>
          </p:cNvSpPr>
          <p:nvPr>
            <p:ph idx="1"/>
          </p:nvPr>
        </p:nvSpPr>
        <p:spPr>
          <a:xfrm>
            <a:off x="685800" y="1371600"/>
            <a:ext cx="7772400" cy="4724400"/>
          </a:xfrm>
        </p:spPr>
        <p:txBody>
          <a:bodyPr/>
          <a:lstStyle/>
          <a:p>
            <a:r>
              <a:rPr lang="en-US" smtClean="0"/>
              <a:t>Klasifikasi threats: </a:t>
            </a:r>
          </a:p>
          <a:p>
            <a:pPr lvl="1"/>
            <a:r>
              <a:rPr lang="en-US" smtClean="0"/>
              <a:t>disengaja (mis. hacker penetration);</a:t>
            </a:r>
          </a:p>
          <a:p>
            <a:pPr lvl="1"/>
            <a:r>
              <a:rPr lang="en-US" smtClean="0"/>
              <a:t>Tidak disengaja (mis. Mengirimkan file yang sensitif ke alamat yang salah)</a:t>
            </a:r>
          </a:p>
          <a:p>
            <a:r>
              <a:rPr lang="en-US" smtClean="0"/>
              <a:t>Threats yang disengaja dapat dibagi lagi :</a:t>
            </a:r>
          </a:p>
          <a:p>
            <a:pPr lvl="1"/>
            <a:r>
              <a:rPr lang="en-US" smtClean="0"/>
              <a:t>pasif (mis.  monitoring, wire-tapping);</a:t>
            </a:r>
          </a:p>
          <a:p>
            <a:pPr lvl="1"/>
            <a:r>
              <a:rPr lang="en-US" smtClean="0"/>
              <a:t>aktif (mis. Merubah nilai transaksi finansial)</a:t>
            </a:r>
          </a:p>
          <a:p>
            <a:r>
              <a:rPr lang="en-US" smtClean="0"/>
              <a:t>Pada umumnya, </a:t>
            </a:r>
            <a:r>
              <a:rPr lang="en-US" i="1" smtClean="0"/>
              <a:t>threats</a:t>
            </a:r>
            <a:r>
              <a:rPr lang="en-US" smtClean="0"/>
              <a:t> yang pasif lebih mudah dilakukan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7463"/>
            <a:ext cx="7772400" cy="1143001"/>
          </a:xfrm>
        </p:spPr>
        <p:txBody>
          <a:bodyPr/>
          <a:lstStyle/>
          <a:p>
            <a:r>
              <a:rPr lang="en-US" smtClean="0"/>
              <a:t>Fundamental Threats</a:t>
            </a:r>
          </a:p>
        </p:txBody>
      </p:sp>
      <p:sp>
        <p:nvSpPr>
          <p:cNvPr id="19459" name="Rectangle 3"/>
          <p:cNvSpPr>
            <a:spLocks noGrp="1" noChangeArrowheads="1"/>
          </p:cNvSpPr>
          <p:nvPr>
            <p:ph idx="1"/>
          </p:nvPr>
        </p:nvSpPr>
        <p:spPr>
          <a:xfrm>
            <a:off x="685800" y="1295400"/>
            <a:ext cx="7772400" cy="4800600"/>
          </a:xfrm>
        </p:spPr>
        <p:txBody>
          <a:bodyPr/>
          <a:lstStyle/>
          <a:p>
            <a:r>
              <a:rPr lang="en-US" smtClean="0"/>
              <a:t>Four fundamental threats :</a:t>
            </a:r>
          </a:p>
          <a:p>
            <a:pPr lvl="1"/>
            <a:r>
              <a:rPr lang="en-US" smtClean="0"/>
              <a:t>Information leakage,  </a:t>
            </a:r>
          </a:p>
          <a:p>
            <a:pPr lvl="1"/>
            <a:r>
              <a:rPr lang="en-US" smtClean="0"/>
              <a:t>Integrity violation,</a:t>
            </a:r>
          </a:p>
          <a:p>
            <a:pPr lvl="1"/>
            <a:r>
              <a:rPr lang="en-US" smtClean="0"/>
              <a:t>Denial of service,</a:t>
            </a:r>
          </a:p>
          <a:p>
            <a:pPr lvl="1"/>
            <a:r>
              <a:rPr lang="en-US" smtClean="0"/>
              <a:t>Illegitimate use.</a:t>
            </a:r>
          </a:p>
          <a:p>
            <a:r>
              <a:rPr lang="en-US" smtClean="0"/>
              <a:t>Real life threats examples will be covered next…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a:lstStyle/>
          <a:p>
            <a:r>
              <a:rPr lang="en-US" smtClean="0"/>
              <a:t>Beberapa Istilah</a:t>
            </a:r>
            <a:endParaRPr lang="en-US" sz="3600" smtClean="0">
              <a:solidFill>
                <a:srgbClr val="CCFF33"/>
              </a:solidFill>
            </a:endParaRPr>
          </a:p>
        </p:txBody>
      </p:sp>
      <p:sp>
        <p:nvSpPr>
          <p:cNvPr id="20483" name="Rectangle 3"/>
          <p:cNvSpPr>
            <a:spLocks noGrp="1" noChangeArrowheads="1"/>
          </p:cNvSpPr>
          <p:nvPr>
            <p:ph idx="1"/>
          </p:nvPr>
        </p:nvSpPr>
        <p:spPr>
          <a:xfrm>
            <a:off x="685800" y="1066800"/>
            <a:ext cx="7772400" cy="4648200"/>
          </a:xfrm>
        </p:spPr>
        <p:txBody>
          <a:bodyPr/>
          <a:lstStyle/>
          <a:p>
            <a:pPr>
              <a:lnSpc>
                <a:spcPct val="90000"/>
              </a:lnSpc>
            </a:pPr>
            <a:r>
              <a:rPr lang="en-US" sz="2800" smtClean="0"/>
              <a:t>Hacker</a:t>
            </a:r>
          </a:p>
          <a:p>
            <a:pPr lvl="1">
              <a:lnSpc>
                <a:spcPct val="90000"/>
              </a:lnSpc>
            </a:pPr>
            <a:r>
              <a:rPr lang="en-US" smtClean="0"/>
              <a:t>Salah satu buku yang pertama kali membahas hacker : </a:t>
            </a:r>
            <a:r>
              <a:rPr lang="en-US" i="1" smtClean="0"/>
              <a:t>Hackers: Heroes of the Computer Revolution</a:t>
            </a:r>
            <a:r>
              <a:rPr lang="en-US" smtClean="0"/>
              <a:t> oleh Steven Levy</a:t>
            </a:r>
          </a:p>
          <a:p>
            <a:pPr lvl="2">
              <a:lnSpc>
                <a:spcPct val="90000"/>
              </a:lnSpc>
            </a:pPr>
            <a:r>
              <a:rPr lang="en-US" smtClean="0"/>
              <a:t>Mr. Levy menyatakan istilah hacker pertama kali muncul di Massachusetts Institute of Technology (MIT)</a:t>
            </a:r>
          </a:p>
          <a:p>
            <a:pPr lvl="1">
              <a:lnSpc>
                <a:spcPct val="90000"/>
              </a:lnSpc>
            </a:pPr>
            <a:r>
              <a:rPr lang="en-US" smtClean="0"/>
              <a:t>Hacker : pakar programmer yang dapat mendeteksi kerawanan suatu program dari segi keamanan, tetapi tidak memanfaatkannya untuk tujuan menguntungkan diri sendiri atau pihak lain</a:t>
            </a:r>
          </a:p>
          <a:p>
            <a:pPr>
              <a:lnSpc>
                <a:spcPct val="90000"/>
              </a:lnSpc>
            </a:pPr>
            <a:r>
              <a:rPr lang="en-US" sz="2800" smtClean="0"/>
              <a:t>Cracker/intruder : pakar programmer (bisa jadi juga tidak perlu pakar) yang memanfaatkan kelemahan suatu program untuk keuntungan diri sendiri atau pihak lain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85800" y="685800"/>
            <a:ext cx="7772400" cy="5410200"/>
          </a:xfrm>
        </p:spPr>
        <p:txBody>
          <a:bodyPr/>
          <a:lstStyle/>
          <a:p>
            <a:r>
              <a:rPr lang="en-US" smtClean="0"/>
              <a:t>Script Kiddie</a:t>
            </a:r>
          </a:p>
          <a:p>
            <a:pPr lvl="1"/>
            <a:r>
              <a:rPr lang="en-US" i="1" smtClean="0"/>
              <a:t>Crackers</a:t>
            </a:r>
            <a:r>
              <a:rPr lang="en-US" smtClean="0"/>
              <a:t> yang menggunakan </a:t>
            </a:r>
            <a:r>
              <a:rPr lang="en-US" i="1" smtClean="0"/>
              <a:t>scripts</a:t>
            </a:r>
            <a:r>
              <a:rPr lang="en-US" smtClean="0"/>
              <a:t> dan program yang ditulis oleh orang lain</a:t>
            </a:r>
          </a:p>
          <a:p>
            <a:pPr lvl="1"/>
            <a:r>
              <a:rPr lang="en-US" smtClean="0"/>
              <a:t>Variant lain dari </a:t>
            </a:r>
            <a:r>
              <a:rPr lang="en-US" i="1" smtClean="0"/>
              <a:t>script kiddie</a:t>
            </a:r>
            <a:r>
              <a:rPr lang="en-US" smtClean="0"/>
              <a:t> : leech, warez puppy, wazed d00d, lamer, rodent</a:t>
            </a:r>
          </a:p>
          <a:p>
            <a:r>
              <a:rPr lang="en-US" smtClean="0"/>
              <a:t>Phreak</a:t>
            </a:r>
          </a:p>
          <a:p>
            <a:pPr lvl="1"/>
            <a:r>
              <a:rPr lang="en-US" smtClean="0"/>
              <a:t>Variant dari hacker </a:t>
            </a:r>
          </a:p>
          <a:p>
            <a:pPr lvl="1"/>
            <a:r>
              <a:rPr lang="en-US" smtClean="0"/>
              <a:t>Phreak adalah kependekkan dari </a:t>
            </a:r>
            <a:r>
              <a:rPr lang="en-US" i="1" smtClean="0"/>
              <a:t>phone phreak</a:t>
            </a:r>
            <a:r>
              <a:rPr lang="en-US" smtClean="0"/>
              <a:t> </a:t>
            </a:r>
          </a:p>
          <a:p>
            <a:pPr lvl="1"/>
            <a:r>
              <a:rPr lang="en-US" smtClean="0"/>
              <a:t>Phreaks adalah hacker yang memiliki minat pada telepon dan sistem telepon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685800" y="609600"/>
            <a:ext cx="7772400" cy="5486400"/>
          </a:xfrm>
        </p:spPr>
        <p:txBody>
          <a:bodyPr/>
          <a:lstStyle/>
          <a:p>
            <a:r>
              <a:rPr lang="en-US" smtClean="0"/>
              <a:t>White Hat/Black Hat</a:t>
            </a:r>
          </a:p>
          <a:p>
            <a:pPr lvl="1"/>
            <a:r>
              <a:rPr lang="en-US" smtClean="0"/>
              <a:t>White Hat : good hacker</a:t>
            </a:r>
          </a:p>
          <a:p>
            <a:pPr lvl="1"/>
            <a:r>
              <a:rPr lang="en-US" smtClean="0"/>
              <a:t>Black Hat : bad hacker</a:t>
            </a:r>
          </a:p>
          <a:p>
            <a:pPr lvl="1"/>
            <a:r>
              <a:rPr lang="en-US" smtClean="0"/>
              <a:t>Full disclosure vs disclosed to software vendor</a:t>
            </a:r>
          </a:p>
          <a:p>
            <a:r>
              <a:rPr lang="en-US" smtClean="0"/>
              <a:t>Grey Hat</a:t>
            </a:r>
          </a:p>
          <a:p>
            <a:r>
              <a:rPr lang="en-US" smtClean="0"/>
              <a:t>Hacktivism : hacking for political reasons</a:t>
            </a:r>
          </a:p>
          <a:p>
            <a:pPr lvl="1"/>
            <a:r>
              <a:rPr lang="en-US" smtClean="0"/>
              <a:t>Contoh : defacing Ku Klux Klan website</a:t>
            </a:r>
          </a:p>
          <a:p>
            <a:pPr lvl="1"/>
            <a:r>
              <a:rPr lang="en-US" smtClean="0"/>
              <a:t>“Perang” hacker Portugal dan Indonesia mengenai Timor Leste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smtClean="0"/>
              <a:t>Dasar Cryptography</a:t>
            </a:r>
          </a:p>
        </p:txBody>
      </p:sp>
      <p:pic>
        <p:nvPicPr>
          <p:cNvPr id="23555" name="Picture 5" descr="bd0663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200400"/>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Definisi</a:t>
            </a:r>
          </a:p>
        </p:txBody>
      </p:sp>
      <p:sp>
        <p:nvSpPr>
          <p:cNvPr id="24580" name="Rectangle 3" descr="Rectangle: Click to edit Master text styles&#10;Second level&#10;Third level&#10;Fourth level&#10;Fifth level"/>
          <p:cNvSpPr>
            <a:spLocks noGrp="1" noChangeArrowheads="1"/>
          </p:cNvSpPr>
          <p:nvPr>
            <p:ph idx="1"/>
          </p:nvPr>
        </p:nvSpPr>
        <p:spPr/>
        <p:txBody>
          <a:bodyPr/>
          <a:lstStyle/>
          <a:p>
            <a:pPr>
              <a:lnSpc>
                <a:spcPct val="90000"/>
              </a:lnSpc>
            </a:pPr>
            <a:r>
              <a:rPr lang="en-US" smtClean="0"/>
              <a:t>Kata </a:t>
            </a:r>
            <a:r>
              <a:rPr lang="en-US" i="1" smtClean="0"/>
              <a:t>cryptography </a:t>
            </a:r>
            <a:r>
              <a:rPr lang="en-US" smtClean="0"/>
              <a:t>berasal dari bahasa Yunani </a:t>
            </a:r>
            <a:r>
              <a:rPr lang="en-US" smtClean="0">
                <a:latin typeface="Symbol" pitchFamily="18" charset="2"/>
              </a:rPr>
              <a:t>krupto </a:t>
            </a:r>
            <a:r>
              <a:rPr lang="en-US" smtClean="0"/>
              <a:t>(hidden atau secret) dan </a:t>
            </a:r>
            <a:r>
              <a:rPr lang="en-US" smtClean="0">
                <a:latin typeface="Symbol" pitchFamily="18" charset="2"/>
              </a:rPr>
              <a:t>grafh</a:t>
            </a:r>
            <a:r>
              <a:rPr lang="en-US" smtClean="0"/>
              <a:t> (written)</a:t>
            </a:r>
            <a:endParaRPr lang="en-US" smtClean="0">
              <a:latin typeface="Symbol" pitchFamily="18" charset="2"/>
            </a:endParaRPr>
          </a:p>
          <a:p>
            <a:pPr lvl="1">
              <a:lnSpc>
                <a:spcPct val="90000"/>
              </a:lnSpc>
            </a:pPr>
            <a:r>
              <a:rPr lang="en-US" i="1" smtClean="0"/>
              <a:t>Art of secret writing</a:t>
            </a:r>
            <a:endParaRPr lang="en-US" smtClean="0"/>
          </a:p>
          <a:p>
            <a:pPr lvl="1">
              <a:lnSpc>
                <a:spcPct val="90000"/>
              </a:lnSpc>
            </a:pPr>
            <a:r>
              <a:rPr lang="en-US" smtClean="0"/>
              <a:t>Seni merubah informasi ke dalam bentuk yang tidak dapat dimengerti, dengan cara yang sedemikian hingga memungkinkan untuk mengembalikannya ke dalam bentuk semula</a:t>
            </a:r>
          </a:p>
        </p:txBody>
      </p:sp>
      <p:sp>
        <p:nvSpPr>
          <p:cNvPr id="24578"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FD58B41-A3DA-4EBF-9A2C-FBA107327640}"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id-ID" sz="3200" smtClean="0"/>
              <a:t>Layanan yang Disediakan Cryptography</a:t>
            </a:r>
            <a:endParaRPr lang="en-US" sz="3200" smtClean="0"/>
          </a:p>
        </p:txBody>
      </p:sp>
      <p:sp>
        <p:nvSpPr>
          <p:cNvPr id="25604" name="Rectangle 3" descr="Rectangle: Click to edit Master text styles&#10;Second level&#10;Third level&#10;Fourth level&#10;Fifth level"/>
          <p:cNvSpPr>
            <a:spLocks noGrp="1" noChangeArrowheads="1"/>
          </p:cNvSpPr>
          <p:nvPr>
            <p:ph type="body" sz="half" idx="1"/>
          </p:nvPr>
        </p:nvSpPr>
        <p:spPr/>
        <p:txBody>
          <a:bodyPr/>
          <a:lstStyle/>
          <a:p>
            <a:r>
              <a:rPr lang="id-ID" sz="2800" smtClean="0"/>
              <a:t>User Authentication</a:t>
            </a:r>
          </a:p>
          <a:p>
            <a:pPr lvl="1"/>
            <a:r>
              <a:rPr lang="id-ID" smtClean="0"/>
              <a:t>Mekanisme untuk membuktikan identitas anda (U are U)</a:t>
            </a:r>
          </a:p>
          <a:p>
            <a:pPr lvl="2"/>
            <a:r>
              <a:rPr lang="id-ID" smtClean="0"/>
              <a:t>Password, user-id, kode pin, kartu magnetis, smart card, biometric properties (sidik jari, retina, dsb.) etc.</a:t>
            </a:r>
          </a:p>
          <a:p>
            <a:pPr lvl="1"/>
            <a:endParaRPr lang="id-ID" smtClean="0"/>
          </a:p>
          <a:p>
            <a:pPr lvl="1"/>
            <a:endParaRPr lang="en-US" smtClean="0"/>
          </a:p>
        </p:txBody>
      </p:sp>
      <p:pic>
        <p:nvPicPr>
          <p:cNvPr id="25605"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038933" y="2824003"/>
            <a:ext cx="3333334" cy="2276793"/>
          </a:xfrm>
        </p:spPr>
      </p:pic>
      <p:sp>
        <p:nvSpPr>
          <p:cNvPr id="25602" name="Slide Number Placeholder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D619EAD5-C37A-4128-9903-55CDD788C8F7}"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id-ID" sz="2800" smtClean="0"/>
              <a:t>Layanan yang Disediakan Cryptography (2)</a:t>
            </a:r>
            <a:endParaRPr lang="en-US" sz="2800" smtClean="0"/>
          </a:p>
        </p:txBody>
      </p:sp>
      <p:sp>
        <p:nvSpPr>
          <p:cNvPr id="26628" name="Rectangle 4" descr="Rectangle: Click to edit Master text styles&#10;Second level&#10;Third level&#10;Fourth level&#10;Fifth level"/>
          <p:cNvSpPr>
            <a:spLocks noGrp="1" noChangeArrowheads="1"/>
          </p:cNvSpPr>
          <p:nvPr>
            <p:ph type="body" sz="half" idx="1"/>
          </p:nvPr>
        </p:nvSpPr>
        <p:spPr>
          <a:xfrm>
            <a:off x="609600" y="1905000"/>
            <a:ext cx="3810000" cy="4114800"/>
          </a:xfrm>
        </p:spPr>
        <p:txBody>
          <a:bodyPr/>
          <a:lstStyle/>
          <a:p>
            <a:pPr>
              <a:lnSpc>
                <a:spcPct val="80000"/>
              </a:lnSpc>
            </a:pPr>
            <a:r>
              <a:rPr lang="id-ID" sz="1800" smtClean="0"/>
              <a:t>Data Authentication</a:t>
            </a:r>
          </a:p>
          <a:p>
            <a:pPr lvl="1">
              <a:lnSpc>
                <a:spcPct val="80000"/>
              </a:lnSpc>
            </a:pPr>
            <a:r>
              <a:rPr lang="id-ID" sz="1600" smtClean="0"/>
              <a:t>Data integrity</a:t>
            </a:r>
          </a:p>
          <a:p>
            <a:pPr lvl="2">
              <a:lnSpc>
                <a:spcPct val="80000"/>
              </a:lnSpc>
            </a:pPr>
            <a:r>
              <a:rPr lang="id-ID" sz="1400" smtClean="0"/>
              <a:t>Layanan ini menjamin bahwa isi pesan yang dikirimkan belum pernah dimanipulasi</a:t>
            </a:r>
          </a:p>
          <a:p>
            <a:pPr lvl="2">
              <a:lnSpc>
                <a:spcPct val="80000"/>
              </a:lnSpc>
            </a:pPr>
            <a:r>
              <a:rPr lang="id-ID" sz="1400" smtClean="0"/>
              <a:t>Layanan </a:t>
            </a:r>
            <a:r>
              <a:rPr lang="id-ID" sz="1400" i="1" smtClean="0"/>
              <a:t>d</a:t>
            </a:r>
            <a:r>
              <a:rPr lang="en-US" sz="1400" i="1" smtClean="0"/>
              <a:t>ata integrity</a:t>
            </a:r>
            <a:r>
              <a:rPr lang="en-US" sz="1400" smtClean="0"/>
              <a:t> </a:t>
            </a:r>
            <a:r>
              <a:rPr lang="id-ID" sz="1400" smtClean="0"/>
              <a:t>sendiri tidak akan ada artinya bila bekerja sendirian (tidak mampu digunakan untuk mengetahui apakah data yang diterima belum dimodifikasi kecuali anda tahu betul bahwa pesan itu anda terima langsung dan dikirimkan oleh orang yang jujur)</a:t>
            </a:r>
          </a:p>
          <a:p>
            <a:pPr lvl="2">
              <a:lnSpc>
                <a:spcPct val="80000"/>
              </a:lnSpc>
            </a:pPr>
            <a:r>
              <a:rPr lang="id-ID" sz="1400" smtClean="0"/>
              <a:t>Oleh karena itu, </a:t>
            </a:r>
            <a:r>
              <a:rPr lang="id-ID" sz="1400" i="1" smtClean="0"/>
              <a:t>data integrity service </a:t>
            </a:r>
            <a:r>
              <a:rPr lang="id-ID" sz="1400" smtClean="0"/>
              <a:t>harus selalu dikombinasikan dengan </a:t>
            </a:r>
            <a:r>
              <a:rPr lang="id-ID" sz="1400" i="1" smtClean="0"/>
              <a:t>data origin authentication service</a:t>
            </a:r>
            <a:endParaRPr lang="en-US" sz="1400" smtClean="0"/>
          </a:p>
        </p:txBody>
      </p:sp>
      <p:pic>
        <p:nvPicPr>
          <p:cNvPr id="26629"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19600" y="1905000"/>
            <a:ext cx="4343400" cy="4114800"/>
          </a:xfrm>
        </p:spPr>
      </p:pic>
      <p:sp>
        <p:nvSpPr>
          <p:cNvPr id="26626" name="Slide Number Placeholder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2AF7E498-1BD0-4406-97C6-32E15938E8E0}" type="slidenum">
              <a:rPr lang="en-US"/>
              <a:pPr/>
              <a:t>19</a:t>
            </a:fld>
            <a:endParaRPr lang="en-US"/>
          </a:p>
        </p:txBody>
      </p:sp>
      <p:sp>
        <p:nvSpPr>
          <p:cNvPr id="26630" name="Text Box 6"/>
          <p:cNvSpPr txBox="1">
            <a:spLocks noChangeArrowheads="1"/>
          </p:cNvSpPr>
          <p:nvPr/>
        </p:nvSpPr>
        <p:spPr bwMode="auto">
          <a:xfrm>
            <a:off x="6019800" y="6064250"/>
            <a:ext cx="143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600"/>
              <a:t>Data Integrity</a:t>
            </a:r>
            <a:endParaRPr lang="en-US"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7772400" cy="1143000"/>
          </a:xfrm>
        </p:spPr>
        <p:txBody>
          <a:bodyPr/>
          <a:lstStyle/>
          <a:p>
            <a:r>
              <a:rPr lang="en-US" smtClean="0"/>
              <a:t>Computer System</a:t>
            </a:r>
          </a:p>
        </p:txBody>
      </p:sp>
      <p:pic>
        <p:nvPicPr>
          <p:cNvPr id="9219" name="Picture 4" descr="COM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84350"/>
            <a:ext cx="10636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619125" y="289560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Web Server</a:t>
            </a:r>
          </a:p>
        </p:txBody>
      </p:sp>
      <p:pic>
        <p:nvPicPr>
          <p:cNvPr id="9221" name="Picture 6" descr="COMP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5240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3605213" y="3260725"/>
            <a:ext cx="1157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ATM Bank</a:t>
            </a:r>
          </a:p>
        </p:txBody>
      </p:sp>
      <p:pic>
        <p:nvPicPr>
          <p:cNvPr id="9223" name="Picture 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7563" y="1700213"/>
            <a:ext cx="2027237"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24" name="Freeform 10"/>
          <p:cNvSpPr>
            <a:spLocks/>
          </p:cNvSpPr>
          <p:nvPr/>
        </p:nvSpPr>
        <p:spPr bwMode="auto">
          <a:xfrm>
            <a:off x="6899275" y="2363788"/>
            <a:ext cx="458788" cy="153987"/>
          </a:xfrm>
          <a:custGeom>
            <a:avLst/>
            <a:gdLst>
              <a:gd name="T0" fmla="*/ 0 w 289"/>
              <a:gd name="T1" fmla="*/ 96 h 97"/>
              <a:gd name="T2" fmla="*/ 0 w 289"/>
              <a:gd name="T3" fmla="*/ 0 h 97"/>
              <a:gd name="T4" fmla="*/ 288 w 289"/>
              <a:gd name="T5" fmla="*/ 0 h 97"/>
              <a:gd name="T6" fmla="*/ 0 60000 65536"/>
              <a:gd name="T7" fmla="*/ 0 60000 65536"/>
              <a:gd name="T8" fmla="*/ 0 60000 65536"/>
            </a:gdLst>
            <a:ahLst/>
            <a:cxnLst>
              <a:cxn ang="T6">
                <a:pos x="T0" y="T1"/>
              </a:cxn>
              <a:cxn ang="T7">
                <a:pos x="T2" y="T3"/>
              </a:cxn>
              <a:cxn ang="T8">
                <a:pos x="T4" y="T5"/>
              </a:cxn>
            </a:cxnLst>
            <a:rect l="0" t="0" r="r" b="b"/>
            <a:pathLst>
              <a:path w="289" h="97">
                <a:moveTo>
                  <a:pt x="0" y="96"/>
                </a:moveTo>
                <a:lnTo>
                  <a:pt x="0" y="0"/>
                </a:lnTo>
                <a:lnTo>
                  <a:pt x="288" y="0"/>
                </a:lnTo>
              </a:path>
            </a:pathLst>
          </a:custGeom>
          <a:noFill/>
          <a:ln w="254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225"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4238" y="2259013"/>
            <a:ext cx="3476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6" name="Picture 1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0200" y="2541588"/>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27" name="Text Box 14"/>
          <p:cNvSpPr txBox="1">
            <a:spLocks noChangeArrowheads="1"/>
          </p:cNvSpPr>
          <p:nvPr/>
        </p:nvSpPr>
        <p:spPr bwMode="auto">
          <a:xfrm>
            <a:off x="6149975" y="3048000"/>
            <a:ext cx="147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Cable TV Box</a:t>
            </a:r>
          </a:p>
        </p:txBody>
      </p:sp>
      <p:sp>
        <p:nvSpPr>
          <p:cNvPr id="9228" name="Text Box 15"/>
          <p:cNvSpPr txBox="1">
            <a:spLocks noChangeArrowheads="1"/>
          </p:cNvSpPr>
          <p:nvPr/>
        </p:nvSpPr>
        <p:spPr bwMode="auto">
          <a:xfrm>
            <a:off x="3733800" y="4267200"/>
            <a:ext cx="65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ETC.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r>
              <a:rPr lang="id-ID" sz="2800" smtClean="0"/>
              <a:t>Layanan yang Disediakan Cryptography (3)</a:t>
            </a:r>
            <a:endParaRPr lang="en-US" sz="2800" smtClean="0"/>
          </a:p>
        </p:txBody>
      </p:sp>
      <p:sp>
        <p:nvSpPr>
          <p:cNvPr id="27652" name="Rectangle 5" descr="Rectangle: Click to edit Master text styles&#10;Second level&#10;Third level&#10;Fourth level&#10;Fifth level"/>
          <p:cNvSpPr>
            <a:spLocks noGrp="1" noChangeArrowheads="1"/>
          </p:cNvSpPr>
          <p:nvPr>
            <p:ph type="body" sz="half" idx="1"/>
          </p:nvPr>
        </p:nvSpPr>
        <p:spPr>
          <a:xfrm>
            <a:off x="838200" y="1905000"/>
            <a:ext cx="3276600" cy="4114800"/>
          </a:xfrm>
        </p:spPr>
        <p:txBody>
          <a:bodyPr/>
          <a:lstStyle/>
          <a:p>
            <a:r>
              <a:rPr lang="en-US" sz="2400" smtClean="0"/>
              <a:t>Data origin authentication</a:t>
            </a:r>
          </a:p>
          <a:p>
            <a:pPr lvl="1"/>
            <a:r>
              <a:rPr lang="id-ID" sz="2000" smtClean="0"/>
              <a:t>Layanan untuk memastikan bahwa pengirim pesan adalah benar-benar orang yang mengirimkan pesan tersebut</a:t>
            </a:r>
            <a:endParaRPr lang="en-US" sz="2000" smtClean="0"/>
          </a:p>
        </p:txBody>
      </p:sp>
      <p:sp>
        <p:nvSpPr>
          <p:cNvPr id="27650" name="Slide Number Placeholder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4468E0AB-82EE-4B1E-8A61-0BAFB0D04741}" type="slidenum">
              <a:rPr lang="en-US"/>
              <a:pPr/>
              <a:t>20</a:t>
            </a:fld>
            <a:endParaRPr lang="en-US"/>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154238"/>
            <a:ext cx="48006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8"/>
          <p:cNvSpPr txBox="1">
            <a:spLocks noChangeArrowheads="1"/>
          </p:cNvSpPr>
          <p:nvPr/>
        </p:nvSpPr>
        <p:spPr bwMode="auto">
          <a:xfrm>
            <a:off x="4251325" y="351155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2000"/>
              <a:t>A</a:t>
            </a:r>
            <a:endParaRPr lang="en-US" sz="2000"/>
          </a:p>
        </p:txBody>
      </p:sp>
      <p:sp>
        <p:nvSpPr>
          <p:cNvPr id="27655" name="Text Box 9"/>
          <p:cNvSpPr txBox="1">
            <a:spLocks noChangeArrowheads="1"/>
          </p:cNvSpPr>
          <p:nvPr/>
        </p:nvSpPr>
        <p:spPr bwMode="auto">
          <a:xfrm>
            <a:off x="8201025" y="34290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2000"/>
              <a:t>B</a:t>
            </a:r>
            <a:endParaRPr lang="en-US" sz="2000"/>
          </a:p>
        </p:txBody>
      </p:sp>
      <p:sp>
        <p:nvSpPr>
          <p:cNvPr id="27656" name="Text Box 10"/>
          <p:cNvSpPr txBox="1">
            <a:spLocks noChangeArrowheads="1"/>
          </p:cNvSpPr>
          <p:nvPr/>
        </p:nvSpPr>
        <p:spPr bwMode="auto">
          <a:xfrm>
            <a:off x="5529263" y="5957888"/>
            <a:ext cx="2700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He can claim that he is A</a:t>
            </a:r>
            <a:endParaRPr lang="en-US"/>
          </a:p>
        </p:txBody>
      </p:sp>
      <p:sp>
        <p:nvSpPr>
          <p:cNvPr id="27657" name="Line 11"/>
          <p:cNvSpPr>
            <a:spLocks noChangeShapeType="1"/>
          </p:cNvSpPr>
          <p:nvPr/>
        </p:nvSpPr>
        <p:spPr bwMode="auto">
          <a:xfrm flipV="1">
            <a:off x="6858000" y="5029200"/>
            <a:ext cx="76200" cy="914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lstStyle/>
          <a:p>
            <a:r>
              <a:rPr lang="id-ID" sz="2800" smtClean="0"/>
              <a:t>Layanan yang Disediakan Cryptography (4)</a:t>
            </a:r>
            <a:endParaRPr lang="en-US" sz="2800" smtClean="0"/>
          </a:p>
        </p:txBody>
      </p:sp>
      <p:sp>
        <p:nvSpPr>
          <p:cNvPr id="28676" name="Rectangle 5" descr="Rectangle: Click to edit Master text styles&#10;Second level&#10;Third level&#10;Fourth level&#10;Fifth level"/>
          <p:cNvSpPr>
            <a:spLocks noGrp="1" noChangeArrowheads="1"/>
          </p:cNvSpPr>
          <p:nvPr>
            <p:ph type="body" sz="half" idx="1"/>
          </p:nvPr>
        </p:nvSpPr>
        <p:spPr/>
        <p:txBody>
          <a:bodyPr/>
          <a:lstStyle/>
          <a:p>
            <a:pPr>
              <a:lnSpc>
                <a:spcPct val="90000"/>
              </a:lnSpc>
            </a:pPr>
            <a:r>
              <a:rPr lang="en-US" sz="2000" smtClean="0"/>
              <a:t>Non-repudiation of origin</a:t>
            </a:r>
          </a:p>
          <a:p>
            <a:pPr lvl="1">
              <a:lnSpc>
                <a:spcPct val="90000"/>
              </a:lnSpc>
            </a:pPr>
            <a:r>
              <a:rPr lang="id-ID" sz="1800" smtClean="0"/>
              <a:t>Layanan ini melindungi terhadap penyangkalan yang disampaikan oleh entitas-entitas yang terlibat dalam komunikasi </a:t>
            </a:r>
          </a:p>
          <a:p>
            <a:pPr lvl="1">
              <a:lnSpc>
                <a:spcPct val="90000"/>
              </a:lnSpc>
            </a:pPr>
            <a:r>
              <a:rPr lang="en-US" sz="1800" i="1" smtClean="0"/>
              <a:t>Non-repudiation</a:t>
            </a:r>
            <a:r>
              <a:rPr lang="en-US" sz="1800" smtClean="0"/>
              <a:t> </a:t>
            </a:r>
            <a:r>
              <a:rPr lang="id-ID" sz="1800" smtClean="0"/>
              <a:t>dengan </a:t>
            </a:r>
            <a:r>
              <a:rPr lang="en-US" sz="1800" i="1" smtClean="0"/>
              <a:t>proof of origin</a:t>
            </a:r>
            <a:r>
              <a:rPr lang="en-US" sz="1800" smtClean="0"/>
              <a:t> </a:t>
            </a:r>
            <a:r>
              <a:rPr lang="id-ID" sz="1800" smtClean="0"/>
              <a:t>melindungi usaha penyangkalan pengiriman pesan oleh pengirim sedangkan </a:t>
            </a:r>
            <a:r>
              <a:rPr lang="en-US" sz="1800" i="1" smtClean="0"/>
              <a:t>non-repudiation</a:t>
            </a:r>
            <a:r>
              <a:rPr lang="en-US" sz="1800" smtClean="0"/>
              <a:t> </a:t>
            </a:r>
            <a:r>
              <a:rPr lang="id-ID" sz="1800" smtClean="0"/>
              <a:t>dengan </a:t>
            </a:r>
            <a:r>
              <a:rPr lang="en-US" sz="1800" i="1" smtClean="0"/>
              <a:t>proof of delivery</a:t>
            </a:r>
            <a:r>
              <a:rPr lang="en-US" sz="1800" smtClean="0"/>
              <a:t> </a:t>
            </a:r>
            <a:r>
              <a:rPr lang="id-ID" sz="1800" smtClean="0"/>
              <a:t>melindungi penyangkalan terhadap penerimaan suatu pesan</a:t>
            </a:r>
          </a:p>
        </p:txBody>
      </p:sp>
      <p:sp>
        <p:nvSpPr>
          <p:cNvPr id="28674" name="Slide Number Placeholder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A5A20ABA-268B-4CF1-AF5B-F60C6DC3CC7C}" type="slidenum">
              <a:rPr lang="en-US"/>
              <a:pPr/>
              <a:t>21</a:t>
            </a:fld>
            <a:endParaRPr lang="en-US"/>
          </a:p>
        </p:txBody>
      </p:sp>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2672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p:txBody>
          <a:bodyPr/>
          <a:lstStyle/>
          <a:p>
            <a:r>
              <a:rPr lang="id-ID" sz="2800" smtClean="0"/>
              <a:t>Layanan yang Disediakan Cryptography (5)</a:t>
            </a:r>
            <a:endParaRPr lang="en-US" sz="2800" smtClean="0"/>
          </a:p>
        </p:txBody>
      </p:sp>
      <p:sp>
        <p:nvSpPr>
          <p:cNvPr id="29700" name="Rectangle 5" descr="Rectangle: Click to edit Master text styles&#10;Second level&#10;Third level&#10;Fourth level&#10;Fifth level"/>
          <p:cNvSpPr>
            <a:spLocks noGrp="1" noChangeArrowheads="1"/>
          </p:cNvSpPr>
          <p:nvPr>
            <p:ph type="body" sz="half" idx="1"/>
          </p:nvPr>
        </p:nvSpPr>
        <p:spPr/>
        <p:txBody>
          <a:bodyPr/>
          <a:lstStyle/>
          <a:p>
            <a:r>
              <a:rPr lang="en-US" sz="2800" smtClean="0"/>
              <a:t>Data confidentiality</a:t>
            </a:r>
            <a:endParaRPr lang="id-ID" sz="2800" smtClean="0"/>
          </a:p>
          <a:p>
            <a:pPr lvl="1"/>
            <a:r>
              <a:rPr lang="id-ID" smtClean="0"/>
              <a:t>Layani ini melindungi pesan agar tidak dapat dibaca (bisa jadi dapat dibaca tapi tidak dapat dimengerti) pihak lain yang tidak berwenang</a:t>
            </a:r>
          </a:p>
        </p:txBody>
      </p:sp>
      <p:sp>
        <p:nvSpPr>
          <p:cNvPr id="29698" name="Slide Number Placeholder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FE43446-FBB8-430D-AF44-DCAE74B559FC}" type="slidenum">
              <a:rPr lang="en-US"/>
              <a:pPr/>
              <a:t>22</a:t>
            </a:fld>
            <a:endParaRPr lang="en-US"/>
          </a:p>
        </p:txBody>
      </p:sp>
      <p:pic>
        <p:nvPicPr>
          <p:cNvPr id="297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4191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8"/>
          <p:cNvSpPr txBox="1">
            <a:spLocks noChangeArrowheads="1"/>
          </p:cNvSpPr>
          <p:nvPr/>
        </p:nvSpPr>
        <p:spPr bwMode="auto">
          <a:xfrm>
            <a:off x="4184650" y="5530850"/>
            <a:ext cx="465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600"/>
              <a:t>Dia bisa ikut menerima pesan tapi tidak mengerti </a:t>
            </a:r>
            <a:endParaRPr lang="en-US" sz="1600"/>
          </a:p>
        </p:txBody>
      </p:sp>
      <p:sp>
        <p:nvSpPr>
          <p:cNvPr id="29703" name="Line 9"/>
          <p:cNvSpPr>
            <a:spLocks noChangeShapeType="1"/>
          </p:cNvSpPr>
          <p:nvPr/>
        </p:nvSpPr>
        <p:spPr bwMode="auto">
          <a:xfrm flipV="1">
            <a:off x="6781800" y="4495800"/>
            <a:ext cx="228600" cy="1066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endParaRPr lang="id-ID" smtClean="0"/>
          </a:p>
        </p:txBody>
      </p:sp>
      <p:sp>
        <p:nvSpPr>
          <p:cNvPr id="30722"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6E44AE6-676C-4EB3-AA76-4FC05C16BC7E}" type="slidenum">
              <a:rPr lang="en-US"/>
              <a:pPr/>
              <a:t>23</a:t>
            </a:fld>
            <a:endParaRPr lang="en-US"/>
          </a:p>
        </p:txBody>
      </p:sp>
      <p:sp>
        <p:nvSpPr>
          <p:cNvPr id="30724" name="Text Box 5"/>
          <p:cNvSpPr txBox="1">
            <a:spLocks noChangeArrowheads="1"/>
          </p:cNvSpPr>
          <p:nvPr/>
        </p:nvSpPr>
        <p:spPr bwMode="auto">
          <a:xfrm>
            <a:off x="762000" y="2362200"/>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Plaintext/cleartext</a:t>
            </a:r>
          </a:p>
        </p:txBody>
      </p:sp>
      <p:sp>
        <p:nvSpPr>
          <p:cNvPr id="30725" name="Text Box 6"/>
          <p:cNvSpPr txBox="1">
            <a:spLocks noChangeArrowheads="1"/>
          </p:cNvSpPr>
          <p:nvPr/>
        </p:nvSpPr>
        <p:spPr bwMode="auto">
          <a:xfrm>
            <a:off x="2840038" y="2178050"/>
            <a:ext cx="1122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encryption</a:t>
            </a:r>
          </a:p>
        </p:txBody>
      </p:sp>
      <p:sp>
        <p:nvSpPr>
          <p:cNvPr id="30726" name="Text Box 7"/>
          <p:cNvSpPr txBox="1">
            <a:spLocks noChangeArrowheads="1"/>
          </p:cNvSpPr>
          <p:nvPr/>
        </p:nvSpPr>
        <p:spPr bwMode="auto">
          <a:xfrm>
            <a:off x="6019800" y="2178050"/>
            <a:ext cx="112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decryption</a:t>
            </a:r>
          </a:p>
        </p:txBody>
      </p:sp>
      <p:sp>
        <p:nvSpPr>
          <p:cNvPr id="30727" name="Text Box 8"/>
          <p:cNvSpPr txBox="1">
            <a:spLocks noChangeArrowheads="1"/>
          </p:cNvSpPr>
          <p:nvPr/>
        </p:nvSpPr>
        <p:spPr bwMode="auto">
          <a:xfrm>
            <a:off x="4491038" y="2406650"/>
            <a:ext cx="1071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ciphertext</a:t>
            </a:r>
          </a:p>
        </p:txBody>
      </p:sp>
      <p:sp>
        <p:nvSpPr>
          <p:cNvPr id="30728" name="Text Box 9"/>
          <p:cNvSpPr txBox="1">
            <a:spLocks noChangeArrowheads="1"/>
          </p:cNvSpPr>
          <p:nvPr/>
        </p:nvSpPr>
        <p:spPr bwMode="auto">
          <a:xfrm>
            <a:off x="7467600" y="2406650"/>
            <a:ext cx="950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Plaintext</a:t>
            </a:r>
          </a:p>
        </p:txBody>
      </p:sp>
      <p:sp>
        <p:nvSpPr>
          <p:cNvPr id="30729" name="Line 10"/>
          <p:cNvSpPr>
            <a:spLocks noChangeShapeType="1"/>
          </p:cNvSpPr>
          <p:nvPr/>
        </p:nvSpPr>
        <p:spPr bwMode="auto">
          <a:xfrm>
            <a:off x="2667000" y="2590800"/>
            <a:ext cx="16764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0730" name="Line 11"/>
          <p:cNvSpPr>
            <a:spLocks noChangeShapeType="1"/>
          </p:cNvSpPr>
          <p:nvPr/>
        </p:nvSpPr>
        <p:spPr bwMode="auto">
          <a:xfrm>
            <a:off x="5715000" y="2590800"/>
            <a:ext cx="16764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30731" name="Oval 12"/>
          <p:cNvSpPr>
            <a:spLocks noChangeArrowheads="1"/>
          </p:cNvSpPr>
          <p:nvPr/>
        </p:nvSpPr>
        <p:spPr bwMode="auto">
          <a:xfrm>
            <a:off x="685800" y="2209800"/>
            <a:ext cx="1828800" cy="6096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0732" name="Line 13"/>
          <p:cNvSpPr>
            <a:spLocks noChangeShapeType="1"/>
          </p:cNvSpPr>
          <p:nvPr/>
        </p:nvSpPr>
        <p:spPr bwMode="auto">
          <a:xfrm>
            <a:off x="1600200" y="2971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3" name="Text Box 16"/>
          <p:cNvSpPr txBox="1">
            <a:spLocks noChangeArrowheads="1"/>
          </p:cNvSpPr>
          <p:nvPr/>
        </p:nvSpPr>
        <p:spPr bwMode="auto">
          <a:xfrm>
            <a:off x="762000" y="3381375"/>
            <a:ext cx="1471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Pesan dalam </a:t>
            </a:r>
          </a:p>
          <a:p>
            <a:pPr algn="ctr" eaLnBrk="1" hangingPunct="1"/>
            <a:r>
              <a:rPr lang="en-US" sz="1600"/>
              <a:t>bentuk aslinya</a:t>
            </a:r>
          </a:p>
        </p:txBody>
      </p:sp>
      <p:sp>
        <p:nvSpPr>
          <p:cNvPr id="30734" name="Text Box 17"/>
          <p:cNvSpPr txBox="1">
            <a:spLocks noChangeArrowheads="1"/>
          </p:cNvSpPr>
          <p:nvPr/>
        </p:nvSpPr>
        <p:spPr bwMode="auto">
          <a:xfrm>
            <a:off x="3814763" y="3505200"/>
            <a:ext cx="2560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Pesan dalam</a:t>
            </a:r>
          </a:p>
          <a:p>
            <a:pPr algn="ctr" eaLnBrk="1" hangingPunct="1"/>
            <a:r>
              <a:rPr lang="en-US" sz="1600"/>
              <a:t>bentuk yang sudah diubah</a:t>
            </a:r>
          </a:p>
        </p:txBody>
      </p:sp>
      <p:sp>
        <p:nvSpPr>
          <p:cNvPr id="30735" name="Oval 18"/>
          <p:cNvSpPr>
            <a:spLocks noChangeArrowheads="1"/>
          </p:cNvSpPr>
          <p:nvPr/>
        </p:nvSpPr>
        <p:spPr bwMode="auto">
          <a:xfrm>
            <a:off x="4419600" y="2286000"/>
            <a:ext cx="1219200" cy="6096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0736" name="Line 19"/>
          <p:cNvSpPr>
            <a:spLocks noChangeShapeType="1"/>
          </p:cNvSpPr>
          <p:nvPr/>
        </p:nvSpPr>
        <p:spPr bwMode="auto">
          <a:xfrm>
            <a:off x="5029200" y="30480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37" name="Text Box 20"/>
          <p:cNvSpPr txBox="1">
            <a:spLocks noChangeArrowheads="1"/>
          </p:cNvSpPr>
          <p:nvPr/>
        </p:nvSpPr>
        <p:spPr bwMode="auto">
          <a:xfrm>
            <a:off x="715963" y="4605338"/>
            <a:ext cx="6142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Cryptographers : menemukan kode rahasia</a:t>
            </a:r>
          </a:p>
          <a:p>
            <a:pPr eaLnBrk="1" hangingPunct="1"/>
            <a:r>
              <a:rPr lang="en-US"/>
              <a:t>Cryptanalysts : berusaha memecahkan kode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endParaRPr lang="id-ID" smtClean="0"/>
          </a:p>
        </p:txBody>
      </p:sp>
      <p:sp>
        <p:nvSpPr>
          <p:cNvPr id="31748" name="Rectangle 3" descr="Rectangle: Click to edit Master text styles&#10;Second level&#10;Third level&#10;Fourth level&#10;Fifth level"/>
          <p:cNvSpPr>
            <a:spLocks noGrp="1" noChangeArrowheads="1"/>
          </p:cNvSpPr>
          <p:nvPr>
            <p:ph idx="1"/>
          </p:nvPr>
        </p:nvSpPr>
        <p:spPr>
          <a:xfrm>
            <a:off x="838200" y="1676400"/>
            <a:ext cx="7772400" cy="4114800"/>
          </a:xfrm>
        </p:spPr>
        <p:txBody>
          <a:bodyPr/>
          <a:lstStyle/>
          <a:p>
            <a:pPr>
              <a:lnSpc>
                <a:spcPct val="90000"/>
              </a:lnSpc>
            </a:pPr>
            <a:r>
              <a:rPr lang="en-US" sz="2400" smtClean="0"/>
              <a:t>System cryptography melibatkan dua hal : algoritma dan sebuah kunci</a:t>
            </a:r>
          </a:p>
          <a:p>
            <a:pPr lvl="1">
              <a:lnSpc>
                <a:spcPct val="90000"/>
              </a:lnSpc>
            </a:pPr>
            <a:r>
              <a:rPr lang="en-US" sz="2000" smtClean="0"/>
              <a:t>Pengetahuan tentang suatu algoritma cryptography saja tanpa pengetahuan akan kunci yang digunakan, tidak dapat digunakan untuk men-dekripsi</a:t>
            </a:r>
          </a:p>
          <a:p>
            <a:pPr>
              <a:lnSpc>
                <a:spcPct val="90000"/>
              </a:lnSpc>
            </a:pPr>
            <a:r>
              <a:rPr lang="en-US" sz="2400" smtClean="0"/>
              <a:t>Contoh : Misalnya angka 42 (data anda) sangatlah penting bagi anda sehingga anda ingin melindunginya agar tidak dapat dilihat orang lain. Kemudian anda membuat algoritma cryptography berikut untuk meng-enkripsi data anda : </a:t>
            </a:r>
          </a:p>
          <a:p>
            <a:pPr>
              <a:lnSpc>
                <a:spcPct val="90000"/>
              </a:lnSpc>
              <a:buFont typeface="Wingdings" pitchFamily="2" charset="2"/>
              <a:buNone/>
            </a:pPr>
            <a:r>
              <a:rPr lang="en-US" sz="2400" smtClean="0">
                <a:solidFill>
                  <a:srgbClr val="FF3300"/>
                </a:solidFill>
              </a:rPr>
              <a:t>	</a:t>
            </a:r>
          </a:p>
          <a:p>
            <a:pPr>
              <a:lnSpc>
                <a:spcPct val="90000"/>
              </a:lnSpc>
              <a:buFont typeface="Wingdings" pitchFamily="2" charset="2"/>
              <a:buNone/>
            </a:pPr>
            <a:r>
              <a:rPr lang="en-US" sz="2400" smtClean="0">
                <a:solidFill>
                  <a:srgbClr val="FF3300"/>
                </a:solidFill>
              </a:rPr>
              <a:t>	data/kunci_crypto+(2 x kunci_crypto)</a:t>
            </a:r>
          </a:p>
          <a:p>
            <a:pPr lvl="1">
              <a:lnSpc>
                <a:spcPct val="90000"/>
              </a:lnSpc>
            </a:pPr>
            <a:endParaRPr lang="en-US" sz="2000" smtClean="0">
              <a:solidFill>
                <a:srgbClr val="FF3300"/>
              </a:solidFill>
            </a:endParaRPr>
          </a:p>
        </p:txBody>
      </p:sp>
      <p:sp>
        <p:nvSpPr>
          <p:cNvPr id="31746"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F1435E1-5654-40CA-809B-00C704BC4D46}" type="slidenum">
              <a:rPr lang="en-US"/>
              <a:pPr/>
              <a:t>24</a:t>
            </a:fld>
            <a:endParaRPr lang="en-US"/>
          </a:p>
        </p:txBody>
      </p:sp>
      <p:sp>
        <p:nvSpPr>
          <p:cNvPr id="31749" name="Oval 5"/>
          <p:cNvSpPr>
            <a:spLocks noChangeArrowheads="1"/>
          </p:cNvSpPr>
          <p:nvPr/>
        </p:nvSpPr>
        <p:spPr bwMode="auto">
          <a:xfrm>
            <a:off x="990600" y="5105400"/>
            <a:ext cx="5638800" cy="9144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1750" name="Freeform 6"/>
          <p:cNvSpPr>
            <a:spLocks/>
          </p:cNvSpPr>
          <p:nvPr/>
        </p:nvSpPr>
        <p:spPr bwMode="auto">
          <a:xfrm>
            <a:off x="2197100" y="6019800"/>
            <a:ext cx="927100" cy="381000"/>
          </a:xfrm>
          <a:custGeom>
            <a:avLst/>
            <a:gdLst>
              <a:gd name="T0" fmla="*/ 624998750 w 584"/>
              <a:gd name="T1" fmla="*/ 0 h 336"/>
              <a:gd name="T2" fmla="*/ 141128750 w 584"/>
              <a:gd name="T3" fmla="*/ 246872125 h 336"/>
              <a:gd name="T4" fmla="*/ 1471771250 w 584"/>
              <a:gd name="T5" fmla="*/ 432026786 h 336"/>
              <a:gd name="T6" fmla="*/ 0 60000 65536"/>
              <a:gd name="T7" fmla="*/ 0 60000 65536"/>
              <a:gd name="T8" fmla="*/ 0 60000 65536"/>
              <a:gd name="T9" fmla="*/ 0 w 584"/>
              <a:gd name="T10" fmla="*/ 0 h 336"/>
              <a:gd name="T11" fmla="*/ 584 w 584"/>
              <a:gd name="T12" fmla="*/ 336 h 336"/>
            </a:gdLst>
            <a:ahLst/>
            <a:cxnLst>
              <a:cxn ang="T6">
                <a:pos x="T0" y="T1"/>
              </a:cxn>
              <a:cxn ang="T7">
                <a:pos x="T2" y="T3"/>
              </a:cxn>
              <a:cxn ang="T8">
                <a:pos x="T4" y="T5"/>
              </a:cxn>
            </a:cxnLst>
            <a:rect l="T9" t="T10" r="T11" b="T12"/>
            <a:pathLst>
              <a:path w="584" h="336">
                <a:moveTo>
                  <a:pt x="248" y="0"/>
                </a:moveTo>
                <a:cubicBezTo>
                  <a:pt x="124" y="68"/>
                  <a:pt x="0" y="136"/>
                  <a:pt x="56" y="192"/>
                </a:cubicBezTo>
                <a:cubicBezTo>
                  <a:pt x="112" y="248"/>
                  <a:pt x="348" y="292"/>
                  <a:pt x="584" y="336"/>
                </a:cubicBezTo>
              </a:path>
            </a:pathLst>
          </a:custGeom>
          <a:noFill/>
          <a:ln w="952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1751" name="Text Box 7"/>
          <p:cNvSpPr txBox="1">
            <a:spLocks noChangeArrowheads="1"/>
          </p:cNvSpPr>
          <p:nvPr/>
        </p:nvSpPr>
        <p:spPr bwMode="auto">
          <a:xfrm>
            <a:off x="3260725" y="6129338"/>
            <a:ext cx="310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Your crypto algorithm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Computational Difficulty</a:t>
            </a:r>
          </a:p>
        </p:txBody>
      </p:sp>
      <p:sp>
        <p:nvSpPr>
          <p:cNvPr id="32772" name="Rectangle 3" descr="Rectangle: Click to edit Master text styles&#10;Second level&#10;Third level&#10;Fourth level&#10;Fifth level"/>
          <p:cNvSpPr>
            <a:spLocks noGrp="1" noChangeArrowheads="1"/>
          </p:cNvSpPr>
          <p:nvPr>
            <p:ph idx="1"/>
          </p:nvPr>
        </p:nvSpPr>
        <p:spPr>
          <a:xfrm>
            <a:off x="838200" y="1752600"/>
            <a:ext cx="7772400" cy="4114800"/>
          </a:xfrm>
        </p:spPr>
        <p:txBody>
          <a:bodyPr/>
          <a:lstStyle/>
          <a:p>
            <a:pPr>
              <a:lnSpc>
                <a:spcPct val="90000"/>
              </a:lnSpc>
            </a:pPr>
            <a:r>
              <a:rPr lang="en-US" sz="2400" smtClean="0"/>
              <a:t>Algoritma </a:t>
            </a:r>
            <a:r>
              <a:rPr lang="en-US" sz="2400" i="1" smtClean="0"/>
              <a:t>cryptography</a:t>
            </a:r>
            <a:r>
              <a:rPr lang="en-US" sz="2400" smtClean="0"/>
              <a:t> harus memungkinkan </a:t>
            </a:r>
            <a:r>
              <a:rPr lang="en-US" sz="2400" i="1" smtClean="0"/>
              <a:t>cryptographers </a:t>
            </a:r>
            <a:r>
              <a:rPr lang="en-US" sz="2400" smtClean="0"/>
              <a:t>(seseorang yang memiliki kunci) dapat melakukan perhitungan secara efisien</a:t>
            </a:r>
          </a:p>
          <a:p>
            <a:pPr>
              <a:lnSpc>
                <a:spcPct val="90000"/>
              </a:lnSpc>
            </a:pPr>
            <a:r>
              <a:rPr lang="en-US" sz="2400" smtClean="0"/>
              <a:t>Algoritma </a:t>
            </a:r>
            <a:r>
              <a:rPr lang="en-US" sz="2400" i="1" smtClean="0"/>
              <a:t>cryptography</a:t>
            </a:r>
            <a:r>
              <a:rPr lang="en-US" sz="2400" smtClean="0"/>
              <a:t> bisa saja dipecahkan tanpa adanya kunci</a:t>
            </a:r>
          </a:p>
          <a:p>
            <a:pPr lvl="1">
              <a:lnSpc>
                <a:spcPct val="90000"/>
              </a:lnSpc>
            </a:pPr>
            <a:r>
              <a:rPr lang="en-US" sz="2000" i="1" smtClean="0"/>
              <a:t>Cryptanalysts </a:t>
            </a:r>
            <a:r>
              <a:rPr lang="en-US" sz="2000" smtClean="0"/>
              <a:t>dapat mencoba berbagai kemungkinan kunci</a:t>
            </a:r>
          </a:p>
          <a:p>
            <a:pPr>
              <a:lnSpc>
                <a:spcPct val="90000"/>
              </a:lnSpc>
            </a:pPr>
            <a:r>
              <a:rPr lang="en-US" sz="2400" smtClean="0"/>
              <a:t>Keamanan skema </a:t>
            </a:r>
            <a:r>
              <a:rPr lang="en-US" sz="2400" i="1" smtClean="0"/>
              <a:t>cryptography</a:t>
            </a:r>
            <a:r>
              <a:rPr lang="en-US" sz="2400" smtClean="0"/>
              <a:t> tergantung pada seberapa susah seorang </a:t>
            </a:r>
            <a:r>
              <a:rPr lang="en-US" sz="2400" i="1" smtClean="0"/>
              <a:t>cryptanalysts</a:t>
            </a:r>
            <a:r>
              <a:rPr lang="en-US" sz="2400" smtClean="0"/>
              <a:t> dapat memecahkannya</a:t>
            </a:r>
          </a:p>
          <a:p>
            <a:pPr>
              <a:lnSpc>
                <a:spcPct val="90000"/>
              </a:lnSpc>
            </a:pPr>
            <a:r>
              <a:rPr lang="en-US" sz="2400" smtClean="0"/>
              <a:t>Skema </a:t>
            </a:r>
            <a:r>
              <a:rPr lang="en-US" sz="2400" i="1" smtClean="0"/>
              <a:t>cryptography</a:t>
            </a:r>
            <a:r>
              <a:rPr lang="en-US" sz="2400" smtClean="0"/>
              <a:t> dapat dibuat lebih aman menggunakan </a:t>
            </a:r>
          </a:p>
          <a:p>
            <a:pPr lvl="1">
              <a:lnSpc>
                <a:spcPct val="90000"/>
              </a:lnSpc>
            </a:pPr>
            <a:r>
              <a:rPr lang="en-US" sz="2000" smtClean="0"/>
              <a:t>Kunci yang lebih panjang</a:t>
            </a:r>
          </a:p>
          <a:p>
            <a:pPr lvl="1">
              <a:lnSpc>
                <a:spcPct val="90000"/>
              </a:lnSpc>
            </a:pPr>
            <a:r>
              <a:rPr lang="en-US" sz="2000" smtClean="0"/>
              <a:t>Menggunakan kunci yang panjangnya bervariasi</a:t>
            </a:r>
            <a:endParaRPr lang="en-US" i="1" smtClean="0"/>
          </a:p>
        </p:txBody>
      </p:sp>
      <p:sp>
        <p:nvSpPr>
          <p:cNvPr id="32770"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8B3678E-12ED-4785-93DA-E6A792F0EF82}"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Kode Rahasia</a:t>
            </a:r>
          </a:p>
        </p:txBody>
      </p:sp>
      <p:sp>
        <p:nvSpPr>
          <p:cNvPr id="33796" name="Rectangle 3" descr="Rectangle: Click to edit Master text styles&#10;Second level&#10;Third level&#10;Fourth level&#10;Fifth level"/>
          <p:cNvSpPr>
            <a:spLocks noGrp="1" noChangeArrowheads="1"/>
          </p:cNvSpPr>
          <p:nvPr>
            <p:ph idx="1"/>
          </p:nvPr>
        </p:nvSpPr>
        <p:spPr>
          <a:xfrm>
            <a:off x="838200" y="1676400"/>
            <a:ext cx="7772400" cy="4114800"/>
          </a:xfrm>
        </p:spPr>
        <p:txBody>
          <a:bodyPr/>
          <a:lstStyle/>
          <a:p>
            <a:pPr>
              <a:lnSpc>
                <a:spcPct val="90000"/>
              </a:lnSpc>
            </a:pPr>
            <a:r>
              <a:rPr lang="en-US" sz="2400" smtClean="0"/>
              <a:t>Kode rahasia = secret code =cipher = metoda yang digunakan untuk meng-enkripsi data</a:t>
            </a:r>
          </a:p>
          <a:p>
            <a:pPr>
              <a:lnSpc>
                <a:spcPct val="90000"/>
              </a:lnSpc>
            </a:pPr>
            <a:r>
              <a:rPr lang="en-US" sz="2400" smtClean="0"/>
              <a:t>Caesar Cipher</a:t>
            </a:r>
          </a:p>
          <a:p>
            <a:pPr lvl="1">
              <a:lnSpc>
                <a:spcPct val="90000"/>
              </a:lnSpc>
            </a:pPr>
            <a:r>
              <a:rPr lang="en-US" sz="2000" smtClean="0"/>
              <a:t>Mengganti setiap abjad dengan 3 abjad berikutnya (wrap wround to A from Z)</a:t>
            </a:r>
          </a:p>
          <a:p>
            <a:pPr lvl="2">
              <a:lnSpc>
                <a:spcPct val="90000"/>
              </a:lnSpc>
              <a:buFont typeface="Wingdings" pitchFamily="2" charset="2"/>
              <a:buNone/>
            </a:pPr>
            <a:r>
              <a:rPr lang="en-US" sz="1800" smtClean="0">
                <a:solidFill>
                  <a:srgbClr val="FF3300"/>
                </a:solidFill>
              </a:rPr>
              <a:t>Plaintext : ABCDEFGHIJKLMNOPQRSTUVWXYZ</a:t>
            </a:r>
          </a:p>
          <a:p>
            <a:pPr lvl="2">
              <a:lnSpc>
                <a:spcPct val="90000"/>
              </a:lnSpc>
              <a:buFont typeface="Wingdings" pitchFamily="2" charset="2"/>
              <a:buNone/>
            </a:pPr>
            <a:r>
              <a:rPr lang="en-US" sz="1800" smtClean="0">
                <a:solidFill>
                  <a:srgbClr val="FF3300"/>
                </a:solidFill>
              </a:rPr>
              <a:t>Ciphertext: DEFGHIJKLMNOPQRSTUVWXYZABC</a:t>
            </a:r>
          </a:p>
          <a:p>
            <a:pPr lvl="2">
              <a:lnSpc>
                <a:spcPct val="90000"/>
              </a:lnSpc>
            </a:pPr>
            <a:r>
              <a:rPr lang="en-US" sz="1800" smtClean="0"/>
              <a:t>DOZEN becomes GRCHQ</a:t>
            </a:r>
          </a:p>
          <a:p>
            <a:pPr>
              <a:lnSpc>
                <a:spcPct val="90000"/>
              </a:lnSpc>
            </a:pPr>
            <a:r>
              <a:rPr lang="en-US" sz="2400" smtClean="0"/>
              <a:t>Captain Midnight Secret Decoder rings</a:t>
            </a:r>
          </a:p>
          <a:p>
            <a:pPr lvl="1">
              <a:lnSpc>
                <a:spcPct val="90000"/>
              </a:lnSpc>
            </a:pPr>
            <a:r>
              <a:rPr lang="en-US" sz="2000" smtClean="0"/>
              <a:t>Pilih secara acak bilangan rahasia (n) antara 1 dan 25</a:t>
            </a:r>
          </a:p>
          <a:p>
            <a:pPr lvl="1">
              <a:lnSpc>
                <a:spcPct val="90000"/>
              </a:lnSpc>
            </a:pPr>
            <a:r>
              <a:rPr lang="en-US" sz="2000" smtClean="0"/>
              <a:t>Ganti setiap abjad dengan abjad yang posisinya n kali lebih tinggi (wrap wround to A from Z)</a:t>
            </a:r>
          </a:p>
          <a:p>
            <a:pPr lvl="2">
              <a:lnSpc>
                <a:spcPct val="90000"/>
              </a:lnSpc>
            </a:pPr>
            <a:r>
              <a:rPr lang="en-US" sz="1800" smtClean="0"/>
              <a:t>Contoh : Jika n=1, maka abjad A menjadi B dst.</a:t>
            </a:r>
          </a:p>
          <a:p>
            <a:pPr lvl="1">
              <a:lnSpc>
                <a:spcPct val="90000"/>
              </a:lnSpc>
            </a:pPr>
            <a:r>
              <a:rPr lang="en-US" sz="2000" smtClean="0"/>
              <a:t>Karena hanya ada n kemungkinan, kode ini dapat dengan mudah dipecahkan</a:t>
            </a:r>
          </a:p>
        </p:txBody>
      </p:sp>
      <p:sp>
        <p:nvSpPr>
          <p:cNvPr id="33794"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BAA4B2B-470C-4FA7-95B6-C5A8525ACEB3}"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id-ID" smtClean="0"/>
              <a:t>The Beale Chiper</a:t>
            </a:r>
            <a:endParaRPr lang="en-US" smtClean="0"/>
          </a:p>
        </p:txBody>
      </p:sp>
      <p:sp>
        <p:nvSpPr>
          <p:cNvPr id="34820" name="Rectangle 3" descr="Rectangle: Click to edit Master text styles&#10;Second level&#10;Third level&#10;Fourth level&#10;Fifth level"/>
          <p:cNvSpPr>
            <a:spLocks noGrp="1" noChangeArrowheads="1"/>
          </p:cNvSpPr>
          <p:nvPr>
            <p:ph idx="1"/>
          </p:nvPr>
        </p:nvSpPr>
        <p:spPr/>
        <p:txBody>
          <a:bodyPr/>
          <a:lstStyle/>
          <a:p>
            <a:pPr>
              <a:lnSpc>
                <a:spcPct val="80000"/>
              </a:lnSpc>
            </a:pPr>
            <a:r>
              <a:rPr lang="id-ID" sz="1800" smtClean="0"/>
              <a:t>Merupakan pengembangan dari Caesar Chiper tetapi lebih mudah dilakukan</a:t>
            </a:r>
          </a:p>
          <a:p>
            <a:pPr>
              <a:lnSpc>
                <a:spcPct val="80000"/>
              </a:lnSpc>
            </a:pPr>
            <a:r>
              <a:rPr lang="id-ID" sz="1800" smtClean="0"/>
              <a:t>Setiap huruf diasosiasikan dengan banyaknya pergeseran abjad</a:t>
            </a:r>
          </a:p>
          <a:p>
            <a:pPr lvl="1">
              <a:lnSpc>
                <a:spcPct val="80000"/>
              </a:lnSpc>
            </a:pPr>
            <a:r>
              <a:rPr lang="id-ID" sz="1600" smtClean="0"/>
              <a:t>A menyatakan tidak ada (0) pergeseran, B menyatakan 1 kali pergeseran, C menyatakan 2 kali pergeseran,demikian seterusnya sampai Z yang menyatakan 25 pergeseran abjad</a:t>
            </a:r>
          </a:p>
          <a:p>
            <a:pPr>
              <a:lnSpc>
                <a:spcPct val="80000"/>
              </a:lnSpc>
            </a:pPr>
            <a:r>
              <a:rPr lang="id-ID" sz="1800" smtClean="0"/>
              <a:t>Prosedur pada </a:t>
            </a:r>
            <a:r>
              <a:rPr lang="id-ID" sz="1800" i="1" smtClean="0"/>
              <a:t>Beale chiper</a:t>
            </a:r>
            <a:r>
              <a:rPr lang="id-ID" sz="1800" smtClean="0"/>
              <a:t> didahului dengan memilih teks standard (ini merupakan kuncinya) yang berasal dari suatu dokumen (yang diketahui bersama oleh </a:t>
            </a:r>
            <a:r>
              <a:rPr lang="id-ID" sz="1800" i="1" smtClean="0"/>
              <a:t>sender </a:t>
            </a:r>
            <a:r>
              <a:rPr lang="id-ID" sz="1800" smtClean="0"/>
              <a:t>maupun </a:t>
            </a:r>
            <a:r>
              <a:rPr lang="id-ID" sz="1800" i="1" smtClean="0"/>
              <a:t>receiver</a:t>
            </a:r>
            <a:r>
              <a:rPr lang="id-ID" sz="1800" smtClean="0"/>
              <a:t>)</a:t>
            </a:r>
          </a:p>
          <a:p>
            <a:pPr>
              <a:lnSpc>
                <a:spcPct val="80000"/>
              </a:lnSpc>
            </a:pPr>
            <a:r>
              <a:rPr lang="id-ID" sz="1800" smtClean="0"/>
              <a:t>Pada sisi sender, teks standard ditulis pada baris pertama lalu pada baris kedua </a:t>
            </a:r>
            <a:r>
              <a:rPr lang="id-ID" sz="1800" i="1" smtClean="0"/>
              <a:t> </a:t>
            </a:r>
            <a:r>
              <a:rPr lang="id-ID" sz="1800" smtClean="0"/>
              <a:t>dituliskan pesan yang akan dienkripsi. Pada baris ketiga dituliskan pesan hasil enkripsi</a:t>
            </a:r>
          </a:p>
          <a:p>
            <a:pPr>
              <a:lnSpc>
                <a:spcPct val="80000"/>
              </a:lnSpc>
            </a:pPr>
            <a:r>
              <a:rPr lang="id-ID" sz="1800" smtClean="0"/>
              <a:t>Pesan hasil enkripsi diperoleh dengan cara menggeser setiap abjad pada pesan original dengan jumlah pergeseran yang ditentukan oleh huruf pada teks standard</a:t>
            </a:r>
          </a:p>
          <a:p>
            <a:pPr>
              <a:lnSpc>
                <a:spcPct val="80000"/>
              </a:lnSpc>
            </a:pPr>
            <a:r>
              <a:rPr lang="id-ID" sz="1800" smtClean="0"/>
              <a:t>Mari kita lihat contoh supaya jelas...</a:t>
            </a:r>
            <a:endParaRPr lang="en-US" sz="1800" smtClean="0"/>
          </a:p>
        </p:txBody>
      </p:sp>
      <p:sp>
        <p:nvSpPr>
          <p:cNvPr id="34818"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490A58E9-C735-4496-9C4C-8BA17390681A}"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endParaRPr lang="id-ID" smtClean="0"/>
          </a:p>
        </p:txBody>
      </p:sp>
      <p:sp>
        <p:nvSpPr>
          <p:cNvPr id="35844" name="Rectangle 3" descr="Rectangle: Click to edit Master text styles&#10;Second level&#10;Third level&#10;Fourth level&#10;Fifth level"/>
          <p:cNvSpPr>
            <a:spLocks noGrp="1" noChangeArrowheads="1"/>
          </p:cNvSpPr>
          <p:nvPr>
            <p:ph idx="1"/>
          </p:nvPr>
        </p:nvSpPr>
        <p:spPr>
          <a:xfrm>
            <a:off x="838200" y="1600200"/>
            <a:ext cx="7772400" cy="4724400"/>
          </a:xfrm>
        </p:spPr>
        <p:txBody>
          <a:bodyPr/>
          <a:lstStyle/>
          <a:p>
            <a:pPr>
              <a:lnSpc>
                <a:spcPct val="80000"/>
              </a:lnSpc>
              <a:buFont typeface="Wingdings" pitchFamily="2" charset="2"/>
              <a:buNone/>
            </a:pPr>
            <a:r>
              <a:rPr lang="id-ID" sz="1600" smtClean="0"/>
              <a:t>Contoh The Beale Chiper</a:t>
            </a:r>
          </a:p>
          <a:p>
            <a:pPr>
              <a:lnSpc>
                <a:spcPct val="80000"/>
              </a:lnSpc>
            </a:pPr>
            <a:r>
              <a:rPr lang="id-ID" sz="1600" smtClean="0"/>
              <a:t>Sender dan receiver setuju untuk memilih teks standard yang diambil dari konstitusi Amerika Serikat (WE THE PEOPLE .....)</a:t>
            </a:r>
          </a:p>
          <a:p>
            <a:pPr>
              <a:lnSpc>
                <a:spcPct val="80000"/>
              </a:lnSpc>
            </a:pPr>
            <a:r>
              <a:rPr lang="id-ID" sz="1600" smtClean="0"/>
              <a:t>Pesan yang akan di-enkripsi adalah ATTACK</a:t>
            </a:r>
          </a:p>
          <a:p>
            <a:pPr lvl="1">
              <a:lnSpc>
                <a:spcPct val="80000"/>
              </a:lnSpc>
              <a:buFont typeface="Wingdings" pitchFamily="2" charset="2"/>
              <a:buNone/>
            </a:pPr>
            <a:r>
              <a:rPr lang="en-US" sz="1400" smtClean="0">
                <a:latin typeface="Courier New" pitchFamily="49" charset="0"/>
              </a:rPr>
              <a:t>Standard text (key): </a:t>
            </a:r>
            <a:r>
              <a:rPr lang="id-ID" sz="1400" smtClean="0">
                <a:latin typeface="Courier New" pitchFamily="49" charset="0"/>
              </a:rPr>
              <a:t>	</a:t>
            </a:r>
            <a:r>
              <a:rPr lang="en-US" sz="1400" smtClean="0">
                <a:latin typeface="Courier New" pitchFamily="49" charset="0"/>
              </a:rPr>
              <a:t>WETHEP</a:t>
            </a:r>
          </a:p>
          <a:p>
            <a:pPr lvl="1">
              <a:lnSpc>
                <a:spcPct val="80000"/>
              </a:lnSpc>
              <a:buFont typeface="Wingdings" pitchFamily="2" charset="2"/>
              <a:buNone/>
            </a:pPr>
            <a:r>
              <a:rPr lang="en-US" sz="1400" smtClean="0">
                <a:latin typeface="Courier New" pitchFamily="49" charset="0"/>
              </a:rPr>
              <a:t>Message</a:t>
            </a:r>
            <a:r>
              <a:rPr lang="id-ID" sz="1400" smtClean="0">
                <a:latin typeface="Courier New" pitchFamily="49" charset="0"/>
              </a:rPr>
              <a:t>	:	</a:t>
            </a:r>
            <a:r>
              <a:rPr lang="en-US" sz="1400" smtClean="0">
                <a:latin typeface="Courier New" pitchFamily="49" charset="0"/>
              </a:rPr>
              <a:t>ATTAC</a:t>
            </a:r>
            <a:r>
              <a:rPr lang="id-ID" sz="1400" smtClean="0">
                <a:latin typeface="Courier New" pitchFamily="49" charset="0"/>
              </a:rPr>
              <a:t>K</a:t>
            </a:r>
            <a:endParaRPr lang="en-US" sz="1400" smtClean="0">
              <a:latin typeface="Courier New" pitchFamily="49" charset="0"/>
            </a:endParaRPr>
          </a:p>
          <a:p>
            <a:pPr lvl="1">
              <a:lnSpc>
                <a:spcPct val="80000"/>
              </a:lnSpc>
              <a:buFont typeface="Wingdings" pitchFamily="2" charset="2"/>
              <a:buNone/>
            </a:pPr>
            <a:r>
              <a:rPr lang="en-US" sz="1400" smtClean="0">
                <a:latin typeface="Courier New" pitchFamily="49" charset="0"/>
              </a:rPr>
              <a:t>Encrypted message: </a:t>
            </a:r>
            <a:r>
              <a:rPr lang="id-ID" sz="1400" smtClean="0">
                <a:latin typeface="Courier New" pitchFamily="49" charset="0"/>
              </a:rPr>
              <a:t>	</a:t>
            </a:r>
            <a:r>
              <a:rPr lang="en-US" sz="1400" smtClean="0">
                <a:latin typeface="Courier New" pitchFamily="49" charset="0"/>
              </a:rPr>
              <a:t>WXMHGZ</a:t>
            </a:r>
            <a:endParaRPr lang="id-ID" sz="1400" smtClean="0">
              <a:latin typeface="Courier New" pitchFamily="49" charset="0"/>
            </a:endParaRPr>
          </a:p>
          <a:p>
            <a:pPr>
              <a:lnSpc>
                <a:spcPct val="80000"/>
              </a:lnSpc>
            </a:pPr>
            <a:r>
              <a:rPr lang="id-ID" sz="1600" smtClean="0"/>
              <a:t>Perhatikan bahwa masing-masing huruf pada pesan yang sudah dienkripsi merupakan huruf yang dihasilkan dengan menggeser huruf pada pesan original dengan jumlah pergeseran yang didefinisikan oleh masing-masing huruf pada teks standard</a:t>
            </a:r>
          </a:p>
          <a:p>
            <a:pPr lvl="1">
              <a:lnSpc>
                <a:spcPct val="80000"/>
              </a:lnSpc>
            </a:pPr>
            <a:r>
              <a:rPr lang="id-ID" sz="1400" smtClean="0"/>
              <a:t>Misalnya huruf E pada teks standard menyatakan pergeseran sebanyak 4 posisi, maka huruf T pada pesan original harus digeser sebanyak 4 posisi menjadi X sedangkan huruf C pada pesan original harus digeser sebanyak 4 posisi menjadi G dst.</a:t>
            </a:r>
          </a:p>
          <a:p>
            <a:pPr lvl="1">
              <a:lnSpc>
                <a:spcPct val="80000"/>
              </a:lnSpc>
              <a:buFont typeface="Wingdings" pitchFamily="2" charset="2"/>
              <a:buNone/>
            </a:pPr>
            <a:r>
              <a:rPr lang="id-ID" sz="1400" smtClean="0">
                <a:latin typeface="Courier New" pitchFamily="49" charset="0"/>
              </a:rPr>
              <a:t>		</a:t>
            </a:r>
            <a:r>
              <a:rPr lang="id-ID" sz="1400" smtClean="0">
                <a:solidFill>
                  <a:srgbClr val="FF3300"/>
                </a:solidFill>
                <a:latin typeface="Courier New" pitchFamily="49" charset="0"/>
              </a:rPr>
              <a:t>|</a:t>
            </a:r>
            <a:r>
              <a:rPr lang="en-US" sz="1400" smtClean="0">
                <a:latin typeface="Courier New" pitchFamily="49" charset="0"/>
              </a:rPr>
              <a:t>W</a:t>
            </a:r>
            <a:r>
              <a:rPr lang="id-ID" sz="1400" smtClean="0">
                <a:solidFill>
                  <a:srgbClr val="FF3300"/>
                </a:solidFill>
                <a:latin typeface="Courier New" pitchFamily="49" charset="0"/>
              </a:rPr>
              <a:t>|</a:t>
            </a:r>
            <a:r>
              <a:rPr lang="en-US" sz="1400" smtClean="0">
                <a:latin typeface="Courier New" pitchFamily="49" charset="0"/>
              </a:rPr>
              <a:t>E</a:t>
            </a:r>
            <a:r>
              <a:rPr lang="id-ID" sz="1400" smtClean="0">
                <a:solidFill>
                  <a:srgbClr val="FF3300"/>
                </a:solidFill>
                <a:latin typeface="Courier New" pitchFamily="49" charset="0"/>
              </a:rPr>
              <a:t>|</a:t>
            </a:r>
            <a:r>
              <a:rPr lang="en-US" sz="1400" smtClean="0">
                <a:latin typeface="Courier New" pitchFamily="49" charset="0"/>
              </a:rPr>
              <a:t>T</a:t>
            </a:r>
            <a:r>
              <a:rPr lang="id-ID" sz="1400" smtClean="0">
                <a:solidFill>
                  <a:srgbClr val="FF3300"/>
                </a:solidFill>
                <a:latin typeface="Courier New" pitchFamily="49" charset="0"/>
              </a:rPr>
              <a:t>|</a:t>
            </a:r>
            <a:r>
              <a:rPr lang="en-US" sz="1400" smtClean="0">
                <a:latin typeface="Courier New" pitchFamily="49" charset="0"/>
              </a:rPr>
              <a:t>H</a:t>
            </a:r>
            <a:r>
              <a:rPr lang="id-ID" sz="1400" smtClean="0">
                <a:solidFill>
                  <a:srgbClr val="FF3300"/>
                </a:solidFill>
                <a:latin typeface="Courier New" pitchFamily="49" charset="0"/>
              </a:rPr>
              <a:t>|</a:t>
            </a:r>
            <a:r>
              <a:rPr lang="en-US" sz="1400" smtClean="0">
                <a:latin typeface="Courier New" pitchFamily="49" charset="0"/>
              </a:rPr>
              <a:t>E</a:t>
            </a:r>
            <a:r>
              <a:rPr lang="id-ID" sz="1400" smtClean="0">
                <a:solidFill>
                  <a:srgbClr val="FF3300"/>
                </a:solidFill>
                <a:latin typeface="Courier New" pitchFamily="49" charset="0"/>
              </a:rPr>
              <a:t>|</a:t>
            </a:r>
            <a:r>
              <a:rPr lang="en-US" sz="1400" smtClean="0">
                <a:latin typeface="Courier New" pitchFamily="49" charset="0"/>
              </a:rPr>
              <a:t>P</a:t>
            </a:r>
            <a:r>
              <a:rPr lang="id-ID" sz="1400" smtClean="0">
                <a:solidFill>
                  <a:srgbClr val="FF3300"/>
                </a:solidFill>
                <a:latin typeface="Courier New" pitchFamily="49" charset="0"/>
              </a:rPr>
              <a:t>|  	</a:t>
            </a:r>
            <a:r>
              <a:rPr lang="id-ID" sz="1400" smtClean="0">
                <a:solidFill>
                  <a:srgbClr val="FF3300"/>
                </a:solidFill>
              </a:rPr>
              <a:t>:teks standard yang mendefinisikan pergeseran</a:t>
            </a:r>
            <a:endParaRPr lang="en-US" sz="1400" smtClean="0">
              <a:solidFill>
                <a:srgbClr val="FF3300"/>
              </a:solidFill>
            </a:endParaRPr>
          </a:p>
          <a:p>
            <a:pPr lvl="1">
              <a:lnSpc>
                <a:spcPct val="80000"/>
              </a:lnSpc>
              <a:buFont typeface="Wingdings" pitchFamily="2" charset="2"/>
              <a:buNone/>
            </a:pPr>
            <a:r>
              <a:rPr lang="id-ID" sz="1400" smtClean="0">
                <a:latin typeface="Courier New" pitchFamily="49" charset="0"/>
              </a:rPr>
              <a:t>		</a:t>
            </a:r>
            <a:r>
              <a:rPr lang="id-ID" sz="1400" smtClean="0">
                <a:solidFill>
                  <a:srgbClr val="FF3300"/>
                </a:solidFill>
                <a:latin typeface="Courier New" pitchFamily="49" charset="0"/>
              </a:rPr>
              <a:t>|</a:t>
            </a:r>
            <a:r>
              <a:rPr lang="en-US" sz="1400" smtClean="0">
                <a:latin typeface="Courier New" pitchFamily="49" charset="0"/>
              </a:rPr>
              <a:t>A</a:t>
            </a:r>
            <a:r>
              <a:rPr lang="id-ID" sz="1400" smtClean="0">
                <a:solidFill>
                  <a:srgbClr val="FF3300"/>
                </a:solidFill>
                <a:latin typeface="Courier New" pitchFamily="49" charset="0"/>
              </a:rPr>
              <a:t>|</a:t>
            </a:r>
            <a:r>
              <a:rPr lang="en-US" sz="1400" smtClean="0">
                <a:latin typeface="Courier New" pitchFamily="49" charset="0"/>
              </a:rPr>
              <a:t>T</a:t>
            </a:r>
            <a:r>
              <a:rPr lang="id-ID" sz="1400" smtClean="0">
                <a:solidFill>
                  <a:srgbClr val="FF3300"/>
                </a:solidFill>
                <a:latin typeface="Courier New" pitchFamily="49" charset="0"/>
              </a:rPr>
              <a:t>|</a:t>
            </a:r>
            <a:r>
              <a:rPr lang="en-US" sz="1400" smtClean="0">
                <a:latin typeface="Courier New" pitchFamily="49" charset="0"/>
              </a:rPr>
              <a:t>T</a:t>
            </a:r>
            <a:r>
              <a:rPr lang="id-ID" sz="1400" smtClean="0">
                <a:solidFill>
                  <a:srgbClr val="FF3300"/>
                </a:solidFill>
                <a:latin typeface="Courier New" pitchFamily="49" charset="0"/>
              </a:rPr>
              <a:t>|</a:t>
            </a:r>
            <a:r>
              <a:rPr lang="en-US" sz="1400" smtClean="0">
                <a:latin typeface="Courier New" pitchFamily="49" charset="0"/>
              </a:rPr>
              <a:t>A</a:t>
            </a:r>
            <a:r>
              <a:rPr lang="id-ID" sz="1400" i="1" smtClean="0">
                <a:solidFill>
                  <a:srgbClr val="FF3300"/>
                </a:solidFill>
                <a:latin typeface="Courier New" pitchFamily="49" charset="0"/>
              </a:rPr>
              <a:t>|</a:t>
            </a:r>
            <a:r>
              <a:rPr lang="en-US" sz="1400" smtClean="0">
                <a:latin typeface="Courier New" pitchFamily="49" charset="0"/>
              </a:rPr>
              <a:t>C</a:t>
            </a:r>
            <a:r>
              <a:rPr lang="id-ID" sz="1400" smtClean="0">
                <a:solidFill>
                  <a:srgbClr val="FF3300"/>
                </a:solidFill>
                <a:latin typeface="Courier New" pitchFamily="49" charset="0"/>
              </a:rPr>
              <a:t>|</a:t>
            </a:r>
            <a:r>
              <a:rPr lang="id-ID" sz="1400" smtClean="0">
                <a:latin typeface="Courier New" pitchFamily="49" charset="0"/>
              </a:rPr>
              <a:t>K</a:t>
            </a:r>
            <a:r>
              <a:rPr lang="id-ID" sz="1400" smtClean="0">
                <a:solidFill>
                  <a:srgbClr val="FF3300"/>
                </a:solidFill>
                <a:latin typeface="Courier New" pitchFamily="49" charset="0"/>
              </a:rPr>
              <a:t>|	</a:t>
            </a:r>
            <a:r>
              <a:rPr lang="id-ID" sz="1400" smtClean="0">
                <a:solidFill>
                  <a:srgbClr val="FF3300"/>
                </a:solidFill>
              </a:rPr>
              <a:t>:pesan yang akan di-enkripsi</a:t>
            </a:r>
          </a:p>
          <a:p>
            <a:pPr lvl="1">
              <a:lnSpc>
                <a:spcPct val="80000"/>
              </a:lnSpc>
              <a:buFont typeface="Wingdings" pitchFamily="2" charset="2"/>
              <a:buNone/>
            </a:pPr>
            <a:endParaRPr lang="id-ID" sz="1400" smtClean="0">
              <a:solidFill>
                <a:srgbClr val="FF3300"/>
              </a:solidFill>
              <a:latin typeface="Courier New" pitchFamily="49" charset="0"/>
            </a:endParaRPr>
          </a:p>
          <a:p>
            <a:pPr lvl="1">
              <a:lnSpc>
                <a:spcPct val="80000"/>
              </a:lnSpc>
              <a:buFont typeface="Wingdings" pitchFamily="2" charset="2"/>
              <a:buNone/>
            </a:pPr>
            <a:endParaRPr lang="id-ID" sz="1400" smtClean="0">
              <a:solidFill>
                <a:srgbClr val="FF3300"/>
              </a:solidFill>
              <a:latin typeface="Courier New" pitchFamily="49" charset="0"/>
            </a:endParaRPr>
          </a:p>
          <a:p>
            <a:pPr lvl="1">
              <a:lnSpc>
                <a:spcPct val="80000"/>
              </a:lnSpc>
              <a:buFont typeface="Wingdings" pitchFamily="2" charset="2"/>
              <a:buNone/>
            </a:pPr>
            <a:endParaRPr lang="id-ID" sz="1400" smtClean="0">
              <a:solidFill>
                <a:srgbClr val="FF3300"/>
              </a:solidFill>
              <a:latin typeface="Courier New" pitchFamily="49" charset="0"/>
            </a:endParaRPr>
          </a:p>
          <a:p>
            <a:pPr lvl="1">
              <a:lnSpc>
                <a:spcPct val="80000"/>
              </a:lnSpc>
              <a:buFont typeface="Wingdings" pitchFamily="2" charset="2"/>
              <a:buNone/>
            </a:pPr>
            <a:endParaRPr lang="en-US" sz="1400" smtClean="0">
              <a:solidFill>
                <a:srgbClr val="FF3300"/>
              </a:solidFill>
              <a:latin typeface="Courier New" pitchFamily="49" charset="0"/>
            </a:endParaRPr>
          </a:p>
          <a:p>
            <a:pPr lvl="1">
              <a:lnSpc>
                <a:spcPct val="80000"/>
              </a:lnSpc>
              <a:buFont typeface="Wingdings" pitchFamily="2" charset="2"/>
              <a:buNone/>
            </a:pPr>
            <a:r>
              <a:rPr lang="id-ID" sz="1400" smtClean="0">
                <a:latin typeface="Courier New" pitchFamily="49" charset="0"/>
              </a:rPr>
              <a:t>		</a:t>
            </a:r>
            <a:r>
              <a:rPr lang="id-ID" sz="1400" smtClean="0">
                <a:solidFill>
                  <a:srgbClr val="FF3300"/>
                </a:solidFill>
                <a:latin typeface="Courier New" pitchFamily="49" charset="0"/>
              </a:rPr>
              <a:t>|</a:t>
            </a:r>
            <a:r>
              <a:rPr lang="en-US" sz="1400" smtClean="0">
                <a:latin typeface="Courier New" pitchFamily="49" charset="0"/>
              </a:rPr>
              <a:t>W</a:t>
            </a:r>
            <a:r>
              <a:rPr lang="id-ID" sz="1400" smtClean="0">
                <a:solidFill>
                  <a:srgbClr val="FF3300"/>
                </a:solidFill>
                <a:latin typeface="Courier New" pitchFamily="49" charset="0"/>
              </a:rPr>
              <a:t>|</a:t>
            </a:r>
            <a:r>
              <a:rPr lang="en-US" sz="1400" smtClean="0">
                <a:latin typeface="Courier New" pitchFamily="49" charset="0"/>
              </a:rPr>
              <a:t>X</a:t>
            </a:r>
            <a:r>
              <a:rPr lang="id-ID" sz="1400" smtClean="0">
                <a:solidFill>
                  <a:srgbClr val="FF3300"/>
                </a:solidFill>
                <a:latin typeface="Courier New" pitchFamily="49" charset="0"/>
              </a:rPr>
              <a:t>|</a:t>
            </a:r>
            <a:r>
              <a:rPr lang="en-US" sz="1400" smtClean="0">
                <a:latin typeface="Courier New" pitchFamily="49" charset="0"/>
              </a:rPr>
              <a:t>M</a:t>
            </a:r>
            <a:r>
              <a:rPr lang="id-ID" sz="1400" smtClean="0">
                <a:solidFill>
                  <a:srgbClr val="FF3300"/>
                </a:solidFill>
                <a:latin typeface="Courier New" pitchFamily="49" charset="0"/>
              </a:rPr>
              <a:t>|</a:t>
            </a:r>
            <a:r>
              <a:rPr lang="en-US" sz="1400" smtClean="0">
                <a:latin typeface="Courier New" pitchFamily="49" charset="0"/>
              </a:rPr>
              <a:t>H</a:t>
            </a:r>
            <a:r>
              <a:rPr lang="id-ID" sz="1400" smtClean="0">
                <a:solidFill>
                  <a:srgbClr val="FF3300"/>
                </a:solidFill>
                <a:latin typeface="Courier New" pitchFamily="49" charset="0"/>
              </a:rPr>
              <a:t>|</a:t>
            </a:r>
            <a:r>
              <a:rPr lang="en-US" sz="1400" smtClean="0">
                <a:latin typeface="Courier New" pitchFamily="49" charset="0"/>
              </a:rPr>
              <a:t>G</a:t>
            </a:r>
            <a:r>
              <a:rPr lang="id-ID" sz="1400" smtClean="0">
                <a:solidFill>
                  <a:srgbClr val="FF3300"/>
                </a:solidFill>
                <a:latin typeface="Courier New" pitchFamily="49" charset="0"/>
              </a:rPr>
              <a:t>|</a:t>
            </a:r>
            <a:r>
              <a:rPr lang="en-US" sz="1400" smtClean="0">
                <a:latin typeface="Courier New" pitchFamily="49" charset="0"/>
              </a:rPr>
              <a:t>Z</a:t>
            </a:r>
            <a:r>
              <a:rPr lang="id-ID" sz="1400" smtClean="0">
                <a:solidFill>
                  <a:srgbClr val="FF3300"/>
                </a:solidFill>
                <a:latin typeface="Courier New" pitchFamily="49" charset="0"/>
              </a:rPr>
              <a:t>|	</a:t>
            </a:r>
            <a:r>
              <a:rPr lang="id-ID" sz="1400" smtClean="0">
                <a:solidFill>
                  <a:srgbClr val="FF3300"/>
                </a:solidFill>
              </a:rPr>
              <a:t>:pesan yang sudah di-enkripsi</a:t>
            </a:r>
            <a:endParaRPr lang="id-ID" sz="1400" smtClean="0">
              <a:solidFill>
                <a:srgbClr val="FF3300"/>
              </a:solidFill>
              <a:latin typeface="Courier New" pitchFamily="49" charset="0"/>
            </a:endParaRPr>
          </a:p>
          <a:p>
            <a:pPr lvl="1">
              <a:lnSpc>
                <a:spcPct val="80000"/>
              </a:lnSpc>
            </a:pPr>
            <a:endParaRPr lang="en-US" sz="1400" smtClean="0"/>
          </a:p>
        </p:txBody>
      </p:sp>
      <p:sp>
        <p:nvSpPr>
          <p:cNvPr id="35842"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99AA3F7A-F348-4DC7-BE52-867413210065}" type="slidenum">
              <a:rPr lang="en-US"/>
              <a:pPr/>
              <a:t>28</a:t>
            </a:fld>
            <a:endParaRPr lang="en-US"/>
          </a:p>
        </p:txBody>
      </p:sp>
      <p:sp>
        <p:nvSpPr>
          <p:cNvPr id="35845" name="Line 4"/>
          <p:cNvSpPr>
            <a:spLocks noChangeShapeType="1"/>
          </p:cNvSpPr>
          <p:nvPr/>
        </p:nvSpPr>
        <p:spPr bwMode="auto">
          <a:xfrm>
            <a:off x="2209800" y="5029200"/>
            <a:ext cx="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6" name="Text Box 5"/>
          <p:cNvSpPr txBox="1">
            <a:spLocks noChangeArrowheads="1"/>
          </p:cNvSpPr>
          <p:nvPr/>
        </p:nvSpPr>
        <p:spPr bwMode="auto">
          <a:xfrm>
            <a:off x="136525" y="5121275"/>
            <a:ext cx="2001838" cy="3746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900">
                <a:solidFill>
                  <a:srgbClr val="FF3300"/>
                </a:solidFill>
              </a:rPr>
              <a:t>Geser sebanyak 4 </a:t>
            </a:r>
          </a:p>
          <a:p>
            <a:pPr algn="ctr" eaLnBrk="1" hangingPunct="1"/>
            <a:r>
              <a:rPr lang="id-ID" sz="900">
                <a:solidFill>
                  <a:srgbClr val="FF3300"/>
                </a:solidFill>
              </a:rPr>
              <a:t>(ingat huruf E menyatakan geser 4)</a:t>
            </a:r>
            <a:endParaRPr lang="en-US" sz="900">
              <a:solidFill>
                <a:srgbClr val="FF3300"/>
              </a:solidFill>
            </a:endParaRPr>
          </a:p>
        </p:txBody>
      </p:sp>
      <p:sp>
        <p:nvSpPr>
          <p:cNvPr id="35847" name="Line 6"/>
          <p:cNvSpPr>
            <a:spLocks noChangeShapeType="1"/>
          </p:cNvSpPr>
          <p:nvPr/>
        </p:nvSpPr>
        <p:spPr bwMode="auto">
          <a:xfrm>
            <a:off x="2819400" y="5029200"/>
            <a:ext cx="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8" name="Text Box 7"/>
          <p:cNvSpPr txBox="1">
            <a:spLocks noChangeArrowheads="1"/>
          </p:cNvSpPr>
          <p:nvPr/>
        </p:nvSpPr>
        <p:spPr bwMode="auto">
          <a:xfrm>
            <a:off x="2895600" y="5181600"/>
            <a:ext cx="2001838" cy="3746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900">
                <a:solidFill>
                  <a:srgbClr val="FF3300"/>
                </a:solidFill>
              </a:rPr>
              <a:t>Geser sebanyak 4 </a:t>
            </a:r>
          </a:p>
          <a:p>
            <a:pPr algn="ctr" eaLnBrk="1" hangingPunct="1"/>
            <a:r>
              <a:rPr lang="id-ID" sz="900">
                <a:solidFill>
                  <a:srgbClr val="FF3300"/>
                </a:solidFill>
              </a:rPr>
              <a:t>(ingat huruf E menyatakan geser 4)</a:t>
            </a:r>
            <a:endParaRPr lang="en-US" sz="900">
              <a:solidFill>
                <a:srgbClr val="FF33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endParaRPr lang="id-ID" smtClean="0"/>
          </a:p>
        </p:txBody>
      </p:sp>
      <p:sp>
        <p:nvSpPr>
          <p:cNvPr id="36868" name="Rectangle 3" descr="Rectangle: Click to edit Master text styles&#10;Second level&#10;Third level&#10;Fourth level&#10;Fifth level"/>
          <p:cNvSpPr>
            <a:spLocks noGrp="1" noChangeArrowheads="1"/>
          </p:cNvSpPr>
          <p:nvPr>
            <p:ph idx="1"/>
          </p:nvPr>
        </p:nvSpPr>
        <p:spPr/>
        <p:txBody>
          <a:bodyPr/>
          <a:lstStyle/>
          <a:p>
            <a:pPr>
              <a:lnSpc>
                <a:spcPct val="80000"/>
              </a:lnSpc>
            </a:pPr>
            <a:r>
              <a:rPr lang="id-ID" sz="2400" smtClean="0"/>
              <a:t>Receiver harus mengetahui teks standard yang digunakan, kemudian akan membalik proses untuk mendapatkan pesan yang belum dienkripsi</a:t>
            </a:r>
          </a:p>
          <a:p>
            <a:pPr>
              <a:lnSpc>
                <a:spcPct val="80000"/>
              </a:lnSpc>
            </a:pPr>
            <a:r>
              <a:rPr lang="id-ID" sz="2400" smtClean="0"/>
              <a:t>Agar semakin aman, teks standard yang digunakan tidak boleh berasal dari dokumen yang diketahui banyak orang (seperti konsitusi Amerika pada contoh sebelumnya)</a:t>
            </a:r>
          </a:p>
          <a:p>
            <a:pPr lvl="1">
              <a:lnSpc>
                <a:spcPct val="80000"/>
              </a:lnSpc>
            </a:pPr>
            <a:r>
              <a:rPr lang="id-ID" sz="2000" smtClean="0"/>
              <a:t>Lebih baik apabila sender dan receiver mengambil teks standard dari sebuah halaman buku yang dimiliki oleh sender maupun receiver (misalnya)</a:t>
            </a:r>
          </a:p>
          <a:p>
            <a:pPr>
              <a:lnSpc>
                <a:spcPct val="80000"/>
              </a:lnSpc>
            </a:pPr>
            <a:r>
              <a:rPr lang="id-ID" sz="2400" smtClean="0"/>
              <a:t>Bila teks standard tidak dapat diketahui pihak lain,maka akan sangat sulit untuk memecahkan </a:t>
            </a:r>
            <a:r>
              <a:rPr lang="en-US" sz="2400" i="1" smtClean="0"/>
              <a:t>Beale cipher</a:t>
            </a:r>
          </a:p>
        </p:txBody>
      </p:sp>
      <p:sp>
        <p:nvSpPr>
          <p:cNvPr id="36866"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C7CF6F17-EC3F-49D2-A60B-6F7A25D80A81}"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p:spPr>
        <p:txBody>
          <a:bodyPr/>
          <a:lstStyle/>
          <a:p>
            <a:r>
              <a:rPr lang="en-US" sz="3600" smtClean="0"/>
              <a:t>Security Objectives</a:t>
            </a:r>
          </a:p>
        </p:txBody>
      </p:sp>
      <p:sp>
        <p:nvSpPr>
          <p:cNvPr id="10243" name="Rectangle 3"/>
          <p:cNvSpPr>
            <a:spLocks noGrp="1" noChangeArrowheads="1"/>
          </p:cNvSpPr>
          <p:nvPr>
            <p:ph idx="1"/>
          </p:nvPr>
        </p:nvSpPr>
        <p:spPr>
          <a:xfrm>
            <a:off x="381000" y="990600"/>
            <a:ext cx="8305800" cy="5181600"/>
          </a:xfrm>
        </p:spPr>
        <p:txBody>
          <a:bodyPr>
            <a:normAutofit lnSpcReduction="10000"/>
          </a:bodyPr>
          <a:lstStyle/>
          <a:p>
            <a:pPr>
              <a:lnSpc>
                <a:spcPct val="90000"/>
              </a:lnSpc>
              <a:buFontTx/>
              <a:buNone/>
            </a:pPr>
            <a:r>
              <a:rPr lang="en-US" sz="2400" smtClean="0"/>
              <a:t>1. Menentukan kebijakan keamanan (security policy).</a:t>
            </a:r>
          </a:p>
          <a:p>
            <a:pPr lvl="1">
              <a:lnSpc>
                <a:spcPct val="90000"/>
              </a:lnSpc>
            </a:pPr>
            <a:r>
              <a:rPr lang="en-US" sz="2000" smtClean="0"/>
              <a:t>Tujuan-tujuan (goals) yang ingin dicapai</a:t>
            </a:r>
          </a:p>
          <a:p>
            <a:pPr lvl="1">
              <a:lnSpc>
                <a:spcPct val="90000"/>
              </a:lnSpc>
            </a:pPr>
            <a:r>
              <a:rPr lang="en-US" sz="2000" smtClean="0"/>
              <a:t>Contoh :</a:t>
            </a:r>
          </a:p>
          <a:p>
            <a:pPr lvl="2">
              <a:lnSpc>
                <a:spcPct val="90000"/>
              </a:lnSpc>
            </a:pPr>
            <a:r>
              <a:rPr lang="en-US" sz="1800" smtClean="0"/>
              <a:t>Dalam suatu sistem yang digunakan secara bersama-sama (shared system), hanya </a:t>
            </a:r>
            <a:r>
              <a:rPr lang="en-US" sz="1800" i="1" smtClean="0"/>
              <a:t>authorized user</a:t>
            </a:r>
            <a:r>
              <a:rPr lang="en-US" sz="1800" smtClean="0"/>
              <a:t> yang dapat login</a:t>
            </a:r>
          </a:p>
          <a:p>
            <a:pPr lvl="2">
              <a:lnSpc>
                <a:spcPct val="90000"/>
              </a:lnSpc>
            </a:pPr>
            <a:r>
              <a:rPr lang="en-US" sz="1800" smtClean="0"/>
              <a:t>Untuk akses web berbayar, klien harus membayar iuran</a:t>
            </a:r>
          </a:p>
          <a:p>
            <a:pPr lvl="2">
              <a:lnSpc>
                <a:spcPct val="90000"/>
              </a:lnSpc>
            </a:pPr>
            <a:r>
              <a:rPr lang="en-US" sz="1800" smtClean="0"/>
              <a:t>etc.</a:t>
            </a:r>
          </a:p>
          <a:p>
            <a:pPr>
              <a:lnSpc>
                <a:spcPct val="90000"/>
              </a:lnSpc>
              <a:buFontTx/>
              <a:buNone/>
            </a:pPr>
            <a:r>
              <a:rPr lang="en-US" sz="2400" smtClean="0"/>
              <a:t>2. Membuat mekanisme keamanan (security mechanism)</a:t>
            </a:r>
          </a:p>
          <a:p>
            <a:pPr lvl="1">
              <a:lnSpc>
                <a:spcPct val="90000"/>
              </a:lnSpc>
            </a:pPr>
            <a:r>
              <a:rPr lang="en-US" sz="2000" smtClean="0"/>
              <a:t>Perangkat yang memastikan tercapainya tujuan</a:t>
            </a:r>
          </a:p>
          <a:p>
            <a:pPr lvl="1">
              <a:lnSpc>
                <a:spcPct val="90000"/>
              </a:lnSpc>
            </a:pPr>
            <a:r>
              <a:rPr lang="en-US" sz="2000" smtClean="0"/>
              <a:t>Contoh :</a:t>
            </a:r>
          </a:p>
          <a:p>
            <a:pPr lvl="2">
              <a:lnSpc>
                <a:spcPct val="90000"/>
              </a:lnSpc>
            </a:pPr>
            <a:r>
              <a:rPr lang="en-US" sz="1800" smtClean="0"/>
              <a:t>Sistem password diharapkan akan membatasi pengaksesan sistem hanya untuk </a:t>
            </a:r>
            <a:r>
              <a:rPr lang="en-US" sz="1800" i="1" smtClean="0"/>
              <a:t>authorized user</a:t>
            </a:r>
            <a:endParaRPr lang="en-US" sz="1800" smtClean="0"/>
          </a:p>
          <a:p>
            <a:pPr lvl="2">
              <a:lnSpc>
                <a:spcPct val="90000"/>
              </a:lnSpc>
            </a:pPr>
            <a:r>
              <a:rPr lang="en-US" sz="1800" smtClean="0"/>
              <a:t>Protokol pembayaran (payment protocol) dapat menjamin setiap klien yang mengakses suatu web berbayar akan memenuhi kewajibannya</a:t>
            </a:r>
          </a:p>
          <a:p>
            <a:pPr>
              <a:lnSpc>
                <a:spcPct val="90000"/>
              </a:lnSpc>
              <a:buFontTx/>
              <a:buNone/>
            </a:pPr>
            <a:r>
              <a:rPr lang="en-US" sz="2400" smtClean="0"/>
              <a:t>3. Menganalisis kelemahan (vulnerabilities) sistem</a:t>
            </a:r>
          </a:p>
          <a:p>
            <a:pPr lvl="1">
              <a:lnSpc>
                <a:spcPct val="90000"/>
              </a:lnSpc>
            </a:pPr>
            <a:r>
              <a:rPr lang="en-US" sz="2000" smtClean="0"/>
              <a:t> Celah dalam sistem yang dapat digunakan untuk menyerang</a:t>
            </a:r>
          </a:p>
          <a:p>
            <a:pPr>
              <a:lnSpc>
                <a:spcPct val="90000"/>
              </a:lnSpc>
              <a:buFontTx/>
              <a:buNone/>
            </a:pPr>
            <a:r>
              <a:rPr lang="en-US" sz="2400" smtClean="0"/>
              <a:t>4. Menanggulangi kelemahan sistem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id-ID" smtClean="0"/>
              <a:t>The One-Time Pad</a:t>
            </a:r>
            <a:endParaRPr lang="en-US" smtClean="0"/>
          </a:p>
        </p:txBody>
      </p:sp>
      <p:sp>
        <p:nvSpPr>
          <p:cNvPr id="37892" name="Rectangle 3" descr="Rectangle: Click to edit Master text styles&#10;Second level&#10;Third level&#10;Fourth level&#10;Fifth level"/>
          <p:cNvSpPr>
            <a:spLocks noGrp="1" noChangeArrowheads="1"/>
          </p:cNvSpPr>
          <p:nvPr>
            <p:ph idx="1"/>
          </p:nvPr>
        </p:nvSpPr>
        <p:spPr/>
        <p:txBody>
          <a:bodyPr/>
          <a:lstStyle/>
          <a:p>
            <a:r>
              <a:rPr lang="id-ID" sz="1600" smtClean="0"/>
              <a:t>Merupakan variasi dari Beale Chiper</a:t>
            </a:r>
          </a:p>
          <a:p>
            <a:r>
              <a:rPr lang="id-ID" sz="1600" smtClean="0"/>
              <a:t>Teks standard dipilih secara acak (tidak diambil dari suatu dokumen)</a:t>
            </a:r>
          </a:p>
          <a:p>
            <a:r>
              <a:rPr lang="id-ID" sz="1600" smtClean="0"/>
              <a:t>Mekanisme selanjutnya seperti yang dilakukan pada Beale Chiper</a:t>
            </a:r>
          </a:p>
          <a:p>
            <a:r>
              <a:rPr lang="id-ID" sz="1600" smtClean="0"/>
              <a:t>Contoh:</a:t>
            </a:r>
          </a:p>
          <a:p>
            <a:pPr lvl="1">
              <a:buFont typeface="Wingdings" pitchFamily="2" charset="2"/>
              <a:buNone/>
            </a:pPr>
            <a:r>
              <a:rPr lang="en-US" sz="1400" smtClean="0">
                <a:latin typeface="Courier New" pitchFamily="49" charset="0"/>
              </a:rPr>
              <a:t>Standard text (key):</a:t>
            </a:r>
            <a:r>
              <a:rPr lang="id-ID" sz="1400" smtClean="0">
                <a:latin typeface="Courier New" pitchFamily="49" charset="0"/>
              </a:rPr>
              <a:t>	RQBOPS</a:t>
            </a:r>
            <a:endParaRPr lang="en-US" sz="1400" smtClean="0">
              <a:latin typeface="Courier New" pitchFamily="49" charset="0"/>
            </a:endParaRPr>
          </a:p>
          <a:p>
            <a:pPr lvl="1">
              <a:buFont typeface="Wingdings" pitchFamily="2" charset="2"/>
              <a:buNone/>
            </a:pPr>
            <a:r>
              <a:rPr lang="en-US" sz="1400" smtClean="0">
                <a:latin typeface="Courier New" pitchFamily="49" charset="0"/>
              </a:rPr>
              <a:t>Message</a:t>
            </a:r>
            <a:r>
              <a:rPr lang="id-ID" sz="1400" smtClean="0">
                <a:latin typeface="Courier New" pitchFamily="49" charset="0"/>
              </a:rPr>
              <a:t>	:	</a:t>
            </a:r>
            <a:r>
              <a:rPr lang="en-US" sz="1400" smtClean="0">
                <a:latin typeface="Courier New" pitchFamily="49" charset="0"/>
              </a:rPr>
              <a:t>ATTAC</a:t>
            </a:r>
            <a:r>
              <a:rPr lang="id-ID" sz="1400" smtClean="0">
                <a:latin typeface="Courier New" pitchFamily="49" charset="0"/>
              </a:rPr>
              <a:t>K</a:t>
            </a:r>
            <a:endParaRPr lang="en-US" sz="1400" smtClean="0">
              <a:latin typeface="Courier New" pitchFamily="49" charset="0"/>
            </a:endParaRPr>
          </a:p>
          <a:p>
            <a:pPr lvl="1">
              <a:buFont typeface="Wingdings" pitchFamily="2" charset="2"/>
              <a:buNone/>
            </a:pPr>
            <a:r>
              <a:rPr lang="en-US" sz="1400" smtClean="0">
                <a:latin typeface="Courier New" pitchFamily="49" charset="0"/>
              </a:rPr>
              <a:t>Encrypted message: </a:t>
            </a:r>
            <a:r>
              <a:rPr lang="id-ID" sz="1400" smtClean="0">
                <a:latin typeface="Courier New" pitchFamily="49" charset="0"/>
              </a:rPr>
              <a:t>	RJUORC</a:t>
            </a:r>
            <a:endParaRPr lang="id-ID" sz="1400" smtClean="0"/>
          </a:p>
          <a:p>
            <a:r>
              <a:rPr lang="id-ID" sz="1600" smtClean="0"/>
              <a:t>One-Time Pad merupakan metoda enkripsi yang sempurna asalkan teks standard dirahasiakan, contoh dibawah ini memeprlihatkan teks standard yang beda tetapi menghasilkan message yang sama</a:t>
            </a:r>
          </a:p>
          <a:p>
            <a:pPr lvl="1">
              <a:buFont typeface="Wingdings" pitchFamily="2" charset="2"/>
              <a:buNone/>
            </a:pPr>
            <a:r>
              <a:rPr lang="en-US" sz="1400" smtClean="0">
                <a:latin typeface="Courier New" pitchFamily="49" charset="0"/>
              </a:rPr>
              <a:t>Standard text (random key)</a:t>
            </a:r>
            <a:r>
              <a:rPr lang="id-ID" sz="1400" smtClean="0">
                <a:latin typeface="Courier New" pitchFamily="49" charset="0"/>
              </a:rPr>
              <a:t>	</a:t>
            </a:r>
            <a:r>
              <a:rPr lang="en-US" sz="1400" smtClean="0">
                <a:latin typeface="Courier New" pitchFamily="49" charset="0"/>
              </a:rPr>
              <a:t>:LBYKXN</a:t>
            </a:r>
          </a:p>
          <a:p>
            <a:pPr lvl="1">
              <a:buFont typeface="Wingdings" pitchFamily="2" charset="2"/>
              <a:buNone/>
            </a:pPr>
            <a:r>
              <a:rPr lang="en-US" sz="1400" smtClean="0">
                <a:latin typeface="Courier New" pitchFamily="49" charset="0"/>
              </a:rPr>
              <a:t>Message</a:t>
            </a:r>
            <a:r>
              <a:rPr lang="id-ID" sz="1400" smtClean="0">
                <a:latin typeface="Courier New" pitchFamily="49" charset="0"/>
              </a:rPr>
              <a:t>			</a:t>
            </a:r>
            <a:r>
              <a:rPr lang="en-US" sz="1400" smtClean="0">
                <a:latin typeface="Courier New" pitchFamily="49" charset="0"/>
              </a:rPr>
              <a:t>:GIVEUP</a:t>
            </a:r>
          </a:p>
          <a:p>
            <a:pPr lvl="1">
              <a:buFont typeface="Wingdings" pitchFamily="2" charset="2"/>
              <a:buNone/>
            </a:pPr>
            <a:r>
              <a:rPr lang="en-US" sz="1400" smtClean="0">
                <a:latin typeface="Courier New" pitchFamily="49" charset="0"/>
              </a:rPr>
              <a:t>Encrypted message</a:t>
            </a:r>
            <a:r>
              <a:rPr lang="id-ID" sz="1400" smtClean="0">
                <a:latin typeface="Courier New" pitchFamily="49" charset="0"/>
              </a:rPr>
              <a:t>		</a:t>
            </a:r>
            <a:r>
              <a:rPr lang="en-US" sz="1400" smtClean="0">
                <a:latin typeface="Courier New" pitchFamily="49" charset="0"/>
              </a:rPr>
              <a:t>:RJUORC</a:t>
            </a:r>
            <a:endParaRPr lang="id-ID" sz="1400" smtClean="0">
              <a:latin typeface="Courier New" pitchFamily="49" charset="0"/>
            </a:endParaRPr>
          </a:p>
          <a:p>
            <a:r>
              <a:rPr lang="id-ID" sz="1600" smtClean="0"/>
              <a:t>Kelemahan: panjang kunci (teks standard) harus sama denga panjang pesan</a:t>
            </a:r>
            <a:endParaRPr lang="en-US" sz="1600" smtClean="0"/>
          </a:p>
          <a:p>
            <a:endParaRPr lang="en-US" sz="900" smtClean="0">
              <a:latin typeface="Courier New" pitchFamily="49" charset="0"/>
            </a:endParaRPr>
          </a:p>
        </p:txBody>
      </p:sp>
      <p:sp>
        <p:nvSpPr>
          <p:cNvPr id="37890"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1D5C3069-032D-4BC1-8110-A28E1BEA47E6}"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Monoalphabetic cipher</a:t>
            </a:r>
          </a:p>
        </p:txBody>
      </p:sp>
      <p:sp>
        <p:nvSpPr>
          <p:cNvPr id="38916" name="Rectangle 5" descr="Rectangle: Click to edit Master text styles&#10;Second level&#10;Third level&#10;Fourth level&#10;Fifth level"/>
          <p:cNvSpPr>
            <a:spLocks noGrp="1" noChangeArrowheads="1"/>
          </p:cNvSpPr>
          <p:nvPr>
            <p:ph idx="1"/>
          </p:nvPr>
        </p:nvSpPr>
        <p:spPr>
          <a:xfrm>
            <a:off x="838200" y="1752600"/>
            <a:ext cx="7772400" cy="4114800"/>
          </a:xfrm>
        </p:spPr>
        <p:txBody>
          <a:bodyPr/>
          <a:lstStyle/>
          <a:p>
            <a:pPr>
              <a:lnSpc>
                <a:spcPct val="90000"/>
              </a:lnSpc>
            </a:pPr>
            <a:r>
              <a:rPr lang="en-US" sz="2400" smtClean="0"/>
              <a:t>Memetakan suatu huruf ke huruf lain secara acak</a:t>
            </a:r>
          </a:p>
          <a:p>
            <a:pPr>
              <a:lnSpc>
                <a:spcPct val="90000"/>
              </a:lnSpc>
              <a:buFont typeface="Wingdings" pitchFamily="2" charset="2"/>
              <a:buNone/>
            </a:pPr>
            <a:r>
              <a:rPr lang="en-US" sz="2400" smtClean="0">
                <a:solidFill>
                  <a:srgbClr val="000000"/>
                </a:solidFill>
              </a:rPr>
              <a:t>	Contoh :</a:t>
            </a:r>
          </a:p>
          <a:p>
            <a:pPr>
              <a:lnSpc>
                <a:spcPct val="90000"/>
              </a:lnSpc>
              <a:buFont typeface="Wingdings" pitchFamily="2" charset="2"/>
              <a:buNone/>
            </a:pPr>
            <a:r>
              <a:rPr lang="en-US" sz="2400" smtClean="0">
                <a:solidFill>
                  <a:srgbClr val="000000"/>
                </a:solidFill>
              </a:rPr>
              <a:t>	</a:t>
            </a:r>
            <a:r>
              <a:rPr lang="en-US" sz="2400" smtClean="0">
                <a:solidFill>
                  <a:srgbClr val="FF3300"/>
                </a:solidFill>
              </a:rPr>
              <a:t>Plaintext : ABCDEFGHIJKLMNOPQRSTUVWXYZ</a:t>
            </a:r>
            <a:br>
              <a:rPr lang="en-US" sz="2400" smtClean="0">
                <a:solidFill>
                  <a:srgbClr val="FF3300"/>
                </a:solidFill>
              </a:rPr>
            </a:br>
            <a:r>
              <a:rPr lang="en-US" sz="2400" smtClean="0">
                <a:solidFill>
                  <a:srgbClr val="FF3300"/>
                </a:solidFill>
              </a:rPr>
              <a:t>Ciphertext: GLDCNUXAQOWPBSZKYREIFJMHVT</a:t>
            </a:r>
          </a:p>
          <a:p>
            <a:pPr>
              <a:lnSpc>
                <a:spcPct val="90000"/>
              </a:lnSpc>
            </a:pPr>
            <a:r>
              <a:rPr lang="en-US" sz="2400" smtClean="0"/>
              <a:t>Ada 26! kemungkinan pasangan huruf (4 x 10</a:t>
            </a:r>
            <a:r>
              <a:rPr lang="en-US" sz="2400" baseline="30000" smtClean="0"/>
              <a:t>26</a:t>
            </a:r>
            <a:r>
              <a:rPr lang="en-US" sz="2400" smtClean="0"/>
              <a:t>)</a:t>
            </a:r>
          </a:p>
          <a:p>
            <a:pPr>
              <a:lnSpc>
                <a:spcPct val="90000"/>
              </a:lnSpc>
            </a:pPr>
            <a:r>
              <a:rPr lang="en-US" sz="2400" smtClean="0"/>
              <a:t>Kelihatan sangat </a:t>
            </a:r>
            <a:r>
              <a:rPr lang="en-US" sz="2400" i="1" smtClean="0"/>
              <a:t>secure</a:t>
            </a:r>
            <a:endParaRPr lang="en-US" sz="2400" smtClean="0"/>
          </a:p>
          <a:p>
            <a:pPr>
              <a:lnSpc>
                <a:spcPct val="90000"/>
              </a:lnSpc>
            </a:pPr>
            <a:r>
              <a:rPr lang="en-US" sz="2400" smtClean="0"/>
              <a:t>Mudah dipecahkan dengan analisa bahasa secara statistik</a:t>
            </a:r>
            <a:endParaRPr lang="en-US" sz="2400" i="1" smtClean="0"/>
          </a:p>
          <a:p>
            <a:pPr>
              <a:lnSpc>
                <a:spcPct val="90000"/>
              </a:lnSpc>
            </a:pPr>
            <a:endParaRPr lang="en-US" sz="2400" smtClean="0"/>
          </a:p>
          <a:p>
            <a:pPr lvl="1">
              <a:lnSpc>
                <a:spcPct val="90000"/>
              </a:lnSpc>
            </a:pPr>
            <a:endParaRPr lang="en-US" sz="2000" smtClean="0"/>
          </a:p>
        </p:txBody>
      </p:sp>
      <p:sp>
        <p:nvSpPr>
          <p:cNvPr id="38914"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F2638B82-1C43-4902-A780-3C111408C028}"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mtClean="0"/>
              <a:t>Tipe serangan untuk memecahkan skema enkripsi</a:t>
            </a:r>
          </a:p>
        </p:txBody>
      </p:sp>
      <p:sp>
        <p:nvSpPr>
          <p:cNvPr id="39940" name="Rectangle 3" descr="Rectangle: Click to edit Master text styles&#10;Second level&#10;Third level&#10;Fourth level&#10;Fifth level"/>
          <p:cNvSpPr>
            <a:spLocks noGrp="1" noChangeArrowheads="1"/>
          </p:cNvSpPr>
          <p:nvPr>
            <p:ph idx="1"/>
          </p:nvPr>
        </p:nvSpPr>
        <p:spPr>
          <a:xfrm>
            <a:off x="838200" y="1752600"/>
            <a:ext cx="7772400" cy="4114800"/>
          </a:xfrm>
        </p:spPr>
        <p:txBody>
          <a:bodyPr/>
          <a:lstStyle/>
          <a:p>
            <a:pPr>
              <a:lnSpc>
                <a:spcPct val="90000"/>
              </a:lnSpc>
            </a:pPr>
            <a:r>
              <a:rPr lang="en-US" sz="2400" smtClean="0"/>
              <a:t>Ciphertext Only</a:t>
            </a:r>
          </a:p>
          <a:p>
            <a:pPr lvl="1">
              <a:lnSpc>
                <a:spcPct val="90000"/>
              </a:lnSpc>
            </a:pPr>
            <a:r>
              <a:rPr lang="en-US" sz="2000" smtClean="0"/>
              <a:t>Cryptanalysts memiliki ciphertext yang dapat dianalisanya</a:t>
            </a:r>
            <a:endParaRPr lang="id-ID" sz="2000" smtClean="0"/>
          </a:p>
          <a:p>
            <a:pPr lvl="2">
              <a:lnSpc>
                <a:spcPct val="90000"/>
              </a:lnSpc>
            </a:pPr>
            <a:r>
              <a:rPr lang="id-ID" sz="1800" smtClean="0"/>
              <a:t>Pola-pola yang ada di dalam ciphertext bisa dianalisa (frekuensi kemunculan huruf dsb.)</a:t>
            </a:r>
            <a:endParaRPr lang="en-US" sz="1800" smtClean="0"/>
          </a:p>
          <a:p>
            <a:pPr lvl="1">
              <a:lnSpc>
                <a:spcPct val="90000"/>
              </a:lnSpc>
            </a:pPr>
            <a:r>
              <a:rPr lang="id-ID" sz="2000" smtClean="0"/>
              <a:t>Analisa dilakukan terus sampai diperoleh r</a:t>
            </a:r>
            <a:r>
              <a:rPr lang="en-US" sz="2000" smtClean="0"/>
              <a:t>ecognizabel plaintext</a:t>
            </a:r>
          </a:p>
          <a:p>
            <a:pPr lvl="1">
              <a:lnSpc>
                <a:spcPct val="90000"/>
              </a:lnSpc>
            </a:pPr>
            <a:r>
              <a:rPr lang="en-US" sz="2000" smtClean="0"/>
              <a:t>Cryptanalysts harus memiliki sejumlah ciphertext</a:t>
            </a:r>
          </a:p>
          <a:p>
            <a:pPr>
              <a:lnSpc>
                <a:spcPct val="90000"/>
              </a:lnSpc>
            </a:pPr>
            <a:r>
              <a:rPr lang="en-US" sz="2400" smtClean="0"/>
              <a:t>Known Plaintext</a:t>
            </a:r>
          </a:p>
          <a:p>
            <a:pPr lvl="1">
              <a:lnSpc>
                <a:spcPct val="90000"/>
              </a:lnSpc>
            </a:pPr>
            <a:r>
              <a:rPr lang="en-US" sz="2000" smtClean="0"/>
              <a:t>Cryptanalysts memiliki plaintext sekaligus ciphertext-nya</a:t>
            </a:r>
          </a:p>
          <a:p>
            <a:pPr>
              <a:lnSpc>
                <a:spcPct val="90000"/>
              </a:lnSpc>
            </a:pPr>
            <a:r>
              <a:rPr lang="en-US" sz="2400" smtClean="0"/>
              <a:t>Chosen Plaintext</a:t>
            </a:r>
          </a:p>
          <a:p>
            <a:pPr lvl="1">
              <a:lnSpc>
                <a:spcPct val="90000"/>
              </a:lnSpc>
            </a:pPr>
            <a:r>
              <a:rPr lang="en-US" sz="2000" smtClean="0"/>
              <a:t>Cryptanalysts dapat membuat sistem melakukan enkripsi terhadap plaintext yang dimlikinya</a:t>
            </a:r>
          </a:p>
        </p:txBody>
      </p:sp>
      <p:sp>
        <p:nvSpPr>
          <p:cNvPr id="39938"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8BA0600E-DA28-48D9-8F3A-DA722A2E9927}"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C5004F71-D6B1-4F38-B163-1AFF86CB896C}" type="slidenum">
              <a:rPr lang="en-US"/>
              <a:pPr/>
              <a:t>33</a:t>
            </a:fld>
            <a:endParaRPr lang="en-US"/>
          </a:p>
        </p:txBody>
      </p:sp>
      <p:sp>
        <p:nvSpPr>
          <p:cNvPr id="40963" name="Rectangle 4"/>
          <p:cNvSpPr>
            <a:spLocks noChangeArrowheads="1"/>
          </p:cNvSpPr>
          <p:nvPr/>
        </p:nvSpPr>
        <p:spPr bwMode="auto">
          <a:xfrm>
            <a:off x="4064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4400">
                <a:solidFill>
                  <a:schemeClr val="tx2"/>
                </a:solidFill>
              </a:rPr>
              <a:t>Chosen-Plaintext Attack</a:t>
            </a:r>
          </a:p>
        </p:txBody>
      </p:sp>
      <p:pic>
        <p:nvPicPr>
          <p:cNvPr id="40964" name="Picture 5" descr="j03605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38400"/>
            <a:ext cx="9763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j02345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613" y="2478088"/>
            <a:ext cx="18811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MCj013796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3200400"/>
            <a:ext cx="93503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MCj013796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22763" y="3581400"/>
            <a:ext cx="935037"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9" name="AutoShape 9"/>
          <p:cNvSpPr>
            <a:spLocks noChangeArrowheads="1"/>
          </p:cNvSpPr>
          <p:nvPr/>
        </p:nvSpPr>
        <p:spPr bwMode="auto">
          <a:xfrm>
            <a:off x="1524000" y="4876800"/>
            <a:ext cx="2209800" cy="914400"/>
          </a:xfrm>
          <a:prstGeom prst="wedgeRectCallout">
            <a:avLst>
              <a:gd name="adj1" fmla="val -16667"/>
              <a:gd name="adj2" fmla="val -103648"/>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lnSpc>
                <a:spcPct val="80000"/>
              </a:lnSpc>
              <a:spcBef>
                <a:spcPct val="20000"/>
              </a:spcBef>
              <a:buClr>
                <a:schemeClr val="accent2"/>
              </a:buClr>
            </a:pPr>
            <a:r>
              <a:rPr lang="id-ID" sz="1600">
                <a:solidFill>
                  <a:srgbClr val="000000"/>
                </a:solidFill>
              </a:rPr>
              <a:t>Penjahat </a:t>
            </a:r>
            <a:r>
              <a:rPr lang="en-US" sz="1600">
                <a:solidFill>
                  <a:srgbClr val="000000"/>
                </a:solidFill>
              </a:rPr>
              <a:t>#1 </a:t>
            </a:r>
            <a:r>
              <a:rPr lang="id-ID" sz="1600">
                <a:solidFill>
                  <a:srgbClr val="000000"/>
                </a:solidFill>
              </a:rPr>
              <a:t>merubah</a:t>
            </a:r>
            <a:endParaRPr lang="en-US" sz="1600">
              <a:solidFill>
                <a:srgbClr val="000000"/>
              </a:solidFill>
            </a:endParaRPr>
          </a:p>
          <a:p>
            <a:pPr eaLnBrk="0" hangingPunct="0">
              <a:lnSpc>
                <a:spcPct val="80000"/>
              </a:lnSpc>
              <a:spcBef>
                <a:spcPct val="20000"/>
              </a:spcBef>
              <a:buClr>
                <a:schemeClr val="accent2"/>
              </a:buClr>
            </a:pPr>
            <a:r>
              <a:rPr lang="en-US" sz="1600">
                <a:solidFill>
                  <a:srgbClr val="000000"/>
                </a:solidFill>
              </a:rPr>
              <a:t>PIN </a:t>
            </a:r>
            <a:r>
              <a:rPr lang="id-ID" sz="1600">
                <a:solidFill>
                  <a:srgbClr val="000000"/>
                </a:solidFill>
              </a:rPr>
              <a:t>yang dimilikinya </a:t>
            </a:r>
          </a:p>
          <a:p>
            <a:pPr eaLnBrk="0" hangingPunct="0">
              <a:lnSpc>
                <a:spcPct val="80000"/>
              </a:lnSpc>
              <a:spcBef>
                <a:spcPct val="20000"/>
              </a:spcBef>
              <a:buClr>
                <a:schemeClr val="accent2"/>
              </a:buClr>
            </a:pPr>
            <a:r>
              <a:rPr lang="id-ID" sz="1600">
                <a:solidFill>
                  <a:srgbClr val="000000"/>
                </a:solidFill>
              </a:rPr>
              <a:t>(chosen plaintext)</a:t>
            </a:r>
            <a:endParaRPr lang="en-US" sz="1600">
              <a:solidFill>
                <a:srgbClr val="000000"/>
              </a:solidFill>
            </a:endParaRPr>
          </a:p>
        </p:txBody>
      </p:sp>
      <p:grpSp>
        <p:nvGrpSpPr>
          <p:cNvPr id="2" name="Group 10"/>
          <p:cNvGrpSpPr>
            <a:grpSpLocks/>
          </p:cNvGrpSpPr>
          <p:nvPr/>
        </p:nvGrpSpPr>
        <p:grpSpPr bwMode="auto">
          <a:xfrm>
            <a:off x="1993900" y="1752600"/>
            <a:ext cx="4483100" cy="1371600"/>
            <a:chOff x="1256" y="1104"/>
            <a:chExt cx="2824" cy="864"/>
          </a:xfrm>
        </p:grpSpPr>
        <p:sp>
          <p:nvSpPr>
            <p:cNvPr id="40974" name="Line 11"/>
            <p:cNvSpPr>
              <a:spLocks noChangeShapeType="1"/>
            </p:cNvSpPr>
            <p:nvPr/>
          </p:nvSpPr>
          <p:spPr bwMode="auto">
            <a:xfrm>
              <a:off x="1256" y="1968"/>
              <a:ext cx="2824" cy="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0975" name="Text Box 12"/>
            <p:cNvSpPr txBox="1">
              <a:spLocks noChangeArrowheads="1"/>
            </p:cNvSpPr>
            <p:nvPr/>
          </p:nvSpPr>
          <p:spPr bwMode="auto">
            <a:xfrm>
              <a:off x="1584" y="1636"/>
              <a:ext cx="1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accent2"/>
                </a:buClr>
              </a:pPr>
              <a:r>
                <a:rPr lang="en-US" sz="2000">
                  <a:solidFill>
                    <a:schemeClr val="bg2"/>
                  </a:solidFill>
                </a:rPr>
                <a:t>cipher(key,PIN)</a:t>
              </a:r>
            </a:p>
          </p:txBody>
        </p:sp>
        <p:sp>
          <p:nvSpPr>
            <p:cNvPr id="40976" name="AutoShape 13"/>
            <p:cNvSpPr>
              <a:spLocks noChangeArrowheads="1"/>
            </p:cNvSpPr>
            <p:nvPr/>
          </p:nvSpPr>
          <p:spPr bwMode="auto">
            <a:xfrm>
              <a:off x="2592" y="1104"/>
              <a:ext cx="1488" cy="457"/>
            </a:xfrm>
            <a:prstGeom prst="wedgeRectCallout">
              <a:avLst>
                <a:gd name="adj1" fmla="val -38912"/>
                <a:gd name="adj2" fmla="val 75602"/>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lnSpc>
                  <a:spcPct val="80000"/>
                </a:lnSpc>
                <a:spcBef>
                  <a:spcPct val="20000"/>
                </a:spcBef>
                <a:buClr>
                  <a:schemeClr val="accent2"/>
                </a:buClr>
              </a:pPr>
              <a:r>
                <a:rPr lang="en-US">
                  <a:solidFill>
                    <a:srgbClr val="000000"/>
                  </a:solidFill>
                </a:rPr>
                <a:t>PIN </a:t>
              </a:r>
              <a:r>
                <a:rPr lang="id-ID">
                  <a:solidFill>
                    <a:srgbClr val="000000"/>
                  </a:solidFill>
                </a:rPr>
                <a:t>di-enkripsi lalu</a:t>
              </a:r>
              <a:endParaRPr lang="en-US">
                <a:solidFill>
                  <a:srgbClr val="000000"/>
                </a:solidFill>
              </a:endParaRPr>
            </a:p>
            <a:p>
              <a:pPr eaLnBrk="0" hangingPunct="0">
                <a:lnSpc>
                  <a:spcPct val="80000"/>
                </a:lnSpc>
                <a:spcBef>
                  <a:spcPct val="20000"/>
                </a:spcBef>
                <a:buClr>
                  <a:schemeClr val="accent2"/>
                </a:buClr>
              </a:pPr>
              <a:r>
                <a:rPr lang="id-ID">
                  <a:solidFill>
                    <a:srgbClr val="000000"/>
                  </a:solidFill>
                </a:rPr>
                <a:t>dikirimkan ke </a:t>
              </a:r>
              <a:r>
                <a:rPr lang="en-US">
                  <a:solidFill>
                    <a:srgbClr val="000000"/>
                  </a:solidFill>
                </a:rPr>
                <a:t>bank</a:t>
              </a:r>
            </a:p>
          </p:txBody>
        </p:sp>
      </p:grpSp>
      <p:grpSp>
        <p:nvGrpSpPr>
          <p:cNvPr id="3" name="Group 14"/>
          <p:cNvGrpSpPr>
            <a:grpSpLocks/>
          </p:cNvGrpSpPr>
          <p:nvPr/>
        </p:nvGrpSpPr>
        <p:grpSpPr bwMode="auto">
          <a:xfrm>
            <a:off x="3276600" y="3124200"/>
            <a:ext cx="4902200" cy="2667000"/>
            <a:chOff x="2064" y="1968"/>
            <a:chExt cx="3088" cy="1680"/>
          </a:xfrm>
        </p:grpSpPr>
        <p:sp>
          <p:nvSpPr>
            <p:cNvPr id="40972" name="Freeform 15"/>
            <p:cNvSpPr>
              <a:spLocks/>
            </p:cNvSpPr>
            <p:nvPr/>
          </p:nvSpPr>
          <p:spPr bwMode="auto">
            <a:xfrm>
              <a:off x="2064" y="1968"/>
              <a:ext cx="624" cy="624"/>
            </a:xfrm>
            <a:custGeom>
              <a:avLst/>
              <a:gdLst>
                <a:gd name="T0" fmla="*/ 0 w 624"/>
                <a:gd name="T1" fmla="*/ 0 h 624"/>
                <a:gd name="T2" fmla="*/ 225 w 624"/>
                <a:gd name="T3" fmla="*/ 463 h 624"/>
                <a:gd name="T4" fmla="*/ 624 w 624"/>
                <a:gd name="T5" fmla="*/ 624 h 624"/>
                <a:gd name="T6" fmla="*/ 0 60000 65536"/>
                <a:gd name="T7" fmla="*/ 0 60000 65536"/>
                <a:gd name="T8" fmla="*/ 0 60000 65536"/>
                <a:gd name="T9" fmla="*/ 0 w 624"/>
                <a:gd name="T10" fmla="*/ 0 h 624"/>
                <a:gd name="T11" fmla="*/ 624 w 624"/>
                <a:gd name="T12" fmla="*/ 624 h 624"/>
              </a:gdLst>
              <a:ahLst/>
              <a:cxnLst>
                <a:cxn ang="T6">
                  <a:pos x="T0" y="T1"/>
                </a:cxn>
                <a:cxn ang="T7">
                  <a:pos x="T2" y="T3"/>
                </a:cxn>
                <a:cxn ang="T8">
                  <a:pos x="T4" y="T5"/>
                </a:cxn>
              </a:cxnLst>
              <a:rect l="T9" t="T10" r="T11" b="T12"/>
              <a:pathLst>
                <a:path w="624" h="624">
                  <a:moveTo>
                    <a:pt x="0" y="0"/>
                  </a:moveTo>
                  <a:cubicBezTo>
                    <a:pt x="37" y="77"/>
                    <a:pt x="121" y="359"/>
                    <a:pt x="225" y="463"/>
                  </a:cubicBezTo>
                  <a:cubicBezTo>
                    <a:pt x="329" y="567"/>
                    <a:pt x="541" y="591"/>
                    <a:pt x="624" y="624"/>
                  </a:cubicBezTo>
                </a:path>
              </a:pathLst>
            </a:custGeom>
            <a:noFill/>
            <a:ln w="28575">
              <a:solidFill>
                <a:schemeClr val="bg2"/>
              </a:solidFill>
              <a:prstDash val="dash"/>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3" name="AutoShape 16"/>
            <p:cNvSpPr>
              <a:spLocks noChangeArrowheads="1"/>
            </p:cNvSpPr>
            <p:nvPr/>
          </p:nvSpPr>
          <p:spPr bwMode="auto">
            <a:xfrm>
              <a:off x="3408" y="2880"/>
              <a:ext cx="1744" cy="768"/>
            </a:xfrm>
            <a:prstGeom prst="wedgeRectCallout">
              <a:avLst>
                <a:gd name="adj1" fmla="val -67144"/>
                <a:gd name="adj2" fmla="val -48569"/>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0" hangingPunct="0">
                <a:lnSpc>
                  <a:spcPct val="80000"/>
                </a:lnSpc>
                <a:spcBef>
                  <a:spcPct val="20000"/>
                </a:spcBef>
                <a:buClr>
                  <a:schemeClr val="accent2"/>
                </a:buClr>
              </a:pPr>
              <a:r>
                <a:rPr lang="id-ID" sz="1600">
                  <a:solidFill>
                    <a:srgbClr val="000000"/>
                  </a:solidFill>
                </a:rPr>
                <a:t>Penjahat </a:t>
              </a:r>
              <a:r>
                <a:rPr lang="en-US" sz="1600">
                  <a:solidFill>
                    <a:srgbClr val="000000"/>
                  </a:solidFill>
                </a:rPr>
                <a:t>#2 </a:t>
              </a:r>
              <a:r>
                <a:rPr lang="id-ID" sz="1600">
                  <a:solidFill>
                    <a:srgbClr val="000000"/>
                  </a:solidFill>
                </a:rPr>
                <a:t>melakukan</a:t>
              </a:r>
              <a:endParaRPr lang="en-US" sz="1600">
                <a:solidFill>
                  <a:srgbClr val="000000"/>
                </a:solidFill>
              </a:endParaRPr>
            </a:p>
            <a:p>
              <a:pPr eaLnBrk="0" hangingPunct="0">
                <a:lnSpc>
                  <a:spcPct val="80000"/>
                </a:lnSpc>
                <a:spcBef>
                  <a:spcPct val="20000"/>
                </a:spcBef>
                <a:buClr>
                  <a:schemeClr val="accent2"/>
                </a:buClr>
              </a:pPr>
              <a:r>
                <a:rPr lang="id-ID" sz="1600">
                  <a:solidFill>
                    <a:srgbClr val="000000"/>
                  </a:solidFill>
                </a:rPr>
                <a:t>penyadapan kemudian</a:t>
              </a:r>
              <a:endParaRPr lang="en-US" sz="1600">
                <a:solidFill>
                  <a:srgbClr val="000000"/>
                </a:solidFill>
              </a:endParaRPr>
            </a:p>
            <a:p>
              <a:pPr eaLnBrk="0" hangingPunct="0">
                <a:lnSpc>
                  <a:spcPct val="80000"/>
                </a:lnSpc>
                <a:spcBef>
                  <a:spcPct val="20000"/>
                </a:spcBef>
                <a:buClr>
                  <a:schemeClr val="accent2"/>
                </a:buClr>
              </a:pPr>
              <a:r>
                <a:rPr lang="id-ID" sz="1600">
                  <a:solidFill>
                    <a:srgbClr val="000000"/>
                  </a:solidFill>
                </a:rPr>
                <a:t>Mempelajari </a:t>
              </a:r>
              <a:r>
                <a:rPr lang="en-US" sz="1600">
                  <a:solidFill>
                    <a:srgbClr val="000000"/>
                  </a:solidFill>
                </a:rPr>
                <a:t>ciphertext </a:t>
              </a:r>
              <a:r>
                <a:rPr lang="id-ID" sz="1600">
                  <a:solidFill>
                    <a:srgbClr val="000000"/>
                  </a:solidFill>
                </a:rPr>
                <a:t>dari </a:t>
              </a:r>
            </a:p>
            <a:p>
              <a:pPr eaLnBrk="0" hangingPunct="0">
                <a:lnSpc>
                  <a:spcPct val="80000"/>
                </a:lnSpc>
                <a:spcBef>
                  <a:spcPct val="20000"/>
                </a:spcBef>
                <a:buClr>
                  <a:schemeClr val="accent2"/>
                </a:buClr>
              </a:pPr>
              <a:r>
                <a:rPr lang="en-US" sz="1600">
                  <a:solidFill>
                    <a:srgbClr val="000000"/>
                  </a:solidFill>
                </a:rPr>
                <a:t>PIN</a:t>
              </a:r>
              <a:r>
                <a:rPr lang="id-ID" sz="1600">
                  <a:solidFill>
                    <a:srgbClr val="000000"/>
                  </a:solidFill>
                </a:rPr>
                <a:t> baru tersebut</a:t>
              </a:r>
              <a:endParaRPr lang="en-US" sz="1600">
                <a:solidFill>
                  <a:srgbClr val="000000"/>
                </a:solidFill>
              </a:endParaRPr>
            </a:p>
          </p:txBody>
        </p:sp>
      </p:grpSp>
      <p:sp>
        <p:nvSpPr>
          <p:cNvPr id="204817" name="Text Box 17"/>
          <p:cNvSpPr txBox="1">
            <a:spLocks noChangeArrowheads="1"/>
          </p:cNvSpPr>
          <p:nvPr/>
        </p:nvSpPr>
        <p:spPr bwMode="auto">
          <a:xfrm>
            <a:off x="4038600" y="5943600"/>
            <a:ext cx="500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accent2"/>
              </a:buClr>
            </a:pPr>
            <a:r>
              <a:rPr lang="en-US">
                <a:solidFill>
                  <a:schemeClr val="accent2"/>
                </a:solidFill>
              </a:rPr>
              <a:t>… </a:t>
            </a:r>
            <a:r>
              <a:rPr lang="id-ID">
                <a:solidFill>
                  <a:schemeClr val="accent2"/>
                </a:solidFill>
              </a:rPr>
              <a:t>diulangi untuk beberapa nilai </a:t>
            </a:r>
            <a:r>
              <a:rPr lang="en-US">
                <a:solidFill>
                  <a:schemeClr val="accent2"/>
                </a:solidFill>
              </a:rPr>
              <a:t>PIN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9" grpId="0" animBg="1"/>
      <p:bldP spid="2048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id-ID" smtClean="0"/>
              <a:t>Brute Force Attack</a:t>
            </a:r>
            <a:endParaRPr lang="en-US" smtClean="0"/>
          </a:p>
        </p:txBody>
      </p:sp>
      <p:sp>
        <p:nvSpPr>
          <p:cNvPr id="41988" name="Rectangle 3" descr="Rectangle: Click to edit Master text styles&#10;Second level&#10;Third level&#10;Fourth level&#10;Fifth level"/>
          <p:cNvSpPr>
            <a:spLocks noGrp="1" noChangeArrowheads="1"/>
          </p:cNvSpPr>
          <p:nvPr>
            <p:ph idx="1"/>
          </p:nvPr>
        </p:nvSpPr>
        <p:spPr>
          <a:xfrm>
            <a:off x="838200" y="1600200"/>
            <a:ext cx="7772400" cy="4114800"/>
          </a:xfrm>
        </p:spPr>
        <p:txBody>
          <a:bodyPr/>
          <a:lstStyle/>
          <a:p>
            <a:r>
              <a:rPr lang="en-US" sz="2400" smtClean="0"/>
              <a:t>Mencari kemungkinan kunci yang dapat memecahkan kode</a:t>
            </a:r>
            <a:r>
              <a:rPr lang="id-ID" sz="2400" smtClean="0"/>
              <a:t> </a:t>
            </a:r>
          </a:p>
          <a:p>
            <a:pPr lvl="1"/>
            <a:r>
              <a:rPr lang="en-US" sz="2000" smtClean="0"/>
              <a:t>Cryptanalysts mun</a:t>
            </a:r>
            <a:r>
              <a:rPr lang="id-ID" sz="2000" smtClean="0"/>
              <a:t>g</a:t>
            </a:r>
            <a:r>
              <a:rPr lang="en-US" sz="2000" smtClean="0"/>
              <a:t>kin tidak perlu mencari seluruh kemungkinan kunci</a:t>
            </a:r>
            <a:endParaRPr lang="id-ID" sz="2000" smtClean="0"/>
          </a:p>
          <a:p>
            <a:pPr lvl="2"/>
            <a:r>
              <a:rPr lang="id-ID" sz="1800" smtClean="0"/>
              <a:t>Rata-rata diperlukan percobaan setengah dari kemungkinan kunci yang ada</a:t>
            </a:r>
          </a:p>
          <a:p>
            <a:endParaRPr lang="en-US" sz="2400" smtClean="0"/>
          </a:p>
        </p:txBody>
      </p:sp>
      <p:sp>
        <p:nvSpPr>
          <p:cNvPr id="41986"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3508B3C-8A2A-4974-A8E7-B9C70BF1E83E}" type="slidenum">
              <a:rPr lang="en-US"/>
              <a:pPr/>
              <a:t>34</a:t>
            </a:fld>
            <a:endParaRPr lang="en-US"/>
          </a:p>
        </p:txBody>
      </p:sp>
      <p:pic>
        <p:nvPicPr>
          <p:cNvPr id="419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205288"/>
            <a:ext cx="880903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5"/>
          <p:cNvSpPr txBox="1">
            <a:spLocks noChangeArrowheads="1"/>
          </p:cNvSpPr>
          <p:nvPr/>
        </p:nvSpPr>
        <p:spPr bwMode="auto">
          <a:xfrm>
            <a:off x="1730375" y="3890963"/>
            <a:ext cx="5965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solidFill>
                  <a:srgbClr val="000000"/>
                </a:solidFill>
              </a:rPr>
              <a:t>Waktu yang diperlukan untuk melakukan pencarian kunci</a:t>
            </a:r>
            <a:endParaRPr lang="en-US">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z="3600" smtClean="0"/>
              <a:t>Macam-macam fungsi cryptography</a:t>
            </a:r>
          </a:p>
        </p:txBody>
      </p:sp>
      <p:sp>
        <p:nvSpPr>
          <p:cNvPr id="43012" name="Rectangle 3" descr="Rectangle: Click to edit Master text styles&#10;Second level&#10;Third level&#10;Fourth level&#10;Fifth level"/>
          <p:cNvSpPr>
            <a:spLocks noGrp="1" noChangeArrowheads="1"/>
          </p:cNvSpPr>
          <p:nvPr>
            <p:ph idx="1"/>
          </p:nvPr>
        </p:nvSpPr>
        <p:spPr>
          <a:xfrm>
            <a:off x="838200" y="1676400"/>
            <a:ext cx="7772400" cy="4114800"/>
          </a:xfrm>
        </p:spPr>
        <p:txBody>
          <a:bodyPr/>
          <a:lstStyle/>
          <a:p>
            <a:r>
              <a:rPr lang="en-US" smtClean="0"/>
              <a:t>Hash function</a:t>
            </a:r>
          </a:p>
          <a:p>
            <a:pPr lvl="1"/>
            <a:r>
              <a:rPr lang="en-US" smtClean="0"/>
              <a:t>Tanpa melibatkan penggunaan kunci</a:t>
            </a:r>
          </a:p>
          <a:p>
            <a:r>
              <a:rPr lang="en-US" smtClean="0"/>
              <a:t>Secret key function</a:t>
            </a:r>
          </a:p>
          <a:p>
            <a:pPr lvl="1"/>
            <a:r>
              <a:rPr lang="en-US" smtClean="0"/>
              <a:t>Hanya melibatkan penggunaan satu kunci</a:t>
            </a:r>
          </a:p>
          <a:p>
            <a:r>
              <a:rPr lang="en-US" smtClean="0"/>
              <a:t>Public key function</a:t>
            </a:r>
          </a:p>
          <a:p>
            <a:pPr lvl="1"/>
            <a:r>
              <a:rPr lang="en-US" smtClean="0"/>
              <a:t>Melibatkan penggunaan dua kunci</a:t>
            </a:r>
          </a:p>
        </p:txBody>
      </p:sp>
      <p:sp>
        <p:nvSpPr>
          <p:cNvPr id="43010"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6D87CF26-ED34-4FBE-B83A-DF5FFCF773D6}"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Secret Key Cryptography</a:t>
            </a:r>
          </a:p>
        </p:txBody>
      </p:sp>
      <p:sp>
        <p:nvSpPr>
          <p:cNvPr id="44036" name="Rectangle 3" descr="Rectangle: Click to edit Master text styles&#10;Second level&#10;Third level&#10;Fourth level&#10;Fifth level"/>
          <p:cNvSpPr>
            <a:spLocks noGrp="1" noChangeArrowheads="1"/>
          </p:cNvSpPr>
          <p:nvPr>
            <p:ph idx="1"/>
          </p:nvPr>
        </p:nvSpPr>
        <p:spPr>
          <a:xfrm>
            <a:off x="838200" y="1600200"/>
            <a:ext cx="7772400" cy="4800600"/>
          </a:xfrm>
        </p:spPr>
        <p:txBody>
          <a:bodyPr/>
          <a:lstStyle/>
          <a:p>
            <a:r>
              <a:rPr lang="en-US" sz="2400" smtClean="0"/>
              <a:t>Melibatkan penggunaan satu kunci</a:t>
            </a:r>
          </a:p>
          <a:p>
            <a:endParaRPr lang="en-US" sz="2400" smtClean="0"/>
          </a:p>
          <a:p>
            <a:endParaRPr lang="en-US" sz="2400" smtClean="0"/>
          </a:p>
          <a:p>
            <a:endParaRPr lang="en-US" sz="2400" smtClean="0"/>
          </a:p>
          <a:p>
            <a:endParaRPr lang="en-US" sz="2400" smtClean="0"/>
          </a:p>
          <a:p>
            <a:endParaRPr lang="en-US" sz="2400" smtClean="0"/>
          </a:p>
          <a:p>
            <a:endParaRPr lang="en-US" sz="2400" smtClean="0"/>
          </a:p>
          <a:p>
            <a:r>
              <a:rPr lang="en-US" sz="2400" smtClean="0"/>
              <a:t>Disebut pula : conventional/symmetric cryptography</a:t>
            </a:r>
          </a:p>
          <a:p>
            <a:r>
              <a:rPr lang="en-US" sz="2400" smtClean="0"/>
              <a:t>Contoh : monoalphabetic cipher dan Captain Midnight Code</a:t>
            </a:r>
          </a:p>
        </p:txBody>
      </p:sp>
      <p:sp>
        <p:nvSpPr>
          <p:cNvPr id="44034"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1BD511FE-9360-4BFA-BC8C-82A258A6E9A2}" type="slidenum">
              <a:rPr lang="en-US"/>
              <a:pPr/>
              <a:t>36</a:t>
            </a:fld>
            <a:endParaRPr lang="en-US"/>
          </a:p>
        </p:txBody>
      </p:sp>
      <p:sp>
        <p:nvSpPr>
          <p:cNvPr id="44037" name="Text Box 5"/>
          <p:cNvSpPr txBox="1">
            <a:spLocks noChangeArrowheads="1"/>
          </p:cNvSpPr>
          <p:nvPr/>
        </p:nvSpPr>
        <p:spPr bwMode="auto">
          <a:xfrm>
            <a:off x="2057400" y="24590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Plaintext</a:t>
            </a:r>
          </a:p>
        </p:txBody>
      </p:sp>
      <p:sp>
        <p:nvSpPr>
          <p:cNvPr id="44038" name="Text Box 6"/>
          <p:cNvSpPr txBox="1">
            <a:spLocks noChangeArrowheads="1"/>
          </p:cNvSpPr>
          <p:nvPr/>
        </p:nvSpPr>
        <p:spPr bwMode="auto">
          <a:xfrm>
            <a:off x="5176838" y="2459038"/>
            <a:ext cx="118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ciphertext</a:t>
            </a:r>
          </a:p>
        </p:txBody>
      </p:sp>
      <p:sp>
        <p:nvSpPr>
          <p:cNvPr id="44039" name="Text Box 7"/>
          <p:cNvSpPr txBox="1">
            <a:spLocks noChangeArrowheads="1"/>
          </p:cNvSpPr>
          <p:nvPr/>
        </p:nvSpPr>
        <p:spPr bwMode="auto">
          <a:xfrm>
            <a:off x="3602038" y="4052888"/>
            <a:ext cx="1239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decryption</a:t>
            </a:r>
          </a:p>
        </p:txBody>
      </p:sp>
      <p:sp>
        <p:nvSpPr>
          <p:cNvPr id="44040" name="Line 8"/>
          <p:cNvSpPr>
            <a:spLocks noChangeShapeType="1"/>
          </p:cNvSpPr>
          <p:nvPr/>
        </p:nvSpPr>
        <p:spPr bwMode="auto">
          <a:xfrm>
            <a:off x="3352800" y="2667000"/>
            <a:ext cx="16764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44041" name="Line 9"/>
          <p:cNvSpPr>
            <a:spLocks noChangeShapeType="1"/>
          </p:cNvSpPr>
          <p:nvPr/>
        </p:nvSpPr>
        <p:spPr bwMode="auto">
          <a:xfrm>
            <a:off x="3352800" y="4038600"/>
            <a:ext cx="16764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44042" name="Text Box 10"/>
          <p:cNvSpPr txBox="1">
            <a:spLocks noChangeArrowheads="1"/>
          </p:cNvSpPr>
          <p:nvPr/>
        </p:nvSpPr>
        <p:spPr bwMode="auto">
          <a:xfrm>
            <a:off x="5181600" y="38306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Plaintext</a:t>
            </a:r>
          </a:p>
        </p:txBody>
      </p:sp>
      <p:sp>
        <p:nvSpPr>
          <p:cNvPr id="44043" name="Text Box 11"/>
          <p:cNvSpPr txBox="1">
            <a:spLocks noChangeArrowheads="1"/>
          </p:cNvSpPr>
          <p:nvPr/>
        </p:nvSpPr>
        <p:spPr bwMode="auto">
          <a:xfrm>
            <a:off x="1981200" y="3830638"/>
            <a:ext cx="1216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Ciphertext</a:t>
            </a:r>
          </a:p>
        </p:txBody>
      </p:sp>
      <p:sp>
        <p:nvSpPr>
          <p:cNvPr id="44044" name="Text Box 12"/>
          <p:cNvSpPr txBox="1">
            <a:spLocks noChangeArrowheads="1"/>
          </p:cNvSpPr>
          <p:nvPr/>
        </p:nvSpPr>
        <p:spPr bwMode="auto">
          <a:xfrm>
            <a:off x="3525838" y="2286000"/>
            <a:ext cx="1239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encryption</a:t>
            </a:r>
          </a:p>
        </p:txBody>
      </p:sp>
      <p:sp>
        <p:nvSpPr>
          <p:cNvPr id="44045" name="Text Box 13"/>
          <p:cNvSpPr txBox="1">
            <a:spLocks noChangeArrowheads="1"/>
          </p:cNvSpPr>
          <p:nvPr/>
        </p:nvSpPr>
        <p:spPr bwMode="auto">
          <a:xfrm>
            <a:off x="3886200" y="31765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key</a:t>
            </a:r>
          </a:p>
        </p:txBody>
      </p:sp>
      <p:sp>
        <p:nvSpPr>
          <p:cNvPr id="44046" name="Line 14"/>
          <p:cNvSpPr>
            <a:spLocks noChangeShapeType="1"/>
          </p:cNvSpPr>
          <p:nvPr/>
        </p:nvSpPr>
        <p:spPr bwMode="auto">
          <a:xfrm flipV="1">
            <a:off x="4114800" y="2667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7" name="Line 15"/>
          <p:cNvSpPr>
            <a:spLocks noChangeShapeType="1"/>
          </p:cNvSpPr>
          <p:nvPr/>
        </p:nvSpPr>
        <p:spPr bwMode="auto">
          <a:xfrm>
            <a:off x="4114800" y="35052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z="3200" smtClean="0"/>
              <a:t>Penggunaan Secret Key Cryptography</a:t>
            </a:r>
          </a:p>
        </p:txBody>
      </p:sp>
      <p:sp>
        <p:nvSpPr>
          <p:cNvPr id="45060" name="Rectangle 3" descr="Rectangle: Click to edit Master text styles&#10;Second level&#10;Third level&#10;Fourth level&#10;Fifth level"/>
          <p:cNvSpPr>
            <a:spLocks noGrp="1" noChangeArrowheads="1"/>
          </p:cNvSpPr>
          <p:nvPr>
            <p:ph idx="1"/>
          </p:nvPr>
        </p:nvSpPr>
        <p:spPr>
          <a:xfrm>
            <a:off x="838200" y="1676400"/>
            <a:ext cx="7772400" cy="4114800"/>
          </a:xfrm>
        </p:spPr>
        <p:txBody>
          <a:bodyPr/>
          <a:lstStyle/>
          <a:p>
            <a:pPr marL="533400" indent="-533400">
              <a:lnSpc>
                <a:spcPct val="90000"/>
              </a:lnSpc>
              <a:buSzPct val="90000"/>
              <a:buFont typeface="Wingdings" pitchFamily="2" charset="2"/>
              <a:buAutoNum type="arabicPeriod"/>
            </a:pPr>
            <a:r>
              <a:rPr lang="en-US" sz="2400" smtClean="0"/>
              <a:t>Melakukan pengiriman informasi pada kanal yang tidak aman</a:t>
            </a:r>
          </a:p>
          <a:p>
            <a:pPr marL="533400" indent="-533400">
              <a:lnSpc>
                <a:spcPct val="90000"/>
              </a:lnSpc>
              <a:buSzPct val="90000"/>
              <a:buFont typeface="Wingdings" pitchFamily="2" charset="2"/>
              <a:buAutoNum type="arabicPeriod"/>
            </a:pPr>
            <a:r>
              <a:rPr lang="en-US" sz="2400" smtClean="0"/>
              <a:t>Melakukan penyimpanan informasi secara aman pada media yang tidak aman</a:t>
            </a:r>
          </a:p>
          <a:p>
            <a:pPr marL="533400" indent="-533400">
              <a:lnSpc>
                <a:spcPct val="90000"/>
              </a:lnSpc>
              <a:buSzPct val="90000"/>
              <a:buFont typeface="Wingdings" pitchFamily="2" charset="2"/>
              <a:buAutoNum type="arabicPeriod"/>
            </a:pPr>
            <a:r>
              <a:rPr lang="en-US" sz="2400" smtClean="0"/>
              <a:t>Authentication</a:t>
            </a:r>
          </a:p>
          <a:p>
            <a:pPr marL="914400" lvl="1" indent="-457200">
              <a:lnSpc>
                <a:spcPct val="90000"/>
              </a:lnSpc>
            </a:pPr>
            <a:r>
              <a:rPr lang="en-US" sz="2000" smtClean="0"/>
              <a:t>Strong authentication : someone can prove knowledge of a secret without revealling it</a:t>
            </a:r>
          </a:p>
          <a:p>
            <a:pPr marL="914400" lvl="1" indent="-457200">
              <a:lnSpc>
                <a:spcPct val="90000"/>
              </a:lnSpc>
            </a:pPr>
            <a:r>
              <a:rPr lang="en-US" sz="2000" smtClean="0"/>
              <a:t>Misalkan Alice dan Bob menggunakan kunci yang sama yaitu K</a:t>
            </a:r>
            <a:r>
              <a:rPr lang="en-US" sz="2000" baseline="-25000" smtClean="0"/>
              <a:t>AB</a:t>
            </a:r>
            <a:r>
              <a:rPr lang="en-US" sz="2000" smtClean="0"/>
              <a:t>. Mereka ingin memverifikasi bahwa merekalah yang sedang berkomunikasi. Masing-masing memilih suatu angka acak yang disebut </a:t>
            </a:r>
            <a:r>
              <a:rPr lang="en-US" sz="2000" i="1" smtClean="0"/>
              <a:t>challenge</a:t>
            </a:r>
            <a:r>
              <a:rPr lang="en-US" sz="2000" smtClean="0"/>
              <a:t>. Alice memilih r</a:t>
            </a:r>
            <a:r>
              <a:rPr lang="en-US" sz="2000" baseline="-25000" smtClean="0"/>
              <a:t>A</a:t>
            </a:r>
            <a:r>
              <a:rPr lang="en-US" sz="2000" smtClean="0"/>
              <a:t>, dan Bob memilih r</a:t>
            </a:r>
            <a:r>
              <a:rPr lang="en-US" sz="2000" baseline="-25000" smtClean="0"/>
              <a:t>B</a:t>
            </a:r>
            <a:r>
              <a:rPr lang="en-US" sz="2000" smtClean="0"/>
              <a:t>. Suatu nilai x yang di-enkripsi menggunakan K</a:t>
            </a:r>
            <a:r>
              <a:rPr lang="en-US" sz="2000" baseline="-25000" smtClean="0"/>
              <a:t>AB</a:t>
            </a:r>
            <a:r>
              <a:rPr lang="en-US" sz="2000" smtClean="0"/>
              <a:t> disebut </a:t>
            </a:r>
            <a:r>
              <a:rPr lang="en-US" sz="2000" i="1" smtClean="0"/>
              <a:t>response</a:t>
            </a:r>
            <a:r>
              <a:rPr lang="en-US" sz="2000" smtClean="0"/>
              <a:t> terhadap </a:t>
            </a:r>
            <a:r>
              <a:rPr lang="en-US" sz="2000" i="1" smtClean="0"/>
              <a:t>challenge</a:t>
            </a:r>
            <a:r>
              <a:rPr lang="en-US" sz="2000" smtClean="0"/>
              <a:t> x.  </a:t>
            </a:r>
          </a:p>
        </p:txBody>
      </p:sp>
      <p:sp>
        <p:nvSpPr>
          <p:cNvPr id="45058"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D5DB4494-F4F1-439E-831D-8557222CFA48}"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z="3200" smtClean="0"/>
              <a:t>Penggunaan Secret Key Cryptography (2)</a:t>
            </a:r>
          </a:p>
        </p:txBody>
      </p:sp>
      <p:sp>
        <p:nvSpPr>
          <p:cNvPr id="46084" name="Rectangle 3" descr="Rectangle: Click to edit Master text styles&#10;Second level&#10;Third level&#10;Fourth level&#10;Fifth level"/>
          <p:cNvSpPr>
            <a:spLocks noGrp="1" noChangeArrowheads="1"/>
          </p:cNvSpPr>
          <p:nvPr>
            <p:ph idx="1"/>
          </p:nvPr>
        </p:nvSpPr>
        <p:spPr>
          <a:xfrm>
            <a:off x="838200" y="4038600"/>
            <a:ext cx="7772400" cy="2286000"/>
          </a:xfrm>
        </p:spPr>
        <p:txBody>
          <a:bodyPr/>
          <a:lstStyle/>
          <a:p>
            <a:pPr>
              <a:lnSpc>
                <a:spcPct val="90000"/>
              </a:lnSpc>
            </a:pPr>
            <a:r>
              <a:rPr lang="en-US" sz="2000" smtClean="0"/>
              <a:t>Ada kemungkinan pihak ketiga (Fred) dapat memperoleh pasangan &lt;chosen plaintext, ciphertext&gt; sehingga dapat mengklaim diri sebagai Bob dan meminta Alice meng-enkripsi sebuah </a:t>
            </a:r>
            <a:r>
              <a:rPr lang="en-US" sz="2000" i="1" smtClean="0"/>
              <a:t>challenge bagi Fred</a:t>
            </a:r>
          </a:p>
          <a:p>
            <a:pPr lvl="1">
              <a:lnSpc>
                <a:spcPct val="90000"/>
              </a:lnSpc>
            </a:pPr>
            <a:r>
              <a:rPr lang="en-US" sz="1800" smtClean="0"/>
              <a:t>Penting untuk memilih </a:t>
            </a:r>
            <a:r>
              <a:rPr lang="en-US" sz="1800" i="1" smtClean="0"/>
              <a:t>challenge </a:t>
            </a:r>
            <a:r>
              <a:rPr lang="en-US" sz="1800" smtClean="0"/>
              <a:t>dari sekumpulan kemungkinan angka yang sangat banyak, misalnya sebanyak 2</a:t>
            </a:r>
            <a:r>
              <a:rPr lang="en-US" sz="1800" baseline="30000" smtClean="0"/>
              <a:t>64</a:t>
            </a:r>
            <a:r>
              <a:rPr lang="en-US" sz="1800" smtClean="0"/>
              <a:t> angka, sehingga peluang untuk menggunakan </a:t>
            </a:r>
            <a:r>
              <a:rPr lang="en-US" sz="1800" i="1" smtClean="0"/>
              <a:t>challenge</a:t>
            </a:r>
            <a:r>
              <a:rPr lang="en-US" sz="1800" smtClean="0"/>
              <a:t> yang sama sebanyak dua kali akan sangat kecil </a:t>
            </a:r>
          </a:p>
        </p:txBody>
      </p:sp>
      <p:sp>
        <p:nvSpPr>
          <p:cNvPr id="46082"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348545F-43F9-444F-A926-9BEDA5040499}" type="slidenum">
              <a:rPr lang="en-US"/>
              <a:pPr/>
              <a:t>38</a:t>
            </a:fld>
            <a:endParaRPr lang="en-US"/>
          </a:p>
        </p:txBody>
      </p:sp>
      <p:sp>
        <p:nvSpPr>
          <p:cNvPr id="46085" name="Text Box 5"/>
          <p:cNvSpPr txBox="1">
            <a:spLocks noChangeArrowheads="1"/>
          </p:cNvSpPr>
          <p:nvPr/>
        </p:nvSpPr>
        <p:spPr bwMode="auto">
          <a:xfrm>
            <a:off x="1657350" y="1530350"/>
            <a:ext cx="70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Alice</a:t>
            </a:r>
          </a:p>
        </p:txBody>
      </p:sp>
      <p:sp>
        <p:nvSpPr>
          <p:cNvPr id="46086" name="Text Box 6"/>
          <p:cNvSpPr txBox="1">
            <a:spLocks noChangeArrowheads="1"/>
          </p:cNvSpPr>
          <p:nvPr/>
        </p:nvSpPr>
        <p:spPr bwMode="auto">
          <a:xfrm>
            <a:off x="7010400" y="1524000"/>
            <a:ext cx="611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Bob</a:t>
            </a:r>
          </a:p>
        </p:txBody>
      </p:sp>
      <p:sp>
        <p:nvSpPr>
          <p:cNvPr id="46087" name="Text Box 7"/>
          <p:cNvSpPr txBox="1">
            <a:spLocks noChangeArrowheads="1"/>
          </p:cNvSpPr>
          <p:nvPr/>
        </p:nvSpPr>
        <p:spPr bwMode="auto">
          <a:xfrm>
            <a:off x="1752600" y="1905000"/>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r</a:t>
            </a:r>
            <a:r>
              <a:rPr lang="en-US" sz="2000" baseline="-25000"/>
              <a:t>A</a:t>
            </a:r>
          </a:p>
        </p:txBody>
      </p:sp>
      <p:sp>
        <p:nvSpPr>
          <p:cNvPr id="46088" name="Line 8"/>
          <p:cNvSpPr>
            <a:spLocks noChangeShapeType="1"/>
          </p:cNvSpPr>
          <p:nvPr/>
        </p:nvSpPr>
        <p:spPr bwMode="auto">
          <a:xfrm>
            <a:off x="2209800" y="2133600"/>
            <a:ext cx="502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089" name="Text Box 9"/>
          <p:cNvSpPr txBox="1">
            <a:spLocks noChangeArrowheads="1"/>
          </p:cNvSpPr>
          <p:nvPr/>
        </p:nvSpPr>
        <p:spPr bwMode="auto">
          <a:xfrm>
            <a:off x="5943600" y="2438400"/>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r</a:t>
            </a:r>
            <a:r>
              <a:rPr lang="en-US" sz="2000" baseline="-25000"/>
              <a:t>A</a:t>
            </a:r>
            <a:r>
              <a:rPr lang="en-US" sz="2000"/>
              <a:t> encrypted with K</a:t>
            </a:r>
            <a:r>
              <a:rPr lang="en-US" sz="2000" baseline="-25000"/>
              <a:t>AB</a:t>
            </a:r>
          </a:p>
        </p:txBody>
      </p:sp>
      <p:sp>
        <p:nvSpPr>
          <p:cNvPr id="46090" name="Line 10"/>
          <p:cNvSpPr>
            <a:spLocks noChangeShapeType="1"/>
          </p:cNvSpPr>
          <p:nvPr/>
        </p:nvSpPr>
        <p:spPr bwMode="auto">
          <a:xfrm flipH="1">
            <a:off x="1981200" y="2590800"/>
            <a:ext cx="388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091" name="Text Box 11"/>
          <p:cNvSpPr txBox="1">
            <a:spLocks noChangeArrowheads="1"/>
          </p:cNvSpPr>
          <p:nvPr/>
        </p:nvSpPr>
        <p:spPr bwMode="auto">
          <a:xfrm>
            <a:off x="7162800" y="2819400"/>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r</a:t>
            </a:r>
            <a:r>
              <a:rPr lang="en-US" sz="2000" baseline="-25000"/>
              <a:t>B</a:t>
            </a:r>
          </a:p>
        </p:txBody>
      </p:sp>
      <p:sp>
        <p:nvSpPr>
          <p:cNvPr id="46092" name="Line 12"/>
          <p:cNvSpPr>
            <a:spLocks noChangeShapeType="1"/>
          </p:cNvSpPr>
          <p:nvPr/>
        </p:nvSpPr>
        <p:spPr bwMode="auto">
          <a:xfrm flipH="1">
            <a:off x="1828800" y="3048000"/>
            <a:ext cx="525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093" name="Text Box 13"/>
          <p:cNvSpPr txBox="1">
            <a:spLocks noChangeArrowheads="1"/>
          </p:cNvSpPr>
          <p:nvPr/>
        </p:nvSpPr>
        <p:spPr bwMode="auto">
          <a:xfrm>
            <a:off x="762000" y="3352800"/>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r</a:t>
            </a:r>
            <a:r>
              <a:rPr lang="en-US" sz="2000" baseline="-25000"/>
              <a:t>B</a:t>
            </a:r>
            <a:r>
              <a:rPr lang="en-US" sz="2000"/>
              <a:t> encrypted with K</a:t>
            </a:r>
            <a:r>
              <a:rPr lang="en-US" sz="2000" baseline="-25000"/>
              <a:t>AB</a:t>
            </a:r>
          </a:p>
        </p:txBody>
      </p:sp>
      <p:sp>
        <p:nvSpPr>
          <p:cNvPr id="46094" name="Line 14"/>
          <p:cNvSpPr>
            <a:spLocks noChangeShapeType="1"/>
          </p:cNvSpPr>
          <p:nvPr/>
        </p:nvSpPr>
        <p:spPr bwMode="auto">
          <a:xfrm>
            <a:off x="3429000" y="3505200"/>
            <a:ext cx="388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z="3200" smtClean="0"/>
              <a:t>Penggunaan Secret Key Cryptography (3)</a:t>
            </a:r>
          </a:p>
        </p:txBody>
      </p:sp>
      <p:sp>
        <p:nvSpPr>
          <p:cNvPr id="47108" name="Rectangle 3" descr="Rectangle: Click to edit Master text styles&#10;Second level&#10;Third level&#10;Fourth level&#10;Fifth level"/>
          <p:cNvSpPr>
            <a:spLocks noGrp="1" noChangeArrowheads="1"/>
          </p:cNvSpPr>
          <p:nvPr>
            <p:ph idx="1"/>
          </p:nvPr>
        </p:nvSpPr>
        <p:spPr>
          <a:xfrm>
            <a:off x="685800" y="1600200"/>
            <a:ext cx="8077200" cy="4114800"/>
          </a:xfrm>
        </p:spPr>
        <p:txBody>
          <a:bodyPr/>
          <a:lstStyle/>
          <a:p>
            <a:pPr marL="609600" indent="-609600">
              <a:lnSpc>
                <a:spcPct val="90000"/>
              </a:lnSpc>
              <a:buSzPct val="90000"/>
              <a:buFont typeface="Wingdings" pitchFamily="2" charset="2"/>
              <a:buAutoNum type="arabicPeriod" startAt="4"/>
            </a:pPr>
            <a:r>
              <a:rPr lang="en-US" sz="2000" smtClean="0"/>
              <a:t>Integrity Check</a:t>
            </a:r>
          </a:p>
          <a:p>
            <a:pPr marL="990600" lvl="1" indent="-533400">
              <a:lnSpc>
                <a:spcPct val="90000"/>
              </a:lnSpc>
              <a:buSzPct val="90000"/>
              <a:buFontTx/>
              <a:buChar char="•"/>
            </a:pPr>
            <a:r>
              <a:rPr lang="en-US" sz="1800" smtClean="0"/>
              <a:t>Skema secret key dapat digunakan untuk membangkitkan suatu </a:t>
            </a:r>
            <a:r>
              <a:rPr lang="en-US" sz="1800" i="1" smtClean="0"/>
              <a:t>fixed-length cryptographic checksum</a:t>
            </a:r>
            <a:r>
              <a:rPr lang="en-US" sz="1800" smtClean="0"/>
              <a:t> bagi sebuah message</a:t>
            </a:r>
          </a:p>
          <a:p>
            <a:pPr marL="1371600" lvl="2" indent="-457200">
              <a:lnSpc>
                <a:spcPct val="90000"/>
              </a:lnSpc>
              <a:buSzPct val="90000"/>
              <a:buFontTx/>
              <a:buChar char="•"/>
            </a:pPr>
            <a:r>
              <a:rPr lang="en-US" sz="1600" smtClean="0"/>
              <a:t>Checksum yang biasa (tanpa cryptography dan dipublikasikan (misalnya CRC)) dapat dibangkitkan setelah message diubah</a:t>
            </a:r>
          </a:p>
          <a:p>
            <a:pPr marL="1371600" lvl="2" indent="-457200">
              <a:lnSpc>
                <a:spcPct val="90000"/>
              </a:lnSpc>
              <a:buSzPct val="90000"/>
              <a:buFontTx/>
              <a:buChar char="•"/>
            </a:pPr>
            <a:r>
              <a:rPr lang="en-US" sz="1600" smtClean="0"/>
              <a:t>Untuk mencegah hal tsb di atas, diperlukan suatu algoritma checksum rahasia sedemikian hingga penyerang yang tidak mengetahui algoritmanya tidak dapat menghitung checksum yang tepat agar suatu message dianggap otentik</a:t>
            </a:r>
          </a:p>
          <a:p>
            <a:pPr marL="990600" lvl="1" indent="-533400">
              <a:lnSpc>
                <a:spcPct val="90000"/>
              </a:lnSpc>
              <a:buSzPct val="90000"/>
              <a:buFontTx/>
              <a:buChar char="•"/>
            </a:pPr>
            <a:r>
              <a:rPr lang="en-US" sz="1800" smtClean="0"/>
              <a:t>Bila diketahui suatu kunci dan suatu message, algoritma rahasia ini akan membangkitkan suatu </a:t>
            </a:r>
            <a:r>
              <a:rPr lang="en-US" sz="1800" i="1" smtClean="0"/>
              <a:t>fixed-length message authentication code </a:t>
            </a:r>
            <a:r>
              <a:rPr lang="en-US" sz="1800" smtClean="0"/>
              <a:t>(MAC) yang dapat dikirimkan bersama message</a:t>
            </a:r>
          </a:p>
          <a:p>
            <a:pPr marL="1371600" lvl="2" indent="-457200">
              <a:lnSpc>
                <a:spcPct val="90000"/>
              </a:lnSpc>
              <a:buSzPct val="90000"/>
              <a:buFontTx/>
              <a:buChar char="•"/>
            </a:pPr>
            <a:r>
              <a:rPr lang="en-US" sz="1600" smtClean="0"/>
              <a:t>MAC sering disebut pula MIC (Message Integrity Code)</a:t>
            </a:r>
          </a:p>
          <a:p>
            <a:pPr marL="990600" lvl="1" indent="-533400">
              <a:lnSpc>
                <a:spcPct val="90000"/>
              </a:lnSpc>
              <a:buSzPct val="90000"/>
              <a:buFontTx/>
              <a:buChar char="•"/>
            </a:pPr>
            <a:r>
              <a:rPr lang="en-US" sz="1800" smtClean="0"/>
              <a:t>Jika ada seseorang yang ingin merubah message, tetapi tidak memiliki kunci, dia harus menebak MAC</a:t>
            </a:r>
          </a:p>
          <a:p>
            <a:pPr marL="1371600" lvl="2" indent="-457200">
              <a:lnSpc>
                <a:spcPct val="90000"/>
              </a:lnSpc>
              <a:buSzPct val="90000"/>
              <a:buFontTx/>
              <a:buChar char="•"/>
            </a:pPr>
            <a:r>
              <a:rPr lang="en-US" sz="1600" smtClean="0"/>
              <a:t>Kemungkinan ketepatan menebak tergantung panjang MAC</a:t>
            </a:r>
          </a:p>
          <a:p>
            <a:pPr marL="1752600" lvl="3" indent="-381000">
              <a:lnSpc>
                <a:spcPct val="90000"/>
              </a:lnSpc>
              <a:buSzPct val="90000"/>
              <a:buFontTx/>
              <a:buChar char="•"/>
            </a:pPr>
            <a:r>
              <a:rPr lang="en-US" sz="1400" smtClean="0"/>
              <a:t>Panjang tipikal MAC = 48 bit</a:t>
            </a:r>
          </a:p>
        </p:txBody>
      </p:sp>
      <p:sp>
        <p:nvSpPr>
          <p:cNvPr id="47106"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7DDA172-7158-4EB5-9B3C-F4E215565B8D}"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r>
              <a:rPr lang="en-US" smtClean="0"/>
              <a:t>Goals Categories</a:t>
            </a:r>
          </a:p>
        </p:txBody>
      </p:sp>
      <p:sp>
        <p:nvSpPr>
          <p:cNvPr id="11267" name="Rectangle 3"/>
          <p:cNvSpPr>
            <a:spLocks noGrp="1" noChangeArrowheads="1"/>
          </p:cNvSpPr>
          <p:nvPr>
            <p:ph idx="1"/>
          </p:nvPr>
        </p:nvSpPr>
        <p:spPr>
          <a:xfrm>
            <a:off x="685800" y="1371600"/>
            <a:ext cx="7772400" cy="4572000"/>
          </a:xfrm>
        </p:spPr>
        <p:txBody>
          <a:bodyPr>
            <a:normAutofit lnSpcReduction="10000"/>
          </a:bodyPr>
          <a:lstStyle/>
          <a:p>
            <a:pPr>
              <a:lnSpc>
                <a:spcPct val="90000"/>
              </a:lnSpc>
            </a:pPr>
            <a:r>
              <a:rPr lang="en-US" sz="2800" smtClean="0"/>
              <a:t>Confidentiality: akses terhadap sistem komputer tidak boleh dilakukan oleh </a:t>
            </a:r>
            <a:r>
              <a:rPr lang="en-US" sz="2800" i="1" smtClean="0"/>
              <a:t>unauthorized parties</a:t>
            </a:r>
          </a:p>
          <a:p>
            <a:pPr>
              <a:lnSpc>
                <a:spcPct val="90000"/>
              </a:lnSpc>
            </a:pPr>
            <a:r>
              <a:rPr lang="en-US" sz="2800" smtClean="0"/>
              <a:t>Integrity: aset sistem komputer tidak boleh dimodifikasi oleh </a:t>
            </a:r>
            <a:r>
              <a:rPr lang="en-US" sz="2800" i="1" smtClean="0"/>
              <a:t>unauthorized users</a:t>
            </a:r>
            <a:endParaRPr lang="en-US" sz="2800" smtClean="0"/>
          </a:p>
          <a:p>
            <a:pPr>
              <a:lnSpc>
                <a:spcPct val="90000"/>
              </a:lnSpc>
            </a:pPr>
            <a:r>
              <a:rPr lang="en-US" sz="2800" smtClean="0"/>
              <a:t>Availability: Sistem harus dapat diakses oleh </a:t>
            </a:r>
            <a:r>
              <a:rPr lang="en-US" sz="2800" i="1" smtClean="0"/>
              <a:t>authorized users</a:t>
            </a:r>
          </a:p>
          <a:p>
            <a:pPr>
              <a:lnSpc>
                <a:spcPct val="90000"/>
              </a:lnSpc>
            </a:pPr>
            <a:r>
              <a:rPr lang="en-US" sz="2800" smtClean="0"/>
              <a:t>Authenticity: sistem mengetahui asal muasal suatu objek atau asal muasal modifikasi yang terjadi</a:t>
            </a:r>
          </a:p>
          <a:p>
            <a:pPr>
              <a:lnSpc>
                <a:spcPct val="90000"/>
              </a:lnSpc>
            </a:pPr>
            <a:r>
              <a:rPr lang="en-US" sz="2800" smtClean="0"/>
              <a:t>Non-repudiation: seseorang/sesuatu tidak dapat menolak aturan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Public Key Cryptography</a:t>
            </a:r>
          </a:p>
        </p:txBody>
      </p:sp>
      <p:sp>
        <p:nvSpPr>
          <p:cNvPr id="48132" name="Rectangle 3" descr="Rectangle: Click to edit Master text styles&#10;Second level&#10;Third level&#10;Fourth level&#10;Fifth level"/>
          <p:cNvSpPr>
            <a:spLocks noGrp="1" noChangeArrowheads="1"/>
          </p:cNvSpPr>
          <p:nvPr>
            <p:ph idx="1"/>
          </p:nvPr>
        </p:nvSpPr>
        <p:spPr>
          <a:xfrm>
            <a:off x="838200" y="1752600"/>
            <a:ext cx="7772400" cy="4114800"/>
          </a:xfrm>
        </p:spPr>
        <p:txBody>
          <a:bodyPr/>
          <a:lstStyle/>
          <a:p>
            <a:pPr>
              <a:lnSpc>
                <a:spcPct val="90000"/>
              </a:lnSpc>
            </a:pPr>
            <a:r>
              <a:rPr lang="en-US" sz="2400" smtClean="0"/>
              <a:t>Disebut pula </a:t>
            </a:r>
            <a:r>
              <a:rPr lang="en-US" sz="2400" i="1" smtClean="0"/>
              <a:t>asymmetric cryptography</a:t>
            </a:r>
            <a:endParaRPr lang="en-US" sz="2400" smtClean="0"/>
          </a:p>
          <a:p>
            <a:pPr>
              <a:lnSpc>
                <a:spcPct val="90000"/>
              </a:lnSpc>
            </a:pPr>
            <a:r>
              <a:rPr lang="en-US" sz="2400" smtClean="0"/>
              <a:t>Tidak ada kunci yang digunakan secara bersama</a:t>
            </a:r>
          </a:p>
          <a:p>
            <a:pPr>
              <a:lnSpc>
                <a:spcPct val="90000"/>
              </a:lnSpc>
            </a:pPr>
            <a:r>
              <a:rPr lang="en-US" sz="2400" smtClean="0"/>
              <a:t>Setiap individual memiliki dua kunci:</a:t>
            </a:r>
          </a:p>
          <a:p>
            <a:pPr lvl="1">
              <a:lnSpc>
                <a:spcPct val="90000"/>
              </a:lnSpc>
            </a:pPr>
            <a:r>
              <a:rPr lang="en-US" sz="2000" smtClean="0"/>
              <a:t>Suatu </a:t>
            </a:r>
            <a:r>
              <a:rPr lang="en-US" sz="2000" i="1" smtClean="0"/>
              <a:t>private key </a:t>
            </a:r>
            <a:r>
              <a:rPr lang="en-US" sz="2000" smtClean="0"/>
              <a:t>yang tidak boleh diberitahukan ke pihak lain</a:t>
            </a:r>
          </a:p>
          <a:p>
            <a:pPr lvl="1">
              <a:lnSpc>
                <a:spcPct val="90000"/>
              </a:lnSpc>
            </a:pPr>
            <a:r>
              <a:rPr lang="en-US" sz="2000" smtClean="0"/>
              <a:t>Suatu </a:t>
            </a:r>
            <a:r>
              <a:rPr lang="en-US" sz="2000" i="1" smtClean="0"/>
              <a:t>public key</a:t>
            </a:r>
            <a:r>
              <a:rPr lang="en-US" sz="2000" smtClean="0"/>
              <a:t> yang dapat diketahui oleh siapapun</a:t>
            </a:r>
          </a:p>
          <a:p>
            <a:pPr>
              <a:lnSpc>
                <a:spcPct val="90000"/>
              </a:lnSpc>
            </a:pPr>
            <a:r>
              <a:rPr lang="en-US" sz="2400" smtClean="0"/>
              <a:t>Dalam literatur utama digunakan notasi berikut</a:t>
            </a:r>
          </a:p>
          <a:p>
            <a:pPr lvl="1">
              <a:lnSpc>
                <a:spcPct val="90000"/>
              </a:lnSpc>
            </a:pPr>
            <a:r>
              <a:rPr lang="en-US" sz="2000" i="1" smtClean="0"/>
              <a:t>e</a:t>
            </a:r>
            <a:r>
              <a:rPr lang="en-US" sz="2000" smtClean="0"/>
              <a:t> menyatakan </a:t>
            </a:r>
            <a:r>
              <a:rPr lang="en-US" sz="2000" i="1" smtClean="0"/>
              <a:t>public key</a:t>
            </a:r>
            <a:r>
              <a:rPr lang="en-US" sz="2000" smtClean="0"/>
              <a:t> dan digunakan ketika meng-</a:t>
            </a:r>
            <a:r>
              <a:rPr lang="en-US" sz="2000" b="1" i="1" smtClean="0"/>
              <a:t>e</a:t>
            </a:r>
            <a:r>
              <a:rPr lang="en-US" sz="2000" smtClean="0"/>
              <a:t>nkripsi message</a:t>
            </a:r>
          </a:p>
          <a:p>
            <a:pPr lvl="1">
              <a:lnSpc>
                <a:spcPct val="90000"/>
              </a:lnSpc>
            </a:pPr>
            <a:r>
              <a:rPr lang="en-US" sz="2000" i="1" smtClean="0"/>
              <a:t>d</a:t>
            </a:r>
            <a:r>
              <a:rPr lang="en-US" sz="2000" smtClean="0"/>
              <a:t> menyatakan </a:t>
            </a:r>
            <a:r>
              <a:rPr lang="en-US" sz="2000" i="1" smtClean="0"/>
              <a:t>private key</a:t>
            </a:r>
            <a:r>
              <a:rPr lang="en-US" sz="2000" smtClean="0"/>
              <a:t> yang digunakan ketika men-dekripsi message</a:t>
            </a:r>
          </a:p>
        </p:txBody>
      </p:sp>
      <p:sp>
        <p:nvSpPr>
          <p:cNvPr id="48130"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536A56D4-1214-4B26-834B-81C81C4F7494}"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endParaRPr lang="id-ID" smtClean="0"/>
          </a:p>
        </p:txBody>
      </p:sp>
      <p:sp>
        <p:nvSpPr>
          <p:cNvPr id="49154"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51F4FFB7-D184-4A9B-B598-52D08DD77FCF}" type="slidenum">
              <a:rPr lang="en-US"/>
              <a:pPr/>
              <a:t>41</a:t>
            </a:fld>
            <a:endParaRPr lang="en-US"/>
          </a:p>
        </p:txBody>
      </p:sp>
      <p:sp>
        <p:nvSpPr>
          <p:cNvPr id="49156" name="Text Box 5"/>
          <p:cNvSpPr txBox="1">
            <a:spLocks noChangeArrowheads="1"/>
          </p:cNvSpPr>
          <p:nvPr/>
        </p:nvSpPr>
        <p:spPr bwMode="auto">
          <a:xfrm>
            <a:off x="2057400" y="22304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Plaintext</a:t>
            </a:r>
          </a:p>
        </p:txBody>
      </p:sp>
      <p:sp>
        <p:nvSpPr>
          <p:cNvPr id="49157" name="Text Box 6"/>
          <p:cNvSpPr txBox="1">
            <a:spLocks noChangeArrowheads="1"/>
          </p:cNvSpPr>
          <p:nvPr/>
        </p:nvSpPr>
        <p:spPr bwMode="auto">
          <a:xfrm>
            <a:off x="5176838" y="2230438"/>
            <a:ext cx="118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ciphertext</a:t>
            </a:r>
          </a:p>
        </p:txBody>
      </p:sp>
      <p:sp>
        <p:nvSpPr>
          <p:cNvPr id="49158" name="Text Box 7"/>
          <p:cNvSpPr txBox="1">
            <a:spLocks noChangeArrowheads="1"/>
          </p:cNvSpPr>
          <p:nvPr/>
        </p:nvSpPr>
        <p:spPr bwMode="auto">
          <a:xfrm>
            <a:off x="3602038" y="4586288"/>
            <a:ext cx="1239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decryption</a:t>
            </a:r>
          </a:p>
        </p:txBody>
      </p:sp>
      <p:sp>
        <p:nvSpPr>
          <p:cNvPr id="49159" name="Line 8"/>
          <p:cNvSpPr>
            <a:spLocks noChangeShapeType="1"/>
          </p:cNvSpPr>
          <p:nvPr/>
        </p:nvSpPr>
        <p:spPr bwMode="auto">
          <a:xfrm>
            <a:off x="3352800" y="2438400"/>
            <a:ext cx="16764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49160" name="Line 9"/>
          <p:cNvSpPr>
            <a:spLocks noChangeShapeType="1"/>
          </p:cNvSpPr>
          <p:nvPr/>
        </p:nvSpPr>
        <p:spPr bwMode="auto">
          <a:xfrm>
            <a:off x="3352800" y="4572000"/>
            <a:ext cx="16764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49161" name="Text Box 10"/>
          <p:cNvSpPr txBox="1">
            <a:spLocks noChangeArrowheads="1"/>
          </p:cNvSpPr>
          <p:nvPr/>
        </p:nvSpPr>
        <p:spPr bwMode="auto">
          <a:xfrm>
            <a:off x="5181600" y="43640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Plaintext</a:t>
            </a:r>
          </a:p>
        </p:txBody>
      </p:sp>
      <p:sp>
        <p:nvSpPr>
          <p:cNvPr id="49162" name="Text Box 11"/>
          <p:cNvSpPr txBox="1">
            <a:spLocks noChangeArrowheads="1"/>
          </p:cNvSpPr>
          <p:nvPr/>
        </p:nvSpPr>
        <p:spPr bwMode="auto">
          <a:xfrm>
            <a:off x="1981200" y="4364038"/>
            <a:ext cx="1216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Ciphertext</a:t>
            </a:r>
          </a:p>
        </p:txBody>
      </p:sp>
      <p:sp>
        <p:nvSpPr>
          <p:cNvPr id="49163" name="Text Box 12"/>
          <p:cNvSpPr txBox="1">
            <a:spLocks noChangeArrowheads="1"/>
          </p:cNvSpPr>
          <p:nvPr/>
        </p:nvSpPr>
        <p:spPr bwMode="auto">
          <a:xfrm>
            <a:off x="3525838" y="2057400"/>
            <a:ext cx="1239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encryption</a:t>
            </a:r>
          </a:p>
        </p:txBody>
      </p:sp>
      <p:sp>
        <p:nvSpPr>
          <p:cNvPr id="49164" name="Text Box 13"/>
          <p:cNvSpPr txBox="1">
            <a:spLocks noChangeArrowheads="1"/>
          </p:cNvSpPr>
          <p:nvPr/>
        </p:nvSpPr>
        <p:spPr bwMode="auto">
          <a:xfrm>
            <a:off x="3529013" y="2986088"/>
            <a:ext cx="1195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Public key</a:t>
            </a:r>
          </a:p>
        </p:txBody>
      </p:sp>
      <p:sp>
        <p:nvSpPr>
          <p:cNvPr id="49165" name="Line 14"/>
          <p:cNvSpPr>
            <a:spLocks noChangeShapeType="1"/>
          </p:cNvSpPr>
          <p:nvPr/>
        </p:nvSpPr>
        <p:spPr bwMode="auto">
          <a:xfrm flipV="1">
            <a:off x="4114800" y="2438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6" name="Line 15"/>
          <p:cNvSpPr>
            <a:spLocks noChangeShapeType="1"/>
          </p:cNvSpPr>
          <p:nvPr/>
        </p:nvSpPr>
        <p:spPr bwMode="auto">
          <a:xfrm>
            <a:off x="4114800" y="4038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7" name="Text Box 16"/>
          <p:cNvSpPr txBox="1">
            <a:spLocks noChangeArrowheads="1"/>
          </p:cNvSpPr>
          <p:nvPr/>
        </p:nvSpPr>
        <p:spPr bwMode="auto">
          <a:xfrm>
            <a:off x="3429000" y="3595688"/>
            <a:ext cx="1296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Private key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endParaRPr lang="id-ID" smtClean="0"/>
          </a:p>
        </p:txBody>
      </p:sp>
      <p:sp>
        <p:nvSpPr>
          <p:cNvPr id="50180" name="Rectangle 3" descr="Rectangle: Click to edit Master text styles&#10;Second level&#10;Third level&#10;Fourth level&#10;Fifth level"/>
          <p:cNvSpPr>
            <a:spLocks noGrp="1" noChangeArrowheads="1"/>
          </p:cNvSpPr>
          <p:nvPr>
            <p:ph idx="1"/>
          </p:nvPr>
        </p:nvSpPr>
        <p:spPr>
          <a:xfrm>
            <a:off x="838200" y="1676400"/>
            <a:ext cx="7772400" cy="4648200"/>
          </a:xfrm>
        </p:spPr>
        <p:txBody>
          <a:bodyPr/>
          <a:lstStyle/>
          <a:p>
            <a:r>
              <a:rPr lang="en-US" sz="2400" smtClean="0"/>
              <a:t>Pada teknologi </a:t>
            </a:r>
            <a:r>
              <a:rPr lang="en-US" sz="2400" i="1" smtClean="0"/>
              <a:t>public key </a:t>
            </a:r>
            <a:r>
              <a:rPr lang="en-US" sz="2400" smtClean="0"/>
              <a:t>dapat ditambahkan </a:t>
            </a:r>
            <a:r>
              <a:rPr lang="en-US" sz="2400" i="1" smtClean="0"/>
              <a:t>digital signature</a:t>
            </a:r>
            <a:r>
              <a:rPr lang="en-US" sz="2400" smtClean="0"/>
              <a:t> pada suatu message</a:t>
            </a:r>
          </a:p>
          <a:p>
            <a:r>
              <a:rPr lang="en-US" sz="2400" i="1" smtClean="0"/>
              <a:t>Digital signature</a:t>
            </a:r>
            <a:r>
              <a:rPr lang="en-US" sz="2400" smtClean="0"/>
              <a:t> adalah suatu </a:t>
            </a:r>
            <a:r>
              <a:rPr lang="id-ID" sz="2400" smtClean="0"/>
              <a:t>bilangan</a:t>
            </a:r>
            <a:r>
              <a:rPr lang="en-US" sz="2400" smtClean="0"/>
              <a:t> yang diasosiasikan dengan suatu message</a:t>
            </a:r>
          </a:p>
          <a:p>
            <a:pPr lvl="1"/>
            <a:r>
              <a:rPr lang="en-US" sz="2000" smtClean="0"/>
              <a:t>Perbedaan dengan MAC : MAC dapat dibangkitkan siapapun sedangkan </a:t>
            </a:r>
            <a:r>
              <a:rPr lang="en-US" sz="2000" i="1" smtClean="0"/>
              <a:t>digital signature</a:t>
            </a:r>
            <a:r>
              <a:rPr lang="en-US" sz="2000" smtClean="0"/>
              <a:t> hanya dapat dibangkitkan oleh seseorang yang mengetahui </a:t>
            </a:r>
            <a:r>
              <a:rPr lang="en-US" sz="2000" i="1" smtClean="0"/>
              <a:t>private key</a:t>
            </a:r>
            <a:r>
              <a:rPr lang="en-US" sz="2000" smtClean="0"/>
              <a:t>. </a:t>
            </a:r>
          </a:p>
          <a:p>
            <a:pPr lvl="1"/>
            <a:r>
              <a:rPr lang="en-US" sz="2000" smtClean="0"/>
              <a:t>Alice dapat menandatangani sebuah message dengan tandatangan yang hanya dapat dibangkitkannya</a:t>
            </a:r>
          </a:p>
          <a:p>
            <a:pPr lvl="2"/>
            <a:r>
              <a:rPr lang="en-US" sz="1800" smtClean="0"/>
              <a:t>Pihak lain dapat memverifikasi tandatangan Alice menggunakan </a:t>
            </a:r>
            <a:r>
              <a:rPr lang="en-US" sz="1800" i="1" smtClean="0"/>
              <a:t>public key</a:t>
            </a:r>
            <a:r>
              <a:rPr lang="en-US" sz="1800" smtClean="0"/>
              <a:t> tetapi tidak dapat menirukannya</a:t>
            </a:r>
          </a:p>
        </p:txBody>
      </p:sp>
      <p:sp>
        <p:nvSpPr>
          <p:cNvPr id="50178"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5074C80E-7B8D-42F2-AEBE-E48EDC38C558}"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z="3200" smtClean="0"/>
              <a:t>Penggunaan Public Key Cryptography</a:t>
            </a:r>
          </a:p>
        </p:txBody>
      </p:sp>
      <p:sp>
        <p:nvSpPr>
          <p:cNvPr id="51204" name="Rectangle 3" descr="Rectangle: Click to edit Master text styles&#10;Second level&#10;Third level&#10;Fourth level&#10;Fifth level"/>
          <p:cNvSpPr>
            <a:spLocks noGrp="1" noChangeArrowheads="1"/>
          </p:cNvSpPr>
          <p:nvPr>
            <p:ph idx="1"/>
          </p:nvPr>
        </p:nvSpPr>
        <p:spPr>
          <a:xfrm>
            <a:off x="838200" y="1600200"/>
            <a:ext cx="7772400" cy="4648200"/>
          </a:xfrm>
        </p:spPr>
        <p:txBody>
          <a:bodyPr/>
          <a:lstStyle/>
          <a:p>
            <a:pPr>
              <a:lnSpc>
                <a:spcPct val="90000"/>
              </a:lnSpc>
            </a:pPr>
            <a:r>
              <a:rPr lang="en-US" sz="1800" i="1" smtClean="0"/>
              <a:t>Public key cryptography</a:t>
            </a:r>
            <a:r>
              <a:rPr lang="en-US" sz="1800" smtClean="0"/>
              <a:t> dapat melakukan fungsi yang dilakukan oleh </a:t>
            </a:r>
            <a:r>
              <a:rPr lang="en-US" sz="1800" i="1" smtClean="0"/>
              <a:t>secret key cryptography </a:t>
            </a:r>
            <a:r>
              <a:rPr lang="en-US" sz="1800" smtClean="0"/>
              <a:t>tetapi lebih lambat</a:t>
            </a:r>
          </a:p>
          <a:p>
            <a:pPr lvl="1">
              <a:lnSpc>
                <a:spcPct val="90000"/>
              </a:lnSpc>
            </a:pPr>
            <a:r>
              <a:rPr lang="en-US" sz="1600" smtClean="0"/>
              <a:t>Untuk menanggulangi kelambatan ini, biasanya digunakan kombinasi public key dan secret key</a:t>
            </a:r>
          </a:p>
          <a:p>
            <a:pPr lvl="2">
              <a:lnSpc>
                <a:spcPct val="90000"/>
              </a:lnSpc>
            </a:pPr>
            <a:r>
              <a:rPr lang="en-US" sz="1400" smtClean="0"/>
              <a:t>Pada tahap awal komunikasi untuk melakukan authentication, digunakan public key cryptography untuk membentuk suatu </a:t>
            </a:r>
            <a:r>
              <a:rPr lang="en-US" sz="1400" i="1" smtClean="0"/>
              <a:t>secret key </a:t>
            </a:r>
            <a:r>
              <a:rPr lang="en-US" sz="1400" smtClean="0"/>
              <a:t>sementara</a:t>
            </a:r>
          </a:p>
          <a:p>
            <a:pPr lvl="2">
              <a:lnSpc>
                <a:spcPct val="90000"/>
              </a:lnSpc>
            </a:pPr>
            <a:r>
              <a:rPr lang="en-US" sz="1400" i="1" smtClean="0"/>
              <a:t>Secret key</a:t>
            </a:r>
            <a:r>
              <a:rPr lang="en-US" sz="1400" smtClean="0"/>
              <a:t> ini kemudian digunakan untuk meng-enkripsi message yang dipertukarkan pada tahapan komunikasi berikutnya</a:t>
            </a:r>
          </a:p>
          <a:p>
            <a:pPr>
              <a:lnSpc>
                <a:spcPct val="90000"/>
              </a:lnSpc>
            </a:pPr>
            <a:r>
              <a:rPr lang="en-US" sz="1800" smtClean="0"/>
              <a:t>Misalkan Alice ingin berbicara dengan Bob. Alice menggunakan </a:t>
            </a:r>
            <a:r>
              <a:rPr lang="en-US" sz="1800" i="1" smtClean="0"/>
              <a:t>public key</a:t>
            </a:r>
            <a:r>
              <a:rPr lang="en-US" sz="1800" smtClean="0"/>
              <a:t> Bob untuk meng-enkripsi sebuah </a:t>
            </a:r>
            <a:r>
              <a:rPr lang="en-US" sz="1800" i="1" smtClean="0"/>
              <a:t>secret key</a:t>
            </a:r>
            <a:r>
              <a:rPr lang="en-US" sz="1800" smtClean="0"/>
              <a:t>, yang pada gilirannya digunakan untuk meng-enkripsi message selanjutnya yang ingin dikirimkan Alice ke Bob. Hanya Bob yang dapat men-dekripsi </a:t>
            </a:r>
            <a:r>
              <a:rPr lang="en-US" sz="1800" i="1" smtClean="0"/>
              <a:t>secret key </a:t>
            </a:r>
            <a:r>
              <a:rPr lang="en-US" sz="1800" smtClean="0"/>
              <a:t>yang dikirimkan Alice. Bob kemudian dapat menggunakan </a:t>
            </a:r>
            <a:r>
              <a:rPr lang="en-US" sz="1800" i="1" smtClean="0"/>
              <a:t>secret key </a:t>
            </a:r>
            <a:r>
              <a:rPr lang="en-US" sz="1800" smtClean="0"/>
              <a:t>ini untuk berkomunikasi dengan siapapun yang mengirim message tersebut</a:t>
            </a:r>
          </a:p>
          <a:p>
            <a:pPr lvl="1">
              <a:lnSpc>
                <a:spcPct val="90000"/>
              </a:lnSpc>
            </a:pPr>
            <a:r>
              <a:rPr lang="en-US" sz="1600" smtClean="0"/>
              <a:t>Pada protokol ini Bob tidak dapat mengetahui bahwa yang mengirimkan message adalah Alice</a:t>
            </a:r>
          </a:p>
          <a:p>
            <a:pPr lvl="2">
              <a:lnSpc>
                <a:spcPct val="90000"/>
              </a:lnSpc>
            </a:pPr>
            <a:r>
              <a:rPr lang="en-US" sz="1400" smtClean="0"/>
              <a:t>Solusi : Alice menandatangani message menggunakan </a:t>
            </a:r>
            <a:r>
              <a:rPr lang="en-US" sz="1400" i="1" smtClean="0"/>
              <a:t>private key </a:t>
            </a:r>
            <a:r>
              <a:rPr lang="en-US" sz="1400" smtClean="0"/>
              <a:t>Alice</a:t>
            </a:r>
          </a:p>
        </p:txBody>
      </p:sp>
      <p:sp>
        <p:nvSpPr>
          <p:cNvPr id="51202"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90720C8E-ABBC-4F87-B476-2D1CAD2DDC23}"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z="3200" smtClean="0"/>
              <a:t>Penggunaan Public Key Cryptography (2)</a:t>
            </a:r>
          </a:p>
        </p:txBody>
      </p:sp>
      <p:sp>
        <p:nvSpPr>
          <p:cNvPr id="52228" name="Rectangle 3" descr="Rectangle: Click to edit Master text styles&#10;Second level&#10;Third level&#10;Fourth level&#10;Fifth level"/>
          <p:cNvSpPr>
            <a:spLocks noGrp="1" noChangeArrowheads="1"/>
          </p:cNvSpPr>
          <p:nvPr>
            <p:ph idx="1"/>
          </p:nvPr>
        </p:nvSpPr>
        <p:spPr>
          <a:xfrm>
            <a:off x="838200" y="1676400"/>
            <a:ext cx="7772400" cy="4343400"/>
          </a:xfrm>
        </p:spPr>
        <p:txBody>
          <a:bodyPr/>
          <a:lstStyle/>
          <a:p>
            <a:pPr marL="609600" indent="-609600">
              <a:buSzPct val="90000"/>
              <a:buFont typeface="Wingdings" pitchFamily="2" charset="2"/>
              <a:buAutoNum type="arabicPeriod"/>
            </a:pPr>
            <a:r>
              <a:rPr lang="en-US" sz="2400" smtClean="0"/>
              <a:t>Mengirimkan informasi pada kanal yang tidak aman</a:t>
            </a:r>
          </a:p>
          <a:p>
            <a:pPr marL="990600" lvl="1" indent="-533400">
              <a:buSzPct val="90000"/>
              <a:buFont typeface="Wingdings" pitchFamily="2" charset="2"/>
              <a:buChar char="§"/>
            </a:pPr>
            <a:r>
              <a:rPr lang="en-US" sz="2000" smtClean="0"/>
              <a:t>Misalkan Alice memiliki pasangan &lt;public key,private key&gt; yaitu &lt;</a:t>
            </a:r>
            <a:r>
              <a:rPr lang="en-US" sz="2000" i="1" smtClean="0"/>
              <a:t>e</a:t>
            </a:r>
            <a:r>
              <a:rPr lang="en-US" sz="2000" baseline="-25000" smtClean="0"/>
              <a:t>A</a:t>
            </a:r>
            <a:r>
              <a:rPr lang="en-US" sz="2000" smtClean="0"/>
              <a:t>,</a:t>
            </a:r>
            <a:r>
              <a:rPr lang="en-US" sz="2000" i="1" smtClean="0"/>
              <a:t>d</a:t>
            </a:r>
            <a:r>
              <a:rPr lang="en-US" sz="2000" baseline="-25000" smtClean="0"/>
              <a:t>A</a:t>
            </a:r>
            <a:r>
              <a:rPr lang="en-US" sz="2000" smtClean="0"/>
              <a:t>&gt;</a:t>
            </a:r>
          </a:p>
          <a:p>
            <a:pPr marL="990600" lvl="1" indent="-533400">
              <a:buSzPct val="90000"/>
              <a:buFont typeface="Wingdings" pitchFamily="2" charset="2"/>
              <a:buChar char="§"/>
            </a:pPr>
            <a:r>
              <a:rPr lang="en-US" sz="2000" smtClean="0"/>
              <a:t>Misalkan Bob memiliki pasangan &lt;public key,private key&gt; yaitu &lt;</a:t>
            </a:r>
            <a:r>
              <a:rPr lang="en-US" sz="2000" i="1" smtClean="0"/>
              <a:t>e</a:t>
            </a:r>
            <a:r>
              <a:rPr lang="en-US" sz="2000" baseline="-25000" smtClean="0"/>
              <a:t>B</a:t>
            </a:r>
            <a:r>
              <a:rPr lang="en-US" sz="2000" smtClean="0"/>
              <a:t>,</a:t>
            </a:r>
            <a:r>
              <a:rPr lang="en-US" sz="2000" i="1" smtClean="0"/>
              <a:t>d</a:t>
            </a:r>
            <a:r>
              <a:rPr lang="en-US" sz="2000" baseline="-25000" smtClean="0"/>
              <a:t>B</a:t>
            </a:r>
            <a:r>
              <a:rPr lang="en-US" sz="2000" smtClean="0"/>
              <a:t>&gt;</a:t>
            </a:r>
          </a:p>
          <a:p>
            <a:pPr marL="990600" lvl="1" indent="-533400">
              <a:buSzPct val="90000"/>
              <a:buFont typeface="Wingdings" pitchFamily="2" charset="2"/>
              <a:buChar char="§"/>
            </a:pPr>
            <a:r>
              <a:rPr lang="en-US" sz="2000" smtClean="0"/>
              <a:t>Diasumsikan Alice mengetahui </a:t>
            </a:r>
            <a:r>
              <a:rPr lang="en-US" sz="2000" i="1" smtClean="0"/>
              <a:t>public key</a:t>
            </a:r>
            <a:r>
              <a:rPr lang="en-US" sz="2000" smtClean="0"/>
              <a:t> Bob dan Bob mengetahui </a:t>
            </a:r>
            <a:r>
              <a:rPr lang="en-US" sz="2000" i="1" smtClean="0"/>
              <a:t>public key</a:t>
            </a:r>
            <a:r>
              <a:rPr lang="en-US" sz="2000" smtClean="0"/>
              <a:t> Alice</a:t>
            </a:r>
          </a:p>
          <a:p>
            <a:pPr marL="990600" lvl="1" indent="-533400">
              <a:buSzPct val="90000"/>
              <a:buFont typeface="Wingdings" pitchFamily="2" charset="2"/>
              <a:buChar char="§"/>
            </a:pPr>
            <a:endParaRPr lang="en-US" sz="2000" smtClean="0"/>
          </a:p>
        </p:txBody>
      </p:sp>
      <p:sp>
        <p:nvSpPr>
          <p:cNvPr id="52226"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837C4B8D-FF70-4A0D-83BE-393AC0C6CE92}" type="slidenum">
              <a:rPr lang="en-US"/>
              <a:pPr/>
              <a:t>44</a:t>
            </a:fld>
            <a:endParaRPr lang="en-US"/>
          </a:p>
        </p:txBody>
      </p:sp>
      <p:sp>
        <p:nvSpPr>
          <p:cNvPr id="52229" name="Text Box 5"/>
          <p:cNvSpPr txBox="1">
            <a:spLocks noChangeArrowheads="1"/>
          </p:cNvSpPr>
          <p:nvPr/>
        </p:nvSpPr>
        <p:spPr bwMode="auto">
          <a:xfrm>
            <a:off x="1657350" y="4273550"/>
            <a:ext cx="70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Alice</a:t>
            </a:r>
          </a:p>
        </p:txBody>
      </p:sp>
      <p:sp>
        <p:nvSpPr>
          <p:cNvPr id="52230" name="Text Box 6"/>
          <p:cNvSpPr txBox="1">
            <a:spLocks noChangeArrowheads="1"/>
          </p:cNvSpPr>
          <p:nvPr/>
        </p:nvSpPr>
        <p:spPr bwMode="auto">
          <a:xfrm>
            <a:off x="7010400" y="4267200"/>
            <a:ext cx="611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Bob</a:t>
            </a:r>
          </a:p>
        </p:txBody>
      </p:sp>
      <p:sp>
        <p:nvSpPr>
          <p:cNvPr id="52231" name="Line 10"/>
          <p:cNvSpPr>
            <a:spLocks noChangeShapeType="1"/>
          </p:cNvSpPr>
          <p:nvPr/>
        </p:nvSpPr>
        <p:spPr bwMode="auto">
          <a:xfrm flipH="1">
            <a:off x="3124200" y="5334000"/>
            <a:ext cx="289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32" name="Text Box 11"/>
          <p:cNvSpPr txBox="1">
            <a:spLocks noChangeArrowheads="1"/>
          </p:cNvSpPr>
          <p:nvPr/>
        </p:nvSpPr>
        <p:spPr bwMode="auto">
          <a:xfrm>
            <a:off x="533400" y="4724400"/>
            <a:ext cx="2403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Encrypt </a:t>
            </a:r>
            <a:r>
              <a:rPr lang="en-US" sz="2000" i="1"/>
              <a:t>m</a:t>
            </a:r>
            <a:r>
              <a:rPr lang="en-US" sz="2000" baseline="-25000"/>
              <a:t>A</a:t>
            </a:r>
            <a:r>
              <a:rPr lang="en-US" sz="2000"/>
              <a:t> using </a:t>
            </a:r>
            <a:r>
              <a:rPr lang="en-US" sz="2000" i="1"/>
              <a:t>e</a:t>
            </a:r>
            <a:r>
              <a:rPr lang="en-US" sz="2000" baseline="-25000"/>
              <a:t>B</a:t>
            </a:r>
          </a:p>
        </p:txBody>
      </p:sp>
      <p:sp>
        <p:nvSpPr>
          <p:cNvPr id="52233" name="Line 12"/>
          <p:cNvSpPr>
            <a:spLocks noChangeShapeType="1"/>
          </p:cNvSpPr>
          <p:nvPr/>
        </p:nvSpPr>
        <p:spPr bwMode="auto">
          <a:xfrm rot="10800000" flipH="1">
            <a:off x="3048000" y="4953000"/>
            <a:ext cx="289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34" name="Text Box 13"/>
          <p:cNvSpPr txBox="1">
            <a:spLocks noChangeArrowheads="1"/>
          </p:cNvSpPr>
          <p:nvPr/>
        </p:nvSpPr>
        <p:spPr bwMode="auto">
          <a:xfrm>
            <a:off x="5978525" y="4724400"/>
            <a:ext cx="2735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Decrypt to </a:t>
            </a:r>
            <a:r>
              <a:rPr lang="en-US" sz="2000" i="1"/>
              <a:t>m</a:t>
            </a:r>
            <a:r>
              <a:rPr lang="en-US" sz="2000" baseline="-25000"/>
              <a:t>A</a:t>
            </a:r>
            <a:r>
              <a:rPr lang="en-US" sz="2000"/>
              <a:t> using </a:t>
            </a:r>
            <a:r>
              <a:rPr lang="en-US" sz="2000" i="1"/>
              <a:t>d</a:t>
            </a:r>
            <a:r>
              <a:rPr lang="en-US" sz="2000" baseline="-25000"/>
              <a:t>B</a:t>
            </a:r>
          </a:p>
        </p:txBody>
      </p:sp>
      <p:sp>
        <p:nvSpPr>
          <p:cNvPr id="52235" name="Text Box 14"/>
          <p:cNvSpPr txBox="1">
            <a:spLocks noChangeArrowheads="1"/>
          </p:cNvSpPr>
          <p:nvPr/>
        </p:nvSpPr>
        <p:spPr bwMode="auto">
          <a:xfrm>
            <a:off x="312738" y="5105400"/>
            <a:ext cx="2735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Decrypt to </a:t>
            </a:r>
            <a:r>
              <a:rPr lang="en-US" sz="2000" i="1"/>
              <a:t>m</a:t>
            </a:r>
            <a:r>
              <a:rPr lang="en-US" sz="2000" baseline="-25000"/>
              <a:t>B</a:t>
            </a:r>
            <a:r>
              <a:rPr lang="en-US" sz="2000"/>
              <a:t> using </a:t>
            </a:r>
            <a:r>
              <a:rPr lang="en-US" sz="2000" i="1"/>
              <a:t>d</a:t>
            </a:r>
            <a:r>
              <a:rPr lang="en-US" sz="2000" baseline="-25000"/>
              <a:t>A</a:t>
            </a:r>
          </a:p>
        </p:txBody>
      </p:sp>
      <p:sp>
        <p:nvSpPr>
          <p:cNvPr id="52236" name="Text Box 15"/>
          <p:cNvSpPr txBox="1">
            <a:spLocks noChangeArrowheads="1"/>
          </p:cNvSpPr>
          <p:nvPr/>
        </p:nvSpPr>
        <p:spPr bwMode="auto">
          <a:xfrm>
            <a:off x="6130925" y="5105400"/>
            <a:ext cx="2403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Encrypt </a:t>
            </a:r>
            <a:r>
              <a:rPr lang="en-US" sz="2000" i="1"/>
              <a:t>m</a:t>
            </a:r>
            <a:r>
              <a:rPr lang="en-US" sz="2000" baseline="-25000"/>
              <a:t>B</a:t>
            </a:r>
            <a:r>
              <a:rPr lang="en-US" sz="2000"/>
              <a:t> using </a:t>
            </a:r>
            <a:r>
              <a:rPr lang="en-US" sz="2000" i="1"/>
              <a:t>e</a:t>
            </a:r>
            <a:r>
              <a:rPr lang="en-US" sz="2000" baseline="-25000"/>
              <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z="3200" smtClean="0"/>
              <a:t>Penggunaan Public Key Cryptography (2)</a:t>
            </a:r>
          </a:p>
        </p:txBody>
      </p:sp>
      <p:sp>
        <p:nvSpPr>
          <p:cNvPr id="53252" name="Rectangle 3" descr="Rectangle: Click to edit Master text styles&#10;Second level&#10;Third level&#10;Fourth level&#10;Fifth level"/>
          <p:cNvSpPr>
            <a:spLocks noGrp="1" noChangeArrowheads="1"/>
          </p:cNvSpPr>
          <p:nvPr>
            <p:ph idx="1"/>
          </p:nvPr>
        </p:nvSpPr>
        <p:spPr>
          <a:xfrm>
            <a:off x="838200" y="1676400"/>
            <a:ext cx="7772400" cy="4343400"/>
          </a:xfrm>
        </p:spPr>
        <p:txBody>
          <a:bodyPr/>
          <a:lstStyle/>
          <a:p>
            <a:pPr marL="609600" indent="-609600">
              <a:lnSpc>
                <a:spcPct val="90000"/>
              </a:lnSpc>
              <a:buSzPct val="90000"/>
              <a:buFont typeface="Wingdings" pitchFamily="2" charset="2"/>
              <a:buAutoNum type="arabicPeriod" startAt="2"/>
            </a:pPr>
            <a:r>
              <a:rPr lang="en-US" sz="2400" smtClean="0"/>
              <a:t>Melakukan penyimpanan informasi secara aman pada media yang tidak aman</a:t>
            </a:r>
          </a:p>
          <a:p>
            <a:pPr marL="990600" lvl="1" indent="-533400">
              <a:lnSpc>
                <a:spcPct val="90000"/>
              </a:lnSpc>
              <a:buSzPct val="90000"/>
              <a:buFont typeface="Wingdings" pitchFamily="2" charset="2"/>
              <a:buBlip>
                <a:blip r:embed="rId3"/>
              </a:buBlip>
            </a:pPr>
            <a:r>
              <a:rPr lang="en-US" smtClean="0"/>
              <a:t>Kita dapat meng-enkripsi informasi menggunakan public key</a:t>
            </a:r>
          </a:p>
          <a:p>
            <a:pPr marL="1371600" lvl="2" indent="-457200">
              <a:lnSpc>
                <a:spcPct val="90000"/>
              </a:lnSpc>
              <a:buSzPct val="90000"/>
              <a:buFont typeface="Wingdings" pitchFamily="2" charset="2"/>
              <a:buBlip>
                <a:blip r:embed="rId3"/>
              </a:buBlip>
            </a:pPr>
            <a:r>
              <a:rPr lang="en-US" smtClean="0"/>
              <a:t>Hanya kita yang dapat mendekripsinya (menggunakan private key kita)</a:t>
            </a:r>
          </a:p>
          <a:p>
            <a:pPr marL="1371600" lvl="2" indent="-457200">
              <a:lnSpc>
                <a:spcPct val="90000"/>
              </a:lnSpc>
              <a:buSzPct val="90000"/>
              <a:buFont typeface="Wingdings" pitchFamily="2" charset="2"/>
              <a:buBlip>
                <a:blip r:embed="rId3"/>
              </a:buBlip>
            </a:pPr>
            <a:r>
              <a:rPr lang="en-US" smtClean="0"/>
              <a:t>Data bisa tidak secara langsung di-enkripsi menggunakan public key</a:t>
            </a:r>
          </a:p>
          <a:p>
            <a:pPr marL="1752600" lvl="3" indent="-381000">
              <a:lnSpc>
                <a:spcPct val="90000"/>
              </a:lnSpc>
              <a:buSzPct val="90000"/>
              <a:buFont typeface="Wingdings" pitchFamily="2" charset="2"/>
              <a:buBlip>
                <a:blip r:embed="rId3"/>
              </a:buBlip>
            </a:pPr>
            <a:r>
              <a:rPr lang="en-US" sz="1800" smtClean="0"/>
              <a:t>Bangkitkan dulu suatu secret key, lalu gunakan untuk meng-enkripsi data kemudian secret key di-enkripsi menggunakan public key</a:t>
            </a:r>
          </a:p>
          <a:p>
            <a:pPr marL="990600" lvl="1" indent="-533400">
              <a:lnSpc>
                <a:spcPct val="90000"/>
              </a:lnSpc>
              <a:buSzPct val="90000"/>
              <a:buFont typeface="Wingdings" pitchFamily="2" charset="2"/>
              <a:buBlip>
                <a:blip r:embed="rId3"/>
              </a:buBlip>
            </a:pPr>
            <a:r>
              <a:rPr lang="en-US" smtClean="0"/>
              <a:t>Kelebihan dibandingkan secret key : Alice dapat meng-enkripsi-kan suatu message untuk Bob tanpa perlu tahu secret key dari Bob</a:t>
            </a:r>
          </a:p>
        </p:txBody>
      </p:sp>
      <p:sp>
        <p:nvSpPr>
          <p:cNvPr id="53250"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EE1A5080-F774-4F85-816F-5CACD34DB9C5}" type="slidenum">
              <a:rPr lang="en-US"/>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z="3200" smtClean="0"/>
              <a:t>Penggunaan Public Key Cryptography (3)</a:t>
            </a:r>
          </a:p>
        </p:txBody>
      </p:sp>
      <p:sp>
        <p:nvSpPr>
          <p:cNvPr id="54276" name="Rectangle 3" descr="Rectangle: Click to edit Master text styles&#10;Second level&#10;Third level&#10;Fourth level&#10;Fifth level"/>
          <p:cNvSpPr>
            <a:spLocks noGrp="1" noChangeArrowheads="1"/>
          </p:cNvSpPr>
          <p:nvPr>
            <p:ph idx="1"/>
          </p:nvPr>
        </p:nvSpPr>
        <p:spPr>
          <a:xfrm>
            <a:off x="762000" y="1600200"/>
            <a:ext cx="7772400" cy="4343400"/>
          </a:xfrm>
        </p:spPr>
        <p:txBody>
          <a:bodyPr/>
          <a:lstStyle/>
          <a:p>
            <a:pPr marL="533400" indent="-533400">
              <a:lnSpc>
                <a:spcPct val="90000"/>
              </a:lnSpc>
              <a:buSzPct val="90000"/>
              <a:buFont typeface="Wingdings" pitchFamily="2" charset="2"/>
              <a:buAutoNum type="arabicPeriod" startAt="3"/>
            </a:pPr>
            <a:r>
              <a:rPr lang="en-US" sz="2800" smtClean="0"/>
              <a:t>Authentication</a:t>
            </a:r>
          </a:p>
          <a:p>
            <a:pPr marL="914400" lvl="1" indent="-457200">
              <a:lnSpc>
                <a:spcPct val="90000"/>
              </a:lnSpc>
            </a:pPr>
            <a:r>
              <a:rPr lang="en-US" smtClean="0"/>
              <a:t>Bila Alice dan Bob ingin berkomunikasi menggunakan </a:t>
            </a:r>
            <a:r>
              <a:rPr lang="en-US" i="1" smtClean="0"/>
              <a:t>secret key cryptography</a:t>
            </a:r>
            <a:r>
              <a:rPr lang="en-US" smtClean="0"/>
              <a:t>, mereka harus menggunakan secara bersama suatu kunci rahasia</a:t>
            </a:r>
          </a:p>
          <a:p>
            <a:pPr marL="1295400" lvl="2" indent="-381000">
              <a:lnSpc>
                <a:spcPct val="90000"/>
              </a:lnSpc>
            </a:pPr>
            <a:r>
              <a:rPr lang="en-US" smtClean="0"/>
              <a:t>Bila Bob ingin membuktikan identitasnya kepada banyak pihak, maka dia harus mengingat seluruh </a:t>
            </a:r>
            <a:r>
              <a:rPr lang="en-US" i="1" smtClean="0"/>
              <a:t>secret key</a:t>
            </a:r>
            <a:r>
              <a:rPr lang="en-US" smtClean="0"/>
              <a:t> yang akan digunakan</a:t>
            </a:r>
          </a:p>
          <a:p>
            <a:pPr marL="914400" lvl="1" indent="-457200">
              <a:lnSpc>
                <a:spcPct val="90000"/>
              </a:lnSpc>
            </a:pPr>
            <a:r>
              <a:rPr lang="en-US" smtClean="0"/>
              <a:t>Penggunaan </a:t>
            </a:r>
            <a:r>
              <a:rPr lang="en-US" i="1" smtClean="0"/>
              <a:t>public key cryptography</a:t>
            </a:r>
            <a:r>
              <a:rPr lang="en-US" smtClean="0"/>
              <a:t> lebih menguntungkan</a:t>
            </a:r>
          </a:p>
          <a:p>
            <a:pPr marL="1295400" lvl="2" indent="-381000">
              <a:lnSpc>
                <a:spcPct val="90000"/>
              </a:lnSpc>
            </a:pPr>
            <a:r>
              <a:rPr lang="en-US" smtClean="0"/>
              <a:t>Bob hanya perlu mengingat satu rahasia yaitu </a:t>
            </a:r>
            <a:r>
              <a:rPr lang="en-US" i="1" smtClean="0"/>
              <a:t>private key</a:t>
            </a:r>
            <a:r>
              <a:rPr lang="en-US" smtClean="0"/>
              <a:t>-nya</a:t>
            </a:r>
          </a:p>
          <a:p>
            <a:pPr marL="1295400" lvl="2" indent="-381000">
              <a:lnSpc>
                <a:spcPct val="90000"/>
              </a:lnSpc>
            </a:pPr>
            <a:r>
              <a:rPr lang="en-US" smtClean="0"/>
              <a:t>Bila ingin berkomunikasi dengan banyak pihak, Bob masih perlu mendapatkan cara untuk memperoleh </a:t>
            </a:r>
            <a:r>
              <a:rPr lang="en-US" i="1" smtClean="0"/>
              <a:t>public key </a:t>
            </a:r>
            <a:r>
              <a:rPr lang="en-US" smtClean="0"/>
              <a:t>pihak-pihak tersebut</a:t>
            </a:r>
          </a:p>
        </p:txBody>
      </p:sp>
      <p:sp>
        <p:nvSpPr>
          <p:cNvPr id="54274"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F8B524B6-5B2B-4CD7-AB1E-829A565445F1}"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sz="3200" smtClean="0"/>
              <a:t>Penggunaan Public Key Cryptography (4)</a:t>
            </a:r>
          </a:p>
        </p:txBody>
      </p:sp>
      <p:sp>
        <p:nvSpPr>
          <p:cNvPr id="55300" name="Rectangle 3" descr="Rectangle: Click to edit Master text styles&#10;Second level&#10;Third level&#10;Fourth level&#10;Fifth level"/>
          <p:cNvSpPr>
            <a:spLocks noGrp="1" noChangeArrowheads="1"/>
          </p:cNvSpPr>
          <p:nvPr>
            <p:ph idx="1"/>
          </p:nvPr>
        </p:nvSpPr>
        <p:spPr>
          <a:xfrm>
            <a:off x="838200" y="1676400"/>
            <a:ext cx="7772400" cy="4114800"/>
          </a:xfrm>
        </p:spPr>
        <p:txBody>
          <a:bodyPr/>
          <a:lstStyle/>
          <a:p>
            <a:r>
              <a:rPr lang="en-US" sz="2400" smtClean="0"/>
              <a:t>Contoh ketika Alice menggunakan </a:t>
            </a:r>
            <a:r>
              <a:rPr lang="en-US" sz="2400" i="1" smtClean="0"/>
              <a:t>public key cryptography</a:t>
            </a:r>
            <a:r>
              <a:rPr lang="en-US" sz="2400" smtClean="0"/>
              <a:t> untuk mem-verifikasi identitas Bob (diasumsikan Alice mengetahui </a:t>
            </a:r>
            <a:r>
              <a:rPr lang="en-US" sz="2400" i="1" smtClean="0"/>
              <a:t>public key </a:t>
            </a:r>
            <a:r>
              <a:rPr lang="en-US" sz="2400" smtClean="0"/>
              <a:t>dari Bob)</a:t>
            </a:r>
          </a:p>
          <a:p>
            <a:pPr lvl="1"/>
            <a:r>
              <a:rPr lang="en-US" sz="2000" smtClean="0"/>
              <a:t>Alice memilih suatu nomor acak </a:t>
            </a:r>
            <a:r>
              <a:rPr lang="en-US" sz="2000" i="1" smtClean="0"/>
              <a:t>r</a:t>
            </a:r>
            <a:r>
              <a:rPr lang="en-US" sz="2000" smtClean="0"/>
              <a:t>, lalu meng-enkripsinya menggunakan </a:t>
            </a:r>
            <a:r>
              <a:rPr lang="en-US" sz="2000" i="1" smtClean="0"/>
              <a:t>public key </a:t>
            </a:r>
            <a:r>
              <a:rPr lang="en-US" sz="2000" smtClean="0"/>
              <a:t>Bob </a:t>
            </a:r>
            <a:r>
              <a:rPr lang="en-US" sz="2000" i="1" smtClean="0"/>
              <a:t>e</a:t>
            </a:r>
            <a:r>
              <a:rPr lang="en-US" sz="2000" baseline="-25000" smtClean="0"/>
              <a:t>B</a:t>
            </a:r>
            <a:r>
              <a:rPr lang="en-US" sz="2000" smtClean="0"/>
              <a:t>, lalu mengirimkan hasilnya ke Bob. Bob membuktikan bahwa dia tahu </a:t>
            </a:r>
            <a:r>
              <a:rPr lang="en-US" sz="2000" i="1" smtClean="0"/>
              <a:t>d</a:t>
            </a:r>
            <a:r>
              <a:rPr lang="en-US" sz="2000" baseline="-25000" smtClean="0"/>
              <a:t>B</a:t>
            </a:r>
            <a:r>
              <a:rPr lang="en-US" sz="2000" smtClean="0"/>
              <a:t> dengan cara mendekripsi message lalu mengirimkan kembali </a:t>
            </a:r>
            <a:r>
              <a:rPr lang="en-US" sz="2000" i="1" smtClean="0"/>
              <a:t>r</a:t>
            </a:r>
            <a:r>
              <a:rPr lang="en-US" sz="2000" smtClean="0"/>
              <a:t> ke Alice </a:t>
            </a:r>
          </a:p>
          <a:p>
            <a:r>
              <a:rPr lang="en-US" sz="2400" smtClean="0"/>
              <a:t>Kelebihan : Alice tidak perlu menyimpan rahasia apapun untuk mem-verifikasi Bob</a:t>
            </a:r>
          </a:p>
        </p:txBody>
      </p:sp>
      <p:sp>
        <p:nvSpPr>
          <p:cNvPr id="55298"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6B9CDD27-AD54-44D2-B25A-8FF252BB7CB3}" type="slidenum">
              <a:rPr lang="en-US"/>
              <a:pPr/>
              <a:t>47</a:t>
            </a:fld>
            <a:endParaRPr lang="en-US"/>
          </a:p>
        </p:txBody>
      </p:sp>
      <p:sp>
        <p:nvSpPr>
          <p:cNvPr id="55301" name="Rectangle 4"/>
          <p:cNvSpPr>
            <a:spLocks noChangeArrowheads="1"/>
          </p:cNvSpPr>
          <p:nvPr/>
        </p:nvSpPr>
        <p:spPr bwMode="auto">
          <a:xfrm>
            <a:off x="6553200" y="152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n-US" sz="2800">
                <a:solidFill>
                  <a:schemeClr val="tx2"/>
                </a:solidFill>
              </a:rPr>
              <a:t>Introduction</a:t>
            </a:r>
          </a:p>
        </p:txBody>
      </p:sp>
      <p:sp>
        <p:nvSpPr>
          <p:cNvPr id="55302" name="Text Box 6"/>
          <p:cNvSpPr txBox="1">
            <a:spLocks noChangeArrowheads="1"/>
          </p:cNvSpPr>
          <p:nvPr/>
        </p:nvSpPr>
        <p:spPr bwMode="auto">
          <a:xfrm>
            <a:off x="1657350" y="5019675"/>
            <a:ext cx="70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Alice</a:t>
            </a:r>
          </a:p>
        </p:txBody>
      </p:sp>
      <p:sp>
        <p:nvSpPr>
          <p:cNvPr id="55303" name="Text Box 7"/>
          <p:cNvSpPr txBox="1">
            <a:spLocks noChangeArrowheads="1"/>
          </p:cNvSpPr>
          <p:nvPr/>
        </p:nvSpPr>
        <p:spPr bwMode="auto">
          <a:xfrm>
            <a:off x="7010400" y="5013325"/>
            <a:ext cx="611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Bob</a:t>
            </a:r>
          </a:p>
        </p:txBody>
      </p:sp>
      <p:sp>
        <p:nvSpPr>
          <p:cNvPr id="55304" name="Line 8"/>
          <p:cNvSpPr>
            <a:spLocks noChangeShapeType="1"/>
          </p:cNvSpPr>
          <p:nvPr/>
        </p:nvSpPr>
        <p:spPr bwMode="auto">
          <a:xfrm flipH="1">
            <a:off x="1905000" y="6096000"/>
            <a:ext cx="502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5305" name="Text Box 9"/>
          <p:cNvSpPr txBox="1">
            <a:spLocks noChangeArrowheads="1"/>
          </p:cNvSpPr>
          <p:nvPr/>
        </p:nvSpPr>
        <p:spPr bwMode="auto">
          <a:xfrm>
            <a:off x="533400" y="5470525"/>
            <a:ext cx="218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Encrypt </a:t>
            </a:r>
            <a:r>
              <a:rPr lang="en-US" sz="2000" i="1"/>
              <a:t>r</a:t>
            </a:r>
            <a:r>
              <a:rPr lang="en-US" sz="2000"/>
              <a:t> using </a:t>
            </a:r>
            <a:r>
              <a:rPr lang="en-US" sz="2000" i="1"/>
              <a:t>e</a:t>
            </a:r>
            <a:r>
              <a:rPr lang="en-US" sz="2000" baseline="-25000"/>
              <a:t>B</a:t>
            </a:r>
          </a:p>
        </p:txBody>
      </p:sp>
      <p:sp>
        <p:nvSpPr>
          <p:cNvPr id="55306" name="Line 10"/>
          <p:cNvSpPr>
            <a:spLocks noChangeShapeType="1"/>
          </p:cNvSpPr>
          <p:nvPr/>
        </p:nvSpPr>
        <p:spPr bwMode="auto">
          <a:xfrm rot="10800000" flipH="1">
            <a:off x="3048000" y="5699125"/>
            <a:ext cx="289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5307" name="Text Box 11"/>
          <p:cNvSpPr txBox="1">
            <a:spLocks noChangeArrowheads="1"/>
          </p:cNvSpPr>
          <p:nvPr/>
        </p:nvSpPr>
        <p:spPr bwMode="auto">
          <a:xfrm>
            <a:off x="5978525" y="5470525"/>
            <a:ext cx="2516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Decrypt to </a:t>
            </a:r>
            <a:r>
              <a:rPr lang="en-US" sz="2000" i="1"/>
              <a:t>r</a:t>
            </a:r>
            <a:r>
              <a:rPr lang="en-US" sz="2000"/>
              <a:t> using </a:t>
            </a:r>
            <a:r>
              <a:rPr lang="en-US" sz="2000" i="1"/>
              <a:t>d</a:t>
            </a:r>
            <a:r>
              <a:rPr lang="en-US" sz="2000" baseline="-25000"/>
              <a:t>B</a:t>
            </a:r>
          </a:p>
        </p:txBody>
      </p:sp>
      <p:sp>
        <p:nvSpPr>
          <p:cNvPr id="55308" name="Text Box 13"/>
          <p:cNvSpPr txBox="1">
            <a:spLocks noChangeArrowheads="1"/>
          </p:cNvSpPr>
          <p:nvPr/>
        </p:nvSpPr>
        <p:spPr bwMode="auto">
          <a:xfrm>
            <a:off x="7115175" y="5927725"/>
            <a:ext cx="276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i="1"/>
              <a:t>r</a:t>
            </a:r>
            <a:endParaRPr lang="en-US" sz="2000" i="1" baseline="-25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z="3200" smtClean="0"/>
              <a:t>Penggunaan Public Key Cryptography (5)</a:t>
            </a:r>
          </a:p>
        </p:txBody>
      </p:sp>
      <p:sp>
        <p:nvSpPr>
          <p:cNvPr id="56324" name="Rectangle 3" descr="Rectangle: Click to edit Master text styles&#10;Second level&#10;Third level&#10;Fourth level&#10;Fifth level"/>
          <p:cNvSpPr>
            <a:spLocks noGrp="1" noChangeArrowheads="1"/>
          </p:cNvSpPr>
          <p:nvPr>
            <p:ph idx="1"/>
          </p:nvPr>
        </p:nvSpPr>
        <p:spPr>
          <a:xfrm>
            <a:off x="838200" y="1676400"/>
            <a:ext cx="7772400" cy="4114800"/>
          </a:xfrm>
        </p:spPr>
        <p:txBody>
          <a:bodyPr/>
          <a:lstStyle/>
          <a:p>
            <a:pPr marL="609600" indent="-609600">
              <a:buSzPct val="90000"/>
              <a:buFont typeface="Wingdings" pitchFamily="2" charset="2"/>
              <a:buAutoNum type="arabicPeriod" startAt="4"/>
            </a:pPr>
            <a:r>
              <a:rPr lang="en-US" sz="2400" smtClean="0"/>
              <a:t>Digital Signature</a:t>
            </a:r>
          </a:p>
          <a:p>
            <a:pPr marL="990600" lvl="1" indent="-533400">
              <a:buSzPct val="90000"/>
              <a:buFont typeface="Wingdings" pitchFamily="2" charset="2"/>
              <a:buBlip>
                <a:blip r:embed="rId3"/>
              </a:buBlip>
            </a:pPr>
            <a:r>
              <a:rPr lang="en-US" sz="2000" smtClean="0"/>
              <a:t>Tandatangan Bob untuk suatu messsage </a:t>
            </a:r>
            <a:r>
              <a:rPr lang="en-US" sz="2000" i="1" smtClean="0"/>
              <a:t>m </a:t>
            </a:r>
            <a:r>
              <a:rPr lang="en-US" sz="2000" smtClean="0"/>
              <a:t>hanya dapat dibangkitkan oleh Bob menggunakan private key (atau oleh seseorang yang mengetahui private key dari Bob)</a:t>
            </a:r>
          </a:p>
          <a:p>
            <a:pPr marL="990600" lvl="1" indent="-533400">
              <a:buSzPct val="90000"/>
              <a:buFont typeface="Wingdings" pitchFamily="2" charset="2"/>
              <a:buBlip>
                <a:blip r:embed="rId3"/>
              </a:buBlip>
            </a:pPr>
            <a:r>
              <a:rPr lang="en-US" sz="2000" smtClean="0"/>
              <a:t>Tandatangan yang dibubuhkan tergantung dari </a:t>
            </a:r>
            <a:r>
              <a:rPr lang="en-US" sz="2000" i="1" smtClean="0"/>
              <a:t>m</a:t>
            </a:r>
            <a:endParaRPr lang="en-US" sz="2000" smtClean="0"/>
          </a:p>
          <a:p>
            <a:pPr marL="1371600" lvl="2" indent="-457200">
              <a:buSzPct val="90000"/>
              <a:buFont typeface="Wingdings" pitchFamily="2" charset="2"/>
              <a:buBlip>
                <a:blip r:embed="rId3"/>
              </a:buBlip>
            </a:pPr>
            <a:r>
              <a:rPr lang="en-US" sz="1800" smtClean="0"/>
              <a:t>Jika </a:t>
            </a:r>
            <a:r>
              <a:rPr lang="en-US" sz="1800" i="1" smtClean="0"/>
              <a:t>m</a:t>
            </a:r>
            <a:r>
              <a:rPr lang="en-US" sz="1800" smtClean="0"/>
              <a:t> berubah, maka tandatangan menjadi tidak sesuai lagi</a:t>
            </a:r>
          </a:p>
          <a:p>
            <a:pPr marL="990600" lvl="1" indent="-533400">
              <a:buSzPct val="90000"/>
              <a:buFont typeface="Wingdings" pitchFamily="2" charset="2"/>
              <a:buBlip>
                <a:blip r:embed="rId3"/>
              </a:buBlip>
            </a:pPr>
            <a:r>
              <a:rPr lang="en-US" sz="2000" i="1" smtClean="0"/>
              <a:t>Digital signature</a:t>
            </a:r>
            <a:r>
              <a:rPr lang="en-US" sz="2000" smtClean="0"/>
              <a:t> menyediakan dua fungsi berikut :</a:t>
            </a:r>
          </a:p>
          <a:p>
            <a:pPr marL="1371600" lvl="2" indent="-457200">
              <a:buSzPct val="90000"/>
              <a:buFont typeface="Wingdings" pitchFamily="2" charset="2"/>
              <a:buBlip>
                <a:blip r:embed="rId3"/>
              </a:buBlip>
            </a:pPr>
            <a:r>
              <a:rPr lang="en-US" sz="1800" smtClean="0"/>
              <a:t>Membuktikan pihak yang membangkitkan informasi</a:t>
            </a:r>
          </a:p>
          <a:p>
            <a:pPr marL="1371600" lvl="2" indent="-457200">
              <a:buSzPct val="90000"/>
              <a:buFont typeface="Wingdings" pitchFamily="2" charset="2"/>
              <a:buBlip>
                <a:blip r:embed="rId3"/>
              </a:buBlip>
            </a:pPr>
            <a:r>
              <a:rPr lang="en-US" sz="1800" smtClean="0"/>
              <a:t>Membuktikan bahwa message tidak diubah siapapun sejak message dan tandatangannya yang sesuai dibangktikan</a:t>
            </a:r>
          </a:p>
        </p:txBody>
      </p:sp>
      <p:sp>
        <p:nvSpPr>
          <p:cNvPr id="56322"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A08D56B3-2C18-43B3-BD38-57C00BE435A0}"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id-ID" smtClean="0"/>
          </a:p>
        </p:txBody>
      </p:sp>
      <p:sp>
        <p:nvSpPr>
          <p:cNvPr id="57347" name="Content Placeholder 2"/>
          <p:cNvSpPr>
            <a:spLocks noGrp="1"/>
          </p:cNvSpPr>
          <p:nvPr>
            <p:ph idx="1"/>
          </p:nvPr>
        </p:nvSpPr>
        <p:spPr/>
        <p:txBody>
          <a:bodyPr/>
          <a:lstStyle/>
          <a:p>
            <a:endParaRPr lang="id-ID" smtClean="0"/>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741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a:lstStyle/>
          <a:p>
            <a:r>
              <a:rPr lang="en-US" smtClean="0"/>
              <a:t>Mechanisms</a:t>
            </a:r>
          </a:p>
        </p:txBody>
      </p:sp>
      <p:sp>
        <p:nvSpPr>
          <p:cNvPr id="12291" name="Rectangle 3"/>
          <p:cNvSpPr>
            <a:spLocks noGrp="1" noChangeArrowheads="1"/>
          </p:cNvSpPr>
          <p:nvPr>
            <p:ph idx="1"/>
          </p:nvPr>
        </p:nvSpPr>
        <p:spPr>
          <a:xfrm>
            <a:off x="685800" y="914400"/>
            <a:ext cx="7772400" cy="5181600"/>
          </a:xfrm>
        </p:spPr>
        <p:txBody>
          <a:bodyPr>
            <a:normAutofit lnSpcReduction="10000"/>
          </a:bodyPr>
          <a:lstStyle/>
          <a:p>
            <a:pPr>
              <a:lnSpc>
                <a:spcPct val="90000"/>
              </a:lnSpc>
            </a:pPr>
            <a:r>
              <a:rPr lang="en-US" sz="2800" i="1" smtClean="0"/>
              <a:t>User awareness</a:t>
            </a:r>
            <a:r>
              <a:rPr lang="en-US" sz="2800" smtClean="0"/>
              <a:t>: memasyarakatkan tujuan-tujuan keamanan (</a:t>
            </a:r>
            <a:r>
              <a:rPr lang="en-US" sz="2800" i="1" smtClean="0"/>
              <a:t>security goals</a:t>
            </a:r>
            <a:r>
              <a:rPr lang="en-US" sz="2800" smtClean="0"/>
              <a:t>) dan resiko yang dapat muncul kepada user  </a:t>
            </a:r>
          </a:p>
          <a:p>
            <a:pPr>
              <a:lnSpc>
                <a:spcPct val="90000"/>
              </a:lnSpc>
            </a:pPr>
            <a:r>
              <a:rPr lang="en-US" sz="2800" i="1" smtClean="0"/>
              <a:t>Physical protection</a:t>
            </a:r>
            <a:r>
              <a:rPr lang="en-US" sz="2800" smtClean="0"/>
              <a:t>: Gembok dan kunci dapat mencegah </a:t>
            </a:r>
            <a:r>
              <a:rPr lang="en-US" sz="2800" i="1" smtClean="0"/>
              <a:t>unauthorized access</a:t>
            </a:r>
            <a:r>
              <a:rPr lang="en-US" sz="2800" smtClean="0"/>
              <a:t> ke gedung tempat sistem komputer berada</a:t>
            </a:r>
          </a:p>
          <a:p>
            <a:pPr>
              <a:lnSpc>
                <a:spcPct val="90000"/>
              </a:lnSpc>
            </a:pPr>
            <a:r>
              <a:rPr lang="en-US" sz="2800" smtClean="0"/>
              <a:t>Cryptography: untuk mewujudkan </a:t>
            </a:r>
            <a:r>
              <a:rPr lang="en-US" sz="2800" i="1" smtClean="0"/>
              <a:t>confidentiality</a:t>
            </a:r>
            <a:r>
              <a:rPr lang="en-US" sz="2800" smtClean="0"/>
              <a:t> dan </a:t>
            </a:r>
            <a:r>
              <a:rPr lang="en-US" sz="2800" i="1" smtClean="0"/>
              <a:t>integrity</a:t>
            </a:r>
          </a:p>
          <a:p>
            <a:pPr>
              <a:lnSpc>
                <a:spcPct val="90000"/>
              </a:lnSpc>
            </a:pPr>
            <a:r>
              <a:rPr lang="en-US" sz="2800" i="1" smtClean="0"/>
              <a:t>Access Control</a:t>
            </a:r>
            <a:r>
              <a:rPr lang="en-US" sz="2800" smtClean="0"/>
              <a:t>: menentukan daftar user yang boleh membaca, menulis dan mengeksekusi</a:t>
            </a:r>
          </a:p>
          <a:p>
            <a:pPr>
              <a:lnSpc>
                <a:spcPct val="90000"/>
              </a:lnSpc>
            </a:pPr>
            <a:r>
              <a:rPr lang="en-US" sz="2800" smtClean="0"/>
              <a:t>Auditing: merekam seluruh aktivitas dalam sistem</a:t>
            </a:r>
          </a:p>
          <a:p>
            <a:pPr lvl="1">
              <a:lnSpc>
                <a:spcPct val="90000"/>
              </a:lnSpc>
            </a:pPr>
            <a:r>
              <a:rPr lang="en-US" smtClean="0"/>
              <a:t>Memungkinkan pendeteksian kebocoran keamanan (serangan yang tidak dapat dicegah)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id-ID" smtClean="0"/>
          </a:p>
        </p:txBody>
      </p:sp>
      <p:sp>
        <p:nvSpPr>
          <p:cNvPr id="58371" name="Content Placeholder 2"/>
          <p:cNvSpPr>
            <a:spLocks noGrp="1"/>
          </p:cNvSpPr>
          <p:nvPr>
            <p:ph idx="1"/>
          </p:nvPr>
        </p:nvSpPr>
        <p:spPr/>
        <p:txBody>
          <a:bodyPr/>
          <a:lstStyle/>
          <a:p>
            <a:endParaRPr lang="id-ID" smtClean="0"/>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328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id-ID" smtClean="0"/>
          </a:p>
        </p:txBody>
      </p:sp>
      <p:sp>
        <p:nvSpPr>
          <p:cNvPr id="59395" name="Content Placeholder 2"/>
          <p:cNvSpPr>
            <a:spLocks noGrp="1"/>
          </p:cNvSpPr>
          <p:nvPr>
            <p:ph idx="1"/>
          </p:nvPr>
        </p:nvSpPr>
        <p:spPr/>
        <p:txBody>
          <a:bodyPr/>
          <a:lstStyle/>
          <a:p>
            <a:endParaRPr lang="id-ID" smtClean="0"/>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0820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id-ID" smtClean="0"/>
          </a:p>
        </p:txBody>
      </p:sp>
      <p:sp>
        <p:nvSpPr>
          <p:cNvPr id="60419" name="Content Placeholder 2"/>
          <p:cNvSpPr>
            <a:spLocks noGrp="1"/>
          </p:cNvSpPr>
          <p:nvPr>
            <p:ph idx="1"/>
          </p:nvPr>
        </p:nvSpPr>
        <p:spPr/>
        <p:txBody>
          <a:bodyPr/>
          <a:lstStyle/>
          <a:p>
            <a:endParaRPr lang="id-ID" smtClean="0"/>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304800"/>
            <a:ext cx="89979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id-ID" smtClean="0"/>
          </a:p>
        </p:txBody>
      </p:sp>
      <p:sp>
        <p:nvSpPr>
          <p:cNvPr id="61443" name="Content Placeholder 2"/>
          <p:cNvSpPr>
            <a:spLocks noGrp="1"/>
          </p:cNvSpPr>
          <p:nvPr>
            <p:ph idx="1"/>
          </p:nvPr>
        </p:nvSpPr>
        <p:spPr/>
        <p:txBody>
          <a:bodyPr/>
          <a:lstStyle/>
          <a:p>
            <a:endParaRPr lang="id-ID" smtClean="0"/>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360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id-ID" smtClean="0"/>
          </a:p>
        </p:txBody>
      </p:sp>
      <p:sp>
        <p:nvSpPr>
          <p:cNvPr id="62467" name="Content Placeholder 2"/>
          <p:cNvSpPr>
            <a:spLocks noGrp="1"/>
          </p:cNvSpPr>
          <p:nvPr>
            <p:ph idx="1"/>
          </p:nvPr>
        </p:nvSpPr>
        <p:spPr/>
        <p:txBody>
          <a:bodyPr/>
          <a:lstStyle/>
          <a:p>
            <a:endParaRPr lang="id-ID" smtClean="0"/>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0471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id-ID" smtClean="0"/>
          </a:p>
        </p:txBody>
      </p:sp>
      <p:sp>
        <p:nvSpPr>
          <p:cNvPr id="63491" name="Content Placeholder 2"/>
          <p:cNvSpPr>
            <a:spLocks noGrp="1"/>
          </p:cNvSpPr>
          <p:nvPr>
            <p:ph idx="1"/>
          </p:nvPr>
        </p:nvSpPr>
        <p:spPr/>
        <p:txBody>
          <a:bodyPr/>
          <a:lstStyle/>
          <a:p>
            <a:endParaRPr lang="id-ID" smtClean="0"/>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895191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id-ID" smtClean="0"/>
          </a:p>
        </p:txBody>
      </p:sp>
      <p:sp>
        <p:nvSpPr>
          <p:cNvPr id="64515" name="Content Placeholder 2"/>
          <p:cNvSpPr>
            <a:spLocks noGrp="1"/>
          </p:cNvSpPr>
          <p:nvPr>
            <p:ph idx="1"/>
          </p:nvPr>
        </p:nvSpPr>
        <p:spPr/>
        <p:txBody>
          <a:bodyPr/>
          <a:lstStyle/>
          <a:p>
            <a:endParaRPr lang="id-ID" smtClean="0"/>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0757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id-ID" smtClean="0"/>
          </a:p>
        </p:txBody>
      </p:sp>
      <p:sp>
        <p:nvSpPr>
          <p:cNvPr id="65539" name="Content Placeholder 2"/>
          <p:cNvSpPr>
            <a:spLocks noGrp="1"/>
          </p:cNvSpPr>
          <p:nvPr>
            <p:ph idx="1"/>
          </p:nvPr>
        </p:nvSpPr>
        <p:spPr/>
        <p:txBody>
          <a:bodyPr/>
          <a:lstStyle/>
          <a:p>
            <a:endParaRPr lang="id-ID" smtClean="0"/>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170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id-ID" smtClean="0"/>
          </a:p>
        </p:txBody>
      </p:sp>
      <p:sp>
        <p:nvSpPr>
          <p:cNvPr id="66563" name="Content Placeholder 2"/>
          <p:cNvSpPr>
            <a:spLocks noGrp="1"/>
          </p:cNvSpPr>
          <p:nvPr>
            <p:ph idx="1"/>
          </p:nvPr>
        </p:nvSpPr>
        <p:spPr/>
        <p:txBody>
          <a:bodyPr/>
          <a:lstStyle/>
          <a:p>
            <a:endParaRPr lang="id-ID" smtClean="0"/>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33350"/>
            <a:ext cx="899318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id-ID" smtClean="0"/>
          </a:p>
        </p:txBody>
      </p:sp>
      <p:sp>
        <p:nvSpPr>
          <p:cNvPr id="67587" name="Content Placeholder 2"/>
          <p:cNvSpPr>
            <a:spLocks noGrp="1"/>
          </p:cNvSpPr>
          <p:nvPr>
            <p:ph idx="1"/>
          </p:nvPr>
        </p:nvSpPr>
        <p:spPr/>
        <p:txBody>
          <a:bodyPr/>
          <a:lstStyle/>
          <a:p>
            <a:endParaRPr lang="id-ID" smtClean="0"/>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376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smtClean="0"/>
              <a:t>Perinsip-prinsip keamanan</a:t>
            </a:r>
          </a:p>
        </p:txBody>
      </p:sp>
      <p:sp>
        <p:nvSpPr>
          <p:cNvPr id="13315" name="Rectangle 3"/>
          <p:cNvSpPr>
            <a:spLocks noGrp="1" noChangeArrowheads="1"/>
          </p:cNvSpPr>
          <p:nvPr>
            <p:ph idx="1"/>
          </p:nvPr>
        </p:nvSpPr>
        <p:spPr>
          <a:xfrm>
            <a:off x="685800" y="1219200"/>
            <a:ext cx="7772400" cy="4876800"/>
          </a:xfrm>
        </p:spPr>
        <p:txBody>
          <a:bodyPr>
            <a:normAutofit fontScale="92500" lnSpcReduction="20000"/>
          </a:bodyPr>
          <a:lstStyle/>
          <a:p>
            <a:r>
              <a:rPr lang="en-US" sz="2800" smtClean="0"/>
              <a:t>Untuk merancang mekanisme keamanan yang efektif, terdapat beberapa prinsip keamanan, contohnya :</a:t>
            </a:r>
          </a:p>
          <a:p>
            <a:pPr lvl="1"/>
            <a:r>
              <a:rPr lang="en-US" i="1" smtClean="0"/>
              <a:t>Principle of least privilege </a:t>
            </a:r>
            <a:r>
              <a:rPr lang="en-US" smtClean="0"/>
              <a:t>: memberi hak kepada user atau proses untuk melakukan pekerjaan yang sesuai dengan haknya</a:t>
            </a:r>
          </a:p>
          <a:p>
            <a:pPr lvl="1"/>
            <a:r>
              <a:rPr lang="en-US" smtClean="0"/>
              <a:t>Meminimalkan </a:t>
            </a:r>
            <a:r>
              <a:rPr lang="en-US" i="1" smtClean="0"/>
              <a:t>trusted components</a:t>
            </a:r>
            <a:r>
              <a:rPr lang="en-US" smtClean="0"/>
              <a:t>: mengidentifikasi komponen-komponen sistem yang dapat dipercaya dan menjaga agar jumlahnya sesedikit mungkin</a:t>
            </a:r>
          </a:p>
          <a:p>
            <a:pPr lvl="1"/>
            <a:r>
              <a:rPr lang="en-US" smtClean="0"/>
              <a:t>Jangan ingin sempurna : </a:t>
            </a:r>
            <a:r>
              <a:rPr lang="en-US" i="1" smtClean="0"/>
              <a:t>sempurna</a:t>
            </a:r>
            <a:r>
              <a:rPr lang="en-US" smtClean="0"/>
              <a:t> tidak mungkin diwujudkan, sehingga kita harus siap untuk mendeteksi masalah, merancang penanggulangannya dan memulihkan diri dari serangan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143000"/>
          </a:xfrm>
        </p:spPr>
        <p:txBody>
          <a:bodyPr/>
          <a:lstStyle/>
          <a:p>
            <a:r>
              <a:rPr lang="en-US" smtClean="0"/>
              <a:t>Topics Covered</a:t>
            </a:r>
          </a:p>
        </p:txBody>
      </p:sp>
      <p:pic>
        <p:nvPicPr>
          <p:cNvPr id="68611" name="Picture 6" descr="com_ed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9874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7" descr="com2_edi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86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8"/>
          <p:cNvSpPr>
            <a:spLocks noChangeArrowheads="1"/>
          </p:cNvSpPr>
          <p:nvPr/>
        </p:nvSpPr>
        <p:spPr bwMode="auto">
          <a:xfrm>
            <a:off x="3124200" y="1524000"/>
            <a:ext cx="3200400" cy="2743200"/>
          </a:xfrm>
          <a:prstGeom prst="cloudCallout">
            <a:avLst>
              <a:gd name="adj1" fmla="val -31301"/>
              <a:gd name="adj2" fmla="val 33509"/>
            </a:avLst>
          </a:prstGeom>
          <a:noFill/>
          <a:ln w="9525">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id-ID"/>
          </a:p>
        </p:txBody>
      </p:sp>
      <p:sp>
        <p:nvSpPr>
          <p:cNvPr id="68614" name="Text Box 9"/>
          <p:cNvSpPr txBox="1">
            <a:spLocks noChangeArrowheads="1"/>
          </p:cNvSpPr>
          <p:nvPr/>
        </p:nvSpPr>
        <p:spPr bwMode="auto">
          <a:xfrm>
            <a:off x="604838" y="3505200"/>
            <a:ext cx="1909762" cy="396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Computer Security</a:t>
            </a:r>
          </a:p>
        </p:txBody>
      </p:sp>
      <p:sp>
        <p:nvSpPr>
          <p:cNvPr id="68615" name="Text Box 10"/>
          <p:cNvSpPr txBox="1">
            <a:spLocks noChangeArrowheads="1"/>
          </p:cNvSpPr>
          <p:nvPr/>
        </p:nvSpPr>
        <p:spPr bwMode="auto">
          <a:xfrm>
            <a:off x="609600" y="3870325"/>
            <a:ext cx="27209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000">
                <a:latin typeface="Arial Narrow" pitchFamily="34" charset="0"/>
              </a:rPr>
              <a:t> Users authentication</a:t>
            </a:r>
          </a:p>
          <a:p>
            <a:pPr eaLnBrk="1" hangingPunct="1">
              <a:buFontTx/>
              <a:buChar char="-"/>
            </a:pPr>
            <a:r>
              <a:rPr lang="en-US" sz="2000">
                <a:latin typeface="Arial Narrow" pitchFamily="34" charset="0"/>
              </a:rPr>
              <a:t> Intrusion detection</a:t>
            </a:r>
            <a:br>
              <a:rPr lang="en-US" sz="2000">
                <a:latin typeface="Arial Narrow" pitchFamily="34" charset="0"/>
              </a:rPr>
            </a:br>
            <a:r>
              <a:rPr lang="en-US" sz="2000">
                <a:latin typeface="Arial Narrow" pitchFamily="34" charset="0"/>
              </a:rPr>
              <a:t>- Access control</a:t>
            </a:r>
          </a:p>
          <a:p>
            <a:pPr eaLnBrk="1" hangingPunct="1">
              <a:buFontTx/>
              <a:buChar char="-"/>
            </a:pPr>
            <a:r>
              <a:rPr lang="en-US" sz="2000">
                <a:latin typeface="Arial Narrow" pitchFamily="34" charset="0"/>
              </a:rPr>
              <a:t> Computer viruses</a:t>
            </a:r>
          </a:p>
          <a:p>
            <a:pPr eaLnBrk="1" hangingPunct="1">
              <a:buFontTx/>
              <a:buChar char="-"/>
            </a:pPr>
            <a:r>
              <a:rPr lang="en-US" sz="2000">
                <a:latin typeface="Arial Narrow" pitchFamily="34" charset="0"/>
              </a:rPr>
              <a:t> Covert channels</a:t>
            </a:r>
          </a:p>
          <a:p>
            <a:pPr eaLnBrk="1" hangingPunct="1">
              <a:buFontTx/>
              <a:buChar char="-"/>
            </a:pPr>
            <a:r>
              <a:rPr lang="en-US" sz="2000">
                <a:latin typeface="Arial Narrow" pitchFamily="34" charset="0"/>
              </a:rPr>
              <a:t> Secure operating systems</a:t>
            </a:r>
            <a:br>
              <a:rPr lang="en-US" sz="2000">
                <a:latin typeface="Arial Narrow" pitchFamily="34" charset="0"/>
              </a:rPr>
            </a:br>
            <a:r>
              <a:rPr lang="en-US" sz="2000">
                <a:latin typeface="Arial Narrow" pitchFamily="34" charset="0"/>
              </a:rPr>
              <a:t>  etc.</a:t>
            </a:r>
          </a:p>
        </p:txBody>
      </p:sp>
      <p:cxnSp>
        <p:nvCxnSpPr>
          <p:cNvPr id="68616" name="AutoShape 11"/>
          <p:cNvCxnSpPr>
            <a:cxnSpLocks noChangeShapeType="1"/>
          </p:cNvCxnSpPr>
          <p:nvPr/>
        </p:nvCxnSpPr>
        <p:spPr bwMode="auto">
          <a:xfrm flipV="1">
            <a:off x="2054225" y="2895600"/>
            <a:ext cx="776288" cy="23813"/>
          </a:xfrm>
          <a:prstGeom prst="straightConnector1">
            <a:avLst/>
          </a:prstGeom>
          <a:noFill/>
          <a:ln w="9525">
            <a:solidFill>
              <a:srgbClr val="FFFF66"/>
            </a:solidFill>
            <a:round/>
            <a:headEnd type="triangle" w="med" len="med"/>
            <a:tailEnd type="triangle" w="med" len="med"/>
          </a:ln>
          <a:extLst>
            <a:ext uri="{909E8E84-426E-40DD-AFC4-6F175D3DCCD1}">
              <a14:hiddenFill xmlns:a14="http://schemas.microsoft.com/office/drawing/2010/main">
                <a:noFill/>
              </a14:hiddenFill>
            </a:ext>
          </a:extLst>
        </p:spPr>
      </p:cxnSp>
      <p:sp>
        <p:nvSpPr>
          <p:cNvPr id="68617" name="Line 13"/>
          <p:cNvSpPr>
            <a:spLocks noChangeShapeType="1"/>
          </p:cNvSpPr>
          <p:nvPr/>
        </p:nvSpPr>
        <p:spPr bwMode="auto">
          <a:xfrm>
            <a:off x="6324600" y="2819400"/>
            <a:ext cx="1600200" cy="0"/>
          </a:xfrm>
          <a:prstGeom prst="line">
            <a:avLst/>
          </a:prstGeom>
          <a:noFill/>
          <a:ln w="9525">
            <a:solidFill>
              <a:srgbClr val="FFFF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8" name="Text Box 14"/>
          <p:cNvSpPr txBox="1">
            <a:spLocks noChangeArrowheads="1"/>
          </p:cNvSpPr>
          <p:nvPr/>
        </p:nvSpPr>
        <p:spPr bwMode="auto">
          <a:xfrm>
            <a:off x="3886200" y="4343400"/>
            <a:ext cx="1909763" cy="396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Network Security</a:t>
            </a:r>
          </a:p>
        </p:txBody>
      </p:sp>
      <p:sp>
        <p:nvSpPr>
          <p:cNvPr id="68619" name="Text Box 15"/>
          <p:cNvSpPr txBox="1">
            <a:spLocks noChangeArrowheads="1"/>
          </p:cNvSpPr>
          <p:nvPr/>
        </p:nvSpPr>
        <p:spPr bwMode="auto">
          <a:xfrm>
            <a:off x="3851275" y="4724400"/>
            <a:ext cx="27781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000">
                <a:latin typeface="Arial Narrow" pitchFamily="34" charset="0"/>
              </a:rPr>
              <a:t> IP dan aspek kemanannya</a:t>
            </a:r>
          </a:p>
          <a:p>
            <a:pPr eaLnBrk="1" hangingPunct="1">
              <a:buFontTx/>
              <a:buChar char="-"/>
            </a:pPr>
            <a:r>
              <a:rPr lang="en-US" sz="2000">
                <a:latin typeface="Arial Narrow" pitchFamily="34" charset="0"/>
              </a:rPr>
              <a:t> Firewalls</a:t>
            </a:r>
          </a:p>
          <a:p>
            <a:pPr eaLnBrk="1" hangingPunct="1">
              <a:buFontTx/>
              <a:buChar char="-"/>
            </a:pPr>
            <a:r>
              <a:rPr lang="en-US" sz="2000">
                <a:latin typeface="Arial Narrow" pitchFamily="34" charset="0"/>
              </a:rPr>
              <a:t> e-mail</a:t>
            </a:r>
          </a:p>
          <a:p>
            <a:pPr eaLnBrk="1" hangingPunct="1">
              <a:buFontTx/>
              <a:buChar char="-"/>
            </a:pPr>
            <a:r>
              <a:rPr lang="en-US" sz="2000">
                <a:latin typeface="Arial Narrow" pitchFamily="34" charset="0"/>
              </a:rPr>
              <a:t> www</a:t>
            </a:r>
          </a:p>
          <a:p>
            <a:pPr eaLnBrk="1" hangingPunct="1">
              <a:buFontTx/>
              <a:buChar char="-"/>
            </a:pPr>
            <a:r>
              <a:rPr lang="en-US" sz="2000">
                <a:latin typeface="Arial Narrow" pitchFamily="34" charset="0"/>
              </a:rPr>
              <a:t> e-commerce</a:t>
            </a:r>
            <a:br>
              <a:rPr lang="en-US" sz="2000">
                <a:latin typeface="Arial Narrow" pitchFamily="34" charset="0"/>
              </a:rPr>
            </a:br>
            <a:r>
              <a:rPr lang="en-US" sz="2000">
                <a:latin typeface="Arial Narrow" pitchFamily="34" charset="0"/>
              </a:rPr>
              <a:t>  etc.</a:t>
            </a:r>
          </a:p>
        </p:txBody>
      </p:sp>
      <p:sp>
        <p:nvSpPr>
          <p:cNvPr id="68620" name="Text Box 16"/>
          <p:cNvSpPr txBox="1">
            <a:spLocks noChangeArrowheads="1"/>
          </p:cNvSpPr>
          <p:nvPr/>
        </p:nvSpPr>
        <p:spPr bwMode="auto">
          <a:xfrm>
            <a:off x="6400800" y="24225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Arial Narrow" pitchFamily="34" charset="0"/>
              </a:rPr>
              <a:t>Cryptography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eaLnBrk="1" hangingPunct="1"/>
            <a:r>
              <a:rPr lang="en-US" b="1" smtClean="0"/>
              <a:t>Wireless security</a:t>
            </a:r>
            <a:r>
              <a:rPr lang="en-US" smtClean="0"/>
              <a:t> </a:t>
            </a:r>
          </a:p>
        </p:txBody>
      </p:sp>
      <p:sp>
        <p:nvSpPr>
          <p:cNvPr id="69635" name="Rectangle 3"/>
          <p:cNvSpPr>
            <a:spLocks noGrp="1" noChangeArrowheads="1"/>
          </p:cNvSpPr>
          <p:nvPr>
            <p:ph idx="1"/>
          </p:nvPr>
        </p:nvSpPr>
        <p:spPr/>
        <p:txBody>
          <a:bodyPr/>
          <a:lstStyle/>
          <a:p>
            <a:pPr eaLnBrk="1" hangingPunct="1">
              <a:buFont typeface="Wingdings" pitchFamily="2" charset="2"/>
              <a:buNone/>
            </a:pPr>
            <a:r>
              <a:rPr lang="en-US" sz="2700" smtClean="0"/>
              <a:t>In the Router:</a:t>
            </a:r>
          </a:p>
          <a:p>
            <a:pPr eaLnBrk="1" hangingPunct="1"/>
            <a:r>
              <a:rPr lang="en-US" sz="2700" smtClean="0"/>
              <a:t>Change the default Service Set Identifier (SSID) </a:t>
            </a:r>
          </a:p>
          <a:p>
            <a:pPr eaLnBrk="1" hangingPunct="1"/>
            <a:r>
              <a:rPr lang="en-US" sz="2700" smtClean="0"/>
              <a:t>Disable the SSID broadcast </a:t>
            </a:r>
          </a:p>
          <a:p>
            <a:pPr eaLnBrk="1" hangingPunct="1"/>
            <a:r>
              <a:rPr lang="en-US" sz="2700" smtClean="0"/>
              <a:t>Change the User Name and Passwords on the wireless router </a:t>
            </a:r>
          </a:p>
          <a:p>
            <a:pPr eaLnBrk="1" hangingPunct="1"/>
            <a:r>
              <a:rPr lang="en-US" sz="2700" smtClean="0"/>
              <a:t>Set up the wireless encryption </a:t>
            </a:r>
          </a:p>
          <a:p>
            <a:pPr eaLnBrk="1" hangingPunct="1"/>
            <a:r>
              <a:rPr lang="en-US" sz="2700" smtClean="0"/>
              <a:t>Setup the MAC Filter </a:t>
            </a:r>
          </a:p>
          <a:p>
            <a:pPr eaLnBrk="1" hangingPunct="1"/>
            <a:r>
              <a:rPr lang="en-US" sz="2700" smtClean="0"/>
              <a:t>Change the routers local IP address </a:t>
            </a:r>
          </a:p>
          <a:p>
            <a:pPr eaLnBrk="1" hangingPunct="1"/>
            <a:endParaRPr lang="en-US" sz="2700" smtClean="0"/>
          </a:p>
          <a:p>
            <a:pPr eaLnBrk="1" hangingPunct="1"/>
            <a:endParaRPr lang="en-US" sz="27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eaLnBrk="1" hangingPunct="1"/>
            <a:r>
              <a:rPr lang="en-US" smtClean="0"/>
              <a:t>Wireless Security – Encryption Types </a:t>
            </a:r>
          </a:p>
        </p:txBody>
      </p:sp>
      <p:sp>
        <p:nvSpPr>
          <p:cNvPr id="70659" name="Rectangle 3"/>
          <p:cNvSpPr>
            <a:spLocks noGrp="1" noChangeArrowheads="1"/>
          </p:cNvSpPr>
          <p:nvPr>
            <p:ph idx="1"/>
          </p:nvPr>
        </p:nvSpPr>
        <p:spPr/>
        <p:txBody>
          <a:bodyPr/>
          <a:lstStyle/>
          <a:p>
            <a:pPr eaLnBrk="1" hangingPunct="1">
              <a:lnSpc>
                <a:spcPct val="90000"/>
              </a:lnSpc>
            </a:pPr>
            <a:r>
              <a:rPr lang="en-US" smtClean="0"/>
              <a:t>Wired Equivalent Privacy (  WEP ) </a:t>
            </a:r>
          </a:p>
          <a:p>
            <a:pPr lvl="1" eaLnBrk="1" hangingPunct="1">
              <a:lnSpc>
                <a:spcPct val="90000"/>
              </a:lnSpc>
            </a:pPr>
            <a:r>
              <a:rPr lang="en-US" smtClean="0"/>
              <a:t>The oldest encryption method </a:t>
            </a:r>
          </a:p>
          <a:p>
            <a:pPr lvl="1" eaLnBrk="1" hangingPunct="1">
              <a:lnSpc>
                <a:spcPct val="90000"/>
              </a:lnSpc>
            </a:pPr>
            <a:r>
              <a:rPr lang="en-US" smtClean="0"/>
              <a:t>Uses a 64-bit or more secure 128 bit key </a:t>
            </a:r>
          </a:p>
          <a:p>
            <a:pPr eaLnBrk="1" hangingPunct="1">
              <a:lnSpc>
                <a:spcPct val="90000"/>
              </a:lnSpc>
            </a:pPr>
            <a:r>
              <a:rPr lang="en-US" smtClean="0"/>
              <a:t>Wi-Fi Protected Access ( WPA ) </a:t>
            </a:r>
          </a:p>
          <a:p>
            <a:pPr lvl="1" eaLnBrk="1" hangingPunct="1">
              <a:lnSpc>
                <a:spcPct val="90000"/>
              </a:lnSpc>
            </a:pPr>
            <a:r>
              <a:rPr lang="en-US" smtClean="0"/>
              <a:t>Newer encryption method that uses 256-bit key</a:t>
            </a:r>
          </a:p>
          <a:p>
            <a:pPr eaLnBrk="1" hangingPunct="1">
              <a:lnSpc>
                <a:spcPct val="90000"/>
              </a:lnSpc>
            </a:pPr>
            <a:r>
              <a:rPr lang="en-US" smtClean="0"/>
              <a:t>Wi-Fi Protected Access 2 ( WPA2 ) </a:t>
            </a:r>
          </a:p>
          <a:p>
            <a:pPr lvl="1" eaLnBrk="1" hangingPunct="1">
              <a:lnSpc>
                <a:spcPct val="90000"/>
              </a:lnSpc>
            </a:pPr>
            <a:r>
              <a:rPr lang="en-US" smtClean="0"/>
              <a:t>Newest encryption method </a:t>
            </a:r>
          </a:p>
          <a:p>
            <a:pPr lvl="1" eaLnBrk="1" hangingPunct="1">
              <a:lnSpc>
                <a:spcPct val="90000"/>
              </a:lnSpc>
            </a:pPr>
            <a:r>
              <a:rPr lang="en-US" smtClean="0"/>
              <a:t>Backward compatible with WPA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Setting up your Wireless Router</a:t>
            </a:r>
          </a:p>
        </p:txBody>
      </p:sp>
      <p:sp>
        <p:nvSpPr>
          <p:cNvPr id="71683" name="Rectangle 3"/>
          <p:cNvSpPr>
            <a:spLocks noGrp="1" noChangeArrowheads="1"/>
          </p:cNvSpPr>
          <p:nvPr>
            <p:ph idx="1"/>
          </p:nvPr>
        </p:nvSpPr>
        <p:spPr/>
        <p:txBody>
          <a:bodyPr/>
          <a:lstStyle/>
          <a:p>
            <a:pPr eaLnBrk="1" hangingPunct="1"/>
            <a:r>
              <a:rPr lang="en-US" smtClean="0"/>
              <a:t>Things you need to know</a:t>
            </a:r>
          </a:p>
          <a:p>
            <a:pPr lvl="1" eaLnBrk="1" hangingPunct="1"/>
            <a:r>
              <a:rPr lang="en-US" smtClean="0"/>
              <a:t>Who is your ISP </a:t>
            </a:r>
          </a:p>
          <a:p>
            <a:pPr lvl="2" eaLnBrk="1" hangingPunct="1"/>
            <a:r>
              <a:rPr lang="en-US" smtClean="0"/>
              <a:t>What type of Internet connection are you using</a:t>
            </a:r>
          </a:p>
          <a:p>
            <a:pPr lvl="2" eaLnBrk="1" hangingPunct="1"/>
            <a:r>
              <a:rPr lang="en-US" smtClean="0"/>
              <a:t>User name and password if required</a:t>
            </a:r>
          </a:p>
          <a:p>
            <a:pPr lvl="1" eaLnBrk="1" hangingPunct="1"/>
            <a:r>
              <a:rPr lang="en-US" smtClean="0"/>
              <a:t>Brand of router</a:t>
            </a:r>
          </a:p>
          <a:p>
            <a:pPr lvl="2" eaLnBrk="1" hangingPunct="1"/>
            <a:r>
              <a:rPr lang="en-US" smtClean="0"/>
              <a:t>Default local IP address</a:t>
            </a:r>
          </a:p>
          <a:p>
            <a:pPr lvl="2" eaLnBrk="1" hangingPunct="1"/>
            <a:r>
              <a:rPr lang="en-US" smtClean="0"/>
              <a:t>Default User Name</a:t>
            </a:r>
          </a:p>
          <a:p>
            <a:pPr lvl="2" eaLnBrk="1" hangingPunct="1"/>
            <a:r>
              <a:rPr lang="en-US" smtClean="0"/>
              <a:t>Default Password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r>
              <a:rPr lang="en-US" smtClean="0"/>
              <a:t>Sample default Local IP Address, </a:t>
            </a:r>
            <a:br>
              <a:rPr lang="en-US" smtClean="0"/>
            </a:br>
            <a:r>
              <a:rPr lang="en-US" smtClean="0"/>
              <a:t>User Name, and Password</a:t>
            </a:r>
          </a:p>
        </p:txBody>
      </p:sp>
      <p:graphicFrame>
        <p:nvGraphicFramePr>
          <p:cNvPr id="45140" name="Group 84"/>
          <p:cNvGraphicFramePr>
            <a:graphicFrameLocks noGrp="1"/>
          </p:cNvGraphicFramePr>
          <p:nvPr>
            <p:ph type="tbl" idx="1"/>
          </p:nvPr>
        </p:nvGraphicFramePr>
        <p:xfrm>
          <a:off x="533400" y="1828800"/>
          <a:ext cx="8153400" cy="4038600"/>
        </p:xfrm>
        <a:graphic>
          <a:graphicData uri="http://schemas.openxmlformats.org/drawingml/2006/table">
            <a:tbl>
              <a:tblPr/>
              <a:tblGrid>
                <a:gridCol w="2022475"/>
                <a:gridCol w="2052638"/>
                <a:gridCol w="2051050"/>
                <a:gridCol w="2027237"/>
              </a:tblGrid>
              <a:tr h="8207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Brand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Local IP 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User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Password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sng" strike="noStrike" cap="none" normalizeH="0" baseline="0" smtClean="0">
                          <a:ln>
                            <a:noFill/>
                          </a:ln>
                          <a:solidFill>
                            <a:schemeClr val="tx1"/>
                          </a:solidFill>
                          <a:effectLst/>
                          <a:latin typeface="Arial" charset="0"/>
                        </a:rPr>
                        <a:t>Linksys</a:t>
                      </a:r>
                      <a:r>
                        <a:rPr kumimoji="0" lang="en-US" sz="27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192.168.1.1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id-ID" sz="2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admin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sng" strike="noStrike" cap="none" normalizeH="0" baseline="0" smtClean="0">
                          <a:ln>
                            <a:noFill/>
                          </a:ln>
                          <a:solidFill>
                            <a:schemeClr val="tx1"/>
                          </a:solidFill>
                          <a:effectLst/>
                          <a:latin typeface="Arial" charset="0"/>
                        </a:rPr>
                        <a:t>Belkin</a:t>
                      </a:r>
                      <a:r>
                        <a:rPr kumimoji="0" lang="en-US" sz="27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192.168.2.1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id-ID" sz="2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id-ID" sz="2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sng" strike="noStrike" cap="none" normalizeH="0" baseline="0" smtClean="0">
                          <a:ln>
                            <a:noFill/>
                          </a:ln>
                          <a:solidFill>
                            <a:schemeClr val="tx1"/>
                          </a:solidFill>
                          <a:effectLst/>
                          <a:latin typeface="Arial" charset="0"/>
                        </a:rPr>
                        <a:t>D-Link</a:t>
                      </a:r>
                      <a:r>
                        <a:rPr kumimoji="0" lang="en-US" sz="27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192.168.0.1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id-ID" sz="2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admin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sng" strike="noStrike" cap="none" normalizeH="0" baseline="0" smtClean="0">
                          <a:ln>
                            <a:noFill/>
                          </a:ln>
                          <a:solidFill>
                            <a:schemeClr val="tx1"/>
                          </a:solidFill>
                          <a:effectLst/>
                          <a:latin typeface="Arial" charset="0"/>
                        </a:rPr>
                        <a:t>USRobotics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192.168.2.1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1" u="sng" strike="noStrike" cap="none" normalizeH="0" baseline="0" smtClean="0">
                          <a:ln>
                            <a:noFill/>
                          </a:ln>
                          <a:solidFill>
                            <a:schemeClr val="tx1"/>
                          </a:solidFill>
                          <a:effectLst/>
                          <a:latin typeface="Arial" charset="0"/>
                        </a:rPr>
                        <a:t>Must set up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1" u="sng" strike="noStrike" cap="none" normalizeH="0" baseline="0" smtClean="0">
                          <a:ln>
                            <a:noFill/>
                          </a:ln>
                          <a:solidFill>
                            <a:schemeClr val="tx1"/>
                          </a:solidFill>
                          <a:effectLst/>
                          <a:latin typeface="Arial" charset="0"/>
                        </a:rPr>
                        <a:t>Must set up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sng" strike="noStrike" cap="none" normalizeH="0" baseline="0" smtClean="0">
                          <a:ln>
                            <a:noFill/>
                          </a:ln>
                          <a:solidFill>
                            <a:schemeClr val="tx1"/>
                          </a:solidFill>
                          <a:effectLst/>
                          <a:latin typeface="Arial" charset="0"/>
                        </a:rPr>
                        <a:t>Netgear</a:t>
                      </a:r>
                      <a:r>
                        <a:rPr kumimoji="0" lang="en-US" sz="27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192.168.0.1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admin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password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sng" strike="noStrike" cap="none" normalizeH="0" baseline="0" smtClean="0">
                          <a:ln>
                            <a:noFill/>
                          </a:ln>
                          <a:solidFill>
                            <a:schemeClr val="tx1"/>
                          </a:solidFill>
                          <a:effectLst/>
                          <a:latin typeface="Arial" charset="0"/>
                        </a:rPr>
                        <a:t>Air Link</a:t>
                      </a:r>
                      <a:r>
                        <a:rPr kumimoji="0" lang="en-US" sz="27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192.168.1.1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admin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smtClean="0">
                          <a:ln>
                            <a:noFill/>
                          </a:ln>
                          <a:solidFill>
                            <a:schemeClr val="tx1"/>
                          </a:solidFill>
                          <a:effectLst/>
                          <a:latin typeface="Arial" charset="0"/>
                        </a:rPr>
                        <a:t>admin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219200" y="1981200"/>
            <a:ext cx="6400800" cy="1143000"/>
          </a:xfrm>
        </p:spPr>
        <p:txBody>
          <a:bodyPr/>
          <a:lstStyle/>
          <a:p>
            <a:r>
              <a:rPr lang="en-US" smtClean="0"/>
              <a:t>Contoh Konfigurasi Security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Wireless Security Setup</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828800"/>
            <a:ext cx="55911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715000"/>
            <a:ext cx="802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Wireless Security Setup </a:t>
            </a:r>
            <a:br>
              <a:rPr lang="en-US" smtClean="0"/>
            </a:br>
            <a:r>
              <a:rPr lang="en-US" smtClean="0"/>
              <a:t>for WEP 64-bit / 128-bit</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838325"/>
            <a:ext cx="67437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Wireless Security Setup </a:t>
            </a:r>
            <a:br>
              <a:rPr lang="en-US" smtClean="0"/>
            </a:br>
            <a:r>
              <a:rPr lang="en-US" smtClean="0"/>
              <a:t>for WEP 64-bit / 128-bit</a:t>
            </a:r>
          </a:p>
        </p:txBody>
      </p:sp>
      <p:pic>
        <p:nvPicPr>
          <p:cNvPr id="76803" name="Picture 2"/>
          <p:cNvPicPr>
            <a:picLocks noGrp="1" noChangeAspect="1" noChangeArrowheads="1"/>
          </p:cNvPicPr>
          <p:nvPr>
            <p:ph type="tbl" idx="1"/>
          </p:nvPr>
        </p:nvPicPr>
        <p:blipFill>
          <a:blip r:embed="rId3">
            <a:extLst>
              <a:ext uri="{28A0092B-C50C-407E-A947-70E740481C1C}">
                <a14:useLocalDpi xmlns:a14="http://schemas.microsoft.com/office/drawing/2010/main" val="0"/>
              </a:ext>
            </a:extLst>
          </a:blip>
          <a:srcRect/>
          <a:stretch>
            <a:fillRect/>
          </a:stretch>
        </p:blipFill>
        <p:spPr>
          <a:xfrm>
            <a:off x="381000" y="2057400"/>
            <a:ext cx="8029575" cy="971550"/>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Wireless WEP Key Setup</a:t>
            </a:r>
          </a:p>
        </p:txBody>
      </p:sp>
      <p:pic>
        <p:nvPicPr>
          <p:cNvPr id="778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70866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1143000"/>
          </a:xfrm>
        </p:spPr>
        <p:txBody>
          <a:bodyPr>
            <a:normAutofit fontScale="90000"/>
          </a:bodyPr>
          <a:lstStyle/>
          <a:p>
            <a:r>
              <a:rPr lang="en-US" smtClean="0"/>
              <a:t>Kebijakan-kebijakan keamanan untuk jaringan</a:t>
            </a:r>
          </a:p>
        </p:txBody>
      </p:sp>
      <p:sp>
        <p:nvSpPr>
          <p:cNvPr id="14339" name="Rectangle 3"/>
          <p:cNvSpPr>
            <a:spLocks noGrp="1" noChangeArrowheads="1"/>
          </p:cNvSpPr>
          <p:nvPr>
            <p:ph idx="1"/>
          </p:nvPr>
        </p:nvSpPr>
        <p:spPr>
          <a:xfrm>
            <a:off x="685800" y="1371600"/>
            <a:ext cx="7772400" cy="4495800"/>
          </a:xfrm>
        </p:spPr>
        <p:txBody>
          <a:bodyPr>
            <a:normAutofit fontScale="92500" lnSpcReduction="10000"/>
          </a:bodyPr>
          <a:lstStyle/>
          <a:p>
            <a:pPr>
              <a:lnSpc>
                <a:spcPct val="90000"/>
              </a:lnSpc>
            </a:pPr>
            <a:r>
              <a:rPr lang="en-US" sz="2800" smtClean="0"/>
              <a:t>Untuk membahas ini kita menggunakan pendekatan ISO7498-2 (Dokumen yang menyertai ISO7498-1 (Model referensi OSI))</a:t>
            </a:r>
          </a:p>
          <a:p>
            <a:pPr>
              <a:lnSpc>
                <a:spcPct val="90000"/>
              </a:lnSpc>
            </a:pPr>
            <a:r>
              <a:rPr lang="en-US" sz="2800" smtClean="0"/>
              <a:t>Dalam sebuah sistem yang aman, peraturan yang menggalang keamanan harus dibuat secara eksplisit dalam bentuk </a:t>
            </a:r>
            <a:r>
              <a:rPr lang="en-US" sz="2800" i="1" smtClean="0"/>
              <a:t>Information Security Policy</a:t>
            </a:r>
            <a:r>
              <a:rPr lang="en-US" sz="2800" smtClean="0"/>
              <a:t>.</a:t>
            </a:r>
          </a:p>
          <a:p>
            <a:pPr>
              <a:lnSpc>
                <a:spcPct val="90000"/>
              </a:lnSpc>
            </a:pPr>
            <a:r>
              <a:rPr lang="en-US" sz="2800" smtClean="0"/>
              <a:t>Security policy: sekumpulan kriteria untuk penerapan layanan keamanan</a:t>
            </a:r>
          </a:p>
          <a:p>
            <a:pPr>
              <a:lnSpc>
                <a:spcPct val="90000"/>
              </a:lnSpc>
            </a:pPr>
            <a:r>
              <a:rPr lang="en-US" sz="2800" smtClean="0"/>
              <a:t>Security domain: cakupan dari aplikasi kebijakan keamanan</a:t>
            </a:r>
          </a:p>
          <a:p>
            <a:pPr lvl="1">
              <a:lnSpc>
                <a:spcPct val="90000"/>
              </a:lnSpc>
            </a:pPr>
            <a:r>
              <a:rPr lang="en-US" smtClean="0"/>
              <a:t>dimana, terhadap informasi apa dan kepada siapa peraturan diterapkan</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Wireless WEP Key Setup</a:t>
            </a: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2314575"/>
            <a:ext cx="8010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z="2800" smtClean="0"/>
              <a:t>Wireless Security Setup </a:t>
            </a:r>
            <a:br>
              <a:rPr lang="en-US" sz="2800" smtClean="0"/>
            </a:br>
            <a:r>
              <a:rPr lang="en-US" sz="2800" smtClean="0"/>
              <a:t>for WPA / WPA2 / WPA2 Mixed Passphrase</a:t>
            </a:r>
          </a:p>
        </p:txBody>
      </p:sp>
      <p:pic>
        <p:nvPicPr>
          <p:cNvPr id="798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1847850"/>
            <a:ext cx="63531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itle 1"/>
          <p:cNvSpPr>
            <a:spLocks noGrp="1"/>
          </p:cNvSpPr>
          <p:nvPr>
            <p:ph type="title"/>
          </p:nvPr>
        </p:nvSpPr>
        <p:spPr/>
        <p:txBody>
          <a:bodyPr/>
          <a:lstStyle/>
          <a:p>
            <a:r>
              <a:rPr lang="en-US" sz="2800" smtClean="0"/>
              <a:t>Wireless Security Setup </a:t>
            </a:r>
            <a:br>
              <a:rPr lang="en-US" sz="2800" smtClean="0"/>
            </a:br>
            <a:r>
              <a:rPr lang="en-US" sz="2800" smtClean="0"/>
              <a:t>for WPA / WPA2 / WPA2 Mixed Passphrase</a:t>
            </a:r>
          </a:p>
        </p:txBody>
      </p:sp>
      <p:sp>
        <p:nvSpPr>
          <p:cNvPr id="80898" name="Table Placeholder 2"/>
          <p:cNvSpPr>
            <a:spLocks noGrp="1" noTextEdit="1"/>
          </p:cNvSpPr>
          <p:nvPr>
            <p:ph type="tbl" idx="1"/>
          </p:nvPr>
        </p:nvSpPr>
        <p:spPr/>
      </p:sp>
      <p:pic>
        <p:nvPicPr>
          <p:cNvPr id="808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757363"/>
            <a:ext cx="80676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z="2800" smtClean="0"/>
              <a:t>Wireless Security Setup for WPA / WPA2 / WPA2 Mixed RADIUS Authentication</a:t>
            </a:r>
          </a:p>
        </p:txBody>
      </p:sp>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809750"/>
            <a:ext cx="625792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952625"/>
            <a:ext cx="81534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itle 1"/>
          <p:cNvSpPr>
            <a:spLocks noGrp="1"/>
          </p:cNvSpPr>
          <p:nvPr>
            <p:ph type="title"/>
          </p:nvPr>
        </p:nvSpPr>
        <p:spPr/>
        <p:txBody>
          <a:bodyPr/>
          <a:lstStyle/>
          <a:p>
            <a:r>
              <a:rPr lang="en-US" sz="2800" smtClean="0"/>
              <a:t>Wireless Security Setup for WPA / WPA2 / WPA2 Mixed RADIUS Authentication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685800" y="685800"/>
            <a:ext cx="7772400" cy="5334000"/>
          </a:xfrm>
        </p:spPr>
        <p:txBody>
          <a:bodyPr>
            <a:normAutofit lnSpcReduction="10000"/>
          </a:bodyPr>
          <a:lstStyle/>
          <a:p>
            <a:pPr>
              <a:lnSpc>
                <a:spcPct val="90000"/>
              </a:lnSpc>
            </a:pPr>
            <a:r>
              <a:rPr lang="en-US" smtClean="0"/>
              <a:t>Suatu kebijakan keamanan jaringan harus mencerminkan </a:t>
            </a:r>
            <a:r>
              <a:rPr lang="en-US" i="1" smtClean="0"/>
              <a:t>Information Security Policy</a:t>
            </a:r>
            <a:r>
              <a:rPr lang="en-US" smtClean="0"/>
              <a:t> secara keseluruhan dalam konteks lingkungan jaringan (in the context of the networked environment):</a:t>
            </a:r>
          </a:p>
          <a:p>
            <a:pPr lvl="1">
              <a:lnSpc>
                <a:spcPct val="90000"/>
              </a:lnSpc>
            </a:pPr>
            <a:r>
              <a:rPr lang="en-US" smtClean="0"/>
              <a:t>Mendefinisikan apa yang menjadi tanggung jawab jaringan dan apa yang bukan </a:t>
            </a:r>
          </a:p>
          <a:p>
            <a:pPr lvl="1">
              <a:lnSpc>
                <a:spcPct val="90000"/>
              </a:lnSpc>
            </a:pPr>
            <a:r>
              <a:rPr lang="en-US" smtClean="0"/>
              <a:t>Menjelaskan keamanan apa yang tersedia dalam jaringan</a:t>
            </a:r>
          </a:p>
          <a:p>
            <a:pPr lvl="1">
              <a:lnSpc>
                <a:spcPct val="90000"/>
              </a:lnSpc>
            </a:pPr>
            <a:r>
              <a:rPr lang="en-US" smtClean="0"/>
              <a:t>Menjelaskan aturan untuk menggunakan jaringan</a:t>
            </a:r>
          </a:p>
          <a:p>
            <a:pPr lvl="1">
              <a:lnSpc>
                <a:spcPct val="90000"/>
              </a:lnSpc>
            </a:pPr>
            <a:r>
              <a:rPr lang="en-US" smtClean="0"/>
              <a:t>Menjelaskan siapa yang bertanggung jawan terhadap manajemen dan keamanan jaringan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p:spPr>
        <p:txBody>
          <a:bodyPr/>
          <a:lstStyle/>
          <a:p>
            <a:r>
              <a:rPr lang="en-US" smtClean="0"/>
              <a:t>Kebijakan keamanan generik</a:t>
            </a:r>
          </a:p>
        </p:txBody>
      </p:sp>
      <p:sp>
        <p:nvSpPr>
          <p:cNvPr id="16387" name="Rectangle 3"/>
          <p:cNvSpPr>
            <a:spLocks noGrp="1" noChangeArrowheads="1"/>
          </p:cNvSpPr>
          <p:nvPr>
            <p:ph idx="1"/>
          </p:nvPr>
        </p:nvSpPr>
        <p:spPr>
          <a:xfrm>
            <a:off x="685800" y="1143000"/>
            <a:ext cx="7772400" cy="4953000"/>
          </a:xfrm>
        </p:spPr>
        <p:txBody>
          <a:bodyPr/>
          <a:lstStyle/>
          <a:p>
            <a:r>
              <a:rPr lang="en-US" sz="2800" smtClean="0"/>
              <a:t>Kebijakan </a:t>
            </a:r>
            <a:r>
              <a:rPr lang="en-US" sz="2800" i="1" smtClean="0"/>
              <a:t>generic authorisation</a:t>
            </a:r>
            <a:r>
              <a:rPr lang="en-US" sz="2800" smtClean="0"/>
              <a:t> (dari ISO 7498-2):</a:t>
            </a:r>
          </a:p>
          <a:p>
            <a:pPr>
              <a:buFontTx/>
              <a:buNone/>
            </a:pPr>
            <a:r>
              <a:rPr lang="en-US" sz="2800" smtClean="0"/>
              <a:t>	‘Information may not be given to, accessed by, nor permitted to be inferred by, nor may any resource be used by, those not appropriately authorised.’</a:t>
            </a:r>
          </a:p>
          <a:p>
            <a:r>
              <a:rPr lang="en-US" sz="2800" smtClean="0"/>
              <a:t>Untuk membuat dokumen yang lebih detail, perlu didefinisikan lebih jauh :</a:t>
            </a:r>
          </a:p>
          <a:p>
            <a:pPr lvl="1"/>
            <a:r>
              <a:rPr lang="en-US" smtClean="0"/>
              <a:t>What information?</a:t>
            </a:r>
          </a:p>
          <a:p>
            <a:pPr lvl="1"/>
            <a:r>
              <a:rPr lang="en-US" smtClean="0"/>
              <a:t>What resources?</a:t>
            </a:r>
          </a:p>
          <a:p>
            <a:pPr lvl="1"/>
            <a:r>
              <a:rPr lang="en-US" smtClean="0"/>
              <a:t>Who is authorised and for what?</a:t>
            </a:r>
          </a:p>
          <a:p>
            <a:pPr lvl="1"/>
            <a:r>
              <a:rPr lang="en-US" smtClean="0"/>
              <a:t>What about availability?</a:t>
            </a:r>
          </a:p>
          <a:p>
            <a:endParaRPr lang="en-US"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TotalTime>
  <Words>3147</Words>
  <Application>Microsoft Office PowerPoint</Application>
  <PresentationFormat>On-screen Show (4:3)</PresentationFormat>
  <Paragraphs>547</Paragraphs>
  <Slides>74</Slides>
  <Notes>74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Franklin Gothic Book</vt:lpstr>
      <vt:lpstr>Perpetua</vt:lpstr>
      <vt:lpstr>Wingdings 2</vt:lpstr>
      <vt:lpstr>Calibri</vt:lpstr>
      <vt:lpstr>Arial Narrow</vt:lpstr>
      <vt:lpstr>Symbol</vt:lpstr>
      <vt:lpstr>Wingdings</vt:lpstr>
      <vt:lpstr>Courier New</vt:lpstr>
      <vt:lpstr>Office Theme</vt:lpstr>
      <vt:lpstr>Keamanan Jaringan Nirkabel</vt:lpstr>
      <vt:lpstr>Computer System</vt:lpstr>
      <vt:lpstr>Security Objectives</vt:lpstr>
      <vt:lpstr>Goals Categories</vt:lpstr>
      <vt:lpstr>Mechanisms</vt:lpstr>
      <vt:lpstr>Perinsip-prinsip keamanan</vt:lpstr>
      <vt:lpstr>Kebijakan-kebijakan keamanan untuk jaringan</vt:lpstr>
      <vt:lpstr>PowerPoint Presentation</vt:lpstr>
      <vt:lpstr>Kebijakan keamanan generik</vt:lpstr>
      <vt:lpstr>Ancaman keamanan (threats) terhadap jaringan</vt:lpstr>
      <vt:lpstr>Threats</vt:lpstr>
      <vt:lpstr>Fundamental Threats</vt:lpstr>
      <vt:lpstr>Beberapa Istilah</vt:lpstr>
      <vt:lpstr>PowerPoint Presentation</vt:lpstr>
      <vt:lpstr>PowerPoint Presentation</vt:lpstr>
      <vt:lpstr>Dasar Cryptography</vt:lpstr>
      <vt:lpstr>Definisi</vt:lpstr>
      <vt:lpstr>Layanan yang Disediakan Cryptography</vt:lpstr>
      <vt:lpstr>Layanan yang Disediakan Cryptography (2)</vt:lpstr>
      <vt:lpstr>Layanan yang Disediakan Cryptography (3)</vt:lpstr>
      <vt:lpstr>Layanan yang Disediakan Cryptography (4)</vt:lpstr>
      <vt:lpstr>Layanan yang Disediakan Cryptography (5)</vt:lpstr>
      <vt:lpstr>PowerPoint Presentation</vt:lpstr>
      <vt:lpstr>PowerPoint Presentation</vt:lpstr>
      <vt:lpstr>Computational Difficulty</vt:lpstr>
      <vt:lpstr>Kode Rahasia</vt:lpstr>
      <vt:lpstr>The Beale Chiper</vt:lpstr>
      <vt:lpstr>PowerPoint Presentation</vt:lpstr>
      <vt:lpstr>PowerPoint Presentation</vt:lpstr>
      <vt:lpstr>The One-Time Pad</vt:lpstr>
      <vt:lpstr>Monoalphabetic cipher</vt:lpstr>
      <vt:lpstr>Tipe serangan untuk memecahkan skema enkripsi</vt:lpstr>
      <vt:lpstr>PowerPoint Presentation</vt:lpstr>
      <vt:lpstr>Brute Force Attack</vt:lpstr>
      <vt:lpstr>Macam-macam fungsi cryptography</vt:lpstr>
      <vt:lpstr>Secret Key Cryptography</vt:lpstr>
      <vt:lpstr>Penggunaan Secret Key Cryptography</vt:lpstr>
      <vt:lpstr>Penggunaan Secret Key Cryptography (2)</vt:lpstr>
      <vt:lpstr>Penggunaan Secret Key Cryptography (3)</vt:lpstr>
      <vt:lpstr>Public Key Cryptography</vt:lpstr>
      <vt:lpstr>PowerPoint Presentation</vt:lpstr>
      <vt:lpstr>PowerPoint Presentation</vt:lpstr>
      <vt:lpstr>Penggunaan Public Key Cryptography</vt:lpstr>
      <vt:lpstr>Penggunaan Public Key Cryptography (2)</vt:lpstr>
      <vt:lpstr>Penggunaan Public Key Cryptography (2)</vt:lpstr>
      <vt:lpstr>Penggunaan Public Key Cryptography (3)</vt:lpstr>
      <vt:lpstr>Penggunaan Public Key Cryptography (4)</vt:lpstr>
      <vt:lpstr>Penggunaan Public Key Cryptography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Topics Covered</vt:lpstr>
      <vt:lpstr>Wireless security </vt:lpstr>
      <vt:lpstr>Wireless Security – Encryption Types </vt:lpstr>
      <vt:lpstr>Setting up your Wireless Router</vt:lpstr>
      <vt:lpstr>Sample default Local IP Address,  User Name, and Password</vt:lpstr>
      <vt:lpstr>Contoh Konfigurasi Security</vt:lpstr>
      <vt:lpstr>Wireless Security Setup</vt:lpstr>
      <vt:lpstr>Wireless Security Setup  for WEP 64-bit / 128-bit</vt:lpstr>
      <vt:lpstr>Wireless Security Setup  for WEP 64-bit / 128-bit</vt:lpstr>
      <vt:lpstr>Wireless WEP Key Setup</vt:lpstr>
      <vt:lpstr>Wireless WEP Key Setup</vt:lpstr>
      <vt:lpstr>Wireless Security Setup  for WPA / WPA2 / WPA2 Mixed Passphrase</vt:lpstr>
      <vt:lpstr>Wireless Security Setup  for WPA / WPA2 / WPA2 Mixed Passphrase</vt:lpstr>
      <vt:lpstr>Wireless Security Setup for WPA / WPA2 / WPA2 Mixed RADIUS Authentication</vt:lpstr>
      <vt:lpstr>Wireless Security Setup for WPA / WPA2 / WPA2 Mixed RADIUS Authentication</vt:lpstr>
    </vt:vector>
  </TitlesOfParts>
  <Company>ITB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Jaringan Nirkabel</dc:title>
  <dc:creator>Baso Maruddani Djaali</dc:creator>
  <cp:lastModifiedBy>Phantom Assassin</cp:lastModifiedBy>
  <cp:revision>124</cp:revision>
  <dcterms:created xsi:type="dcterms:W3CDTF">2008-03-14T02:54:25Z</dcterms:created>
  <dcterms:modified xsi:type="dcterms:W3CDTF">2012-11-07T05:17:48Z</dcterms:modified>
</cp:coreProperties>
</file>