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61" r:id="rId5"/>
    <p:sldId id="263" r:id="rId6"/>
    <p:sldId id="267" r:id="rId7"/>
    <p:sldId id="264" r:id="rId8"/>
    <p:sldId id="265" r:id="rId9"/>
    <p:sldId id="270" r:id="rId10"/>
    <p:sldId id="268" r:id="rId11"/>
    <p:sldId id="269" r:id="rId12"/>
    <p:sldId id="271" r:id="rId13"/>
    <p:sldId id="272" r:id="rId14"/>
    <p:sldId id="274" r:id="rId15"/>
    <p:sldId id="273" r:id="rId16"/>
    <p:sldId id="277" r:id="rId17"/>
    <p:sldId id="276" r:id="rId18"/>
    <p:sldId id="275" r:id="rId19"/>
    <p:sldId id="278" r:id="rId20"/>
    <p:sldId id="279" r:id="rId21"/>
    <p:sldId id="280" r:id="rId22"/>
    <p:sldId id="282" r:id="rId23"/>
    <p:sldId id="283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2012-03-20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914400" y="3752850"/>
            <a:ext cx="7315200" cy="5334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: PONTOH, TAUFIK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7315200" cy="990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SELEKSI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2400"/>
            <a:ext cx="9144000" cy="16002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9144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 smtClean="0">
                <a:ln>
                  <a:noFill/>
                </a:ln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LAB. PEMROGRAMAN</a:t>
            </a:r>
            <a:r>
              <a:rPr kumimoji="0" lang="en-US" sz="3200" b="1" i="0" u="none" strike="noStrike" kern="1200" cap="all" spc="0" normalizeH="0" noProof="0" dirty="0" smtClean="0">
                <a:ln>
                  <a:noFill/>
                </a:ln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DASAR</a:t>
            </a:r>
          </a:p>
          <a:p>
            <a:pPr marL="0" marR="9144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cap="all" baseline="0" dirty="0" smtClean="0"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2400" b="1" cap="all" baseline="0" dirty="0" err="1" smtClean="0"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Bahasa</a:t>
            </a:r>
            <a:r>
              <a:rPr lang="en-US" sz="2400" b="1" cap="all" dirty="0" smtClean="0"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 C)</a:t>
            </a:r>
            <a:endParaRPr kumimoji="0" lang="en-US" sz="3200" b="1" i="0" u="none" strike="noStrike" kern="1200" cap="all" spc="0" normalizeH="0" baseline="0" noProof="0" dirty="0">
              <a:ln>
                <a:noFill/>
              </a:ln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5257800"/>
            <a:ext cx="9144000" cy="1143000"/>
          </a:xfrm>
          <a:prstGeom prst="rect">
            <a:avLst/>
          </a:prstGeom>
        </p:spPr>
        <p:txBody>
          <a:bodyPr vert="horz" lIns="100584" tIns="4572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PROGRAM STUDI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SISTEM INFORMASI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UNIVERSITAS KOMPUTER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INDONESIA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2000" b="1" dirty="0" smtClean="0"/>
              <a:t>2012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44196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Mendefinisikan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dilakukan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true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juga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false</a:t>
            </a:r>
            <a:r>
              <a:rPr kumimoji="0" lang="en-US" sz="21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1371600" lvl="0" indent="-457200" algn="just" defTabSz="633413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true,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maka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program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mengeksekusi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semua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terdapat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dalam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blok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if (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dalam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blok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else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tidak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dikerjakan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).</a:t>
            </a:r>
          </a:p>
          <a:p>
            <a:pPr marL="1371600" lvl="0" indent="-457200" algn="just" defTabSz="633413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kumimoji="0" lang="en-US" sz="21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1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1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false, </a:t>
            </a:r>
            <a:r>
              <a:rPr kumimoji="0" lang="en-US" sz="21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maka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program </a:t>
            </a:r>
            <a:r>
              <a:rPr kumimoji="0" lang="en-US" sz="21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mengeksekusi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semua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dalam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blok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else (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dalam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blok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if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tidak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dikerjakan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)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.</a:t>
            </a:r>
            <a:endParaRPr kumimoji="0" lang="en-US" sz="21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  <a:endParaRPr kumimoji="0" lang="en-US" sz="24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1752600"/>
            <a:ext cx="5867400" cy="16764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statemen_jika_kondisi_benar-1;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statemen_jika_kondisi_salah-1;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  <a:endParaRPr kumimoji="0" lang="en-US" sz="24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1752600"/>
            <a:ext cx="5867400" cy="441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statemen_jika_kondisi_benar-1;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statemen_jika_kondisi_benar-2;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statemen_jika_kondisi_benar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-n;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statemen_jika_kondisi_salah-1;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statemen_jika_kondisi_salah-2;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statemen_jika_kondisi_salah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-n;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LEBIH DARI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752600"/>
            <a:ext cx="8915400" cy="8382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Menempatkan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beberapa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sesuai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dengan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kebutuhan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program</a:t>
            </a:r>
            <a:r>
              <a:rPr kumimoji="0" lang="en-US" sz="21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LEBIH DARI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752600"/>
            <a:ext cx="8915400" cy="4572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  <a:endParaRPr kumimoji="0" lang="en-US" sz="21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1752600"/>
            <a:ext cx="4572000" cy="441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2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3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941487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sebuah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if (n &gt; 0)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Positif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	if (n &lt; 0)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Negatif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Bukan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Positif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atau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Negatif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   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4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9144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36538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("\n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((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&gt;= 60) &amp;&amp;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&lt;= 100)){</a:t>
            </a:r>
          </a:p>
          <a:p>
            <a:pPr marL="236538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("\n LULUS.");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else{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if ((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&gt;= 0) &amp;&amp;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60)){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("\n TIDAK LULUS.");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else{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("\n Input SALAH!");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5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847665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1: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&amp;a);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2: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&amp;b);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if (a &gt; b){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Lebih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Besar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Dari %d",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if (a &lt; b){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Lebih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Kecil Dari %d",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else{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	if (a == b) 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Sama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%d",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574675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SWITCH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39624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031875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SWITCH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digunakan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untuk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melakukan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pemilihan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terhadap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konstan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1031875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n-US" sz="2400" b="1" dirty="0" smtClean="0">
              <a:ln w="6350">
                <a:noFill/>
              </a:ln>
              <a:latin typeface="Bookman Old Style" pitchFamily="18" charset="0"/>
              <a:ea typeface="+mj-ea"/>
              <a:cs typeface="+mj-cs"/>
            </a:endParaRPr>
          </a:p>
          <a:p>
            <a:pPr marL="1031875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ekspresi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harus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dideklarasikan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sebagai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bilangan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bulat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karakter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631825" marR="0" lvl="0" indent="-51435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SWITCH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533400"/>
          </a:xfrm>
          <a:prstGeom prst="rect">
            <a:avLst/>
          </a:prstGeom>
        </p:spPr>
        <p:txBody>
          <a:bodyPr vert="horz" anchor="ctr">
            <a:normAutofit fontScale="75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1295400"/>
            <a:ext cx="5486400" cy="4953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Switch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ekspresi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case nilai_konstan1: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break;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case nilai_konstan2: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break;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default: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statemen_alternatif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1066800"/>
            <a:ext cx="9144000" cy="3657600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  <a:p>
            <a:pPr marL="13716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SATU KASUS</a:t>
            </a:r>
          </a:p>
          <a:p>
            <a:pPr marL="13716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DUA KASUS</a:t>
            </a:r>
          </a:p>
          <a:p>
            <a:pPr marL="13716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LEBIH DARI DUA KASUS</a:t>
            </a:r>
          </a:p>
          <a:p>
            <a:pPr marL="58738" marR="0" lvl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lang="en-US" sz="2800" b="1" baseline="0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SWITCH</a:t>
            </a:r>
            <a:endParaRPr kumimoji="0" lang="en-US" sz="2800" b="1" i="0" u="none" strike="noStrike" kern="1200" cap="none" spc="0" normalizeH="0" baseline="0" noProof="0" dirty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6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1003042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tabLst>
                <a:tab pos="574675" algn="l"/>
              </a:tabLst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</a:tabLst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Nomor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switch (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case 1 :{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-%d,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MINGGU",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break;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case 2 :{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-%d,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SENIN",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break;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default : {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-%d, TIDAK DITEMUKAN!",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QUIS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762000"/>
            <a:ext cx="8915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algn="just">
              <a:lnSpc>
                <a:spcPct val="150000"/>
              </a:lnSpc>
            </a:pPr>
            <a:r>
              <a:rPr lang="en-US" sz="2400" dirty="0" smtClean="0"/>
              <a:t>PT. XYZ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penggajian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A, B </a:t>
            </a:r>
            <a:r>
              <a:rPr lang="en-US" sz="2400" dirty="0" err="1" smtClean="0"/>
              <a:t>dan</a:t>
            </a:r>
            <a:r>
              <a:rPr lang="en-US" sz="2400" dirty="0" smtClean="0"/>
              <a:t> C </a:t>
            </a:r>
            <a:r>
              <a:rPr lang="en-US" sz="2400" dirty="0" err="1" smtClean="0"/>
              <a:t>berturut-turut</a:t>
            </a:r>
            <a:r>
              <a:rPr lang="en-US" sz="2400" dirty="0" smtClean="0"/>
              <a:t>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pokoknya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Rp.1 </a:t>
            </a:r>
            <a:r>
              <a:rPr lang="en-US" sz="2400" dirty="0" err="1" smtClean="0"/>
              <a:t>juta</a:t>
            </a:r>
            <a:r>
              <a:rPr lang="en-US" sz="2400" dirty="0" smtClean="0"/>
              <a:t>, </a:t>
            </a:r>
            <a:r>
              <a:rPr lang="en-US" sz="2400" dirty="0" err="1" smtClean="0"/>
              <a:t>Rp</a:t>
            </a:r>
            <a:r>
              <a:rPr lang="en-US" sz="2400" dirty="0" smtClean="0"/>
              <a:t>. 2 </a:t>
            </a:r>
            <a:r>
              <a:rPr lang="en-US" sz="2400" dirty="0" err="1" smtClean="0"/>
              <a:t>juta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Rp</a:t>
            </a:r>
            <a:r>
              <a:rPr lang="en-US" sz="2400" dirty="0" smtClean="0"/>
              <a:t>. 3 </a:t>
            </a:r>
            <a:r>
              <a:rPr lang="en-US" sz="2400" dirty="0" err="1" smtClean="0"/>
              <a:t>juta</a:t>
            </a:r>
            <a:r>
              <a:rPr lang="en-US" sz="2400" dirty="0" smtClean="0"/>
              <a:t>. Perusahaan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tunjangan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A, B </a:t>
            </a:r>
            <a:r>
              <a:rPr lang="en-US" sz="2400" dirty="0" err="1" smtClean="0"/>
              <a:t>dan</a:t>
            </a:r>
            <a:r>
              <a:rPr lang="en-US" sz="2400" dirty="0" smtClean="0"/>
              <a:t> C </a:t>
            </a:r>
            <a:r>
              <a:rPr lang="en-US" sz="2400" dirty="0" err="1" smtClean="0"/>
              <a:t>berturut-turut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5%, 10% </a:t>
            </a:r>
            <a:r>
              <a:rPr lang="en-US" sz="2400" dirty="0" err="1" smtClean="0"/>
              <a:t>dan</a:t>
            </a:r>
            <a:r>
              <a:rPr lang="en-US" sz="2400" dirty="0" smtClean="0"/>
              <a:t> 15%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.</a:t>
            </a:r>
          </a:p>
          <a:p>
            <a:pPr marL="236538" algn="just">
              <a:lnSpc>
                <a:spcPct val="150000"/>
              </a:lnSpc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membebankan</a:t>
            </a:r>
            <a:r>
              <a:rPr lang="en-US" sz="2400" dirty="0" smtClean="0"/>
              <a:t> </a:t>
            </a:r>
            <a:r>
              <a:rPr lang="en-US" sz="2400" dirty="0" err="1" smtClean="0"/>
              <a:t>ppn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5%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.</a:t>
            </a:r>
          </a:p>
          <a:p>
            <a:pPr marL="236538" algn="just">
              <a:lnSpc>
                <a:spcPct val="150000"/>
              </a:lnSpc>
            </a:pPr>
            <a:r>
              <a:rPr lang="en-US" sz="2400" dirty="0" err="1" smtClean="0"/>
              <a:t>Berapakah</a:t>
            </a:r>
            <a:r>
              <a:rPr lang="en-US" sz="2400" dirty="0" smtClean="0"/>
              <a:t>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bersih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bulannya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QUIS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990600"/>
          <a:ext cx="73152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286000"/>
                <a:gridCol w="2133600"/>
                <a:gridCol w="1524000"/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Golongan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Gaji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Pokok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Tunjangan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PPN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 1,000,000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 2,000,000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10%</a:t>
                      </a:r>
                      <a:endParaRPr lang="en-US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 3,000,000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15%</a:t>
                      </a:r>
                      <a:endParaRPr lang="en-US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57200" y="4953000"/>
            <a:ext cx="822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Gaji</a:t>
            </a:r>
            <a:r>
              <a:rPr lang="en-US" b="1" dirty="0" smtClean="0"/>
              <a:t> </a:t>
            </a:r>
            <a:r>
              <a:rPr lang="en-US" b="1" dirty="0" err="1" smtClean="0"/>
              <a:t>Bersih</a:t>
            </a:r>
            <a:r>
              <a:rPr lang="en-US" b="1" dirty="0" smtClean="0"/>
              <a:t> = (</a:t>
            </a:r>
            <a:r>
              <a:rPr lang="en-US" b="1" dirty="0" err="1" smtClean="0"/>
              <a:t>Gaji</a:t>
            </a:r>
            <a:r>
              <a:rPr lang="en-US" b="1" dirty="0" smtClean="0"/>
              <a:t> </a:t>
            </a:r>
            <a:r>
              <a:rPr lang="en-US" b="1" dirty="0" err="1" smtClean="0"/>
              <a:t>Pokok</a:t>
            </a:r>
            <a:r>
              <a:rPr lang="en-US" b="1" dirty="0" smtClean="0"/>
              <a:t> + (</a:t>
            </a:r>
            <a:r>
              <a:rPr lang="en-US" b="1" dirty="0" err="1" smtClean="0"/>
              <a:t>Gaji</a:t>
            </a:r>
            <a:r>
              <a:rPr lang="en-US" b="1" dirty="0" smtClean="0"/>
              <a:t> </a:t>
            </a:r>
            <a:r>
              <a:rPr lang="en-US" b="1" dirty="0" err="1" smtClean="0"/>
              <a:t>Pokok</a:t>
            </a:r>
            <a:r>
              <a:rPr lang="en-US" b="1" dirty="0" smtClean="0"/>
              <a:t> * </a:t>
            </a:r>
            <a:r>
              <a:rPr lang="en-US" b="1" dirty="0" err="1" smtClean="0"/>
              <a:t>Tunjangan</a:t>
            </a:r>
            <a:r>
              <a:rPr lang="en-US" b="1" dirty="0" smtClean="0"/>
              <a:t>)) – 0,05</a:t>
            </a:r>
            <a:endParaRPr lang="en-US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QUIS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762000"/>
            <a:ext cx="4572000" cy="5598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#define </a:t>
            </a:r>
            <a:r>
              <a:rPr lang="en-US" sz="1200" b="1" dirty="0" err="1" smtClean="0"/>
              <a:t>ppn</a:t>
            </a:r>
            <a:r>
              <a:rPr lang="en-US" sz="1200" b="1" dirty="0" smtClean="0"/>
              <a:t> 0.05;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main()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double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gaber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tot_ppn</a:t>
            </a:r>
            <a:r>
              <a:rPr lang="en-US" sz="1200" b="1" dirty="0" smtClean="0"/>
              <a:t>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char 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printf</a:t>
            </a:r>
            <a:r>
              <a:rPr lang="en-US" sz="1200" b="1" dirty="0" smtClean="0"/>
              <a:t> ("\n </a:t>
            </a:r>
            <a:r>
              <a:rPr lang="en-US" sz="1200" b="1" dirty="0" err="1" smtClean="0"/>
              <a:t>Golongan</a:t>
            </a:r>
            <a:r>
              <a:rPr lang="en-US" sz="1200" b="1" dirty="0" smtClean="0"/>
              <a:t> : "); </a:t>
            </a:r>
            <a:r>
              <a:rPr lang="en-US" sz="1200" b="1" dirty="0" err="1" smtClean="0"/>
              <a:t>scanf</a:t>
            </a:r>
            <a:r>
              <a:rPr lang="en-US" sz="1200" b="1" dirty="0" smtClean="0"/>
              <a:t> ("%c", &amp;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);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if ((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'a') || 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'A')){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= 1000000;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 =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* 0.10;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}        else 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if ((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'b') || 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'B')){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= 2000000;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 =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* 0.15;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}        else 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              if ((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'c') || 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'C'))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             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= 3000000;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             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 =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* 0.20;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         }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762000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tot_ppn</a:t>
            </a:r>
            <a:r>
              <a:rPr lang="en-US" sz="1200" b="1" dirty="0" smtClean="0"/>
              <a:t> =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* </a:t>
            </a:r>
            <a:r>
              <a:rPr lang="en-US" sz="1200" b="1" dirty="0" err="1" smtClean="0"/>
              <a:t>ppn</a:t>
            </a:r>
            <a:r>
              <a:rPr lang="en-US" sz="1200" b="1" dirty="0" smtClean="0"/>
              <a:t>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gaber</a:t>
            </a:r>
            <a:r>
              <a:rPr lang="en-US" sz="1200" b="1" dirty="0" smtClean="0"/>
              <a:t> = (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+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) - </a:t>
            </a:r>
            <a:r>
              <a:rPr lang="en-US" sz="1200" b="1" dirty="0" err="1" smtClean="0"/>
              <a:t>tot_ppn</a:t>
            </a:r>
            <a:r>
              <a:rPr lang="en-US" sz="1200" b="1" dirty="0" smtClean="0"/>
              <a:t>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printf</a:t>
            </a:r>
            <a:r>
              <a:rPr lang="en-US" sz="1200" b="1" dirty="0" smtClean="0"/>
              <a:t> ("\n </a:t>
            </a:r>
            <a:r>
              <a:rPr lang="en-US" sz="1200" b="1" dirty="0" err="1" smtClean="0"/>
              <a:t>Gaji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Bersih</a:t>
            </a:r>
            <a:r>
              <a:rPr lang="en-US" sz="1200" b="1" dirty="0" smtClean="0"/>
              <a:t> = Rp.%.2lf", </a:t>
            </a:r>
            <a:r>
              <a:rPr lang="en-US" sz="1200" b="1" dirty="0" err="1" smtClean="0"/>
              <a:t>gaber</a:t>
            </a:r>
            <a:r>
              <a:rPr lang="en-US" sz="1200" b="1" dirty="0" smtClean="0"/>
              <a:t>);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getch</a:t>
            </a:r>
            <a:r>
              <a:rPr lang="en-US" sz="1200" b="1" dirty="0" smtClean="0"/>
              <a:t>();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return 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}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1943100" y="3467100"/>
            <a:ext cx="52578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52400"/>
            <a:ext cx="9144000" cy="5334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TUGAS MINGGUAN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858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LEMBAR KERJA MATA KULIAH PEMROGRAMAN  DASAR</a:t>
            </a:r>
          </a:p>
          <a:p>
            <a:pPr algn="ctr"/>
            <a:r>
              <a:rPr lang="en-US" sz="2000" b="1" dirty="0" smtClean="0"/>
              <a:t>C / C++</a:t>
            </a:r>
          </a:p>
          <a:p>
            <a:pPr algn="ctr"/>
            <a:endParaRPr lang="en-US" sz="2000" b="1" dirty="0" smtClean="0"/>
          </a:p>
          <a:p>
            <a:pPr algn="ctr"/>
            <a:r>
              <a:rPr lang="en-US" sz="2000" dirty="0" smtClean="0"/>
              <a:t>HALAMAN </a:t>
            </a:r>
            <a:r>
              <a:rPr lang="en-US" sz="2000" b="1" dirty="0" smtClean="0"/>
              <a:t>39 s/d 40</a:t>
            </a:r>
            <a:r>
              <a:rPr lang="en-US" sz="2000" dirty="0" smtClean="0"/>
              <a:t>, SOAL BAGIAN </a:t>
            </a:r>
            <a:r>
              <a:rPr lang="en-US" sz="2000" b="1" dirty="0" smtClean="0"/>
              <a:t>A &amp; B</a:t>
            </a:r>
            <a:r>
              <a:rPr lang="en-US" sz="200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057401"/>
            <a:ext cx="88392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>
              <a:lnSpc>
                <a:spcPct val="200000"/>
              </a:lnSpc>
            </a:pPr>
            <a:r>
              <a:rPr lang="en-US" sz="2400" b="1" dirty="0" smtClean="0"/>
              <a:t>KETENTUAN TUGAS :</a:t>
            </a:r>
          </a:p>
          <a:p>
            <a:pPr marL="457200" indent="-339725" algn="just">
              <a:lnSpc>
                <a:spcPct val="200000"/>
              </a:lnSpc>
              <a:buFont typeface="+mj-lt"/>
              <a:buAutoNum type="arabicPeriod"/>
            </a:pPr>
            <a:r>
              <a:rPr lang="en-US" sz="2200" dirty="0" err="1" smtClean="0"/>
              <a:t>Dikumpulkan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pertemuan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berikutnya</a:t>
            </a:r>
            <a:r>
              <a:rPr lang="en-US" sz="2200" dirty="0" smtClean="0"/>
              <a:t>.</a:t>
            </a:r>
          </a:p>
          <a:p>
            <a:pPr marL="457200" indent="-339725" algn="just">
              <a:lnSpc>
                <a:spcPct val="200000"/>
              </a:lnSpc>
              <a:buFont typeface="+mj-lt"/>
              <a:buAutoNum type="arabicPeriod"/>
            </a:pPr>
            <a:r>
              <a:rPr lang="en-US" sz="2200" dirty="0" err="1" smtClean="0"/>
              <a:t>Modul</a:t>
            </a:r>
            <a:r>
              <a:rPr lang="en-US" sz="2200" dirty="0" smtClean="0"/>
              <a:t> </a:t>
            </a:r>
            <a:r>
              <a:rPr lang="en-US" sz="2200" dirty="0" err="1" smtClean="0"/>
              <a:t>dikumpulkan</a:t>
            </a:r>
            <a:r>
              <a:rPr lang="en-US" sz="2200" dirty="0" smtClean="0"/>
              <a:t> </a:t>
            </a:r>
            <a:r>
              <a:rPr lang="en-US" sz="2200" dirty="0" err="1" smtClean="0"/>
              <a:t>beserta</a:t>
            </a:r>
            <a:r>
              <a:rPr lang="en-US" sz="2200" dirty="0" smtClean="0"/>
              <a:t> CD (1 CD per 1 </a:t>
            </a:r>
            <a:r>
              <a:rPr lang="en-US" sz="2200" dirty="0" err="1" smtClean="0"/>
              <a:t>Kelas</a:t>
            </a:r>
            <a:r>
              <a:rPr lang="en-US" sz="2200" dirty="0" smtClean="0"/>
              <a:t>), yang </a:t>
            </a:r>
            <a:r>
              <a:rPr lang="en-US" sz="2200" dirty="0" err="1" smtClean="0"/>
              <a:t>berisi</a:t>
            </a:r>
            <a:r>
              <a:rPr lang="en-US" sz="2200" dirty="0" smtClean="0"/>
              <a:t> </a:t>
            </a:r>
            <a:r>
              <a:rPr lang="en-US" sz="2200" dirty="0" err="1" smtClean="0"/>
              <a:t>sofcopy</a:t>
            </a:r>
            <a:r>
              <a:rPr lang="en-US" sz="2200" dirty="0" smtClean="0"/>
              <a:t> program.</a:t>
            </a:r>
          </a:p>
          <a:p>
            <a:pPr marL="457200" indent="-339725" algn="just">
              <a:lnSpc>
                <a:spcPct val="200000"/>
              </a:lnSpc>
              <a:buFont typeface="+mj-lt"/>
              <a:buAutoNum type="arabicPeriod"/>
            </a:pPr>
            <a:r>
              <a:rPr lang="en-US" sz="2200" dirty="0" smtClean="0"/>
              <a:t>CD </a:t>
            </a:r>
            <a:r>
              <a:rPr lang="en-US" sz="2200" dirty="0" err="1" smtClean="0"/>
              <a:t>Berisi</a:t>
            </a:r>
            <a:r>
              <a:rPr lang="en-US" sz="2200" dirty="0" smtClean="0"/>
              <a:t> folder </a:t>
            </a:r>
            <a:r>
              <a:rPr lang="en-US" sz="2200" dirty="0" err="1" smtClean="0"/>
              <a:t>setiap</a:t>
            </a:r>
            <a:r>
              <a:rPr lang="en-US" sz="2200" dirty="0" smtClean="0"/>
              <a:t> </a:t>
            </a:r>
            <a:r>
              <a:rPr lang="en-US" sz="2200" dirty="0" err="1" smtClean="0"/>
              <a:t>mahasiswa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format </a:t>
            </a:r>
            <a:r>
              <a:rPr lang="en-US" sz="2200" dirty="0" err="1" smtClean="0"/>
              <a:t>penamaan</a:t>
            </a:r>
            <a:r>
              <a:rPr lang="en-US" sz="2200" dirty="0" smtClean="0"/>
              <a:t> </a:t>
            </a:r>
            <a:r>
              <a:rPr lang="en-US" sz="2200" dirty="0" err="1" smtClean="0"/>
              <a:t>sbb</a:t>
            </a:r>
            <a:r>
              <a:rPr lang="en-US" sz="2200" b="1" dirty="0" smtClean="0"/>
              <a:t>: NIM-</a:t>
            </a:r>
            <a:r>
              <a:rPr lang="en-US" sz="2200" b="1" dirty="0" err="1" smtClean="0"/>
              <a:t>Nama_Mhs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Ilustrasi</a:t>
            </a: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1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: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1524000" y="1905000"/>
            <a:ext cx="6705600" cy="1219200"/>
          </a:xfrm>
          <a:prstGeom prst="foldedCorner">
            <a:avLst>
              <a:gd name="adj" fmla="val 28764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Ucok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lulus </a:t>
            </a:r>
            <a:r>
              <a:rPr lang="en-US" sz="2000" dirty="0" err="1" smtClean="0"/>
              <a:t>mata</a:t>
            </a:r>
            <a:r>
              <a:rPr lang="en-US" sz="2000" dirty="0" smtClean="0"/>
              <a:t> </a:t>
            </a:r>
            <a:r>
              <a:rPr lang="en-US" sz="2000" dirty="0" err="1" smtClean="0"/>
              <a:t>kuliah</a:t>
            </a:r>
            <a:r>
              <a:rPr lang="en-US" sz="2000" dirty="0" smtClean="0"/>
              <a:t>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mengulang</a:t>
            </a:r>
            <a:r>
              <a:rPr lang="en-US" sz="2000" dirty="0" smtClean="0"/>
              <a:t> </a:t>
            </a:r>
            <a:r>
              <a:rPr lang="en-US" sz="2000" dirty="0" err="1" smtClean="0"/>
              <a:t>lagi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depan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657600"/>
            <a:ext cx="89154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Ilustrasi</a:t>
            </a: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2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: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524000" y="4267200"/>
            <a:ext cx="6705600" cy="1219200"/>
          </a:xfrm>
          <a:prstGeom prst="foldedCorner">
            <a:avLst>
              <a:gd name="adj" fmla="val 28764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Ucok</a:t>
            </a:r>
            <a:r>
              <a:rPr lang="en-US" sz="2000" dirty="0" smtClean="0"/>
              <a:t> lulus </a:t>
            </a:r>
            <a:r>
              <a:rPr lang="en-US" sz="2000" dirty="0" err="1" smtClean="0"/>
              <a:t>mata</a:t>
            </a:r>
            <a:r>
              <a:rPr lang="en-US" sz="2000" dirty="0" smtClean="0"/>
              <a:t> </a:t>
            </a:r>
            <a:r>
              <a:rPr lang="en-US" sz="2000" dirty="0" err="1" smtClean="0"/>
              <a:t>kuliah</a:t>
            </a:r>
            <a:r>
              <a:rPr lang="en-US" sz="2000" dirty="0" smtClean="0"/>
              <a:t>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mengulang</a:t>
            </a:r>
            <a:r>
              <a:rPr lang="en-US" sz="2000" dirty="0" smtClean="0"/>
              <a:t> </a:t>
            </a:r>
            <a:r>
              <a:rPr lang="en-US" sz="2000" dirty="0" err="1" smtClean="0"/>
              <a:t>lagi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depan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3352800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Penyeleksian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berkondisi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(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bersyarat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).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Digunakan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untuk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melakukan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penyeleksian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terhadap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suatu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keadaan</a:t>
            </a:r>
            <a:r>
              <a:rPr kumimoji="0" lang="en-US" sz="25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kumimoji="0" lang="en-US" sz="25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disesuaikan</a:t>
            </a:r>
            <a:r>
              <a:rPr kumimoji="0" lang="en-US" sz="25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dengan</a:t>
            </a:r>
            <a:r>
              <a:rPr kumimoji="0" lang="en-US" sz="25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kumimoji="0" lang="en-US" sz="25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500" b="1" baseline="0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Setiap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baik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terpenuhi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tidak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,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selalu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memiliki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konsekuensi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  <a:endParaRPr kumimoji="0" lang="en-US" sz="25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4876800"/>
          </a:xfrm>
          <a:prstGeom prst="rect">
            <a:avLst/>
          </a:prstGeom>
        </p:spPr>
        <p:txBody>
          <a:bodyPr vert="horz"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n-US" sz="2800" b="1" dirty="0" smtClean="0">
              <a:ln w="6350">
                <a:noFill/>
              </a:ln>
              <a:latin typeface="Bookman Old Style" pitchFamily="18" charset="0"/>
              <a:ea typeface="+mj-ea"/>
              <a:cs typeface="+mj-cs"/>
            </a:endParaRP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dalam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STATEMEN IF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merupakan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sebuah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pernyataan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menjadi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patokan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/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syarat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diseleksi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oleh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program.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>
                <a:tab pos="6799263" algn="l"/>
              </a:tabLst>
              <a:defRPr/>
            </a:pP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selalu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menghasilkan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nilai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true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false.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harus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mengandung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unsur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relasi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logika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n-US" sz="2800" b="1" dirty="0" smtClean="0">
              <a:ln w="6350">
                <a:noFill/>
              </a:ln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1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9144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conio.h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endParaRPr lang="en-US" sz="2000" b="1" dirty="0" smtClean="0">
              <a:ln w="6350">
                <a:noFill/>
              </a:ln>
              <a:latin typeface="Courier New" pitchFamily="49" charset="0"/>
              <a:cs typeface="Courier New" pitchFamily="49" charset="0"/>
            </a:endParaRP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endParaRPr lang="en-US" sz="2000" b="1" dirty="0" smtClean="0">
              <a:ln w="6350">
                <a:noFill/>
              </a:ln>
              <a:latin typeface="Courier New" pitchFamily="49" charset="0"/>
              <a:cs typeface="Courier New" pitchFamily="49" charset="0"/>
            </a:endParaRP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sebuah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if (n &gt; 0)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Bulat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Positif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   </a:t>
            </a:r>
            <a:endParaRPr lang="en-US" sz="2000" b="1" dirty="0" smtClean="0">
              <a:ln w="6350">
                <a:noFill/>
              </a:ln>
              <a:latin typeface="Courier New" pitchFamily="49" charset="0"/>
              <a:cs typeface="Courier New" pitchFamily="49" charset="0"/>
            </a:endParaRP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/>
            <a:endParaRPr lang="en-US" sz="2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2813" marR="0" lvl="0" indent="-455613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SATU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4038600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lvl="0" indent="-457200" algn="just" defTabSz="633413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Hanya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mendefinisikan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statemen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yang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dilakukan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jika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kondisi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bernilai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true.</a:t>
            </a:r>
          </a:p>
          <a:p>
            <a:pPr marL="1371600" lvl="0" indent="-457200" algn="just" defTabSz="633413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true,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maka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program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mengeksekusi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terdapat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dalam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blok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if 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(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statemen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dikerjakan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)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false,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maka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program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keluar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dari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blok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 (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tidak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dikerjakan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).</a:t>
            </a:r>
            <a:endParaRPr kumimoji="0" lang="en-US" sz="24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2813" marR="0" lvl="0" indent="-455613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SATU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</a:p>
        </p:txBody>
      </p:sp>
      <p:sp>
        <p:nvSpPr>
          <p:cNvPr id="6" name="Rectangle 5"/>
          <p:cNvSpPr/>
          <p:nvPr/>
        </p:nvSpPr>
        <p:spPr>
          <a:xfrm>
            <a:off x="5181600" y="2286000"/>
            <a:ext cx="3657600" cy="2286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statemen-1;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statemen-2;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-n;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2286000"/>
            <a:ext cx="3657600" cy="2286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066800" y="4724400"/>
            <a:ext cx="3657600" cy="9144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Berlaku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blok</a:t>
            </a:r>
            <a:r>
              <a:rPr lang="en-US" dirty="0" smtClean="0">
                <a:solidFill>
                  <a:schemeClr val="tx1"/>
                </a:solidFill>
              </a:rPr>
              <a:t> if yang </a:t>
            </a:r>
            <a:r>
              <a:rPr lang="en-US" dirty="0" err="1" smtClean="0">
                <a:solidFill>
                  <a:schemeClr val="tx1"/>
                </a:solidFill>
              </a:rPr>
              <a:t>hanya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memiliki</a:t>
            </a:r>
            <a:r>
              <a:rPr lang="en-US" dirty="0" smtClean="0">
                <a:solidFill>
                  <a:schemeClr val="tx1"/>
                </a:solidFill>
              </a:rPr>
              <a:t> 1 (</a:t>
            </a:r>
            <a:r>
              <a:rPr lang="en-US" dirty="0" err="1" smtClean="0">
                <a:solidFill>
                  <a:schemeClr val="tx1"/>
                </a:solidFill>
              </a:rPr>
              <a:t>satu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statemen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5181600" y="4724400"/>
            <a:ext cx="3657600" cy="9144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Berlaku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blok</a:t>
            </a:r>
            <a:r>
              <a:rPr lang="en-US" dirty="0" smtClean="0">
                <a:solidFill>
                  <a:schemeClr val="tx1"/>
                </a:solidFill>
              </a:rPr>
              <a:t> if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statemen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1 (</a:t>
            </a:r>
            <a:r>
              <a:rPr lang="en-US" dirty="0" err="1" smtClean="0">
                <a:solidFill>
                  <a:schemeClr val="tx1"/>
                </a:solidFill>
              </a:rPr>
              <a:t>satu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2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9144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conio.h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endParaRPr lang="en-US" sz="2000" b="1" dirty="0" smtClean="0">
              <a:ln w="6350">
                <a:noFill/>
              </a:ln>
              <a:latin typeface="Courier New" pitchFamily="49" charset="0"/>
              <a:cs typeface="Courier New" pitchFamily="49" charset="0"/>
            </a:endParaRP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sebuah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if (n &gt; 0)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Positif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Negatif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547</TotalTime>
  <Words>1024</Words>
  <Application>Microsoft Office PowerPoint</Application>
  <PresentationFormat>On-screen Show (4:3)</PresentationFormat>
  <Paragraphs>296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Civic</vt:lpstr>
      <vt:lpstr>SELEKSI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SELEKSI</dc:title>
  <dc:creator>Prince Ovic</dc:creator>
  <cp:lastModifiedBy>vixotophia</cp:lastModifiedBy>
  <cp:revision>98</cp:revision>
  <dcterms:created xsi:type="dcterms:W3CDTF">2006-08-16T00:00:00Z</dcterms:created>
  <dcterms:modified xsi:type="dcterms:W3CDTF">2012-03-20T04:18:34Z</dcterms:modified>
</cp:coreProperties>
</file>