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  <p:sldId id="270" r:id="rId16"/>
    <p:sldId id="271" r:id="rId17"/>
    <p:sldId id="283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2" r:id="rId2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D78D7BD-CA09-4A8A-9F7E-6B7CD948312F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8"/>
            <p14:sldId id="269"/>
            <p14:sldId id="267"/>
            <p14:sldId id="270"/>
            <p14:sldId id="271"/>
            <p14:sldId id="283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E68CA-F703-4521-9B86-A8F14A101240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6E101D-6146-4150-9D22-CFC89D137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82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1E6AE-6325-47BA-A8E9-FA73C9C3A980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99D06-3584-401A-999E-2F678AC5F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06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99D06-3584-401A-999E-2F678AC5F9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71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99D06-3584-401A-999E-2F678AC5F9C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883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99D06-3584-401A-999E-2F678AC5F9C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5981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99D06-3584-401A-999E-2F678AC5F9C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396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99D06-3584-401A-999E-2F678AC5F9C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000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99D06-3584-401A-999E-2F678AC5F9C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1960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99D06-3584-401A-999E-2F678AC5F9C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22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99D06-3584-401A-999E-2F678AC5F9C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8579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99D06-3584-401A-999E-2F678AC5F9C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2415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99D06-3584-401A-999E-2F678AC5F9C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695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99D06-3584-401A-999E-2F678AC5F9C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5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99D06-3584-401A-999E-2F678AC5F9C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065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99D06-3584-401A-999E-2F678AC5F9C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176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99D06-3584-401A-999E-2F678AC5F9C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083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99D06-3584-401A-999E-2F678AC5F9C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281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99D06-3584-401A-999E-2F678AC5F9C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841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99D06-3584-401A-999E-2F678AC5F9C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6029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99D06-3584-401A-999E-2F678AC5F9C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440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99D06-3584-401A-999E-2F678AC5F9C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6181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99D06-3584-401A-999E-2F678AC5F9C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78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99D06-3584-401A-999E-2F678AC5F9C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06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99D06-3584-401A-999E-2F678AC5F9C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25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99D06-3584-401A-999E-2F678AC5F9C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44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99D06-3584-401A-999E-2F678AC5F9C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202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99D06-3584-401A-999E-2F678AC5F9C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09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99D06-3584-401A-999E-2F678AC5F9C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25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99D06-3584-401A-999E-2F678AC5F9C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98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6AC8-38EA-48A5-940B-6E6238D047B8}" type="datetimeFigureOut">
              <a:rPr lang="id-ID" smtClean="0"/>
              <a:t>07/11/2012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CCDC-BFF7-42DD-B6CD-9753459F7A2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7072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6AC8-38EA-48A5-940B-6E6238D047B8}" type="datetimeFigureOut">
              <a:rPr lang="id-ID" smtClean="0"/>
              <a:t>07/11/2012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CCDC-BFF7-42DD-B6CD-9753459F7A2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02092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6AC8-38EA-48A5-940B-6E6238D047B8}" type="datetimeFigureOut">
              <a:rPr lang="id-ID" smtClean="0"/>
              <a:t>07/11/2012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CCDC-BFF7-42DD-B6CD-9753459F7A2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57226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6AC8-38EA-48A5-940B-6E6238D047B8}" type="datetimeFigureOut">
              <a:rPr lang="id-ID" smtClean="0"/>
              <a:t>07/11/2012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CCDC-BFF7-42DD-B6CD-9753459F7A2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6457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6AC8-38EA-48A5-940B-6E6238D047B8}" type="datetimeFigureOut">
              <a:rPr lang="id-ID" smtClean="0"/>
              <a:t>07/11/2012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CCDC-BFF7-42DD-B6CD-9753459F7A2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96770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6AC8-38EA-48A5-940B-6E6238D047B8}" type="datetimeFigureOut">
              <a:rPr lang="id-ID" smtClean="0"/>
              <a:t>07/11/2012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CCDC-BFF7-42DD-B6CD-9753459F7A2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88212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6AC8-38EA-48A5-940B-6E6238D047B8}" type="datetimeFigureOut">
              <a:rPr lang="id-ID" smtClean="0"/>
              <a:t>07/11/2012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CCDC-BFF7-42DD-B6CD-9753459F7A2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29813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6AC8-38EA-48A5-940B-6E6238D047B8}" type="datetimeFigureOut">
              <a:rPr lang="id-ID" smtClean="0"/>
              <a:t>07/11/2012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CCDC-BFF7-42DD-B6CD-9753459F7A2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89416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6AC8-38EA-48A5-940B-6E6238D047B8}" type="datetimeFigureOut">
              <a:rPr lang="id-ID" smtClean="0"/>
              <a:t>07/11/2012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CCDC-BFF7-42DD-B6CD-9753459F7A2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7076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6AC8-38EA-48A5-940B-6E6238D047B8}" type="datetimeFigureOut">
              <a:rPr lang="id-ID" smtClean="0"/>
              <a:t>07/11/2012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CCDC-BFF7-42DD-B6CD-9753459F7A2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7438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6AC8-38EA-48A5-940B-6E6238D047B8}" type="datetimeFigureOut">
              <a:rPr lang="id-ID" smtClean="0"/>
              <a:t>07/11/2012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CCDC-BFF7-42DD-B6CD-9753459F7A2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471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56AC8-38EA-48A5-940B-6E6238D047B8}" type="datetimeFigureOut">
              <a:rPr lang="id-ID" smtClean="0"/>
              <a:t>07/11/2012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7CCDC-BFF7-42DD-B6CD-9753459F7A2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39472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Pertemuan 1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717032"/>
            <a:ext cx="8352928" cy="2135088"/>
          </a:xfrm>
        </p:spPr>
        <p:txBody>
          <a:bodyPr/>
          <a:lstStyle/>
          <a:p>
            <a:r>
              <a:rPr lang="id-ID" sz="3200" b="1" dirty="0" smtClean="0"/>
              <a:t>Pengenalan konsep IMK(Human, Computer Interaction)</a:t>
            </a:r>
          </a:p>
          <a:p>
            <a:endParaRPr lang="id-ID" sz="3200" b="1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02043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Memprogram ENIAC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UIB - Interaksi Manusia &amp; Komputer</a:t>
            </a:r>
          </a:p>
        </p:txBody>
      </p:sp>
      <p:pic>
        <p:nvPicPr>
          <p:cNvPr id="75779" name="Picture 3" descr="enia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4675"/>
            <a:ext cx="9144000" cy="431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04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822325"/>
          </a:xfrm>
        </p:spPr>
        <p:txBody>
          <a:bodyPr/>
          <a:lstStyle/>
          <a:p>
            <a:r>
              <a:rPr lang="en-US"/>
              <a:t>ILLIAC II</a:t>
            </a:r>
          </a:p>
        </p:txBody>
      </p:sp>
      <p:pic>
        <p:nvPicPr>
          <p:cNvPr id="768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052513"/>
            <a:ext cx="7704137" cy="532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831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Kondisi Saat ini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Saat</a:t>
            </a:r>
            <a:r>
              <a:rPr lang="en-US" sz="3600" dirty="0"/>
              <a:t> </a:t>
            </a:r>
            <a:r>
              <a:rPr lang="en-US" sz="3600" dirty="0" err="1"/>
              <a:t>ini</a:t>
            </a:r>
            <a:r>
              <a:rPr lang="en-US" sz="3600" dirty="0"/>
              <a:t> </a:t>
            </a:r>
            <a:r>
              <a:rPr lang="en-US" sz="3600" dirty="0" err="1"/>
              <a:t>komputer</a:t>
            </a:r>
            <a:r>
              <a:rPr lang="en-US" sz="3600" dirty="0"/>
              <a:t> </a:t>
            </a:r>
            <a:r>
              <a:rPr lang="en-US" sz="3600" dirty="0" err="1"/>
              <a:t>sudah</a:t>
            </a:r>
            <a:r>
              <a:rPr lang="en-US" sz="3600" dirty="0"/>
              <a:t> </a:t>
            </a:r>
            <a:r>
              <a:rPr lang="en-US" sz="3600" dirty="0" err="1"/>
              <a:t>jauh</a:t>
            </a:r>
            <a:r>
              <a:rPr lang="en-US" sz="3600" dirty="0"/>
              <a:t> </a:t>
            </a:r>
            <a:r>
              <a:rPr lang="en-US" sz="3600" dirty="0" err="1"/>
              <a:t>lebih</a:t>
            </a:r>
            <a:r>
              <a:rPr lang="en-US" sz="3600" dirty="0"/>
              <a:t> </a:t>
            </a:r>
            <a:r>
              <a:rPr lang="en-US" sz="3600" dirty="0" err="1"/>
              <a:t>murah</a:t>
            </a:r>
            <a:r>
              <a:rPr lang="en-US" sz="3600" dirty="0"/>
              <a:t>, </a:t>
            </a:r>
          </a:p>
          <a:p>
            <a:r>
              <a:rPr lang="en-US" sz="3600" dirty="0" err="1"/>
              <a:t>digunakan</a:t>
            </a:r>
            <a:r>
              <a:rPr lang="en-US" sz="3600" dirty="0"/>
              <a:t> 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hampir</a:t>
            </a:r>
            <a:r>
              <a:rPr lang="en-US" sz="3600" dirty="0"/>
              <a:t> </a:t>
            </a:r>
            <a:r>
              <a:rPr lang="en-US" sz="3600" dirty="0" err="1"/>
              <a:t>setiap</a:t>
            </a:r>
            <a:r>
              <a:rPr lang="en-US" sz="3600" dirty="0"/>
              <a:t> </a:t>
            </a:r>
            <a:r>
              <a:rPr lang="en-US" sz="3600" dirty="0" err="1"/>
              <a:t>sisi</a:t>
            </a:r>
            <a:r>
              <a:rPr lang="en-US" sz="3600" dirty="0"/>
              <a:t> </a:t>
            </a:r>
            <a:r>
              <a:rPr lang="en-US" sz="3600" dirty="0" err="1"/>
              <a:t>kehidupan</a:t>
            </a:r>
            <a:r>
              <a:rPr lang="en-US" sz="3600" dirty="0"/>
              <a:t>, </a:t>
            </a:r>
          </a:p>
          <a:p>
            <a:r>
              <a:rPr lang="en-US" sz="3600" dirty="0" err="1"/>
              <a:t>kita</a:t>
            </a:r>
            <a:r>
              <a:rPr lang="en-US" sz="3600" dirty="0"/>
              <a:t> </a:t>
            </a:r>
            <a:r>
              <a:rPr lang="en-US" sz="3600" dirty="0" err="1"/>
              <a:t>mempunyai</a:t>
            </a:r>
            <a:r>
              <a:rPr lang="en-US" sz="3600" dirty="0"/>
              <a:t> </a:t>
            </a:r>
            <a:r>
              <a:rPr lang="en-US" sz="3600" dirty="0" err="1"/>
              <a:t>pengetahuan</a:t>
            </a:r>
            <a:r>
              <a:rPr lang="en-US" sz="3600" dirty="0"/>
              <a:t> yang </a:t>
            </a:r>
            <a:r>
              <a:rPr lang="en-US" sz="3600" dirty="0" err="1"/>
              <a:t>cukup</a:t>
            </a:r>
            <a:r>
              <a:rPr lang="en-US" sz="3600" dirty="0"/>
              <a:t> </a:t>
            </a:r>
            <a:r>
              <a:rPr lang="en-US" sz="3600" dirty="0" err="1"/>
              <a:t>bagaimana</a:t>
            </a:r>
            <a:r>
              <a:rPr lang="en-US" sz="3600" dirty="0"/>
              <a:t> agar </a:t>
            </a:r>
            <a:r>
              <a:rPr lang="en-US" sz="3600" dirty="0" err="1"/>
              <a:t>komputer</a:t>
            </a:r>
            <a:r>
              <a:rPr lang="en-US" sz="3600" dirty="0"/>
              <a:t> </a:t>
            </a:r>
            <a:r>
              <a:rPr lang="en-US" sz="3600" dirty="0" err="1"/>
              <a:t>dapat</a:t>
            </a:r>
            <a:r>
              <a:rPr lang="en-US" sz="3600" dirty="0"/>
              <a:t> </a:t>
            </a:r>
            <a:r>
              <a:rPr lang="en-US" sz="3600" dirty="0" err="1"/>
              <a:t>menyesuaikan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kebutuhan</a:t>
            </a:r>
            <a:r>
              <a:rPr lang="en-US" sz="3600" dirty="0"/>
              <a:t> </a:t>
            </a:r>
            <a:r>
              <a:rPr lang="en-US" sz="3600" dirty="0" err="1"/>
              <a:t>kerja</a:t>
            </a:r>
            <a:r>
              <a:rPr lang="en-US" sz="3600" dirty="0"/>
              <a:t> </a:t>
            </a:r>
            <a:r>
              <a:rPr lang="en-US" sz="3600" dirty="0" err="1"/>
              <a:t>manusia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094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814388"/>
          </a:xfrm>
        </p:spPr>
        <p:txBody>
          <a:bodyPr/>
          <a:lstStyle/>
          <a:p>
            <a:pPr algn="ctr"/>
            <a:r>
              <a:rPr lang="en-US"/>
              <a:t>Perubahan Teknologi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9154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 err="1"/>
              <a:t>Penurunan</a:t>
            </a:r>
            <a:r>
              <a:rPr lang="en-US" sz="3200" dirty="0"/>
              <a:t> </a:t>
            </a:r>
            <a:r>
              <a:rPr lang="en-US" sz="3200" dirty="0" err="1"/>
              <a:t>harga</a:t>
            </a:r>
            <a:r>
              <a:rPr lang="en-US" sz="3200" dirty="0"/>
              <a:t> </a:t>
            </a:r>
            <a:r>
              <a:rPr lang="en-US" sz="3200" dirty="0" err="1"/>
              <a:t>komputer</a:t>
            </a:r>
            <a:r>
              <a:rPr lang="en-US" sz="3200" dirty="0"/>
              <a:t> yang </a:t>
            </a:r>
            <a:r>
              <a:rPr lang="en-US" sz="3200" dirty="0" err="1"/>
              <a:t>sangat</a:t>
            </a:r>
            <a:r>
              <a:rPr lang="en-US" sz="3200" dirty="0"/>
              <a:t> dramatis </a:t>
            </a:r>
            <a:r>
              <a:rPr lang="en-US" sz="3200" dirty="0" err="1"/>
              <a:t>dihasilkan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</a:t>
            </a:r>
            <a:r>
              <a:rPr lang="en-US" sz="3200" dirty="0" err="1"/>
              <a:t>adanya</a:t>
            </a:r>
            <a:r>
              <a:rPr lang="en-US" sz="3200" dirty="0"/>
              <a:t> </a:t>
            </a:r>
            <a:r>
              <a:rPr lang="en-US" sz="3200" dirty="0" err="1"/>
              <a:t>perkembangan</a:t>
            </a:r>
            <a:r>
              <a:rPr lang="en-US" sz="3200" dirty="0"/>
              <a:t> </a:t>
            </a:r>
            <a:r>
              <a:rPr lang="en-US" sz="3200" dirty="0" err="1"/>
              <a:t>teknologi</a:t>
            </a:r>
            <a:r>
              <a:rPr lang="en-US" sz="3200" dirty="0"/>
              <a:t> </a:t>
            </a:r>
            <a:r>
              <a:rPr lang="en-US" sz="3200" dirty="0" err="1"/>
              <a:t>terutama</a:t>
            </a:r>
            <a:r>
              <a:rPr lang="en-US" sz="3200" dirty="0"/>
              <a:t> </a:t>
            </a:r>
            <a:r>
              <a:rPr lang="en-US" sz="3200" dirty="0" err="1"/>
              <a:t>teknologi</a:t>
            </a:r>
            <a:r>
              <a:rPr lang="en-US" sz="3200" dirty="0"/>
              <a:t> </a:t>
            </a:r>
            <a:r>
              <a:rPr lang="en-US" sz="3200" i="1" dirty="0"/>
              <a:t>microelectronic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bentuk</a:t>
            </a:r>
            <a:r>
              <a:rPr lang="en-US" sz="3200" dirty="0"/>
              <a:t> </a:t>
            </a:r>
            <a:r>
              <a:rPr lang="en-US" sz="3200" dirty="0" err="1"/>
              <a:t>keping</a:t>
            </a:r>
            <a:r>
              <a:rPr lang="en-US" sz="3200" dirty="0"/>
              <a:t> </a:t>
            </a:r>
            <a:r>
              <a:rPr lang="en-US" sz="3200" i="1" dirty="0"/>
              <a:t>silicon </a:t>
            </a:r>
            <a:r>
              <a:rPr lang="en-US" sz="3200" dirty="0"/>
              <a:t>(IC).</a:t>
            </a:r>
          </a:p>
          <a:p>
            <a:pPr>
              <a:lnSpc>
                <a:spcPct val="90000"/>
              </a:lnSpc>
            </a:pPr>
            <a:r>
              <a:rPr lang="en-US" sz="3200" dirty="0" err="1"/>
              <a:t>Kemampuan</a:t>
            </a:r>
            <a:r>
              <a:rPr lang="en-US" sz="3200" dirty="0"/>
              <a:t> </a:t>
            </a:r>
            <a:r>
              <a:rPr lang="en-US" sz="3200" dirty="0" err="1"/>
              <a:t>teknologi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memperkecil</a:t>
            </a:r>
            <a:r>
              <a:rPr lang="en-US" sz="3200" dirty="0"/>
              <a:t> </a:t>
            </a:r>
            <a:r>
              <a:rPr lang="en-US" sz="3200" dirty="0" err="1"/>
              <a:t>ukuran</a:t>
            </a:r>
            <a:r>
              <a:rPr lang="en-US" sz="3200" dirty="0"/>
              <a:t> </a:t>
            </a:r>
            <a:r>
              <a:rPr lang="en-US" sz="3200" dirty="0" err="1"/>
              <a:t>rangkaian</a:t>
            </a:r>
            <a:r>
              <a:rPr lang="en-US" sz="3200" dirty="0"/>
              <a:t> </a:t>
            </a:r>
            <a:r>
              <a:rPr lang="en-US" sz="3200" dirty="0" err="1"/>
              <a:t>serta</a:t>
            </a:r>
            <a:r>
              <a:rPr lang="en-US" sz="3200" dirty="0"/>
              <a:t> </a:t>
            </a:r>
            <a:r>
              <a:rPr lang="en-US" sz="3200" dirty="0" err="1"/>
              <a:t>mengkemas</a:t>
            </a:r>
            <a:r>
              <a:rPr lang="en-US" sz="3200" dirty="0"/>
              <a:t> </a:t>
            </a:r>
            <a:r>
              <a:rPr lang="en-US" sz="3200" dirty="0" err="1"/>
              <a:t>sejumlah</a:t>
            </a:r>
            <a:r>
              <a:rPr lang="en-US" sz="3200" dirty="0"/>
              <a:t> </a:t>
            </a:r>
            <a:r>
              <a:rPr lang="en-US" sz="3200" dirty="0" err="1"/>
              <a:t>rangkaian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dirty="0" err="1"/>
              <a:t>keping</a:t>
            </a:r>
            <a:r>
              <a:rPr lang="en-US" sz="3200" dirty="0"/>
              <a:t> tipis IC </a:t>
            </a:r>
            <a:r>
              <a:rPr lang="en-US" sz="3200" dirty="0" err="1"/>
              <a:t>merupakan</a:t>
            </a:r>
            <a:r>
              <a:rPr lang="en-US" sz="3200" dirty="0"/>
              <a:t> </a:t>
            </a:r>
            <a:r>
              <a:rPr lang="en-US" sz="3200" dirty="0" err="1"/>
              <a:t>langkah</a:t>
            </a:r>
            <a:r>
              <a:rPr lang="en-US" sz="3200" dirty="0"/>
              <a:t> </a:t>
            </a:r>
            <a:r>
              <a:rPr lang="en-US" sz="3200" dirty="0" err="1"/>
              <a:t>menuju</a:t>
            </a:r>
            <a:r>
              <a:rPr lang="en-US" sz="3200" dirty="0"/>
              <a:t> </a:t>
            </a:r>
            <a:r>
              <a:rPr lang="en-US" sz="3200" dirty="0" err="1"/>
              <a:t>perkembangan</a:t>
            </a:r>
            <a:r>
              <a:rPr lang="en-US" sz="3200" dirty="0"/>
              <a:t> </a:t>
            </a:r>
            <a:r>
              <a:rPr lang="en-US" sz="3200" dirty="0" err="1"/>
              <a:t>komputer</a:t>
            </a:r>
            <a:r>
              <a:rPr lang="en-US" sz="3200" dirty="0"/>
              <a:t> yang </a:t>
            </a:r>
            <a:r>
              <a:rPr lang="en-US" sz="3200" i="1" dirty="0"/>
              <a:t>powerful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kapasitas</a:t>
            </a:r>
            <a:r>
              <a:rPr lang="en-US" sz="3200" dirty="0"/>
              <a:t> </a:t>
            </a:r>
            <a:r>
              <a:rPr lang="en-US" sz="3200" dirty="0" err="1"/>
              <a:t>penyimpan</a:t>
            </a:r>
            <a:r>
              <a:rPr lang="en-US" sz="3200" dirty="0"/>
              <a:t> yang </a:t>
            </a:r>
            <a:r>
              <a:rPr lang="en-US" sz="3200" dirty="0" err="1"/>
              <a:t>besar</a:t>
            </a:r>
            <a:r>
              <a:rPr lang="en-US" sz="3200" dirty="0"/>
              <a:t>, </a:t>
            </a:r>
            <a:r>
              <a:rPr lang="en-US" sz="3200" dirty="0" err="1"/>
              <a:t>namun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harga</a:t>
            </a:r>
            <a:r>
              <a:rPr lang="en-US" sz="3200" dirty="0"/>
              <a:t> yang </a:t>
            </a:r>
            <a:r>
              <a:rPr lang="en-US" sz="3200" dirty="0" err="1"/>
              <a:t>semakin</a:t>
            </a:r>
            <a:r>
              <a:rPr lang="en-US" sz="3200" dirty="0"/>
              <a:t> </a:t>
            </a:r>
            <a:r>
              <a:rPr lang="en-US" sz="3200" dirty="0" err="1"/>
              <a:t>murah</a:t>
            </a:r>
            <a:r>
              <a:rPr lang="en-US" sz="3200" dirty="0"/>
              <a:t>.</a:t>
            </a:r>
          </a:p>
          <a:p>
            <a:pPr>
              <a:lnSpc>
                <a:spcPct val="9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854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887413"/>
          </a:xfrm>
        </p:spPr>
        <p:txBody>
          <a:bodyPr/>
          <a:lstStyle/>
          <a:p>
            <a:pPr algn="ctr"/>
            <a:r>
              <a:rPr lang="en-US"/>
              <a:t>Perubahan Teknologi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Perubahan</a:t>
            </a:r>
            <a:r>
              <a:rPr lang="en-US" sz="3600" dirty="0"/>
              <a:t> </a:t>
            </a:r>
            <a:r>
              <a:rPr lang="en-US" sz="3600" dirty="0" err="1"/>
              <a:t>teknologi</a:t>
            </a:r>
            <a:r>
              <a:rPr lang="en-US" sz="3600" dirty="0"/>
              <a:t> di </a:t>
            </a:r>
            <a:r>
              <a:rPr lang="en-US" sz="3600" dirty="0" err="1"/>
              <a:t>atas</a:t>
            </a:r>
            <a:r>
              <a:rPr lang="en-US" sz="3600" dirty="0"/>
              <a:t> </a:t>
            </a:r>
            <a:r>
              <a:rPr lang="en-US" sz="3600" dirty="0" err="1"/>
              <a:t>telah</a:t>
            </a:r>
            <a:r>
              <a:rPr lang="en-US" sz="3600" dirty="0"/>
              <a:t> </a:t>
            </a:r>
            <a:r>
              <a:rPr lang="en-US" sz="3600" dirty="0" err="1"/>
              <a:t>membuka</a:t>
            </a:r>
            <a:r>
              <a:rPr lang="en-US" sz="3600" dirty="0"/>
              <a:t> </a:t>
            </a:r>
            <a:r>
              <a:rPr lang="en-US" sz="3600" dirty="0" err="1"/>
              <a:t>kemungkinan</a:t>
            </a:r>
            <a:r>
              <a:rPr lang="en-US" sz="3600" dirty="0"/>
              <a:t> </a:t>
            </a:r>
            <a:r>
              <a:rPr lang="en-US" sz="3600" dirty="0" err="1"/>
              <a:t>penggunaan</a:t>
            </a:r>
            <a:r>
              <a:rPr lang="en-US" sz="3600" dirty="0"/>
              <a:t> </a:t>
            </a:r>
            <a:r>
              <a:rPr lang="en-US" sz="3600" dirty="0" err="1"/>
              <a:t>komputer</a:t>
            </a:r>
            <a:r>
              <a:rPr lang="en-US" sz="3600" dirty="0"/>
              <a:t> yang </a:t>
            </a:r>
            <a:r>
              <a:rPr lang="en-US" sz="3600" dirty="0" err="1"/>
              <a:t>lebih</a:t>
            </a:r>
            <a:r>
              <a:rPr lang="en-US" sz="3600" dirty="0"/>
              <a:t> </a:t>
            </a:r>
            <a:r>
              <a:rPr lang="en-US" sz="3600" dirty="0" err="1"/>
              <a:t>luas</a:t>
            </a:r>
            <a:r>
              <a:rPr lang="en-US" sz="3600" dirty="0"/>
              <a:t>.</a:t>
            </a:r>
          </a:p>
          <a:p>
            <a:r>
              <a:rPr lang="en-US" sz="3600" dirty="0" err="1"/>
              <a:t>Saat</a:t>
            </a:r>
            <a:r>
              <a:rPr lang="en-US" sz="3600" dirty="0"/>
              <a:t> </a:t>
            </a:r>
            <a:r>
              <a:rPr lang="en-US" sz="3600" dirty="0" err="1"/>
              <a:t>ini</a:t>
            </a:r>
            <a:r>
              <a:rPr lang="en-US" sz="3600" dirty="0"/>
              <a:t> </a:t>
            </a:r>
            <a:r>
              <a:rPr lang="en-US" sz="3600" dirty="0" err="1"/>
              <a:t>kehadiran</a:t>
            </a:r>
            <a:r>
              <a:rPr lang="en-US" sz="3600" dirty="0"/>
              <a:t> </a:t>
            </a:r>
            <a:r>
              <a:rPr lang="en-US" sz="3600" dirty="0" err="1"/>
              <a:t>komputer</a:t>
            </a:r>
            <a:r>
              <a:rPr lang="en-US" sz="3600" dirty="0"/>
              <a:t> </a:t>
            </a:r>
            <a:r>
              <a:rPr lang="en-US" sz="3600" dirty="0" err="1"/>
              <a:t>sudah</a:t>
            </a:r>
            <a:r>
              <a:rPr lang="en-US" sz="3600" dirty="0"/>
              <a:t>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dapat</a:t>
            </a:r>
            <a:r>
              <a:rPr lang="en-US" sz="3600" dirty="0"/>
              <a:t> </a:t>
            </a:r>
            <a:r>
              <a:rPr lang="en-US" sz="3600" dirty="0" err="1"/>
              <a:t>dilepaskan</a:t>
            </a:r>
            <a:r>
              <a:rPr lang="en-US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en-US" sz="3600" dirty="0" err="1"/>
              <a:t>dunia</a:t>
            </a:r>
            <a:r>
              <a:rPr lang="en-US" sz="3600" dirty="0"/>
              <a:t> </a:t>
            </a:r>
            <a:r>
              <a:rPr lang="en-US" sz="3600" dirty="0" err="1"/>
              <a:t>bisnis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industri</a:t>
            </a:r>
            <a:r>
              <a:rPr lang="en-US" sz="3600" dirty="0"/>
              <a:t> modern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4082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/>
              <a:t>Kebutuhan Perancangan yang Berbeda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Agar </a:t>
            </a:r>
            <a:r>
              <a:rPr lang="en-US" sz="2400" dirty="0" err="1"/>
              <a:t>komputer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diterima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efektif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dirancang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.</a:t>
            </a:r>
          </a:p>
          <a:p>
            <a:r>
              <a:rPr lang="en-US" sz="2400" dirty="0" err="1" smtClean="0"/>
              <a:t>Pengguna</a:t>
            </a:r>
            <a:r>
              <a:rPr lang="en-US" sz="2400" dirty="0" smtClean="0"/>
              <a:t> </a:t>
            </a:r>
            <a:r>
              <a:rPr lang="en-US" sz="2400" dirty="0" err="1" smtClean="0"/>
              <a:t>seharusnya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memikirkan</a:t>
            </a:r>
            <a:r>
              <a:rPr lang="en-US" sz="2400" dirty="0" smtClean="0"/>
              <a:t>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id-ID" sz="2400" dirty="0" smtClean="0"/>
              <a:t> bekerja</a:t>
            </a:r>
            <a:r>
              <a:rPr lang="en-US" sz="2400" dirty="0" smtClean="0"/>
              <a:t>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yang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justru</a:t>
            </a:r>
            <a:r>
              <a:rPr lang="en-US" sz="2400" dirty="0" smtClean="0"/>
              <a:t>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mengoptimalkan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memenuhi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kebutuhannya</a:t>
            </a:r>
            <a:endParaRPr lang="en-US" sz="2400" dirty="0" smtClean="0"/>
          </a:p>
          <a:p>
            <a:r>
              <a:rPr lang="en-US" sz="2400" dirty="0" err="1" smtClean="0"/>
              <a:t>Analoginya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mobil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motor,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memikirkan</a:t>
            </a:r>
            <a:r>
              <a:rPr lang="en-US" sz="2400" dirty="0" smtClean="0"/>
              <a:t>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174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Istilah IMK / HCI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err="1"/>
              <a:t>Istilah</a:t>
            </a:r>
            <a:r>
              <a:rPr lang="en-US" sz="2800" dirty="0"/>
              <a:t> </a:t>
            </a:r>
            <a:r>
              <a:rPr lang="en-US" sz="2800" i="1" dirty="0"/>
              <a:t>human-computer interaction </a:t>
            </a:r>
            <a:r>
              <a:rPr lang="en-US" sz="2800" dirty="0"/>
              <a:t>(HCI) </a:t>
            </a:r>
            <a:r>
              <a:rPr lang="en-US" sz="2800" dirty="0" err="1"/>
              <a:t>mulai</a:t>
            </a:r>
            <a:r>
              <a:rPr lang="en-US" sz="2800" dirty="0"/>
              <a:t> </a:t>
            </a:r>
            <a:r>
              <a:rPr lang="en-US" sz="2800" dirty="0" err="1"/>
              <a:t>muncul</a:t>
            </a:r>
            <a:r>
              <a:rPr lang="en-US" sz="2800" dirty="0"/>
              <a:t> </a:t>
            </a:r>
            <a:r>
              <a:rPr lang="en-US" sz="2800" dirty="0" err="1"/>
              <a:t>pertengahan</a:t>
            </a:r>
            <a:r>
              <a:rPr lang="en-US" sz="2800" dirty="0"/>
              <a:t> </a:t>
            </a:r>
            <a:r>
              <a:rPr lang="en-US" sz="2800" dirty="0" err="1"/>
              <a:t>tahun</a:t>
            </a:r>
            <a:r>
              <a:rPr lang="en-US" sz="2800" dirty="0"/>
              <a:t> 1980-an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studi</a:t>
            </a:r>
            <a:r>
              <a:rPr lang="en-US" sz="2800" dirty="0"/>
              <a:t> yang </a:t>
            </a:r>
            <a:r>
              <a:rPr lang="en-US" sz="2800" dirty="0" err="1"/>
              <a:t>baru</a:t>
            </a:r>
            <a:r>
              <a:rPr lang="en-US" sz="2800" dirty="0"/>
              <a:t>.</a:t>
            </a:r>
          </a:p>
          <a:p>
            <a:r>
              <a:rPr lang="en-US" sz="2800" dirty="0" smtClean="0"/>
              <a:t>HCI </a:t>
            </a:r>
            <a:r>
              <a:rPr lang="en-US" sz="2800" dirty="0" err="1" smtClean="0"/>
              <a:t>didefinisikan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disiplin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perancangan</a:t>
            </a:r>
            <a:r>
              <a:rPr lang="en-US" sz="2800" dirty="0" smtClean="0"/>
              <a:t>, </a:t>
            </a:r>
            <a:r>
              <a:rPr lang="en-US" sz="2800" dirty="0" err="1" smtClean="0"/>
              <a:t>evaluasi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implementasi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 </a:t>
            </a:r>
            <a:r>
              <a:rPr lang="en-US" sz="2800" dirty="0" err="1" smtClean="0"/>
              <a:t>interaktif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studi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fenomena</a:t>
            </a:r>
            <a:r>
              <a:rPr lang="en-US" sz="2800" dirty="0" smtClean="0"/>
              <a:t> di </a:t>
            </a:r>
            <a:r>
              <a:rPr lang="en-US" sz="2800" dirty="0" err="1" smtClean="0"/>
              <a:t>sekitarnya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HCI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prinsipnya</a:t>
            </a:r>
            <a:r>
              <a:rPr lang="en-US" sz="2800" dirty="0" smtClean="0"/>
              <a:t>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agar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berdialog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penggunanya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66"/>
                </a:solidFill>
              </a:rPr>
              <a:t>seramah</a:t>
            </a:r>
            <a:r>
              <a:rPr lang="en-US" sz="2800" dirty="0" smtClean="0"/>
              <a:t> </a:t>
            </a:r>
            <a:r>
              <a:rPr lang="en-US" sz="2800" dirty="0" err="1" smtClean="0"/>
              <a:t>mungkin</a:t>
            </a:r>
            <a:r>
              <a:rPr lang="en-US" sz="2800" dirty="0" smtClean="0"/>
              <a:t> (user friendly)</a:t>
            </a:r>
            <a:r>
              <a:rPr lang="id-ID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5296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Model atau jenis interaksi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132040"/>
          </a:xfrm>
        </p:spPr>
        <p:txBody>
          <a:bodyPr>
            <a:normAutofit lnSpcReduction="10000"/>
          </a:bodyPr>
          <a:lstStyle/>
          <a:p>
            <a:pPr marL="571500" indent="-457200">
              <a:buFont typeface="+mj-lt"/>
              <a:buAutoNum type="arabicPeriod"/>
            </a:pPr>
            <a:r>
              <a:rPr lang="id-ID" dirty="0"/>
              <a:t>Command line interface (perintah baris tunggal)</a:t>
            </a:r>
          </a:p>
          <a:p>
            <a:r>
              <a:rPr lang="id-ID" dirty="0"/>
              <a:t>contoh : unix, linux, dos</a:t>
            </a:r>
          </a:p>
          <a:p>
            <a:pPr marL="571500" indent="-457200">
              <a:buFont typeface="+mj-lt"/>
              <a:buAutoNum type="arabicPeriod" startAt="2"/>
            </a:pPr>
            <a:r>
              <a:rPr lang="id-ID" dirty="0" smtClean="0"/>
              <a:t>Menu </a:t>
            </a:r>
            <a:r>
              <a:rPr lang="id-ID" dirty="0"/>
              <a:t>(menu datar dan menu tarik)</a:t>
            </a:r>
          </a:p>
          <a:p>
            <a:r>
              <a:rPr lang="id-ID" dirty="0"/>
              <a:t>contoh : hampir semua software menggunakan menu</a:t>
            </a:r>
          </a:p>
          <a:p>
            <a:pPr marL="571500" indent="-457200">
              <a:buFont typeface="+mj-lt"/>
              <a:buAutoNum type="arabicPeriod" startAt="3"/>
            </a:pPr>
            <a:r>
              <a:rPr lang="id-ID" dirty="0" smtClean="0"/>
              <a:t> </a:t>
            </a:r>
            <a:r>
              <a:rPr lang="id-ID" dirty="0"/>
              <a:t>Natural language (bahasa alami)</a:t>
            </a:r>
          </a:p>
          <a:p>
            <a:r>
              <a:rPr lang="id-ID" dirty="0"/>
              <a:t>contoh : bahasa pemrograman terstruktur (belum objek)</a:t>
            </a:r>
          </a:p>
          <a:p>
            <a:pPr marL="571500" indent="-457200">
              <a:buFont typeface="+mj-lt"/>
              <a:buAutoNum type="arabicPeriod" startAt="4"/>
            </a:pPr>
            <a:r>
              <a:rPr lang="en-US" dirty="0" smtClean="0"/>
              <a:t>Question/answer </a:t>
            </a:r>
            <a:r>
              <a:rPr lang="en-US" dirty="0"/>
              <a:t>and query dialogue</a:t>
            </a:r>
          </a:p>
          <a:p>
            <a:r>
              <a:rPr lang="id-ID" dirty="0"/>
              <a:t>contoh : mysql, dbase interaktif, dll</a:t>
            </a:r>
          </a:p>
          <a:p>
            <a:pPr marL="571500" indent="-457200">
              <a:buFont typeface="+mj-lt"/>
              <a:buAutoNum type="arabicPeriod" startAt="5"/>
            </a:pPr>
            <a:r>
              <a:rPr lang="id-ID" dirty="0" smtClean="0"/>
              <a:t>Form‐fills </a:t>
            </a:r>
            <a:r>
              <a:rPr lang="id-ID" dirty="0"/>
              <a:t>and spreadsheets</a:t>
            </a:r>
          </a:p>
          <a:p>
            <a:r>
              <a:rPr lang="id-ID" dirty="0"/>
              <a:t>contoh : excel, lotus, dll</a:t>
            </a:r>
          </a:p>
          <a:p>
            <a:pPr marL="571500" indent="-457200">
              <a:buFont typeface="+mj-lt"/>
              <a:buAutoNum type="arabicPeriod" startAt="6"/>
            </a:pPr>
            <a:r>
              <a:rPr lang="id-ID" dirty="0" smtClean="0"/>
              <a:t>WIMP</a:t>
            </a:r>
            <a:endParaRPr lang="id-ID" dirty="0"/>
          </a:p>
          <a:p>
            <a:pPr indent="20638"/>
            <a:r>
              <a:rPr lang="id-ID" dirty="0" smtClean="0"/>
              <a:t>Windows </a:t>
            </a:r>
            <a:r>
              <a:rPr lang="id-ID" dirty="0"/>
              <a:t>Icon Menu Pointer</a:t>
            </a:r>
          </a:p>
          <a:p>
            <a:pPr indent="20638"/>
            <a:r>
              <a:rPr lang="en-US" dirty="0" smtClean="0"/>
              <a:t>Windows </a:t>
            </a:r>
            <a:r>
              <a:rPr lang="en-US" dirty="0"/>
              <a:t>Icon Mouse </a:t>
            </a:r>
            <a:r>
              <a:rPr lang="en-US" dirty="0" err="1"/>
              <a:t>Pulldown</a:t>
            </a:r>
            <a:r>
              <a:rPr lang="en-US" dirty="0"/>
              <a:t> </a:t>
            </a:r>
            <a:r>
              <a:rPr lang="en-US" dirty="0" smtClean="0"/>
              <a:t>Menu</a:t>
            </a:r>
            <a:r>
              <a:rPr lang="id-ID" dirty="0" smtClean="0"/>
              <a:t> </a:t>
            </a:r>
            <a:r>
              <a:rPr lang="nb-NO" dirty="0" smtClean="0"/>
              <a:t>yang </a:t>
            </a:r>
            <a:r>
              <a:rPr lang="nb-NO" dirty="0"/>
              <a:t>termasuk komponen WIMP : button, dialogue boxes, pallettes, dll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82531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Apa itu Antarmuka Pengguna (user Interface)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Tidak</a:t>
            </a:r>
            <a:r>
              <a:rPr lang="en-US" sz="4400" dirty="0"/>
              <a:t> </a:t>
            </a:r>
            <a:r>
              <a:rPr lang="en-US" sz="4400" dirty="0" err="1"/>
              <a:t>hanya</a:t>
            </a:r>
            <a:r>
              <a:rPr lang="en-US" sz="4400" dirty="0"/>
              <a:t> </a:t>
            </a:r>
            <a:r>
              <a:rPr lang="en-US" sz="4400" dirty="0" err="1"/>
              <a:t>perancangan</a:t>
            </a:r>
            <a:r>
              <a:rPr lang="en-US" sz="4400" dirty="0"/>
              <a:t> layout </a:t>
            </a:r>
            <a:r>
              <a:rPr lang="en-US" sz="4400" dirty="0" err="1"/>
              <a:t>layar</a:t>
            </a:r>
            <a:r>
              <a:rPr lang="en-US" sz="4400" dirty="0"/>
              <a:t> monitor</a:t>
            </a:r>
          </a:p>
          <a:p>
            <a:r>
              <a:rPr lang="en-US" sz="4400" dirty="0"/>
              <a:t>Dari </a:t>
            </a:r>
            <a:r>
              <a:rPr lang="en-US" sz="4400" dirty="0" err="1"/>
              <a:t>sudut</a:t>
            </a:r>
            <a:r>
              <a:rPr lang="en-US" sz="4400" dirty="0"/>
              <a:t> </a:t>
            </a:r>
            <a:r>
              <a:rPr lang="en-US" sz="4400" dirty="0" err="1"/>
              <a:t>pandang</a:t>
            </a:r>
            <a:r>
              <a:rPr lang="en-US" sz="4400" dirty="0"/>
              <a:t> </a:t>
            </a:r>
            <a:r>
              <a:rPr lang="en-US" sz="4400" dirty="0" err="1"/>
              <a:t>pengguna</a:t>
            </a:r>
            <a:r>
              <a:rPr lang="en-US" sz="4400" dirty="0"/>
              <a:t> </a:t>
            </a:r>
            <a:r>
              <a:rPr lang="en-US" sz="4400" dirty="0" err="1"/>
              <a:t>merupakan</a:t>
            </a:r>
            <a:r>
              <a:rPr lang="en-US" sz="4400" dirty="0"/>
              <a:t> </a:t>
            </a:r>
            <a:r>
              <a:rPr lang="en-US" sz="4400" dirty="0" err="1"/>
              <a:t>keseluruhan</a:t>
            </a:r>
            <a:r>
              <a:rPr lang="en-US" sz="4400" dirty="0"/>
              <a:t> </a:t>
            </a:r>
            <a:r>
              <a:rPr lang="en-US" sz="4400" dirty="0" err="1"/>
              <a:t>sistem</a:t>
            </a:r>
            <a:endParaRPr lang="en-US" sz="4400" dirty="0"/>
          </a:p>
          <a:p>
            <a:r>
              <a:rPr lang="en-US" sz="4400" i="1" dirty="0"/>
              <a:t>Useful, Usable, Used.</a:t>
            </a:r>
          </a:p>
        </p:txBody>
      </p:sp>
    </p:spTree>
    <p:extLst>
      <p:ext uri="{BB962C8B-B14F-4D97-AF65-F5344CB8AC3E}">
        <p14:creationId xmlns:p14="http://schemas.microsoft.com/office/powerpoint/2010/main" val="221095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Useful, Usable, Used.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useful</a:t>
            </a:r>
          </a:p>
          <a:p>
            <a:pPr lvl="1">
              <a:lnSpc>
                <a:spcPct val="90000"/>
              </a:lnSpc>
            </a:pPr>
            <a:r>
              <a:rPr lang="en-US" sz="3200" dirty="0" err="1"/>
              <a:t>fungsional</a:t>
            </a:r>
            <a:r>
              <a:rPr lang="en-US" sz="3200" dirty="0"/>
              <a:t>,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mengerjakan</a:t>
            </a:r>
            <a:r>
              <a:rPr lang="en-US" sz="3200" dirty="0"/>
              <a:t> </a:t>
            </a:r>
            <a:r>
              <a:rPr lang="en-US" sz="3200" dirty="0" err="1"/>
              <a:t>sesuatu</a:t>
            </a: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usable</a:t>
            </a:r>
          </a:p>
          <a:p>
            <a:pPr lvl="1">
              <a:lnSpc>
                <a:spcPct val="90000"/>
              </a:lnSpc>
            </a:pP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mengerjakan</a:t>
            </a:r>
            <a:r>
              <a:rPr lang="en-US" sz="3200" dirty="0"/>
              <a:t> </a:t>
            </a:r>
            <a:r>
              <a:rPr lang="en-US" sz="3200" dirty="0" err="1"/>
              <a:t>sesuatu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mudah</a:t>
            </a:r>
            <a:r>
              <a:rPr lang="en-US" sz="3200" dirty="0"/>
              <a:t>, </a:t>
            </a:r>
            <a:r>
              <a:rPr lang="en-US" sz="3200" dirty="0" err="1"/>
              <a:t>mengerjakan</a:t>
            </a:r>
            <a:r>
              <a:rPr lang="en-US" sz="3200" dirty="0"/>
              <a:t> </a:t>
            </a:r>
            <a:r>
              <a:rPr lang="en-US" sz="3200" dirty="0" err="1"/>
              <a:t>sesuatu</a:t>
            </a:r>
            <a:r>
              <a:rPr lang="en-US" sz="3200" dirty="0"/>
              <a:t> yang </a:t>
            </a:r>
            <a:r>
              <a:rPr lang="en-US" sz="3200" dirty="0" err="1"/>
              <a:t>benar</a:t>
            </a:r>
            <a:r>
              <a:rPr lang="en-US" sz="3200" dirty="0"/>
              <a:t> (</a:t>
            </a:r>
            <a:r>
              <a:rPr lang="en-US" sz="3200" i="1" dirty="0"/>
              <a:t>does the right things</a:t>
            </a:r>
            <a:r>
              <a:rPr lang="en-US" sz="3200" dirty="0"/>
              <a:t>)</a:t>
            </a:r>
            <a:endParaRPr lang="en-US" sz="3200" i="1" dirty="0"/>
          </a:p>
          <a:p>
            <a:pPr>
              <a:lnSpc>
                <a:spcPct val="90000"/>
              </a:lnSpc>
            </a:pPr>
            <a:r>
              <a:rPr lang="en-US" sz="3200" dirty="0"/>
              <a:t>used</a:t>
            </a:r>
          </a:p>
          <a:p>
            <a:pPr lvl="1">
              <a:lnSpc>
                <a:spcPct val="90000"/>
              </a:lnSpc>
            </a:pPr>
            <a:r>
              <a:rPr lang="en-US" sz="3200" dirty="0" err="1"/>
              <a:t>Terlihat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, </a:t>
            </a:r>
            <a:r>
              <a:rPr lang="en-US" sz="3200" dirty="0" err="1"/>
              <a:t>tersedia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diterima</a:t>
            </a:r>
            <a:r>
              <a:rPr lang="en-US" sz="3200" dirty="0"/>
              <a:t>/</a:t>
            </a:r>
            <a:r>
              <a:rPr lang="en-US" sz="3200" dirty="0" err="1"/>
              <a:t>digunakan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</a:t>
            </a:r>
            <a:r>
              <a:rPr lang="en-US" sz="3200" dirty="0" err="1"/>
              <a:t>organisasi</a:t>
            </a:r>
            <a:endParaRPr lang="en-US" sz="3200" dirty="0"/>
          </a:p>
          <a:p>
            <a:pPr>
              <a:lnSpc>
                <a:spcPct val="9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7091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</a:t>
            </a:r>
            <a:r>
              <a:rPr lang="id-ID" dirty="0" smtClean="0"/>
              <a:t>endahuluan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Pengertian manusia dapat dilihat dari beberapa aspek: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3200" dirty="0" smtClean="0"/>
              <a:t>Biologis.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3200" dirty="0" smtClean="0"/>
              <a:t>Spritual.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3200" dirty="0" smtClean="0"/>
              <a:t>Antropologi Kebudayaan.</a:t>
            </a:r>
          </a:p>
          <a:p>
            <a:r>
              <a:rPr lang="id-ID" sz="3200" dirty="0" smtClean="0"/>
              <a:t>Pengertian interaksi adalah suatu tindakan yang dilakukan oleh seseorang dalam lingkungan yang menjadi pasangannya.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8147744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742950"/>
          </a:xfrm>
        </p:spPr>
        <p:txBody>
          <a:bodyPr>
            <a:normAutofit fontScale="90000"/>
          </a:bodyPr>
          <a:lstStyle/>
          <a:p>
            <a:pPr algn="ctr"/>
            <a:r>
              <a:rPr lang="en-US"/>
              <a:t>Antarmuka Telepon</a:t>
            </a:r>
          </a:p>
        </p:txBody>
      </p:sp>
      <p:pic>
        <p:nvPicPr>
          <p:cNvPr id="1177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143000"/>
            <a:ext cx="8229600" cy="5410200"/>
          </a:xfrm>
        </p:spPr>
      </p:pic>
    </p:spTree>
    <p:extLst>
      <p:ext uri="{BB962C8B-B14F-4D97-AF65-F5344CB8AC3E}">
        <p14:creationId xmlns:p14="http://schemas.microsoft.com/office/powerpoint/2010/main" val="20869368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Elemen Utama IMK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Manusia</a:t>
            </a:r>
            <a:endParaRPr lang="en-US" sz="4000" dirty="0"/>
          </a:p>
          <a:p>
            <a:r>
              <a:rPr lang="en-US" sz="4000" dirty="0" err="1"/>
              <a:t>Komputer</a:t>
            </a:r>
            <a:endParaRPr lang="en-US" sz="4000" dirty="0"/>
          </a:p>
          <a:p>
            <a:r>
              <a:rPr lang="en-US" sz="4000" dirty="0" err="1"/>
              <a:t>Interaksi</a:t>
            </a:r>
            <a:endParaRPr lang="en-US" sz="4000" dirty="0"/>
          </a:p>
          <a:p>
            <a:r>
              <a:rPr lang="en-US" sz="4000" dirty="0" err="1"/>
              <a:t>Aktivitas</a:t>
            </a:r>
            <a:endParaRPr lang="en-US" sz="4000" dirty="0"/>
          </a:p>
          <a:p>
            <a:r>
              <a:rPr lang="en-US" sz="4000" dirty="0" err="1"/>
              <a:t>Lingkungan</a:t>
            </a:r>
            <a:r>
              <a:rPr lang="en-US" sz="4000" dirty="0"/>
              <a:t> </a:t>
            </a:r>
            <a:r>
              <a:rPr lang="en-US" sz="4000" dirty="0" err="1"/>
              <a:t>kerja</a:t>
            </a:r>
            <a:endParaRPr lang="en-US" sz="400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28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Tujuan Utama IMK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utama</a:t>
            </a:r>
            <a:r>
              <a:rPr lang="en-US" sz="2800" dirty="0"/>
              <a:t> IMK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membuat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yang </a:t>
            </a:r>
            <a:r>
              <a:rPr lang="en-US" sz="2800" dirty="0" err="1"/>
              <a:t>lebih</a:t>
            </a:r>
            <a:r>
              <a:rPr lang="en-US" sz="2800" dirty="0"/>
              <a:t>:</a:t>
            </a:r>
          </a:p>
          <a:p>
            <a:pPr lvl="1"/>
            <a:r>
              <a:rPr lang="en-US" sz="2800" dirty="0" err="1"/>
              <a:t>Berguna</a:t>
            </a:r>
            <a:r>
              <a:rPr lang="en-US" sz="2800" dirty="0"/>
              <a:t> (</a:t>
            </a:r>
            <a:r>
              <a:rPr lang="en-US" sz="2800" i="1" dirty="0"/>
              <a:t>usable</a:t>
            </a:r>
            <a:r>
              <a:rPr lang="en-US" sz="2800" dirty="0"/>
              <a:t>)</a:t>
            </a:r>
          </a:p>
          <a:p>
            <a:pPr lvl="1"/>
            <a:r>
              <a:rPr lang="en-US" sz="2800" dirty="0" err="1"/>
              <a:t>Aman</a:t>
            </a:r>
            <a:r>
              <a:rPr lang="en-US" sz="2800" dirty="0"/>
              <a:t> </a:t>
            </a:r>
          </a:p>
          <a:p>
            <a:pPr lvl="1"/>
            <a:r>
              <a:rPr lang="en-US" sz="2800" dirty="0" err="1"/>
              <a:t>Produktif</a:t>
            </a:r>
            <a:r>
              <a:rPr lang="en-US" sz="2800" dirty="0"/>
              <a:t> </a:t>
            </a:r>
          </a:p>
          <a:p>
            <a:pPr lvl="1"/>
            <a:r>
              <a:rPr lang="en-US" sz="2800" dirty="0" err="1"/>
              <a:t>Efektif</a:t>
            </a:r>
            <a:r>
              <a:rPr lang="en-US" sz="2800" dirty="0"/>
              <a:t> </a:t>
            </a:r>
          </a:p>
          <a:p>
            <a:pPr lvl="1"/>
            <a:r>
              <a:rPr lang="en-US" sz="2800" dirty="0" err="1"/>
              <a:t>Efisien</a:t>
            </a:r>
            <a:r>
              <a:rPr lang="en-US" sz="2800" dirty="0"/>
              <a:t> </a:t>
            </a:r>
          </a:p>
          <a:p>
            <a:pPr lvl="1"/>
            <a:r>
              <a:rPr lang="en-US" sz="2800" dirty="0" err="1"/>
              <a:t>Fungsional</a:t>
            </a:r>
            <a:r>
              <a:rPr lang="en-US" sz="2800" dirty="0"/>
              <a:t> </a:t>
            </a:r>
          </a:p>
          <a:p>
            <a:pPr algn="ctr"/>
            <a:r>
              <a:rPr lang="en-US" sz="2800" dirty="0" err="1">
                <a:latin typeface="Trebuchet MS" pitchFamily="34" charset="0"/>
              </a:rPr>
              <a:t>Meningkatkan</a:t>
            </a:r>
            <a:r>
              <a:rPr lang="en-US" sz="2800" dirty="0">
                <a:latin typeface="Trebuchet MS" pitchFamily="34" charset="0"/>
              </a:rPr>
              <a:t> </a:t>
            </a:r>
            <a:r>
              <a:rPr lang="en-US" sz="2800" dirty="0" err="1">
                <a:latin typeface="Trebuchet MS" pitchFamily="34" charset="0"/>
              </a:rPr>
              <a:t>interaksi</a:t>
            </a:r>
            <a:r>
              <a:rPr lang="en-US" sz="2800" dirty="0">
                <a:latin typeface="Trebuchet MS" pitchFamily="34" charset="0"/>
              </a:rPr>
              <a:t> </a:t>
            </a:r>
            <a:r>
              <a:rPr lang="en-US" sz="2800" dirty="0" err="1">
                <a:latin typeface="Trebuchet MS" pitchFamily="34" charset="0"/>
              </a:rPr>
              <a:t>antara</a:t>
            </a:r>
            <a:r>
              <a:rPr lang="en-US" sz="2800" dirty="0">
                <a:latin typeface="Trebuchet MS" pitchFamily="34" charset="0"/>
              </a:rPr>
              <a:t> </a:t>
            </a:r>
            <a:r>
              <a:rPr lang="en-US" sz="2800" dirty="0" err="1">
                <a:latin typeface="Trebuchet MS" pitchFamily="34" charset="0"/>
              </a:rPr>
              <a:t>manusia</a:t>
            </a:r>
            <a:r>
              <a:rPr lang="en-US" sz="2800" dirty="0">
                <a:latin typeface="Trebuchet MS" pitchFamily="34" charset="0"/>
              </a:rPr>
              <a:t> </a:t>
            </a:r>
            <a:r>
              <a:rPr lang="en-US" sz="2800" dirty="0" err="1">
                <a:latin typeface="Trebuchet MS" pitchFamily="34" charset="0"/>
              </a:rPr>
              <a:t>dgn</a:t>
            </a:r>
            <a:r>
              <a:rPr lang="en-US" sz="2800" dirty="0">
                <a:latin typeface="Trebuchet MS" pitchFamily="34" charset="0"/>
              </a:rPr>
              <a:t> </a:t>
            </a:r>
            <a:r>
              <a:rPr lang="en-US" sz="2800" dirty="0" err="1">
                <a:latin typeface="Trebuchet MS" pitchFamily="34" charset="0"/>
              </a:rPr>
              <a:t>sistem</a:t>
            </a:r>
            <a:r>
              <a:rPr lang="en-US" sz="2800" dirty="0">
                <a:latin typeface="Trebuchet MS" pitchFamily="34" charset="0"/>
              </a:rPr>
              <a:t> </a:t>
            </a:r>
            <a:r>
              <a:rPr lang="en-US" sz="2800" dirty="0" err="1">
                <a:latin typeface="Trebuchet MS" pitchFamily="34" charset="0"/>
              </a:rPr>
              <a:t>komputer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3430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BIdang-Bidang yang berkaitan dengan IMK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177800" y="1124744"/>
            <a:ext cx="8966200" cy="5472906"/>
          </a:xfrm>
        </p:spPr>
        <p:txBody>
          <a:bodyPr>
            <a:noAutofit/>
          </a:bodyPr>
          <a:lstStyle/>
          <a:p>
            <a:pPr marL="457200" indent="-342900">
              <a:lnSpc>
                <a:spcPct val="80000"/>
              </a:lnSpc>
              <a:buFont typeface="+mj-lt"/>
              <a:buAutoNum type="arabicPeriod"/>
            </a:pPr>
            <a:r>
              <a:rPr lang="id-ID" sz="1600" b="1" dirty="0" smtClean="0"/>
              <a:t>  Teknik Elektro dan Ilmu Komputer</a:t>
            </a:r>
          </a:p>
          <a:p>
            <a:pPr marL="114300" indent="0">
              <a:lnSpc>
                <a:spcPct val="80000"/>
              </a:lnSpc>
              <a:buNone/>
            </a:pPr>
            <a:r>
              <a:rPr lang="id-ID" sz="1600" b="1" dirty="0"/>
              <a:t> </a:t>
            </a:r>
            <a:r>
              <a:rPr lang="id-ID" sz="1600" b="1" dirty="0" smtClean="0"/>
              <a:t>         Bagaimana merancang kerangka kerja untuk dapat merancang HCI</a:t>
            </a:r>
          </a:p>
          <a:p>
            <a:pPr marL="571500" indent="-457200">
              <a:lnSpc>
                <a:spcPct val="80000"/>
              </a:lnSpc>
              <a:buFont typeface="+mj-lt"/>
              <a:buAutoNum type="arabicPeriod" startAt="2"/>
            </a:pPr>
            <a:r>
              <a:rPr lang="id-ID" sz="1600" b="1" dirty="0" smtClean="0"/>
              <a:t>Psikologi</a:t>
            </a:r>
          </a:p>
          <a:p>
            <a:pPr marL="536575" indent="-422275">
              <a:lnSpc>
                <a:spcPct val="80000"/>
              </a:lnSpc>
              <a:buNone/>
            </a:pPr>
            <a:r>
              <a:rPr lang="id-ID" sz="1600" b="1" dirty="0" smtClean="0"/>
              <a:t>          memahami sifat dan kebiasaan,persepsi, dan keterampilan    monotorik(aktivitas untuk  meniru).</a:t>
            </a:r>
          </a:p>
          <a:p>
            <a:pPr marL="571500" indent="-457200">
              <a:lnSpc>
                <a:spcPct val="80000"/>
              </a:lnSpc>
              <a:buFont typeface="+mj-lt"/>
              <a:buAutoNum type="arabicPeriod" startAt="3"/>
            </a:pPr>
            <a:r>
              <a:rPr lang="id-ID" sz="1600" b="1" dirty="0" smtClean="0"/>
              <a:t>Perancangan grafis dan tipografi.</a:t>
            </a:r>
          </a:p>
          <a:p>
            <a:pPr marL="536575" indent="-422275">
              <a:buNone/>
            </a:pPr>
            <a:r>
              <a:rPr lang="id-ID" sz="1600" dirty="0" smtClean="0"/>
              <a:t>          sebuah </a:t>
            </a:r>
            <a:r>
              <a:rPr lang="id-ID" sz="1600" dirty="0"/>
              <a:t>gambar dapat bermakna sama dengan seribu kata. Gambar dapat </a:t>
            </a:r>
            <a:r>
              <a:rPr lang="id-ID" sz="1600" dirty="0" smtClean="0"/>
              <a:t> digunakan sebagai  sarana </a:t>
            </a:r>
            <a:r>
              <a:rPr lang="id-ID" sz="1600" dirty="0"/>
              <a:t>dialog cukup efektif antara manusia &amp; </a:t>
            </a:r>
            <a:r>
              <a:rPr lang="id-ID" sz="1600" dirty="0" smtClean="0"/>
              <a:t>computer</a:t>
            </a:r>
          </a:p>
          <a:p>
            <a:pPr marL="571500" indent="-457200">
              <a:buFont typeface="+mj-lt"/>
              <a:buAutoNum type="arabicPeriod" startAt="4"/>
            </a:pPr>
            <a:r>
              <a:rPr lang="id-ID" sz="1600" b="1" dirty="0" smtClean="0"/>
              <a:t>Ergonomik</a:t>
            </a:r>
          </a:p>
          <a:p>
            <a:pPr marL="536575" indent="-422275">
              <a:buNone/>
            </a:pPr>
            <a:r>
              <a:rPr lang="id-ID" sz="1600" dirty="0" smtClean="0"/>
              <a:t>	berhubungan </a:t>
            </a:r>
            <a:r>
              <a:rPr lang="id-ID" sz="1600" dirty="0"/>
              <a:t>dengan aspek fisik untuk mendapatkan lingkungan kerja yang </a:t>
            </a:r>
            <a:r>
              <a:rPr lang="id-ID" sz="1600" dirty="0" smtClean="0"/>
              <a:t>nyaman,misal </a:t>
            </a:r>
            <a:r>
              <a:rPr lang="id-ID" sz="1600" dirty="0"/>
              <a:t>: bentuk meja &amp; kursi kerja, layar tampilan, bentuk keyboard, posisi </a:t>
            </a:r>
            <a:r>
              <a:rPr lang="id-ID" sz="1600" dirty="0" smtClean="0"/>
              <a:t>duduk, </a:t>
            </a:r>
            <a:r>
              <a:rPr lang="fi-FI" sz="1600" dirty="0" smtClean="0"/>
              <a:t>pengaturan </a:t>
            </a:r>
            <a:r>
              <a:rPr lang="fi-FI" sz="1600" dirty="0"/>
              <a:t>lampu, kebersihan tempat </a:t>
            </a:r>
            <a:r>
              <a:rPr lang="fi-FI" sz="1600" dirty="0" smtClean="0"/>
              <a:t>kerja</a:t>
            </a:r>
            <a:endParaRPr lang="id-ID" sz="1600" dirty="0" smtClean="0"/>
          </a:p>
          <a:p>
            <a:pPr marL="571500" indent="-457200">
              <a:buFont typeface="+mj-lt"/>
              <a:buAutoNum type="arabicPeriod" startAt="5"/>
            </a:pPr>
            <a:r>
              <a:rPr lang="id-ID" sz="1600" b="1" dirty="0" smtClean="0"/>
              <a:t>Antropologi</a:t>
            </a:r>
          </a:p>
          <a:p>
            <a:pPr marL="536575" indent="-422275">
              <a:buNone/>
            </a:pPr>
            <a:r>
              <a:rPr lang="id-ID" sz="1600" dirty="0" smtClean="0"/>
              <a:t>	ilmu </a:t>
            </a:r>
            <a:r>
              <a:rPr lang="id-ID" sz="1600" dirty="0"/>
              <a:t>pengetahuan tentang manusia, memberi suatu pandangan tentang cara </a:t>
            </a:r>
            <a:r>
              <a:rPr lang="id-ID" sz="1600" dirty="0" smtClean="0"/>
              <a:t>kerja berkelompok </a:t>
            </a:r>
            <a:r>
              <a:rPr lang="id-ID" sz="1600" dirty="0"/>
              <a:t>yang masing – masing anggotanya dapat memberikan konstribusi </a:t>
            </a:r>
            <a:r>
              <a:rPr lang="id-ID" sz="1600" dirty="0" smtClean="0"/>
              <a:t>sesuaidengan bidangnya.</a:t>
            </a:r>
          </a:p>
          <a:p>
            <a:pPr marL="571500" indent="-457200">
              <a:buFont typeface="+mj-lt"/>
              <a:buAutoNum type="arabicPeriod" startAt="6"/>
            </a:pPr>
            <a:r>
              <a:rPr lang="id-ID" sz="1600" b="1" dirty="0" smtClean="0"/>
              <a:t>Linguistik</a:t>
            </a:r>
          </a:p>
          <a:p>
            <a:pPr marL="536575" indent="-422275">
              <a:buNone/>
            </a:pPr>
            <a:r>
              <a:rPr lang="id-ID" sz="1600" dirty="0" smtClean="0"/>
              <a:t>	merupakan </a:t>
            </a:r>
            <a:r>
              <a:rPr lang="id-ID" sz="1600" dirty="0"/>
              <a:t>cabang ilmu yang mempelajari tentang bahasa. Untuk melakukan </a:t>
            </a:r>
            <a:r>
              <a:rPr lang="id-ID" sz="1600" dirty="0" smtClean="0"/>
              <a:t>dialog diperlukan </a:t>
            </a:r>
            <a:r>
              <a:rPr lang="id-ID" sz="1600" dirty="0"/>
              <a:t>sarana komunikasi yang memadai berupa suatu bahasa khusus, </a:t>
            </a:r>
            <a:r>
              <a:rPr lang="id-ID" sz="1600" dirty="0" smtClean="0"/>
              <a:t>misal bahasa </a:t>
            </a:r>
            <a:r>
              <a:rPr lang="id-ID" sz="1600" dirty="0"/>
              <a:t>grafis, bahasa alami, bahasa menu, bahasa </a:t>
            </a:r>
            <a:r>
              <a:rPr lang="id-ID" sz="1600" dirty="0" smtClean="0"/>
              <a:t>perintah.</a:t>
            </a:r>
          </a:p>
          <a:p>
            <a:pPr marL="536575" indent="-422275">
              <a:buFont typeface="+mj-lt"/>
              <a:buAutoNum type="arabicPeriod" startAt="7"/>
            </a:pPr>
            <a:r>
              <a:rPr lang="id-ID" sz="1600" b="1" dirty="0" smtClean="0"/>
              <a:t>Sosial</a:t>
            </a:r>
          </a:p>
          <a:p>
            <a:pPr marL="536575" indent="-422275">
              <a:buNone/>
            </a:pPr>
            <a:r>
              <a:rPr lang="id-ID" sz="1600" dirty="0" smtClean="0"/>
              <a:t>	Misalkan ada  pengurangan  karyawan diakiibatkan penggunaan suatu komputer dalam perusahaan</a:t>
            </a:r>
          </a:p>
          <a:p>
            <a:pPr marL="536575" indent="-422275">
              <a:buNone/>
            </a:pPr>
            <a:endParaRPr lang="id-ID" sz="1600" dirty="0" smtClean="0"/>
          </a:p>
          <a:p>
            <a:pPr marL="536575" indent="-422275">
              <a:buNone/>
            </a:pPr>
            <a:endParaRPr lang="id-ID" sz="1600" b="1" dirty="0" smtClean="0"/>
          </a:p>
          <a:p>
            <a:pPr marL="114300" indent="0">
              <a:lnSpc>
                <a:spcPct val="80000"/>
              </a:lnSpc>
              <a:buNone/>
            </a:pP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912835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Konfigurasi dasar komputer &amp; Interaksi dengan manusia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1406525" y="1773238"/>
            <a:ext cx="1219200" cy="4699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INPUT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6588125" y="1773238"/>
            <a:ext cx="1447800" cy="4699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OUTPUT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4073525" y="1773238"/>
            <a:ext cx="1447800" cy="4699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PROSES</a:t>
            </a:r>
          </a:p>
        </p:txBody>
      </p:sp>
      <p:sp>
        <p:nvSpPr>
          <p:cNvPr id="100358" name="Line 6"/>
          <p:cNvSpPr>
            <a:spLocks noChangeShapeType="1"/>
          </p:cNvSpPr>
          <p:nvPr/>
        </p:nvSpPr>
        <p:spPr bwMode="auto">
          <a:xfrm>
            <a:off x="2625725" y="2001838"/>
            <a:ext cx="1447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0359" name="Line 7"/>
          <p:cNvSpPr>
            <a:spLocks noChangeShapeType="1"/>
          </p:cNvSpPr>
          <p:nvPr/>
        </p:nvSpPr>
        <p:spPr bwMode="auto">
          <a:xfrm>
            <a:off x="5521325" y="2001838"/>
            <a:ext cx="1066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4427538" y="3716338"/>
            <a:ext cx="1000125" cy="376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Impact" pitchFamily="34" charset="0"/>
              </a:rPr>
              <a:t>End User</a:t>
            </a:r>
          </a:p>
        </p:txBody>
      </p:sp>
      <p:sp>
        <p:nvSpPr>
          <p:cNvPr id="100361" name="Line 9"/>
          <p:cNvSpPr>
            <a:spLocks noChangeShapeType="1"/>
          </p:cNvSpPr>
          <p:nvPr/>
        </p:nvSpPr>
        <p:spPr bwMode="auto">
          <a:xfrm flipH="1">
            <a:off x="1835150" y="3933825"/>
            <a:ext cx="2449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0362" name="Line 10"/>
          <p:cNvSpPr>
            <a:spLocks noChangeShapeType="1"/>
          </p:cNvSpPr>
          <p:nvPr/>
        </p:nvSpPr>
        <p:spPr bwMode="auto">
          <a:xfrm flipV="1">
            <a:off x="1835150" y="2420938"/>
            <a:ext cx="0" cy="151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0363" name="Line 11"/>
          <p:cNvSpPr>
            <a:spLocks noChangeShapeType="1"/>
          </p:cNvSpPr>
          <p:nvPr/>
        </p:nvSpPr>
        <p:spPr bwMode="auto">
          <a:xfrm>
            <a:off x="7308850" y="2349500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0364" name="Line 12"/>
          <p:cNvSpPr>
            <a:spLocks noChangeShapeType="1"/>
          </p:cNvSpPr>
          <p:nvPr/>
        </p:nvSpPr>
        <p:spPr bwMode="auto">
          <a:xfrm flipH="1">
            <a:off x="5435600" y="3933825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0365" name="Text Box 13"/>
          <p:cNvSpPr txBox="1">
            <a:spLocks noChangeArrowheads="1"/>
          </p:cNvSpPr>
          <p:nvPr/>
        </p:nvSpPr>
        <p:spPr bwMode="auto">
          <a:xfrm>
            <a:off x="2286000" y="3860800"/>
            <a:ext cx="917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perintah</a:t>
            </a:r>
          </a:p>
        </p:txBody>
      </p:sp>
      <p:sp>
        <p:nvSpPr>
          <p:cNvPr id="100366" name="Text Box 14"/>
          <p:cNvSpPr txBox="1">
            <a:spLocks noChangeArrowheads="1"/>
          </p:cNvSpPr>
          <p:nvPr/>
        </p:nvSpPr>
        <p:spPr bwMode="auto">
          <a:xfrm>
            <a:off x="6156325" y="3860800"/>
            <a:ext cx="600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hasil</a:t>
            </a:r>
          </a:p>
        </p:txBody>
      </p:sp>
      <p:sp>
        <p:nvSpPr>
          <p:cNvPr id="100367" name="Text Box 15"/>
          <p:cNvSpPr txBox="1">
            <a:spLocks noChangeArrowheads="1"/>
          </p:cNvSpPr>
          <p:nvPr/>
        </p:nvSpPr>
        <p:spPr bwMode="auto">
          <a:xfrm>
            <a:off x="971550" y="4724400"/>
            <a:ext cx="76327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latin typeface="Arial" charset="0"/>
              </a:rPr>
              <a:t>Umumnya, Interaksi Manusia dan Komputer (pengguna saling berinteraksi dengan komputer) dilakukan lewat masukan dan keluaran</a:t>
            </a:r>
          </a:p>
        </p:txBody>
      </p:sp>
    </p:spTree>
    <p:extLst>
      <p:ext uri="{BB962C8B-B14F-4D97-AF65-F5344CB8AC3E}">
        <p14:creationId xmlns:p14="http://schemas.microsoft.com/office/powerpoint/2010/main" val="5665871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0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0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0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00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00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animBg="1"/>
      <p:bldP spid="100356" grpId="0" animBg="1"/>
      <p:bldP spid="100357" grpId="0" animBg="1"/>
      <p:bldP spid="100358" grpId="0" animBg="1"/>
      <p:bldP spid="100359" grpId="0" animBg="1"/>
      <p:bldP spid="100360" grpId="0" animBg="1"/>
      <p:bldP spid="100361" grpId="0" animBg="1"/>
      <p:bldP spid="100362" grpId="0" animBg="1"/>
      <p:bldP spid="100363" grpId="0" animBg="1"/>
      <p:bldP spid="100364" grpId="0" animBg="1"/>
      <p:bldP spid="100365" grpId="0"/>
      <p:bldP spid="100366" grpId="0"/>
      <p:bldP spid="10036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Contoh IMK</a:t>
            </a:r>
          </a:p>
        </p:txBody>
      </p:sp>
      <p:grpSp>
        <p:nvGrpSpPr>
          <p:cNvPr id="101379" name="Group 3"/>
          <p:cNvGrpSpPr>
            <a:grpSpLocks/>
          </p:cNvGrpSpPr>
          <p:nvPr/>
        </p:nvGrpSpPr>
        <p:grpSpPr bwMode="auto">
          <a:xfrm>
            <a:off x="250825" y="2852738"/>
            <a:ext cx="1871663" cy="1081087"/>
            <a:chOff x="476" y="1797"/>
            <a:chExt cx="1361" cy="681"/>
          </a:xfrm>
        </p:grpSpPr>
        <p:sp>
          <p:nvSpPr>
            <p:cNvPr id="101380" name="Rectangle 4"/>
            <p:cNvSpPr>
              <a:spLocks noChangeArrowheads="1"/>
            </p:cNvSpPr>
            <p:nvPr/>
          </p:nvSpPr>
          <p:spPr bwMode="auto">
            <a:xfrm>
              <a:off x="476" y="1797"/>
              <a:ext cx="1361" cy="68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1381" name="Text Box 5"/>
            <p:cNvSpPr txBox="1">
              <a:spLocks noChangeArrowheads="1"/>
            </p:cNvSpPr>
            <p:nvPr/>
          </p:nvSpPr>
          <p:spPr bwMode="auto">
            <a:xfrm>
              <a:off x="480" y="1805"/>
              <a:ext cx="12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chemeClr val="bg1"/>
                  </a:solidFill>
                  <a:latin typeface="Arial Narrow" pitchFamily="34" charset="0"/>
                </a:rPr>
                <a:t>Input n : </a:t>
              </a:r>
            </a:p>
          </p:txBody>
        </p:sp>
      </p:grpSp>
      <p:grpSp>
        <p:nvGrpSpPr>
          <p:cNvPr id="101382" name="Group 6"/>
          <p:cNvGrpSpPr>
            <a:grpSpLocks/>
          </p:cNvGrpSpPr>
          <p:nvPr/>
        </p:nvGrpSpPr>
        <p:grpSpPr bwMode="auto">
          <a:xfrm>
            <a:off x="3563938" y="2852738"/>
            <a:ext cx="1944687" cy="1081087"/>
            <a:chOff x="476" y="1797"/>
            <a:chExt cx="1361" cy="681"/>
          </a:xfrm>
        </p:grpSpPr>
        <p:sp>
          <p:nvSpPr>
            <p:cNvPr id="101383" name="Rectangle 7"/>
            <p:cNvSpPr>
              <a:spLocks noChangeArrowheads="1"/>
            </p:cNvSpPr>
            <p:nvPr/>
          </p:nvSpPr>
          <p:spPr bwMode="auto">
            <a:xfrm>
              <a:off x="476" y="1797"/>
              <a:ext cx="1361" cy="68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1384" name="Text Box 8"/>
            <p:cNvSpPr txBox="1">
              <a:spLocks noChangeArrowheads="1"/>
            </p:cNvSpPr>
            <p:nvPr/>
          </p:nvSpPr>
          <p:spPr bwMode="auto">
            <a:xfrm>
              <a:off x="480" y="1805"/>
              <a:ext cx="12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chemeClr val="bg1"/>
                  </a:solidFill>
                  <a:latin typeface="Arial Narrow" pitchFamily="34" charset="0"/>
                </a:rPr>
                <a:t>Input n : 5</a:t>
              </a:r>
            </a:p>
          </p:txBody>
        </p:sp>
      </p:grpSp>
      <p:grpSp>
        <p:nvGrpSpPr>
          <p:cNvPr id="101385" name="Group 9"/>
          <p:cNvGrpSpPr>
            <a:grpSpLocks/>
          </p:cNvGrpSpPr>
          <p:nvPr/>
        </p:nvGrpSpPr>
        <p:grpSpPr bwMode="auto">
          <a:xfrm>
            <a:off x="6659563" y="2852738"/>
            <a:ext cx="2305050" cy="1081087"/>
            <a:chOff x="476" y="1797"/>
            <a:chExt cx="1361" cy="681"/>
          </a:xfrm>
        </p:grpSpPr>
        <p:sp>
          <p:nvSpPr>
            <p:cNvPr id="101386" name="Rectangle 10"/>
            <p:cNvSpPr>
              <a:spLocks noChangeArrowheads="1"/>
            </p:cNvSpPr>
            <p:nvPr/>
          </p:nvSpPr>
          <p:spPr bwMode="auto">
            <a:xfrm>
              <a:off x="476" y="1797"/>
              <a:ext cx="1361" cy="68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1387" name="Text Box 11"/>
            <p:cNvSpPr txBox="1">
              <a:spLocks noChangeArrowheads="1"/>
            </p:cNvSpPr>
            <p:nvPr/>
          </p:nvSpPr>
          <p:spPr bwMode="auto">
            <a:xfrm>
              <a:off x="480" y="1805"/>
              <a:ext cx="1266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chemeClr val="bg1"/>
                  </a:solidFill>
                  <a:latin typeface="Arial Narrow" pitchFamily="34" charset="0"/>
                </a:rPr>
                <a:t>Input n : 5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chemeClr val="bg1"/>
                  </a:solidFill>
                  <a:latin typeface="Arial Narrow" pitchFamily="34" charset="0"/>
                </a:rPr>
                <a:t>Value of 5! Is 120</a:t>
              </a:r>
            </a:p>
          </p:txBody>
        </p:sp>
      </p:grpSp>
      <p:sp>
        <p:nvSpPr>
          <p:cNvPr id="101388" name="Text Box 12"/>
          <p:cNvSpPr txBox="1">
            <a:spLocks noChangeArrowheads="1"/>
          </p:cNvSpPr>
          <p:nvPr/>
        </p:nvSpPr>
        <p:spPr bwMode="auto">
          <a:xfrm>
            <a:off x="3419475" y="4581525"/>
            <a:ext cx="3627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Arial Narrow" pitchFamily="34" charset="0"/>
              </a:rPr>
              <a:t>Input n : 5</a:t>
            </a:r>
          </a:p>
        </p:txBody>
      </p:sp>
      <p:sp>
        <p:nvSpPr>
          <p:cNvPr id="101389" name="Line 13"/>
          <p:cNvSpPr>
            <a:spLocks noChangeShapeType="1"/>
          </p:cNvSpPr>
          <p:nvPr/>
        </p:nvSpPr>
        <p:spPr bwMode="auto">
          <a:xfrm>
            <a:off x="2484438" y="3429000"/>
            <a:ext cx="7921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1390" name="Line 14"/>
          <p:cNvSpPr>
            <a:spLocks noChangeShapeType="1"/>
          </p:cNvSpPr>
          <p:nvPr/>
        </p:nvSpPr>
        <p:spPr bwMode="auto">
          <a:xfrm>
            <a:off x="5651500" y="3357563"/>
            <a:ext cx="7921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12146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9" grpId="0" animBg="1"/>
      <p:bldP spid="10139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Contoh IMK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Komputer</a:t>
            </a:r>
            <a:endParaRPr lang="en-US" dirty="0"/>
          </a:p>
        </p:txBody>
      </p:sp>
      <p:pic>
        <p:nvPicPr>
          <p:cNvPr id="1024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268413"/>
            <a:ext cx="3552825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0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1268413"/>
            <a:ext cx="3571875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0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21163"/>
            <a:ext cx="9066213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06" name="Line 6"/>
          <p:cNvSpPr>
            <a:spLocks noChangeShapeType="1"/>
          </p:cNvSpPr>
          <p:nvPr/>
        </p:nvSpPr>
        <p:spPr bwMode="auto">
          <a:xfrm>
            <a:off x="4067175" y="2276475"/>
            <a:ext cx="7921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2407" name="Line 7"/>
          <p:cNvSpPr>
            <a:spLocks noChangeShapeType="1"/>
          </p:cNvSpPr>
          <p:nvPr/>
        </p:nvSpPr>
        <p:spPr bwMode="auto">
          <a:xfrm flipH="1">
            <a:off x="5148263" y="3716338"/>
            <a:ext cx="649287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241634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6" grpId="0" animBg="1"/>
      <p:bldP spid="10240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Komponen Utama Program Aplikasi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Bagian</a:t>
            </a:r>
            <a:r>
              <a:rPr lang="en-US" sz="3200" dirty="0"/>
              <a:t> </a:t>
            </a:r>
            <a:r>
              <a:rPr lang="en-US" sz="3200" dirty="0" err="1"/>
              <a:t>antarmuka</a:t>
            </a:r>
            <a:endParaRPr lang="en-US" sz="3200" dirty="0"/>
          </a:p>
          <a:p>
            <a:pPr lvl="1"/>
            <a:r>
              <a:rPr lang="en-US" sz="3200" dirty="0" err="1"/>
              <a:t>Berfungsi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sarana</a:t>
            </a:r>
            <a:r>
              <a:rPr lang="en-US" sz="3200" dirty="0"/>
              <a:t> dialog </a:t>
            </a:r>
            <a:r>
              <a:rPr lang="en-US" sz="3200" dirty="0" err="1"/>
              <a:t>antara</a:t>
            </a:r>
            <a:r>
              <a:rPr lang="en-US" sz="3200" dirty="0"/>
              <a:t> </a:t>
            </a:r>
            <a:r>
              <a:rPr lang="en-US" sz="3200" dirty="0" err="1"/>
              <a:t>manusia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komputer</a:t>
            </a:r>
            <a:endParaRPr lang="en-US" sz="3200" dirty="0"/>
          </a:p>
          <a:p>
            <a:r>
              <a:rPr lang="en-US" sz="3200" dirty="0" err="1"/>
              <a:t>Bagian</a:t>
            </a:r>
            <a:r>
              <a:rPr lang="en-US" sz="3200" dirty="0"/>
              <a:t> </a:t>
            </a:r>
            <a:r>
              <a:rPr lang="en-US" sz="3200" dirty="0" err="1"/>
              <a:t>aplikasi</a:t>
            </a:r>
            <a:endParaRPr lang="en-US" sz="3200" dirty="0"/>
          </a:p>
          <a:p>
            <a:pPr lvl="1"/>
            <a:r>
              <a:rPr lang="en-US" sz="3200" dirty="0" err="1"/>
              <a:t>Berfungsi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menghasilkan</a:t>
            </a:r>
            <a:r>
              <a:rPr lang="en-US" sz="3200" dirty="0"/>
              <a:t> </a:t>
            </a:r>
            <a:r>
              <a:rPr lang="en-US" sz="3200" dirty="0" err="1"/>
              <a:t>informasi</a:t>
            </a:r>
            <a:r>
              <a:rPr lang="en-US" sz="3200" dirty="0"/>
              <a:t> </a:t>
            </a:r>
            <a:r>
              <a:rPr lang="en-US" sz="3200" dirty="0" err="1"/>
              <a:t>berdasarkan</a:t>
            </a:r>
            <a:r>
              <a:rPr lang="en-US" sz="3200" dirty="0"/>
              <a:t> </a:t>
            </a:r>
            <a:r>
              <a:rPr lang="en-US" sz="3200" dirty="0" err="1"/>
              <a:t>olahan</a:t>
            </a:r>
            <a:r>
              <a:rPr lang="en-US" sz="3200" dirty="0"/>
              <a:t> data yang </a:t>
            </a:r>
            <a:r>
              <a:rPr lang="en-US" sz="3200" dirty="0" err="1"/>
              <a:t>sudah</a:t>
            </a:r>
            <a:r>
              <a:rPr lang="en-US" sz="3200" dirty="0"/>
              <a:t> </a:t>
            </a:r>
            <a:r>
              <a:rPr lang="en-US" sz="3200" dirty="0" err="1"/>
              <a:t>dimasukkan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</a:t>
            </a:r>
            <a:r>
              <a:rPr lang="en-US" sz="3200" dirty="0" err="1"/>
              <a:t>pengguna</a:t>
            </a:r>
            <a:r>
              <a:rPr lang="en-US" sz="3200" dirty="0"/>
              <a:t> </a:t>
            </a:r>
            <a:r>
              <a:rPr lang="en-US" sz="3200" dirty="0" err="1"/>
              <a:t>lewat</a:t>
            </a:r>
            <a:r>
              <a:rPr lang="en-US" sz="3200" dirty="0"/>
              <a:t> </a:t>
            </a:r>
            <a:r>
              <a:rPr lang="en-US" sz="3200" dirty="0" err="1"/>
              <a:t>algoritma</a:t>
            </a:r>
            <a:r>
              <a:rPr lang="en-US" sz="3200" dirty="0"/>
              <a:t> yang </a:t>
            </a:r>
            <a:r>
              <a:rPr lang="en-US" sz="3200" dirty="0" err="1"/>
              <a:t>disyaratkan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</a:t>
            </a:r>
            <a:r>
              <a:rPr lang="en-US" sz="3200" dirty="0" err="1"/>
              <a:t>aplikasi</a:t>
            </a:r>
            <a:r>
              <a:rPr lang="en-US" sz="3200" dirty="0"/>
              <a:t> </a:t>
            </a:r>
            <a:r>
              <a:rPr lang="en-US" sz="3200" dirty="0" err="1"/>
              <a:t>tersebut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231480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 smtClean="0"/>
              <a:t>Pengertian komputer menurut blissmer adalah suatu alat elektronika yang mampu menerima input, memproses input sesuai dengan perintahnya,menyimpan perintah-perintah dan hasil pengolahannya serta menyediakan output dalam bentuk informasi.</a:t>
            </a:r>
          </a:p>
          <a:p>
            <a:r>
              <a:rPr lang="id-ID" dirty="0" smtClean="0"/>
              <a:t>Sejarah komputer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Cikal bakal komputer (Charles Babbage) pada tahun 1891-1971.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Komputer generasi pertama(1946-1959)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Komputer generasi kedua(1959-1964) menemukan transistor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Komputer generasi ketiga(1964-1970) menemukan IC 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Komputer generasi keempat(1970-sekarang)</a:t>
            </a:r>
            <a:endParaRPr lang="id-ID" dirty="0"/>
          </a:p>
          <a:p>
            <a:pPr marL="514350" indent="15875">
              <a:buFont typeface="+mj-lt"/>
              <a:buAutoNum type="alphaLcParenR"/>
              <a:tabLst>
                <a:tab pos="900113" algn="l"/>
              </a:tabLst>
            </a:pPr>
            <a:r>
              <a:rPr lang="id-ID" dirty="0" smtClean="0"/>
              <a:t>  	LSI(large Scale Integration)=ribuan ic menjadi satu chip</a:t>
            </a:r>
          </a:p>
          <a:p>
            <a:pPr marL="514350" indent="15875">
              <a:buFont typeface="+mj-lt"/>
              <a:buAutoNum type="alphaLcParenR"/>
              <a:tabLst>
                <a:tab pos="900113" algn="l"/>
              </a:tabLst>
            </a:pPr>
            <a:r>
              <a:rPr lang="id-ID" dirty="0" smtClean="0"/>
              <a:t>  VLSI( Very Large Scale Integration).</a:t>
            </a:r>
          </a:p>
          <a:p>
            <a:pPr marL="514350" indent="15875">
              <a:buFont typeface="+mj-lt"/>
              <a:buAutoNum type="alphaLcParenR"/>
              <a:tabLst>
                <a:tab pos="900113" algn="l"/>
              </a:tabLst>
            </a:pPr>
            <a:r>
              <a:rPr lang="id-ID" dirty="0"/>
              <a:t> </a:t>
            </a:r>
            <a:r>
              <a:rPr lang="id-ID" dirty="0" smtClean="0"/>
              <a:t> ULSI( Ultra Large Scale Integration).</a:t>
            </a:r>
          </a:p>
        </p:txBody>
      </p:sp>
    </p:spTree>
    <p:extLst>
      <p:ext uri="{BB962C8B-B14F-4D97-AF65-F5344CB8AC3E}">
        <p14:creationId xmlns:p14="http://schemas.microsoft.com/office/powerpoint/2010/main" val="2490619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Apa itu IMK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sederhana</a:t>
            </a:r>
            <a:r>
              <a:rPr lang="en-US" sz="2800" dirty="0" smtClean="0"/>
              <a:t> IMK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studi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, 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saling</a:t>
            </a:r>
            <a:r>
              <a:rPr lang="en-US" sz="2800" dirty="0" smtClean="0"/>
              <a:t> </a:t>
            </a:r>
            <a:r>
              <a:rPr lang="en-US" sz="2800" dirty="0" err="1" smtClean="0"/>
              <a:t>berinteraksi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Kita </a:t>
            </a:r>
            <a:r>
              <a:rPr lang="en-US" sz="2800" dirty="0" err="1" smtClean="0"/>
              <a:t>mempelajari</a:t>
            </a:r>
            <a:r>
              <a:rPr lang="en-US" sz="2800" dirty="0" smtClean="0"/>
              <a:t> IMK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agar 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berguna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id-ID" sz="2800" dirty="0" smtClean="0"/>
              <a:t>.</a:t>
            </a:r>
          </a:p>
          <a:p>
            <a:r>
              <a:rPr lang="en-US" sz="2800" dirty="0" smtClean="0"/>
              <a:t>“IMK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 </a:t>
            </a:r>
            <a:r>
              <a:rPr lang="en-US" sz="2800" dirty="0" err="1" smtClean="0"/>
              <a:t>bersama-sama</a:t>
            </a:r>
            <a:r>
              <a:rPr lang="en-US" sz="2800" dirty="0" smtClean="0"/>
              <a:t> </a:t>
            </a:r>
            <a:r>
              <a:rPr lang="en-US" sz="2800" dirty="0" err="1" smtClean="0"/>
              <a:t>menyelesaikan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tugas</a:t>
            </a:r>
            <a:r>
              <a:rPr lang="en-US" sz="2800" dirty="0" smtClean="0"/>
              <a:t>/</a:t>
            </a:r>
            <a:r>
              <a:rPr lang="en-US" sz="2800" dirty="0" err="1" smtClean="0"/>
              <a:t>pekerjaan</a:t>
            </a:r>
            <a:r>
              <a:rPr lang="en-US" sz="2800" dirty="0" smtClean="0"/>
              <a:t>”</a:t>
            </a:r>
            <a:r>
              <a:rPr lang="id-ID" sz="2800" dirty="0"/>
              <a:t>.</a:t>
            </a:r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60554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it is easy </a:t>
            </a:r>
            <a:r>
              <a:rPr lang="id-ID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dont </a:t>
            </a:r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 make things hard….it is hard to make things easy</a:t>
            </a:r>
            <a:endParaRPr lang="id-ID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9928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Pengenalan Konsep IMK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id-ID" sz="3600" dirty="0" smtClean="0"/>
              <a:t> Perubahan teknologi</a:t>
            </a:r>
          </a:p>
          <a:p>
            <a:pPr>
              <a:buFont typeface="Wingdings" pitchFamily="2" charset="2"/>
              <a:buChar char="q"/>
            </a:pPr>
            <a:r>
              <a:rPr lang="id-ID" sz="3600" dirty="0"/>
              <a:t> </a:t>
            </a:r>
            <a:r>
              <a:rPr lang="id-ID" sz="3600" dirty="0" smtClean="0"/>
              <a:t>tantangan bidang IMK</a:t>
            </a:r>
          </a:p>
          <a:p>
            <a:pPr>
              <a:buFont typeface="Wingdings" pitchFamily="2" charset="2"/>
              <a:buChar char="q"/>
            </a:pPr>
            <a:r>
              <a:rPr lang="id-ID" sz="3600" dirty="0"/>
              <a:t> </a:t>
            </a:r>
            <a:r>
              <a:rPr lang="id-ID" sz="3600" dirty="0" smtClean="0"/>
              <a:t>Sasaran IMK</a:t>
            </a:r>
          </a:p>
          <a:p>
            <a:pPr>
              <a:buFont typeface="Wingdings" pitchFamily="2" charset="2"/>
              <a:buChar char="q"/>
            </a:pPr>
            <a:r>
              <a:rPr lang="id-ID" sz="3600" dirty="0"/>
              <a:t> </a:t>
            </a:r>
            <a:r>
              <a:rPr lang="id-ID" sz="3600" dirty="0" smtClean="0"/>
              <a:t>Peranan IMK</a:t>
            </a:r>
          </a:p>
          <a:p>
            <a:pPr>
              <a:buFont typeface="Wingdings" pitchFamily="2" charset="2"/>
              <a:buChar char="q"/>
            </a:pPr>
            <a:r>
              <a:rPr lang="id-ID" sz="3600" dirty="0"/>
              <a:t> </a:t>
            </a:r>
            <a:r>
              <a:rPr lang="id-ID" sz="3600" dirty="0" smtClean="0"/>
              <a:t>efek perancangan IMK yang buruk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437502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Perubahan teknologi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Saat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perkembangan</a:t>
            </a:r>
            <a:r>
              <a:rPr lang="en-US" sz="3200" dirty="0" smtClean="0"/>
              <a:t> </a:t>
            </a:r>
            <a:r>
              <a:rPr lang="en-US" sz="3200" dirty="0" err="1" smtClean="0"/>
              <a:t>teknologi</a:t>
            </a:r>
            <a:r>
              <a:rPr lang="en-US" sz="3200" dirty="0" smtClean="0"/>
              <a:t> (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) </a:t>
            </a:r>
            <a:r>
              <a:rPr lang="en-US" sz="3200" dirty="0" err="1" smtClean="0"/>
              <a:t>sangat</a:t>
            </a:r>
            <a:r>
              <a:rPr lang="en-US" sz="3200" dirty="0" smtClean="0"/>
              <a:t> </a:t>
            </a:r>
            <a:r>
              <a:rPr lang="en-US" sz="3200" dirty="0" err="1" smtClean="0"/>
              <a:t>pesat</a:t>
            </a:r>
            <a:endParaRPr lang="en-US" sz="3200" dirty="0" smtClean="0"/>
          </a:p>
          <a:p>
            <a:r>
              <a:rPr lang="en-US" sz="3200" dirty="0" err="1" smtClean="0"/>
              <a:t>Hampir</a:t>
            </a:r>
            <a:r>
              <a:rPr lang="en-US" sz="3200" dirty="0" smtClean="0"/>
              <a:t> </a:t>
            </a:r>
            <a:r>
              <a:rPr lang="en-US" sz="3200" dirty="0" err="1" smtClean="0"/>
              <a:t>setiap</a:t>
            </a:r>
            <a:r>
              <a:rPr lang="en-US" sz="3200" dirty="0" smtClean="0"/>
              <a:t> </a:t>
            </a:r>
            <a:r>
              <a:rPr lang="en-US" sz="3200" dirty="0" err="1" smtClean="0"/>
              <a:t>saat</a:t>
            </a:r>
            <a:r>
              <a:rPr lang="en-US" sz="3200" dirty="0" smtClean="0"/>
              <a:t> </a:t>
            </a:r>
            <a:r>
              <a:rPr lang="en-US" sz="3200" dirty="0" err="1" smtClean="0"/>
              <a:t>kita</a:t>
            </a:r>
            <a:r>
              <a:rPr lang="en-US" sz="3200" dirty="0" smtClean="0"/>
              <a:t> </a:t>
            </a:r>
            <a:r>
              <a:rPr lang="en-US" sz="3200" dirty="0" err="1" smtClean="0"/>
              <a:t>berhubungan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teknologi</a:t>
            </a:r>
            <a:r>
              <a:rPr lang="en-US" sz="3200" dirty="0" smtClean="0"/>
              <a:t> </a:t>
            </a:r>
            <a:r>
              <a:rPr lang="en-US" sz="3200" dirty="0" err="1" smtClean="0"/>
              <a:t>komputer</a:t>
            </a:r>
            <a:endParaRPr lang="en-US" sz="3200" dirty="0" smtClean="0"/>
          </a:p>
          <a:p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awal</a:t>
            </a:r>
            <a:r>
              <a:rPr lang="en-US" sz="3200" dirty="0" smtClean="0"/>
              <a:t> </a:t>
            </a:r>
            <a:r>
              <a:rPr lang="en-US" sz="3200" dirty="0" err="1" smtClean="0"/>
              <a:t>perkembangan</a:t>
            </a:r>
            <a:r>
              <a:rPr lang="en-US" sz="3200" dirty="0" smtClean="0"/>
              <a:t>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 </a:t>
            </a:r>
            <a:r>
              <a:rPr lang="en-US" sz="3200" dirty="0" err="1" smtClean="0"/>
              <a:t>tahun</a:t>
            </a:r>
            <a:r>
              <a:rPr lang="en-US" sz="3200" dirty="0" smtClean="0"/>
              <a:t> 1950, </a:t>
            </a:r>
            <a:r>
              <a:rPr lang="en-US" sz="3200" dirty="0" err="1" smtClean="0"/>
              <a:t>masih</a:t>
            </a:r>
            <a:r>
              <a:rPr lang="en-US" sz="3200" dirty="0" smtClean="0"/>
              <a:t> </a:t>
            </a:r>
            <a:r>
              <a:rPr lang="en-US" sz="3200" dirty="0" err="1" smtClean="0"/>
              <a:t>sangat</a:t>
            </a:r>
            <a:r>
              <a:rPr lang="en-US" sz="3200" dirty="0" smtClean="0"/>
              <a:t> </a:t>
            </a:r>
            <a:r>
              <a:rPr lang="en-US" sz="3200" dirty="0" err="1" smtClean="0"/>
              <a:t>sulit</a:t>
            </a:r>
            <a:r>
              <a:rPr lang="en-US" sz="3200" dirty="0" smtClean="0"/>
              <a:t> </a:t>
            </a:r>
            <a:r>
              <a:rPr lang="en-US" sz="3200" dirty="0" err="1" smtClean="0"/>
              <a:t>dioperasikan</a:t>
            </a:r>
            <a:r>
              <a:rPr lang="en-US" sz="3200" dirty="0" smtClean="0"/>
              <a:t>,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praktis</a:t>
            </a:r>
            <a:r>
              <a:rPr lang="en-US" sz="3200" dirty="0" smtClean="0"/>
              <a:t>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waktu</a:t>
            </a:r>
            <a:r>
              <a:rPr lang="en-US" sz="3200" dirty="0" smtClean="0"/>
              <a:t> </a:t>
            </a:r>
            <a:r>
              <a:rPr lang="en-US" sz="3200" dirty="0" err="1" smtClean="0"/>
              <a:t>eksekusinya</a:t>
            </a:r>
            <a:r>
              <a:rPr lang="en-US" sz="3200" dirty="0" smtClean="0"/>
              <a:t> </a:t>
            </a:r>
            <a:r>
              <a:rPr lang="en-US" sz="3200" dirty="0" err="1" smtClean="0"/>
              <a:t>sulit</a:t>
            </a:r>
            <a:r>
              <a:rPr lang="en-US" sz="3200" dirty="0" smtClean="0"/>
              <a:t> </a:t>
            </a:r>
            <a:r>
              <a:rPr lang="en-US" sz="3200" dirty="0" err="1" smtClean="0"/>
              <a:t>diprediksi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4064590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Latar belakang perubahan teknologi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err="1" smtClean="0"/>
              <a:t>Ukurannya</a:t>
            </a:r>
            <a:r>
              <a:rPr lang="en-US" sz="2800" dirty="0" smtClean="0"/>
              <a:t>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harganya</a:t>
            </a:r>
            <a:r>
              <a:rPr lang="en-US" sz="2800" dirty="0" smtClean="0"/>
              <a:t>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mahal</a:t>
            </a:r>
            <a:r>
              <a:rPr lang="en-US" sz="2800" dirty="0" smtClean="0"/>
              <a:t>,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dibandingkan</a:t>
            </a:r>
            <a:r>
              <a:rPr lang="en-US" sz="2800" dirty="0" smtClean="0"/>
              <a:t> </a:t>
            </a:r>
            <a:r>
              <a:rPr lang="en-US" sz="2800" dirty="0" err="1" smtClean="0"/>
              <a:t>tenaga</a:t>
            </a:r>
            <a:r>
              <a:rPr lang="en-US" sz="2800" dirty="0" smtClean="0"/>
              <a:t> </a:t>
            </a:r>
            <a:r>
              <a:rPr lang="en-US" sz="2800" dirty="0" err="1" smtClean="0"/>
              <a:t>buruh</a:t>
            </a:r>
            <a:r>
              <a:rPr lang="en-US" sz="2800" dirty="0" smtClean="0"/>
              <a:t> </a:t>
            </a:r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masih</a:t>
            </a:r>
            <a:r>
              <a:rPr lang="en-US" sz="2800" dirty="0" smtClean="0"/>
              <a:t> </a:t>
            </a:r>
            <a:r>
              <a:rPr lang="en-US" sz="2800" dirty="0" err="1" smtClean="0"/>
              <a:t>jauh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murah</a:t>
            </a:r>
            <a:r>
              <a:rPr lang="en-US" sz="28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dioperasikan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tenaga</a:t>
            </a:r>
            <a:r>
              <a:rPr lang="en-US" sz="2800" dirty="0" smtClean="0"/>
              <a:t> </a:t>
            </a:r>
            <a:r>
              <a:rPr lang="en-US" sz="2800" dirty="0" err="1" smtClean="0"/>
              <a:t>teknisi</a:t>
            </a:r>
            <a:r>
              <a:rPr lang="en-US" sz="2800" dirty="0" smtClean="0"/>
              <a:t> </a:t>
            </a:r>
            <a:r>
              <a:rPr lang="en-US" sz="2800" dirty="0" err="1" smtClean="0"/>
              <a:t>spesialis</a:t>
            </a:r>
            <a:r>
              <a:rPr lang="en-US" sz="2800" dirty="0" smtClean="0"/>
              <a:t> yang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terbiasa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pemrograman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i="1" dirty="0" smtClean="0"/>
              <a:t>on-line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kartu</a:t>
            </a:r>
            <a:r>
              <a:rPr lang="en-US" sz="2800" dirty="0" smtClean="0"/>
              <a:t> </a:t>
            </a:r>
            <a:r>
              <a:rPr lang="en-US" sz="2800" dirty="0" err="1" smtClean="0"/>
              <a:t>plong</a:t>
            </a:r>
            <a:r>
              <a:rPr lang="en-US" sz="2800" dirty="0" smtClean="0"/>
              <a:t> (</a:t>
            </a:r>
            <a:r>
              <a:rPr lang="en-US" sz="2800" i="1" dirty="0" smtClean="0"/>
              <a:t>punch card</a:t>
            </a:r>
            <a:r>
              <a:rPr lang="en-US" sz="2800" dirty="0" smtClean="0"/>
              <a:t>).</a:t>
            </a:r>
          </a:p>
          <a:p>
            <a:pPr>
              <a:lnSpc>
                <a:spcPct val="90000"/>
              </a:lnSpc>
            </a:pP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sedikit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diketahui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membuatnya</a:t>
            </a:r>
            <a:r>
              <a:rPr lang="en-US" sz="2800" dirty="0" smtClean="0"/>
              <a:t> </a:t>
            </a:r>
            <a:r>
              <a:rPr lang="en-US" sz="2800" dirty="0" err="1" smtClean="0"/>
              <a:t>mudah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id-ID" sz="2800" dirty="0" smtClean="0"/>
              <a:t>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551246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742950"/>
          </a:xfrm>
        </p:spPr>
        <p:txBody>
          <a:bodyPr>
            <a:normAutofit fontScale="90000"/>
          </a:bodyPr>
          <a:lstStyle/>
          <a:p>
            <a:pPr algn="ctr"/>
            <a:r>
              <a:rPr lang="en-US"/>
              <a:t>ENIAC 1</a:t>
            </a:r>
          </a:p>
        </p:txBody>
      </p:sp>
      <p:pic>
        <p:nvPicPr>
          <p:cNvPr id="74755" name="Picture 3" descr="enia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125538"/>
            <a:ext cx="7245350" cy="552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23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</TotalTime>
  <Words>932</Words>
  <Application>Microsoft Office PowerPoint</Application>
  <PresentationFormat>On-screen Show (4:3)</PresentationFormat>
  <Paragraphs>165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Pertemuan 1 </vt:lpstr>
      <vt:lpstr>Pendahuluan</vt:lpstr>
      <vt:lpstr>Lanjutan </vt:lpstr>
      <vt:lpstr>Apa itu IMK</vt:lpstr>
      <vt:lpstr>PowerPoint Presentation</vt:lpstr>
      <vt:lpstr>Pengenalan Konsep IMK</vt:lpstr>
      <vt:lpstr>Perubahan teknologi</vt:lpstr>
      <vt:lpstr>Latar belakang perubahan teknologi</vt:lpstr>
      <vt:lpstr>ENIAC 1</vt:lpstr>
      <vt:lpstr>Memprogram ENIAC</vt:lpstr>
      <vt:lpstr>ILLIAC II</vt:lpstr>
      <vt:lpstr>Kondisi Saat ini</vt:lpstr>
      <vt:lpstr>Perubahan Teknologi</vt:lpstr>
      <vt:lpstr>Perubahan Teknologi</vt:lpstr>
      <vt:lpstr>Kebutuhan Perancangan yang Berbeda</vt:lpstr>
      <vt:lpstr>Istilah IMK / HCI</vt:lpstr>
      <vt:lpstr>Model atau jenis interaksi</vt:lpstr>
      <vt:lpstr>Apa itu Antarmuka Pengguna (user Interface)</vt:lpstr>
      <vt:lpstr>Useful, Usable, Used.</vt:lpstr>
      <vt:lpstr>Antarmuka Telepon</vt:lpstr>
      <vt:lpstr>Elemen Utama IMK</vt:lpstr>
      <vt:lpstr>Tujuan Utama IMK</vt:lpstr>
      <vt:lpstr>BIdang-Bidang yang berkaitan dengan IMK</vt:lpstr>
      <vt:lpstr>Konfigurasi dasar komputer &amp; Interaksi dengan manusia</vt:lpstr>
      <vt:lpstr>Contoh IMK</vt:lpstr>
      <vt:lpstr>Contoh IMK</vt:lpstr>
      <vt:lpstr>Komponen Utama Program Aplikasi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</dc:title>
  <dc:creator>User</dc:creator>
  <cp:lastModifiedBy>Phantom Assassin</cp:lastModifiedBy>
  <cp:revision>19</cp:revision>
  <cp:lastPrinted>2012-11-07T04:58:22Z</cp:lastPrinted>
  <dcterms:created xsi:type="dcterms:W3CDTF">2012-03-06T13:23:10Z</dcterms:created>
  <dcterms:modified xsi:type="dcterms:W3CDTF">2012-11-07T04:58:37Z</dcterms:modified>
</cp:coreProperties>
</file>