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>
      <p:cViewPr varScale="1">
        <p:scale>
          <a:sx n="42" d="100"/>
          <a:sy n="42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7DEC5-856A-4652-A7C2-039BF7F7AE2C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14439-E68E-4A77-B3DB-C524D7791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28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9A909-8670-4111-9240-6F200A676D5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8513D-42AB-4BC0-B6B7-26324B1355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78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1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749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65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678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9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867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459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341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90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30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43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33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84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4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99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43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49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8513D-42AB-4BC0-B6B7-26324B13559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5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771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456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7111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535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575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231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65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623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327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281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299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7B8F-44F7-42ED-9B31-ED826112DC0F}" type="datetimeFigureOut">
              <a:rPr lang="id-ID" smtClean="0"/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B4EE-1653-4344-822D-E9F9E07839F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312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Profil pemakai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054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Pendengaran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id-ID" dirty="0"/>
              <a:t>Dengan pendengaran informasi yang diterima melalui mata dapat lebih lengkap </a:t>
            </a:r>
            <a:r>
              <a:rPr lang="id-ID" dirty="0" smtClean="0"/>
              <a:t>dan akurat</a:t>
            </a:r>
            <a:r>
              <a:rPr lang="id-ID" dirty="0"/>
              <a:t>.</a:t>
            </a:r>
          </a:p>
          <a:p>
            <a:r>
              <a:rPr lang="id-ID" dirty="0" smtClean="0"/>
              <a:t>Pendengaran </a:t>
            </a:r>
            <a:r>
              <a:rPr lang="id-ID" dirty="0"/>
              <a:t>ini menggunakan suara sebagai bahan dasar penyebaran informasinya.</a:t>
            </a:r>
          </a:p>
          <a:p>
            <a:r>
              <a:rPr lang="id-ID" dirty="0" smtClean="0"/>
              <a:t>Manusia </a:t>
            </a:r>
            <a:r>
              <a:rPr lang="id-ID" dirty="0"/>
              <a:t>dapat mendeteksi suara dalam kisaran frekuensi 20 Hertz sampai 20 </a:t>
            </a:r>
            <a:r>
              <a:rPr lang="id-ID" dirty="0" smtClean="0"/>
              <a:t>Khertz tetapi </a:t>
            </a:r>
            <a:r>
              <a:rPr lang="id-ID" dirty="0"/>
              <a:t>batas bawah dan batas atas biasanya dipengaruhi oleh umur dan </a:t>
            </a:r>
            <a:r>
              <a:rPr lang="id-ID" dirty="0" smtClean="0"/>
              <a:t>kesehatan seseorang</a:t>
            </a:r>
            <a:r>
              <a:rPr lang="id-ID" dirty="0"/>
              <a:t>. Suara yang berkisar pada frekuensi 1000 – 4000 Hertz </a:t>
            </a:r>
            <a:r>
              <a:rPr lang="id-ID" dirty="0" smtClean="0"/>
              <a:t>menyebabkanpendengaran </a:t>
            </a:r>
            <a:r>
              <a:rPr lang="id-ID" dirty="0"/>
              <a:t>menjadi lebih sensitif.</a:t>
            </a:r>
          </a:p>
          <a:p>
            <a:r>
              <a:rPr lang="id-ID" dirty="0" smtClean="0"/>
              <a:t>Selain </a:t>
            </a:r>
            <a:r>
              <a:rPr lang="id-ID" dirty="0"/>
              <a:t>frekuensi, </a:t>
            </a:r>
            <a:r>
              <a:rPr lang="id-ID" dirty="0" smtClean="0"/>
              <a:t>suar a </a:t>
            </a:r>
            <a:r>
              <a:rPr lang="id-ID" dirty="0"/>
              <a:t>juga dapat bervariasi dalam hal kebisingan (loudness). </a:t>
            </a:r>
            <a:r>
              <a:rPr lang="id-ID" dirty="0" smtClean="0"/>
              <a:t>Jika batas </a:t>
            </a:r>
            <a:r>
              <a:rPr lang="id-ID" dirty="0"/>
              <a:t>kebisingan dinyatakan sebagai 0 dB (decible) maka suara bisikan </a:t>
            </a:r>
            <a:r>
              <a:rPr lang="id-ID" dirty="0" smtClean="0"/>
              <a:t>mempunyai tingkat </a:t>
            </a:r>
            <a:r>
              <a:rPr lang="id-ID" dirty="0"/>
              <a:t>kebisingan 20 dB, percakapan biasa mempunyai tingkat kebisingan 50 </a:t>
            </a:r>
            <a:r>
              <a:rPr lang="id-ID" dirty="0" smtClean="0"/>
              <a:t>dB sampai </a:t>
            </a:r>
            <a:r>
              <a:rPr lang="id-ID" dirty="0"/>
              <a:t>70 dB. Kerusakan telinga terjadi jika mendengar suara dengan kebisingan </a:t>
            </a:r>
            <a:r>
              <a:rPr lang="id-ID" dirty="0" smtClean="0"/>
              <a:t>lebih dari </a:t>
            </a:r>
            <a:r>
              <a:rPr lang="id-ID" dirty="0"/>
              <a:t>140 dB</a:t>
            </a:r>
            <a:r>
              <a:rPr lang="id-ID" dirty="0" smtClean="0"/>
              <a:t>.</a:t>
            </a:r>
            <a:r>
              <a:rPr lang="fi-FI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76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Sentuhan(kulit)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id-ID" dirty="0"/>
              <a:t>Kulit adalah indera manusia yang berfungsi untuk mengenali lingkungan dari </a:t>
            </a:r>
            <a:r>
              <a:rPr lang="id-ID" dirty="0" smtClean="0"/>
              <a:t>rabaan atau </a:t>
            </a:r>
            <a:r>
              <a:rPr lang="id-ID" dirty="0"/>
              <a:t>sentuhan benda terhadap tubuh manusia.</a:t>
            </a:r>
          </a:p>
          <a:p>
            <a:r>
              <a:rPr lang="sv-SE" dirty="0" smtClean="0"/>
              <a:t>Sentuhan </a:t>
            </a:r>
            <a:r>
              <a:rPr lang="sv-SE" dirty="0"/>
              <a:t>ini dikaitkan dengan aspek sentuhan dalam bentuk media inputan </a:t>
            </a:r>
            <a:r>
              <a:rPr lang="sv-SE" dirty="0" smtClean="0"/>
              <a:t>maupun</a:t>
            </a:r>
            <a:r>
              <a:rPr lang="id-ID" dirty="0" smtClean="0"/>
              <a:t> keluaran </a:t>
            </a:r>
            <a:r>
              <a:rPr lang="id-ID" dirty="0"/>
              <a:t>.</a:t>
            </a:r>
          </a:p>
          <a:p>
            <a:r>
              <a:rPr lang="id-ID" dirty="0" smtClean="0"/>
              <a:t>Sensitifitas </a:t>
            </a:r>
            <a:r>
              <a:rPr lang="id-ID" dirty="0"/>
              <a:t>sentuhan lebih dikaitkan dengan aspek ergonomis dalam sebuah sistem.</a:t>
            </a:r>
          </a:p>
          <a:p>
            <a:r>
              <a:rPr lang="id-ID" dirty="0" smtClean="0"/>
              <a:t>Feedback </a:t>
            </a:r>
            <a:r>
              <a:rPr lang="id-ID" dirty="0"/>
              <a:t>dari sentuhan disini tidak dijadikan sebagai penyaji atau </a:t>
            </a:r>
            <a:r>
              <a:rPr lang="id-ID" dirty="0" smtClean="0"/>
              <a:t>penerimaan informasi</a:t>
            </a:r>
            <a:r>
              <a:rPr lang="id-ID" dirty="0"/>
              <a:t>, tetapi lebih ke piranti pendukung seperti model keypad </a:t>
            </a:r>
            <a:r>
              <a:rPr lang="id-ID" dirty="0" smtClean="0"/>
              <a:t>handphone,</a:t>
            </a:r>
            <a:r>
              <a:rPr lang="en-US" dirty="0" smtClean="0"/>
              <a:t>keyboard</a:t>
            </a:r>
            <a:r>
              <a:rPr lang="en-US" dirty="0"/>
              <a:t>, mouse,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duduk</a:t>
            </a:r>
            <a:r>
              <a:rPr lang="en-US" dirty="0"/>
              <a:t> user, </a:t>
            </a:r>
            <a:r>
              <a:rPr lang="en-US" dirty="0" err="1"/>
              <a:t>dsb</a:t>
            </a:r>
            <a:r>
              <a:rPr lang="en-US" dirty="0"/>
              <a:t>.</a:t>
            </a:r>
          </a:p>
          <a:p>
            <a:r>
              <a:rPr lang="id-ID" dirty="0" smtClean="0"/>
              <a:t>Contoh </a:t>
            </a:r>
            <a:r>
              <a:rPr lang="id-ID" dirty="0"/>
              <a:t>dalam penggunaan papan ketik atau tombol, kita akan merasa nyaman </a:t>
            </a:r>
            <a:r>
              <a:rPr lang="id-ID" dirty="0" smtClean="0"/>
              <a:t>bila </a:t>
            </a:r>
            <a:r>
              <a:rPr lang="fi-FI" dirty="0" smtClean="0"/>
              <a:t>tangan </a:t>
            </a:r>
            <a:r>
              <a:rPr lang="fi-FI" dirty="0"/>
              <a:t>kita merasakan adanya sensasi </a:t>
            </a:r>
            <a:r>
              <a:rPr lang="fi-FI" dirty="0" smtClean="0"/>
              <a:t>sentuha</a:t>
            </a:r>
            <a:r>
              <a:rPr lang="id-ID" dirty="0" smtClean="0"/>
              <a:t>n </a:t>
            </a:r>
            <a:r>
              <a:rPr lang="fi-FI" dirty="0" smtClean="0"/>
              <a:t>Ketidaknyamanan biasanya</a:t>
            </a:r>
            <a:r>
              <a:rPr lang="id-ID" dirty="0" smtClean="0"/>
              <a:t> disebabkan </a:t>
            </a:r>
            <a:r>
              <a:rPr lang="id-ID" dirty="0"/>
              <a:t>karena posisi dan bentuk tombol serta pengoperasian tombol – </a:t>
            </a:r>
            <a:r>
              <a:rPr lang="id-ID" dirty="0" smtClean="0"/>
              <a:t>tombol </a:t>
            </a:r>
            <a:r>
              <a:rPr lang="sv-SE" dirty="0" smtClean="0"/>
              <a:t>tersebut </a:t>
            </a:r>
            <a:r>
              <a:rPr lang="sv-SE" dirty="0"/>
              <a:t>kadang – kadang harus dilakukan penekanan yang cukup berat atau </a:t>
            </a:r>
            <a:r>
              <a:rPr lang="sv-SE" dirty="0" smtClean="0"/>
              <a:t>malah</a:t>
            </a:r>
            <a:r>
              <a:rPr lang="id-ID" dirty="0" smtClean="0"/>
              <a:t> terlalu </a:t>
            </a:r>
            <a:r>
              <a:rPr lang="id-ID" dirty="0"/>
              <a:t>ringan.</a:t>
            </a:r>
          </a:p>
        </p:txBody>
      </p:sp>
    </p:spTree>
    <p:extLst>
      <p:ext uri="{BB962C8B-B14F-4D97-AF65-F5344CB8AC3E}">
        <p14:creationId xmlns:p14="http://schemas.microsoft.com/office/powerpoint/2010/main" val="182891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Memori selalu mengingat apa yang terjadi, memori berisi pengetahuan dari urutan pelaku.</a:t>
            </a:r>
          </a:p>
          <a:p>
            <a:r>
              <a:rPr lang="id-ID" dirty="0" smtClean="0"/>
              <a:t>Secara umum memori dapat dibagi menjadi 3 jenis, antara lain: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Tempat penyaringan(sensor).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Tempat memproses ingatan(jangka pendek)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Memori jangka panjang.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982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Memory penyaring 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Bekerja </a:t>
            </a:r>
            <a:r>
              <a:rPr lang="id-ID" dirty="0"/>
              <a:t>sebagai tempat penyimpan sementara (buffer) untuk menerima rangsang </a:t>
            </a:r>
            <a:r>
              <a:rPr lang="id-ID" dirty="0" smtClean="0"/>
              <a:t>dari indera</a:t>
            </a:r>
            <a:r>
              <a:rPr lang="id-ID" dirty="0"/>
              <a:t>.</a:t>
            </a:r>
          </a:p>
          <a:p>
            <a:r>
              <a:rPr lang="it-IT" dirty="0" smtClean="0"/>
              <a:t>Terdiri </a:t>
            </a:r>
            <a:r>
              <a:rPr lang="it-IT" dirty="0"/>
              <a:t>dari 3 saluran penyaring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iconic </a:t>
            </a:r>
            <a:r>
              <a:rPr lang="id-ID" dirty="0"/>
              <a:t>: menerima rangsang penglihatan (visual)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echoic </a:t>
            </a:r>
            <a:r>
              <a:rPr lang="id-ID" dirty="0"/>
              <a:t>: menerima rangsang suara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haptic </a:t>
            </a:r>
            <a:r>
              <a:rPr lang="id-ID" dirty="0"/>
              <a:t>: menerima rangsang sentuhan</a:t>
            </a:r>
          </a:p>
          <a:p>
            <a:r>
              <a:rPr lang="id-ID" dirty="0" smtClean="0"/>
              <a:t>Isi </a:t>
            </a:r>
            <a:r>
              <a:rPr lang="id-ID" dirty="0"/>
              <a:t>memori selalu diperbaharui setiap kali ada rangsang yang masuk, contoh : kita </a:t>
            </a:r>
            <a:r>
              <a:rPr lang="id-ID" dirty="0" smtClean="0"/>
              <a:t>dapat mengetahui </a:t>
            </a:r>
            <a:r>
              <a:rPr lang="id-ID" dirty="0"/>
              <a:t>perubahan letak jari tangan kita </a:t>
            </a:r>
            <a:r>
              <a:rPr lang="id-ID" dirty="0" smtClean="0"/>
              <a:t>yang digerakkan </a:t>
            </a:r>
            <a:r>
              <a:rPr lang="id-ID" dirty="0"/>
              <a:t>di depan mata kita.</a:t>
            </a:r>
          </a:p>
          <a:p>
            <a:r>
              <a:rPr lang="id-ID" dirty="0" smtClean="0"/>
              <a:t>informasi </a:t>
            </a:r>
            <a:r>
              <a:rPr lang="id-ID" dirty="0"/>
              <a:t>akan dilanjutkan ke memori jangka pendek dengan catatan hanya </a:t>
            </a:r>
            <a:r>
              <a:rPr lang="id-ID" dirty="0" smtClean="0"/>
              <a:t>rangsang yang </a:t>
            </a:r>
            <a:r>
              <a:rPr lang="id-ID" dirty="0"/>
              <a:t>dibutuhkan saat itu, berupa perhatian pikiran pada salah satu dari sekian </a:t>
            </a:r>
            <a:r>
              <a:rPr lang="id-ID" dirty="0" smtClean="0"/>
              <a:t>banyak rangsang </a:t>
            </a:r>
            <a:r>
              <a:rPr lang="id-ID" dirty="0"/>
              <a:t>yang masuk.</a:t>
            </a:r>
          </a:p>
        </p:txBody>
      </p:sp>
    </p:spTree>
    <p:extLst>
      <p:ext uri="{BB962C8B-B14F-4D97-AF65-F5344CB8AC3E}">
        <p14:creationId xmlns:p14="http://schemas.microsoft.com/office/powerpoint/2010/main" val="23558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jangka pendek 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Memori </a:t>
            </a:r>
            <a:r>
              <a:rPr lang="id-ID" dirty="0"/>
              <a:t>jangka pendek/memori kerja bertindak sebagai tempat menyimpan </a:t>
            </a:r>
            <a:r>
              <a:rPr lang="id-ID" dirty="0" smtClean="0"/>
              <a:t>data sementara</a:t>
            </a:r>
            <a:r>
              <a:rPr lang="id-ID" dirty="0"/>
              <a:t>, digunakan untuk menyimpan informasi yang hanya dibutuhkan </a:t>
            </a:r>
            <a:r>
              <a:rPr lang="id-ID" dirty="0" smtClean="0"/>
              <a:t>sesaat. Misal </a:t>
            </a:r>
            <a:r>
              <a:rPr lang="id-ID" dirty="0"/>
              <a:t>: saat seseorang menghitung 35 x 6, mungkin orang itu akan mengalikan 5 </a:t>
            </a:r>
            <a:r>
              <a:rPr lang="id-ID" dirty="0" smtClean="0"/>
              <a:t>dengan 6 </a:t>
            </a:r>
            <a:r>
              <a:rPr lang="id-ID" dirty="0"/>
              <a:t>dulu dulu baru kemudian 30 x </a:t>
            </a:r>
            <a:r>
              <a:rPr lang="id-ID" dirty="0" smtClean="0"/>
              <a:t>6. Untuk </a:t>
            </a:r>
            <a:r>
              <a:rPr lang="id-ID" dirty="0"/>
              <a:t>membentuk perhitungan seperti diatas diperlukan penyimpanan </a:t>
            </a:r>
            <a:r>
              <a:rPr lang="id-ID" dirty="0" smtClean="0"/>
              <a:t>sementara untuk </a:t>
            </a:r>
            <a:r>
              <a:rPr lang="id-ID" dirty="0"/>
              <a:t>digunakan kembali kemudian.</a:t>
            </a:r>
          </a:p>
          <a:p>
            <a:r>
              <a:rPr lang="id-ID" dirty="0" smtClean="0"/>
              <a:t>Kapasitas </a:t>
            </a:r>
            <a:r>
              <a:rPr lang="id-ID" dirty="0"/>
              <a:t>memori kecil / terbatas</a:t>
            </a:r>
          </a:p>
          <a:p>
            <a:r>
              <a:rPr lang="id-ID" dirty="0" smtClean="0"/>
              <a:t>Ada </a:t>
            </a:r>
            <a:r>
              <a:rPr lang="id-ID" dirty="0"/>
              <a:t>2 metode dasar untuk mengukur kapasitas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/>
              <a:t>m</a:t>
            </a:r>
            <a:r>
              <a:rPr lang="id-ID" dirty="0" smtClean="0"/>
              <a:t>engenali </a:t>
            </a:r>
            <a:r>
              <a:rPr lang="id-ID" dirty="0"/>
              <a:t>panjang dari suatu urutan yang dapat diingat</a:t>
            </a:r>
          </a:p>
          <a:p>
            <a:pPr marL="624078" indent="-514350">
              <a:buFont typeface="+mj-lt"/>
              <a:buAutoNum type="arabicPeriod"/>
            </a:pPr>
            <a:r>
              <a:rPr lang="nn-NO" dirty="0" smtClean="0"/>
              <a:t>berdasar </a:t>
            </a:r>
            <a:r>
              <a:rPr lang="nn-NO" dirty="0"/>
              <a:t>penelitian, manusia mempunyai kemampuan mengingat 7 – 9 digit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kemampuan </a:t>
            </a:r>
            <a:r>
              <a:rPr lang="id-ID" dirty="0"/>
              <a:t>untuk mengingat kembali ingatan yang baru </a:t>
            </a:r>
            <a:r>
              <a:rPr lang="id-ID" dirty="0" smtClean="0"/>
              <a:t>dipanggil </a:t>
            </a:r>
            <a:r>
              <a:rPr lang="sv-SE" dirty="0" smtClean="0"/>
              <a:t>misal </a:t>
            </a:r>
            <a:r>
              <a:rPr lang="sv-SE" dirty="0"/>
              <a:t>: manusia akan mudah mengingat kata‐kata ”spongebob and patrick”dari </a:t>
            </a:r>
            <a:r>
              <a:rPr lang="sv-SE" dirty="0" smtClean="0"/>
              <a:t>pada</a:t>
            </a:r>
            <a:r>
              <a:rPr lang="id-ID" dirty="0" smtClean="0"/>
              <a:t> </a:t>
            </a:r>
            <a:r>
              <a:rPr lang="fi-FI" dirty="0" smtClean="0"/>
              <a:t>kata‐kata </a:t>
            </a:r>
            <a:r>
              <a:rPr lang="fi-FI" dirty="0"/>
              <a:t>”bee atr anu pith etr eet”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104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Memori jangka panjang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Memori ini diperlukan untuk menyimpan informasi dalam jangka waktu lama</a:t>
            </a:r>
          </a:p>
          <a:p>
            <a:r>
              <a:rPr lang="id-ID" dirty="0" smtClean="0"/>
              <a:t>Merupakan </a:t>
            </a:r>
            <a:r>
              <a:rPr lang="id-ID" dirty="0"/>
              <a:t>tempat menyimpan seluruh pengetahuan, fakta informasi, </a:t>
            </a:r>
            <a:r>
              <a:rPr lang="id-ID" dirty="0" smtClean="0"/>
              <a:t>pengalaman, </a:t>
            </a:r>
            <a:r>
              <a:rPr lang="sv-SE" dirty="0" smtClean="0"/>
              <a:t>urutan </a:t>
            </a:r>
            <a:r>
              <a:rPr lang="sv-SE" dirty="0"/>
              <a:t>perilaku, dan segala sesuatu yang diketahui.</a:t>
            </a:r>
          </a:p>
          <a:p>
            <a:r>
              <a:rPr lang="id-ID" dirty="0" smtClean="0"/>
              <a:t>Ada </a:t>
            </a:r>
            <a:r>
              <a:rPr lang="id-ID" dirty="0"/>
              <a:t>2 cara menggali ingatan kembali dalam memori jangka panjang :</a:t>
            </a:r>
          </a:p>
          <a:p>
            <a:pPr marL="624078" indent="-514350">
              <a:buFont typeface="+mj-lt"/>
              <a:buAutoNum type="arabicPeriod"/>
            </a:pPr>
            <a:r>
              <a:rPr lang="sv-SE" dirty="0" smtClean="0"/>
              <a:t>episodic </a:t>
            </a:r>
            <a:r>
              <a:rPr lang="sv-SE" dirty="0"/>
              <a:t>: urutan ingatan tentang kejadian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semantic </a:t>
            </a:r>
            <a:r>
              <a:rPr lang="id-ID" dirty="0"/>
              <a:t>: memori yang tersusun berdasar fakta, konsep dan </a:t>
            </a:r>
            <a:r>
              <a:rPr lang="id-ID" dirty="0" smtClean="0"/>
              <a:t>ketrampilan,</a:t>
            </a:r>
            <a:r>
              <a:rPr lang="it-IT" dirty="0" smtClean="0"/>
              <a:t>Informasi </a:t>
            </a:r>
            <a:r>
              <a:rPr lang="it-IT" dirty="0"/>
              <a:t>semantic terbentuk dari episodic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228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Prosesnya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id-ID" dirty="0"/>
              <a:t>Penyimpanan informasi</a:t>
            </a:r>
          </a:p>
          <a:p>
            <a:r>
              <a:rPr lang="id-ID" dirty="0" smtClean="0"/>
              <a:t>Informasi </a:t>
            </a:r>
            <a:r>
              <a:rPr lang="id-ID" dirty="0"/>
              <a:t>berpindah dari memori jangka pendek ke memori jangka </a:t>
            </a:r>
            <a:r>
              <a:rPr lang="id-ID" dirty="0" smtClean="0"/>
              <a:t>panjang </a:t>
            </a:r>
            <a:r>
              <a:rPr lang="nn-NO" dirty="0" smtClean="0"/>
              <a:t>dengan </a:t>
            </a:r>
            <a:r>
              <a:rPr lang="nn-NO" dirty="0"/>
              <a:t>adanya latihan / ulangan / repetisi</a:t>
            </a:r>
          </a:p>
          <a:p>
            <a:r>
              <a:rPr lang="id-ID" dirty="0" smtClean="0"/>
              <a:t>jumlah </a:t>
            </a:r>
            <a:r>
              <a:rPr lang="id-ID" dirty="0"/>
              <a:t>yang bertahan bersifat proposional menurut waktu latihannya</a:t>
            </a:r>
          </a:p>
          <a:p>
            <a:r>
              <a:rPr lang="id-ID" dirty="0" smtClean="0"/>
              <a:t>optimalisasikan </a:t>
            </a:r>
            <a:r>
              <a:rPr lang="id-ID" dirty="0"/>
              <a:t>dengan mengembangkan pengetahuan</a:t>
            </a:r>
          </a:p>
          <a:p>
            <a:r>
              <a:rPr lang="es-ES" dirty="0" err="1" smtClean="0"/>
              <a:t>susunan</a:t>
            </a:r>
            <a:r>
              <a:rPr lang="es-ES" dirty="0"/>
              <a:t>, </a:t>
            </a:r>
            <a:r>
              <a:rPr lang="es-ES" dirty="0" err="1"/>
              <a:t>arti</a:t>
            </a:r>
            <a:r>
              <a:rPr lang="es-ES" dirty="0"/>
              <a:t>, dan </a:t>
            </a:r>
            <a:r>
              <a:rPr lang="es-ES" dirty="0" err="1"/>
              <a:t>pembiasaan</a:t>
            </a:r>
            <a:r>
              <a:rPr lang="es-ES" dirty="0"/>
              <a:t> (</a:t>
            </a:r>
            <a:r>
              <a:rPr lang="es-ES" dirty="0" err="1"/>
              <a:t>familiaritas</a:t>
            </a:r>
            <a:r>
              <a:rPr lang="es-ES" dirty="0"/>
              <a:t>) </a:t>
            </a:r>
            <a:r>
              <a:rPr lang="es-ES" dirty="0" err="1"/>
              <a:t>membuat</a:t>
            </a:r>
            <a:r>
              <a:rPr lang="es-ES" dirty="0"/>
              <a:t> </a:t>
            </a:r>
            <a:r>
              <a:rPr lang="es-ES" dirty="0" err="1"/>
              <a:t>informasi</a:t>
            </a:r>
            <a:r>
              <a:rPr lang="es-ES" dirty="0"/>
              <a:t> </a:t>
            </a:r>
            <a:r>
              <a:rPr lang="es-ES" dirty="0" err="1"/>
              <a:t>lebih</a:t>
            </a:r>
            <a:r>
              <a:rPr lang="es-ES" dirty="0"/>
              <a:t> </a:t>
            </a:r>
            <a:r>
              <a:rPr lang="es-ES" dirty="0" err="1" smtClean="0"/>
              <a:t>mudah</a:t>
            </a:r>
            <a:r>
              <a:rPr lang="id-ID" dirty="0"/>
              <a:t> </a:t>
            </a:r>
            <a:r>
              <a:rPr lang="id-ID" dirty="0" smtClean="0"/>
              <a:t>diingat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917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Penghapusan/proses melupakan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484784"/>
            <a:ext cx="8229600" cy="4525963"/>
          </a:xfrm>
        </p:spPr>
        <p:txBody>
          <a:bodyPr>
            <a:normAutofit/>
          </a:bodyPr>
          <a:lstStyle/>
          <a:p>
            <a:r>
              <a:rPr lang="id-ID" dirty="0" smtClean="0"/>
              <a:t>penghilangan </a:t>
            </a:r>
            <a:r>
              <a:rPr lang="id-ID" dirty="0"/>
              <a:t>(decay) : informasi hilang secara bertahap tetapi proses </a:t>
            </a:r>
            <a:r>
              <a:rPr lang="id-ID" dirty="0" smtClean="0"/>
              <a:t>sangatlambat</a:t>
            </a:r>
            <a:endParaRPr lang="id-ID" dirty="0"/>
          </a:p>
          <a:p>
            <a:r>
              <a:rPr lang="id-ID" dirty="0" smtClean="0"/>
              <a:t>interferensi/gangguan/campur </a:t>
            </a:r>
            <a:r>
              <a:rPr lang="id-ID" dirty="0"/>
              <a:t>aduk (interference) : informasi baru </a:t>
            </a:r>
            <a:r>
              <a:rPr lang="id-ID" dirty="0" smtClean="0"/>
              <a:t>menggantikan informasi </a:t>
            </a:r>
            <a:r>
              <a:rPr lang="id-ID" dirty="0"/>
              <a:t>lama</a:t>
            </a:r>
          </a:p>
          <a:p>
            <a:r>
              <a:rPr lang="id-ID" dirty="0" smtClean="0"/>
              <a:t>informasi </a:t>
            </a:r>
            <a:r>
              <a:rPr lang="id-ID" dirty="0"/>
              <a:t>yang lama mungkin bercampur dengan informasi baru</a:t>
            </a:r>
          </a:p>
          <a:p>
            <a:r>
              <a:rPr lang="id-ID" dirty="0" smtClean="0"/>
              <a:t>memori </a:t>
            </a:r>
            <a:r>
              <a:rPr lang="id-ID" dirty="0"/>
              <a:t>melakukan seleksi dengan dipengaruhi emosi,mana yang </a:t>
            </a:r>
            <a:r>
              <a:rPr lang="id-ID" dirty="0" smtClean="0"/>
              <a:t>akan dihilangkan </a:t>
            </a:r>
            <a:r>
              <a:rPr lang="id-ID" dirty="0"/>
              <a:t>dan mana yang tetap diingat</a:t>
            </a:r>
          </a:p>
        </p:txBody>
      </p:sp>
    </p:spTree>
    <p:extLst>
      <p:ext uri="{BB962C8B-B14F-4D97-AF65-F5344CB8AC3E}">
        <p14:creationId xmlns:p14="http://schemas.microsoft.com/office/powerpoint/2010/main" val="290426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Penggalian informasi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pemanggilan informasi (recall) : pengingatan kembali, informasi diproduksi </a:t>
            </a:r>
            <a:r>
              <a:rPr lang="id-ID" dirty="0" smtClean="0"/>
              <a:t>dari memori</a:t>
            </a:r>
            <a:r>
              <a:rPr lang="id-ID" dirty="0"/>
              <a:t>, dapat dibantu dengan bantuan petunjuk, misal : </a:t>
            </a:r>
            <a:r>
              <a:rPr lang="id-ID" dirty="0" smtClean="0"/>
              <a:t>kategori, perumpamaan</a:t>
            </a:r>
            <a:r>
              <a:rPr lang="id-ID" dirty="0"/>
              <a:t>, perbandingan</a:t>
            </a:r>
          </a:p>
          <a:p>
            <a:r>
              <a:rPr lang="id-ID" dirty="0" smtClean="0"/>
              <a:t>pengenalan </a:t>
            </a:r>
            <a:r>
              <a:rPr lang="id-ID" dirty="0"/>
              <a:t>kembali (recognition) : informasi memberikan pengetahuan </a:t>
            </a:r>
            <a:r>
              <a:rPr lang="id-ID" dirty="0" smtClean="0"/>
              <a:t>yang pernah </a:t>
            </a:r>
            <a:r>
              <a:rPr lang="id-ID" dirty="0"/>
              <a:t>dilihat sebelumnya, lebih kompleks dibandingkan dengan recall.</a:t>
            </a:r>
          </a:p>
          <a:p>
            <a:r>
              <a:rPr lang="id-ID" dirty="0" smtClean="0"/>
              <a:t>informasi </a:t>
            </a:r>
            <a:r>
              <a:rPr lang="id-ID" dirty="0"/>
              <a:t>berpindah dari memori jangka pendek ke memori jangka </a:t>
            </a:r>
            <a:r>
              <a:rPr lang="id-ID" dirty="0" smtClean="0"/>
              <a:t>panjang </a:t>
            </a:r>
            <a:r>
              <a:rPr lang="nn-NO" dirty="0" smtClean="0"/>
              <a:t>dengan </a:t>
            </a:r>
            <a:r>
              <a:rPr lang="nn-NO" dirty="0"/>
              <a:t>adanya latihan / ulangan / repetisi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641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1340768"/>
            <a:ext cx="852487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50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d-ID" dirty="0" smtClean="0"/>
              <a:t>Sistem komputer mempunyai 3 aspek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Perangkat keras(hardware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Perangkat Lunak(software)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Manusia(Brainware)</a:t>
            </a:r>
          </a:p>
          <a:p>
            <a:pPr algn="just"/>
            <a:r>
              <a:rPr lang="id-ID" dirty="0" smtClean="0"/>
              <a:t>Manusia dipandang sebagai sebagai pemroses sistem informasi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diterima dan ditanggapi melalui saluran input-output(indera).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disimpan dalam ingatan memori.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Informasi diproses dan diaplikasikan dengan berbagai cara.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489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Saluran input dan output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id-ID" dirty="0" smtClean="0"/>
              <a:t>Indera yang berhubungan dengan IMK adalah penglihatan, pendengaran dan sentuhan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Penglihatan </a:t>
            </a:r>
          </a:p>
          <a:p>
            <a:pPr marL="0" indent="0">
              <a:buNone/>
            </a:pPr>
            <a:r>
              <a:rPr lang="id-ID" dirty="0" smtClean="0"/>
              <a:t>Beberapa hal yang mempengaruhi mata dalam menangkap sebuah informasi dengan melihat:</a:t>
            </a:r>
          </a:p>
          <a:p>
            <a:r>
              <a:rPr lang="id-ID" dirty="0" smtClean="0"/>
              <a:t>Luminans(luminance)</a:t>
            </a:r>
          </a:p>
          <a:p>
            <a:pPr marL="0" indent="0">
              <a:buNone/>
            </a:pPr>
            <a:r>
              <a:rPr lang="id-ID" dirty="0" smtClean="0"/>
              <a:t>Adalah banyaknya cahaya yang dipantulkan oleh objek,semakin besar luminas dari sebuah objek mak rincian objek yang dapat dilihat oleh mata semakin bertambah,juga memberikan rangsangan mata menjadi sensitif terhadap kerdipan.</a:t>
            </a:r>
          </a:p>
          <a:p>
            <a:r>
              <a:rPr lang="id-ID" dirty="0" smtClean="0"/>
              <a:t>Cahaya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Adalah hubungan antara cahaya yang dikeluarkan oleh objek tersebut dengan latar belakang objek tersebut,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Selisih antara luminans objek dengan luminans latar belakangnya.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kontras positif jika luminans objek lebih besar dibandingkan dengan latar belakangnya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Nilai kontras negatif jika luminans objek lebih kecil dibandingkan dengan latar belakangnya,sehingga menjadi tidak tampak.</a:t>
            </a:r>
          </a:p>
          <a:p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1741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Saluran input dan output 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69652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Kecerahan </a:t>
            </a:r>
          </a:p>
          <a:p>
            <a:pPr marL="0" indent="0">
              <a:buNone/>
            </a:pPr>
            <a:r>
              <a:rPr lang="id-ID" dirty="0" smtClean="0"/>
              <a:t>Adalah tanggapan subjektif pada cahaya, luminans yang tinggi berarti kecerahannya tinggi pula.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Sudut dan ketajaman penglihaan</a:t>
            </a:r>
          </a:p>
          <a:p>
            <a:pPr marL="0" indent="0">
              <a:buNone/>
            </a:pPr>
            <a:r>
              <a:rPr lang="id-ID" dirty="0" smtClean="0"/>
              <a:t>Sudut penglihatan (visual angle) adalah sudut yang berhadapan oleh objek pada mata sedangkan penglihatan(visual acuity)adalah sudut penglihatan minimum ketika mata masih dapat melihat objek dengan jelas.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165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id-ID" dirty="0" smtClean="0"/>
              <a:t>Saluran input dan output lanjutan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Medan penglihatan</a:t>
            </a:r>
          </a:p>
          <a:p>
            <a:pPr marL="0" indent="0">
              <a:buNone/>
            </a:pPr>
            <a:r>
              <a:rPr lang="id-ID" dirty="0" smtClean="0"/>
              <a:t>Adalah sudut yang dibentuk oleh mata ketikan bergerak kekiri terjauh dan kekanan terjauh,yang dapat dibagi menjadi beberapa bagian:</a:t>
            </a:r>
          </a:p>
          <a:p>
            <a:r>
              <a:rPr lang="id-ID" dirty="0" smtClean="0"/>
              <a:t>Daerah pertama(penglihatan  binokuler) adalah tempat kedua mata melihat objek dalam keadaan yang sama.</a:t>
            </a:r>
          </a:p>
          <a:p>
            <a:r>
              <a:rPr lang="id-ID" dirty="0" smtClean="0"/>
              <a:t>Daerah kedua (penglihatan monokuler kiri) adalah tempat terjauh yang dapat dilihat oleh mata kiri jika digerakkan kesudut paling kiri.</a:t>
            </a:r>
          </a:p>
          <a:p>
            <a:r>
              <a:rPr lang="id-ID" dirty="0" smtClean="0"/>
              <a:t>Daerah ketiga (penglihatan monokuler kanan) adalah tempat terjauh yang dapat dilihat oleh mata kanan  jika digerakkan kesudut paling kanan.</a:t>
            </a:r>
          </a:p>
          <a:p>
            <a:r>
              <a:rPr lang="id-ID" dirty="0" smtClean="0"/>
              <a:t>Daerah keempat(daerah buta) adalah daerah yang sama sekali tidak dapat dilihat oleh mata.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753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Warna merupakan hasil dari cahaya dimana cahaya perwujudan dari spektrum elektromagnetik.</a:t>
            </a:r>
          </a:p>
          <a:p>
            <a:r>
              <a:rPr lang="id-ID" dirty="0" smtClean="0"/>
              <a:t>Mata normal pada panjang gelombang cahaya 400-700 nm,luminans konstan dan saturasi(jumlah cahaya putih yang ditambahkan).</a:t>
            </a:r>
          </a:p>
          <a:p>
            <a:r>
              <a:rPr lang="id-ID" dirty="0" smtClean="0"/>
              <a:t>Seseorang yang mempunyai mata normal mampu membedakan 128 warna</a:t>
            </a:r>
          </a:p>
          <a:p>
            <a:r>
              <a:rPr lang="id-ID" dirty="0" smtClean="0"/>
              <a:t>Memberikan efektifitas tampilan grafis.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77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Beberapa aspek dalam menggunakan warna,antara lain :</a:t>
            </a:r>
          </a:p>
          <a:p>
            <a:pPr marL="624078" indent="-514350">
              <a:buFont typeface="+mj-lt"/>
              <a:buAutoNum type="arabicPeriod"/>
            </a:pPr>
            <a:r>
              <a:rPr lang="id-ID" dirty="0" smtClean="0"/>
              <a:t>Aspek psikologis</a:t>
            </a:r>
          </a:p>
          <a:p>
            <a:r>
              <a:rPr lang="id-ID" dirty="0" smtClean="0"/>
              <a:t>Hindari penggunaaan tampilan yang secara simultan menampilkan sejumlah warna tajam,</a:t>
            </a:r>
            <a:r>
              <a:rPr lang="id-ID" dirty="0"/>
              <a:t> </a:t>
            </a:r>
            <a:r>
              <a:rPr lang="id-ID" dirty="0" smtClean="0"/>
              <a:t>contoh warna merah dan biru tida dapat dilihat secara serentak</a:t>
            </a:r>
          </a:p>
          <a:p>
            <a:r>
              <a:rPr lang="id-ID" dirty="0" smtClean="0"/>
              <a:t>Untuk pengamat yang kekurangan melihat warna hindari perubahan warna tunggal.</a:t>
            </a:r>
          </a:p>
          <a:p>
            <a:pPr marL="109728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78997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id-ID" dirty="0" smtClean="0"/>
              <a:t>Perspektual</a:t>
            </a:r>
          </a:p>
          <a:p>
            <a:r>
              <a:rPr lang="id-ID" dirty="0" smtClean="0"/>
              <a:t>Persepsi adalah proses pengalaman seseoarang dalam menggunakan sensor warnanya.</a:t>
            </a:r>
          </a:p>
          <a:p>
            <a:r>
              <a:rPr lang="id-ID" dirty="0" smtClean="0"/>
              <a:t>Warna dapat meningkatkan interaksi jika implementasinya mengikuti prinsip dasar dari penglihatan warna oleh manusia,</a:t>
            </a:r>
          </a:p>
          <a:p>
            <a:r>
              <a:rPr lang="id-ID" dirty="0" smtClean="0"/>
              <a:t>Latar belakang gelap lebih memberikan kenampakan yang baik dibanding warna yang lebih cerah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293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3"/>
            </a:pPr>
            <a:r>
              <a:rPr lang="id-ID" dirty="0" smtClean="0"/>
              <a:t>Aspek kognitif</a:t>
            </a:r>
          </a:p>
          <a:p>
            <a:r>
              <a:rPr lang="id-ID" dirty="0" smtClean="0"/>
              <a:t>Jangan menggunakan warna yang berlebihan karena tujuan nya supaya menarik perhatian.</a:t>
            </a:r>
          </a:p>
          <a:p>
            <a:r>
              <a:rPr lang="id-ID" dirty="0" smtClean="0"/>
              <a:t>Warna yang sama memberi pesan yang sama.</a:t>
            </a:r>
          </a:p>
          <a:p>
            <a:r>
              <a:rPr lang="id-ID" dirty="0" smtClean="0"/>
              <a:t>Kecerahan dan saturasi akan menarik perhatian.</a:t>
            </a:r>
          </a:p>
          <a:p>
            <a:pPr marL="109728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511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2066</TotalTime>
  <Words>1213</Words>
  <Application>Microsoft Office PowerPoint</Application>
  <PresentationFormat>On-screen Show (4:3)</PresentationFormat>
  <Paragraphs>121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Profil pemakai</vt:lpstr>
      <vt:lpstr>PowerPoint Presentation</vt:lpstr>
      <vt:lpstr>Saluran input dan output</vt:lpstr>
      <vt:lpstr>Saluran input dan output lanjutan</vt:lpstr>
      <vt:lpstr>Saluran input dan output lanjutan 2</vt:lpstr>
      <vt:lpstr>PowerPoint Presentation</vt:lpstr>
      <vt:lpstr>PowerPoint Presentation</vt:lpstr>
      <vt:lpstr>PowerPoint Presentation</vt:lpstr>
      <vt:lpstr>PowerPoint Presentation</vt:lpstr>
      <vt:lpstr>Pendengaran</vt:lpstr>
      <vt:lpstr>Sentuhan(kulit)</vt:lpstr>
      <vt:lpstr>Memori </vt:lpstr>
      <vt:lpstr>Memory penyaring </vt:lpstr>
      <vt:lpstr>Memori jangka pendek </vt:lpstr>
      <vt:lpstr>Memori jangka panjang</vt:lpstr>
      <vt:lpstr>Prosesnya</vt:lpstr>
      <vt:lpstr>Penghapusan/proses melupakan</vt:lpstr>
      <vt:lpstr>Penggalian informasi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pemakai</dc:title>
  <dc:creator>User</dc:creator>
  <cp:lastModifiedBy>Phantom Assassin</cp:lastModifiedBy>
  <cp:revision>22</cp:revision>
  <cp:lastPrinted>2012-11-07T04:58:58Z</cp:lastPrinted>
  <dcterms:created xsi:type="dcterms:W3CDTF">2012-03-13T13:55:03Z</dcterms:created>
  <dcterms:modified xsi:type="dcterms:W3CDTF">2012-11-07T04:59:36Z</dcterms:modified>
</cp:coreProperties>
</file>