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7" r:id="rId2"/>
    <p:sldId id="260" r:id="rId3"/>
    <p:sldId id="261" r:id="rId4"/>
    <p:sldId id="262" r:id="rId5"/>
    <p:sldId id="259" r:id="rId6"/>
    <p:sldId id="263" r:id="rId7"/>
    <p:sldId id="265" r:id="rId8"/>
    <p:sldId id="264" r:id="rId9"/>
    <p:sldId id="266" r:id="rId10"/>
    <p:sldId id="268" r:id="rId11"/>
    <p:sldId id="270" r:id="rId12"/>
    <p:sldId id="267" r:id="rId13"/>
    <p:sldId id="269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65" autoAdjust="0"/>
    <p:restoredTop sz="94660"/>
  </p:normalViewPr>
  <p:slideViewPr>
    <p:cSldViewPr>
      <p:cViewPr varScale="1">
        <p:scale>
          <a:sx n="65" d="100"/>
          <a:sy n="65" d="100"/>
        </p:scale>
        <p:origin x="-146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video" Target="file:///D:\nicks%20computer\animated%20templates\PresPro%20Animated%20Vol%205\New%20ticker\ticker2_title.avi" TargetMode="Externa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6444" y="2220494"/>
            <a:ext cx="7756812" cy="117049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90048" y="3390988"/>
            <a:ext cx="6383925" cy="8692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6443" y="6265581"/>
            <a:ext cx="1922042" cy="48196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57640" y="6265581"/>
            <a:ext cx="2814419" cy="48196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21214" y="6265581"/>
            <a:ext cx="1922042" cy="481968"/>
          </a:xfrm>
        </p:spPr>
        <p:txBody>
          <a:bodyPr/>
          <a:lstStyle>
            <a:lvl1pPr>
              <a:defRPr/>
            </a:lvl1pPr>
          </a:lstStyle>
          <a:p>
            <a:fld id="{1142D368-429B-4EE6-A3D6-49D2A06B734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084" name="ticker2_title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13510" y="4811071"/>
            <a:ext cx="8530491" cy="1371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08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08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0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08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4"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B497B6-A397-4EB9-97D5-4C9B3831A699}" type="datetimeFigureOut">
              <a:rPr lang="en-US" smtClean="0"/>
              <a:pPr/>
              <a:t>2012-04-02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76FE8-42BB-4E00-BAAE-6862FC568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494" y="27255"/>
            <a:ext cx="1942063" cy="541353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6444" y="27255"/>
            <a:ext cx="5691761" cy="54135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B497B6-A397-4EB9-97D5-4C9B3831A699}" type="datetimeFigureOut">
              <a:rPr lang="en-US" smtClean="0"/>
              <a:pPr/>
              <a:t>2012-04-02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76FE8-42BB-4E00-BAAE-6862FC568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B497B6-A397-4EB9-97D5-4C9B3831A699}" type="datetimeFigureOut">
              <a:rPr lang="en-US" smtClean="0"/>
              <a:pPr/>
              <a:t>2012-04-02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76FE8-42BB-4E00-BAAE-6862FC568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96" y="4406563"/>
            <a:ext cx="7772543" cy="136270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96" y="2906151"/>
            <a:ext cx="7772543" cy="1500412"/>
          </a:xfrm>
        </p:spPr>
        <p:txBody>
          <a:bodyPr anchor="b"/>
          <a:lstStyle>
            <a:lvl1pPr marL="0" indent="0">
              <a:buNone/>
              <a:defRPr sz="1800"/>
            </a:lvl1pPr>
            <a:lvl2pPr marL="412394" indent="0">
              <a:buNone/>
              <a:defRPr sz="1600"/>
            </a:lvl2pPr>
            <a:lvl3pPr marL="824789" indent="0">
              <a:buNone/>
              <a:defRPr sz="1400"/>
            </a:lvl3pPr>
            <a:lvl4pPr marL="1237183" indent="0">
              <a:buNone/>
              <a:defRPr sz="1300"/>
            </a:lvl4pPr>
            <a:lvl5pPr marL="1649578" indent="0">
              <a:buNone/>
              <a:defRPr sz="1300"/>
            </a:lvl5pPr>
            <a:lvl6pPr marL="2061972" indent="0">
              <a:buNone/>
              <a:defRPr sz="1300"/>
            </a:lvl6pPr>
            <a:lvl7pPr marL="2474366" indent="0">
              <a:buNone/>
              <a:defRPr sz="1300"/>
            </a:lvl7pPr>
            <a:lvl8pPr marL="2886761" indent="0">
              <a:buNone/>
              <a:defRPr sz="1300"/>
            </a:lvl8pPr>
            <a:lvl9pPr marL="3299155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B497B6-A397-4EB9-97D5-4C9B3831A699}" type="datetimeFigureOut">
              <a:rPr lang="en-US" smtClean="0"/>
              <a:pPr/>
              <a:t>2012-04-02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76FE8-42BB-4E00-BAAE-6862FC568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443" y="1170493"/>
            <a:ext cx="3816913" cy="427029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645" y="1170493"/>
            <a:ext cx="3816912" cy="4270292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B497B6-A397-4EB9-97D5-4C9B3831A699}" type="datetimeFigureOut">
              <a:rPr lang="en-US" smtClean="0"/>
              <a:pPr/>
              <a:t>2012-04-02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76FE8-42BB-4E00-BAAE-6862FC568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29" y="273976"/>
            <a:ext cx="8228742" cy="11432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29" y="1534838"/>
            <a:ext cx="4040007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29" y="2174593"/>
            <a:ext cx="4040007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935" y="1534838"/>
            <a:ext cx="4041436" cy="63975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394" indent="0">
              <a:buNone/>
              <a:defRPr sz="1800" b="1"/>
            </a:lvl2pPr>
            <a:lvl3pPr marL="824789" indent="0">
              <a:buNone/>
              <a:defRPr sz="1600" b="1"/>
            </a:lvl3pPr>
            <a:lvl4pPr marL="1237183" indent="0">
              <a:buNone/>
              <a:defRPr sz="1400" b="1"/>
            </a:lvl4pPr>
            <a:lvl5pPr marL="1649578" indent="0">
              <a:buNone/>
              <a:defRPr sz="1400" b="1"/>
            </a:lvl5pPr>
            <a:lvl6pPr marL="2061972" indent="0">
              <a:buNone/>
              <a:defRPr sz="1400" b="1"/>
            </a:lvl6pPr>
            <a:lvl7pPr marL="2474366" indent="0">
              <a:buNone/>
              <a:defRPr sz="1400" b="1"/>
            </a:lvl7pPr>
            <a:lvl8pPr marL="2886761" indent="0">
              <a:buNone/>
              <a:defRPr sz="1400" b="1"/>
            </a:lvl8pPr>
            <a:lvl9pPr marL="3299155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935" y="2174593"/>
            <a:ext cx="4041436" cy="395184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B497B6-A397-4EB9-97D5-4C9B3831A699}" type="datetimeFigureOut">
              <a:rPr lang="en-US" smtClean="0"/>
              <a:pPr/>
              <a:t>2012-04-02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76FE8-42BB-4E00-BAAE-6862FC568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B497B6-A397-4EB9-97D5-4C9B3831A699}" type="datetimeFigureOut">
              <a:rPr lang="en-US" smtClean="0"/>
              <a:pPr/>
              <a:t>2012-04-02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76FE8-42BB-4E00-BAAE-6862FC568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B497B6-A397-4EB9-97D5-4C9B3831A699}" type="datetimeFigureOut">
              <a:rPr lang="en-US" smtClean="0"/>
              <a:pPr/>
              <a:t>2012-04-02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76FE8-42BB-4E00-BAAE-6862FC568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30" y="272542"/>
            <a:ext cx="3007481" cy="116188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7" y="272541"/>
            <a:ext cx="5111144" cy="585390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30" y="1434428"/>
            <a:ext cx="3007481" cy="46920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B497B6-A397-4EB9-97D5-4C9B3831A699}" type="datetimeFigureOut">
              <a:rPr lang="en-US" smtClean="0"/>
              <a:pPr/>
              <a:t>2012-04-02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76FE8-42BB-4E00-BAAE-6862FC568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904" y="4801030"/>
            <a:ext cx="5487258" cy="566599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904" y="612502"/>
            <a:ext cx="5487258" cy="4115373"/>
          </a:xfrm>
        </p:spPr>
        <p:txBody>
          <a:bodyPr/>
          <a:lstStyle>
            <a:lvl1pPr marL="0" indent="0">
              <a:buNone/>
              <a:defRPr sz="2900"/>
            </a:lvl1pPr>
            <a:lvl2pPr marL="412394" indent="0">
              <a:buNone/>
              <a:defRPr sz="2500"/>
            </a:lvl2pPr>
            <a:lvl3pPr marL="824789" indent="0">
              <a:buNone/>
              <a:defRPr sz="2200"/>
            </a:lvl3pPr>
            <a:lvl4pPr marL="1237183" indent="0">
              <a:buNone/>
              <a:defRPr sz="1800"/>
            </a:lvl4pPr>
            <a:lvl5pPr marL="1649578" indent="0">
              <a:buNone/>
              <a:defRPr sz="1800"/>
            </a:lvl5pPr>
            <a:lvl6pPr marL="2061972" indent="0">
              <a:buNone/>
              <a:defRPr sz="1800"/>
            </a:lvl6pPr>
            <a:lvl7pPr marL="2474366" indent="0">
              <a:buNone/>
              <a:defRPr sz="1800"/>
            </a:lvl7pPr>
            <a:lvl8pPr marL="2886761" indent="0">
              <a:buNone/>
              <a:defRPr sz="1800"/>
            </a:lvl8pPr>
            <a:lvl9pPr marL="3299155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904" y="5367629"/>
            <a:ext cx="5487258" cy="804714"/>
          </a:xfrm>
        </p:spPr>
        <p:txBody>
          <a:bodyPr/>
          <a:lstStyle>
            <a:lvl1pPr marL="0" indent="0">
              <a:buNone/>
              <a:defRPr sz="1300"/>
            </a:lvl1pPr>
            <a:lvl2pPr marL="412394" indent="0">
              <a:buNone/>
              <a:defRPr sz="1100"/>
            </a:lvl2pPr>
            <a:lvl3pPr marL="824789" indent="0">
              <a:buNone/>
              <a:defRPr sz="900"/>
            </a:lvl3pPr>
            <a:lvl4pPr marL="1237183" indent="0">
              <a:buNone/>
              <a:defRPr sz="800"/>
            </a:lvl4pPr>
            <a:lvl5pPr marL="1649578" indent="0">
              <a:buNone/>
              <a:defRPr sz="800"/>
            </a:lvl5pPr>
            <a:lvl6pPr marL="2061972" indent="0">
              <a:buNone/>
              <a:defRPr sz="800"/>
            </a:lvl6pPr>
            <a:lvl7pPr marL="2474366" indent="0">
              <a:buNone/>
              <a:defRPr sz="800"/>
            </a:lvl7pPr>
            <a:lvl8pPr marL="2886761" indent="0">
              <a:buNone/>
              <a:defRPr sz="800"/>
            </a:lvl8pPr>
            <a:lvl9pPr marL="3299155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B497B6-A397-4EB9-97D5-4C9B3831A699}" type="datetimeFigureOut">
              <a:rPr lang="en-US" smtClean="0"/>
              <a:pPr/>
              <a:t>2012-04-02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76FE8-42BB-4E00-BAAE-6862FC568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6444" y="27255"/>
            <a:ext cx="7771113" cy="100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444" y="1170493"/>
            <a:ext cx="7771113" cy="4270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6443" y="6248368"/>
            <a:ext cx="1904881" cy="45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defTabSz="915001">
              <a:defRPr sz="1400"/>
            </a:lvl1pPr>
          </a:lstStyle>
          <a:p>
            <a:fld id="{E9B497B6-A397-4EB9-97D5-4C9B3831A699}" type="datetimeFigureOut">
              <a:rPr lang="en-US" smtClean="0"/>
              <a:pPr/>
              <a:t>2012-04-02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748" y="6248368"/>
            <a:ext cx="2894504" cy="45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defTabSz="915001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2676" y="6248368"/>
            <a:ext cx="1904881" cy="457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defTabSz="915001">
              <a:defRPr sz="1400"/>
            </a:lvl1pPr>
          </a:lstStyle>
          <a:p>
            <a:fld id="{48776FE8-42BB-4E00-BAAE-6862FC5682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>
    <p:randomBar/>
  </p:transition>
  <p:timing>
    <p:tnLst>
      <p:par>
        <p:cTn id="1" dur="indefinite" restart="never" nodeType="tmRoot"/>
      </p:par>
    </p:tnLst>
  </p:timing>
  <p:txStyles>
    <p:titleStyle>
      <a:lvl1pPr algn="ctr" defTabSz="915001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5001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defTabSz="915001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defTabSz="915001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defTabSz="915001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12394" algn="ctr" defTabSz="915001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824789" algn="ctr" defTabSz="915001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237183" algn="ctr" defTabSz="915001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649578" algn="ctr" defTabSz="915001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231" indent="-342231" algn="l" defTabSz="915001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3170" indent="-286385" algn="l" defTabSz="915001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1142676" indent="-227677" algn="l" defTabSz="915001" rtl="0" eaLnBrk="1" fontAlgn="base" hangingPunct="1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599461" indent="-227677" algn="l" defTabSz="915001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677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470071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882465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294860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707254" indent="-229108" algn="l" defTabSz="915001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394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4789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7183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9578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1972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4366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6761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99155" algn="l" defTabSz="82478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taufik.pontoh@windowslive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taufik.pontoh@windowslive.co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taufik.pontoh@windowslive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taufik.pontoh@windowslive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taufik.pontoh@windowslive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1295400"/>
          </a:xfrm>
          <a:prstGeom prst="rect">
            <a:avLst/>
          </a:prstGeom>
          <a:noFill/>
        </p:spPr>
        <p:txBody>
          <a:bodyPr vert="horz" anchor="ctr">
            <a:noAutofit/>
          </a:bodyPr>
          <a:lstStyle/>
          <a:p>
            <a:pPr marL="0" marR="9144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LAB. PEMROGRAMAN</a:t>
            </a:r>
            <a:r>
              <a:rPr kumimoji="0" lang="en-US" sz="3200" b="1" i="0" u="none" strike="noStrike" kern="1200" cap="all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DASAR</a:t>
            </a:r>
          </a:p>
          <a:p>
            <a:pPr marL="0" marR="9144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cap="all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latin typeface="+mj-lt"/>
                <a:ea typeface="+mj-ea"/>
                <a:cs typeface="+mj-cs"/>
              </a:rPr>
              <a:t>(</a:t>
            </a:r>
            <a:r>
              <a:rPr lang="en-US" sz="2400" b="1" cap="all" baseline="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latin typeface="+mj-lt"/>
                <a:ea typeface="+mj-ea"/>
                <a:cs typeface="+mj-cs"/>
              </a:rPr>
              <a:t>Bahasa</a:t>
            </a:r>
            <a:r>
              <a:rPr lang="en-US" sz="2400" b="1" cap="all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latin typeface="+mj-lt"/>
                <a:ea typeface="+mj-ea"/>
                <a:cs typeface="+mj-cs"/>
              </a:rPr>
              <a:t> C)</a:t>
            </a:r>
            <a:endParaRPr kumimoji="0" lang="en-US" sz="3200" b="1" i="0" u="none" strike="noStrike" kern="1200" cap="all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reflection blurRad="12700" stA="34000" endA="740" endPos="53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0" y="5029200"/>
            <a:ext cx="9144000" cy="1143000"/>
          </a:xfrm>
          <a:prstGeom prst="rect">
            <a:avLst/>
          </a:prstGeom>
          <a:noFill/>
        </p:spPr>
        <p:txBody>
          <a:bodyPr vert="horz" lIns="100584" tIns="45720" anchor="b"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2000" b="1" i="0" u="none" strike="noStrike" kern="1200" spc="150" normalizeH="0" baseline="0" noProof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STUDI</a:t>
            </a:r>
            <a:r>
              <a:rPr kumimoji="0" lang="en-US" sz="2000" b="1" i="0" u="none" strike="noStrike" kern="1200" spc="150" normalizeH="0" noProof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SISTEM INFORMASI</a:t>
            </a:r>
            <a:endParaRPr kumimoji="0" lang="en-US" sz="2000" b="1" i="0" u="none" strike="noStrike" kern="1200" spc="150" normalizeH="0" baseline="0" noProof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2000" b="1" i="0" u="none" strike="noStrike" kern="1200" spc="150" normalizeH="0" baseline="0" noProof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UNIVERSITAS KOMPUTER</a:t>
            </a:r>
            <a:r>
              <a:rPr kumimoji="0" lang="en-US" sz="2000" b="1" i="0" u="none" strike="noStrike" kern="1200" spc="150" normalizeH="0" noProof="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INDONESIA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2012</a:t>
            </a:r>
            <a:endParaRPr kumimoji="0" lang="en-US" sz="2000" b="1" i="0" u="none" strike="noStrike" kern="1200" spc="150" normalizeH="0" noProof="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3124200"/>
            <a:ext cx="9144000" cy="609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457200" marR="9144" lvl="0">
              <a:spcBef>
                <a:spcPct val="0"/>
              </a:spcBef>
              <a:defRPr/>
            </a:pP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Verdana" pitchFamily="34" charset="0"/>
                <a:cs typeface="Verdana" pitchFamily="34" charset="0"/>
              </a:rPr>
              <a:t>PENGULANGAN</a:t>
            </a:r>
            <a:endParaRPr kumimoji="0" lang="en-US" sz="4000" b="1" i="0" u="none" strike="noStrike" kern="1200" normalizeH="0" baseline="0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0" y="3810000"/>
            <a:ext cx="9144000" cy="457200"/>
          </a:xfrm>
          <a:prstGeom prst="rect">
            <a:avLst/>
          </a:prstGeom>
        </p:spPr>
        <p:txBody>
          <a:bodyPr vert="horz" lIns="100584" tIns="45720" anchor="b">
            <a:noAutofit/>
          </a:bodyPr>
          <a:lstStyle/>
          <a:p>
            <a:pPr marL="457200"/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Oleh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: PONTOH, TAUFIK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457200"/>
            <a:ext cx="9144000" cy="5943600"/>
          </a:xfrm>
          <a:prstGeom prst="rect">
            <a:avLst/>
          </a:prstGeom>
          <a:solidFill>
            <a:srgbClr val="00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t">
            <a:noAutofit/>
          </a:bodyPr>
          <a:lstStyle/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63550" marR="9144" lvl="0" algn="just">
              <a:spcBef>
                <a:spcPct val="0"/>
              </a:spcBef>
              <a:defRPr/>
            </a:pP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n,j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09538" marR="9144" lvl="0" algn="just">
              <a:spcBef>
                <a:spcPct val="0"/>
              </a:spcBef>
              <a:defRPr/>
            </a:pPr>
            <a:endParaRPr lang="en-US" sz="2000" b="1" dirty="0" smtClean="0">
              <a:solidFill>
                <a:schemeClr val="bg1">
                  <a:lumMod val="9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457200" marR="9144" lvl="0" algn="just">
              <a:spcBef>
                <a:spcPct val="0"/>
              </a:spcBef>
              <a:defRPr/>
            </a:pP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(“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Banyaknya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Pengulangan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: ”);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(“%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d”,&amp;n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57200" marR="9144" lvl="0" algn="just">
              <a:spcBef>
                <a:spcPct val="0"/>
              </a:spcBef>
              <a:defRPr/>
            </a:pPr>
            <a:endParaRPr lang="en-US" sz="2000" b="1" dirty="0" smtClean="0">
              <a:solidFill>
                <a:schemeClr val="bg1">
                  <a:lumMod val="9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463550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j=0; j&lt;n; j++){</a:t>
            </a:r>
          </a:p>
          <a:p>
            <a:pPr marL="463550" marR="9144" lvl="0" algn="just">
              <a:spcBef>
                <a:spcPct val="0"/>
              </a:spcBef>
              <a:defRPr/>
            </a:pP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(“\n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Stetmen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pengulangan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ke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-%d \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n”,j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63550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0000"/>
                </a:solidFill>
                <a:effectLst/>
                <a:hlinkClick r:id="rId2"/>
              </a:rPr>
              <a:t>taufik.pontoh@windowslive.com</a:t>
            </a:r>
            <a:endParaRPr lang="en-US" sz="1100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anchor="ctr">
            <a:noAutofit/>
          </a:bodyPr>
          <a:lstStyle/>
          <a:p>
            <a:pPr marL="117475" marR="9144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1200" cap="all" spc="60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reflection blurRad="12700" stA="34000" endA="740" endPos="53000" dir="5400000" sy="-100000" algn="bl" rotWithShape="0"/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CONTOH PROGRAM 4</a:t>
            </a:r>
            <a:endParaRPr kumimoji="0" lang="en-US" sz="2400" b="1" i="0" strike="noStrike" kern="1200" cap="all" spc="600" normalizeH="0" baseline="0" noProof="0" dirty="0">
              <a:ln>
                <a:noFill/>
              </a:ln>
              <a:solidFill>
                <a:srgbClr val="000000"/>
              </a:solidFill>
              <a:effectLst>
                <a:reflection blurRad="12700" stA="34000" endA="740" endPos="53000" dir="5400000" sy="-100000" algn="bl" rotWithShape="0"/>
              </a:effectLst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457200"/>
            <a:ext cx="9144000" cy="5943600"/>
          </a:xfrm>
          <a:prstGeom prst="rect">
            <a:avLst/>
          </a:prstGeom>
          <a:solidFill>
            <a:srgbClr val="00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t">
            <a:noAutofit/>
          </a:bodyPr>
          <a:lstStyle/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  for (x=1; x&lt;=5; x++)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  {   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      for (y=1; y&lt;=5; y++)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      {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(" [%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d,%d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] ",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      }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("\n");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("\n");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0000"/>
                </a:solidFill>
                <a:effectLst/>
                <a:hlinkClick r:id="rId2"/>
              </a:rPr>
              <a:t>taufik.pontoh@windowslive.com</a:t>
            </a:r>
            <a:endParaRPr lang="en-US" sz="1100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anchor="ctr">
            <a:noAutofit/>
          </a:bodyPr>
          <a:lstStyle/>
          <a:p>
            <a:pPr marL="117475" marR="9144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1200" cap="all" spc="60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reflection blurRad="12700" stA="34000" endA="740" endPos="53000" dir="5400000" sy="-100000" algn="bl" rotWithShape="0"/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CONTOH PROGRAM </a:t>
            </a:r>
            <a:r>
              <a:rPr lang="en-US" sz="2400" b="1" cap="all" spc="600" dirty="0" smtClean="0">
                <a:solidFill>
                  <a:srgbClr val="000000"/>
                </a:solidFill>
                <a:effectLst>
                  <a:reflection blurRad="12700" stA="34000" endA="740" endPos="53000" dir="5400000" sy="-100000" algn="bl" rotWithShape="0"/>
                </a:effectLst>
                <a:latin typeface="Bookman Old Style" pitchFamily="18" charset="0"/>
                <a:ea typeface="+mj-ea"/>
                <a:cs typeface="+mj-cs"/>
              </a:rPr>
              <a:t>5</a:t>
            </a:r>
            <a:endParaRPr kumimoji="0" lang="en-US" sz="2400" b="1" i="0" strike="noStrike" kern="1200" cap="all" spc="600" normalizeH="0" baseline="0" noProof="0" dirty="0">
              <a:ln>
                <a:noFill/>
              </a:ln>
              <a:solidFill>
                <a:srgbClr val="000000"/>
              </a:solidFill>
              <a:effectLst>
                <a:reflection blurRad="12700" stA="34000" endA="740" endPos="53000" dir="5400000" sy="-100000" algn="bl" rotWithShape="0"/>
              </a:effectLst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85799"/>
          </a:xfrm>
        </p:spPr>
        <p:txBody>
          <a:bodyPr/>
          <a:lstStyle/>
          <a:p>
            <a:r>
              <a:rPr lang="en-US" sz="2400" b="1" dirty="0" smtClean="0"/>
              <a:t>LATIHAN</a:t>
            </a:r>
            <a:endParaRPr lang="en-US" sz="24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86400"/>
          </a:xfrm>
        </p:spPr>
        <p:txBody>
          <a:bodyPr/>
          <a:lstStyle/>
          <a:p>
            <a:pPr marL="117475" lvl="1" indent="0" algn="just" defTabSz="855663">
              <a:buNone/>
            </a:pPr>
            <a:r>
              <a:rPr lang="en-US" sz="2400" dirty="0" err="1" smtClean="0"/>
              <a:t>Buatlah</a:t>
            </a:r>
            <a:r>
              <a:rPr lang="en-US" sz="2400" dirty="0" smtClean="0"/>
              <a:t> program yang </a:t>
            </a:r>
            <a:r>
              <a:rPr lang="en-US" sz="2400" dirty="0" err="1" smtClean="0"/>
              <a:t>menampilkan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keluaran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:</a:t>
            </a:r>
          </a:p>
          <a:p>
            <a:pPr marL="457200" lvl="1" indent="0" algn="just" defTabSz="855663">
              <a:buNone/>
            </a:pPr>
            <a:endParaRPr lang="en-US" sz="2400" dirty="0" smtClean="0"/>
          </a:p>
          <a:p>
            <a:pPr marL="457200" lvl="1" indent="-339725" algn="just" defTabSz="855663">
              <a:buFont typeface="+mj-lt"/>
              <a:buAutoNum type="arabicPeriod"/>
            </a:pPr>
            <a:r>
              <a:rPr lang="en-US" sz="2400" dirty="0" err="1" smtClean="0"/>
              <a:t>Jika</a:t>
            </a:r>
            <a:r>
              <a:rPr lang="en-US" sz="2400" dirty="0" smtClean="0"/>
              <a:t> input = 5 </a:t>
            </a:r>
            <a:r>
              <a:rPr lang="en-US" sz="2400" dirty="0" err="1" smtClean="0"/>
              <a:t>maka</a:t>
            </a:r>
            <a:r>
              <a:rPr lang="en-US" sz="2400" dirty="0" smtClean="0"/>
              <a:t> :</a:t>
            </a:r>
          </a:p>
          <a:p>
            <a:pPr marL="457200" lvl="1" indent="-339725" algn="just" defTabSz="855663">
              <a:buFont typeface="+mj-lt"/>
              <a:buAutoNum type="arabicPeriod"/>
            </a:pPr>
            <a:endParaRPr lang="en-US" sz="2400" dirty="0" smtClean="0"/>
          </a:p>
          <a:p>
            <a:pPr marL="457200" lvl="1" indent="-339725" algn="just" defTabSz="855663">
              <a:buFont typeface="+mj-lt"/>
              <a:buAutoNum type="arabicPeriod"/>
            </a:pPr>
            <a:endParaRPr lang="en-US" sz="2400" dirty="0" smtClean="0"/>
          </a:p>
          <a:p>
            <a:pPr marL="457200" lvl="1" indent="-339725" algn="just" defTabSz="855663">
              <a:buFont typeface="+mj-lt"/>
              <a:buAutoNum type="arabicPeriod"/>
            </a:pPr>
            <a:r>
              <a:rPr lang="en-US" sz="2400" dirty="0" err="1" smtClean="0"/>
              <a:t>Jika</a:t>
            </a:r>
            <a:r>
              <a:rPr lang="en-US" sz="2400" dirty="0" smtClean="0"/>
              <a:t> input = 20 </a:t>
            </a:r>
            <a:r>
              <a:rPr lang="en-US" sz="2400" dirty="0" err="1" smtClean="0"/>
              <a:t>maka</a:t>
            </a:r>
            <a:r>
              <a:rPr lang="en-US" sz="2400" dirty="0" smtClean="0"/>
              <a:t> :</a:t>
            </a:r>
          </a:p>
          <a:p>
            <a:pPr marL="457200" lvl="1" indent="-339725" algn="just" defTabSz="855663">
              <a:buFont typeface="+mj-lt"/>
              <a:buAutoNum type="arabicPeriod"/>
            </a:pPr>
            <a:endParaRPr lang="en-US" sz="2400" dirty="0" smtClean="0"/>
          </a:p>
          <a:p>
            <a:pPr marL="457200" lvl="1" indent="-339725" algn="just" defTabSz="855663">
              <a:buFont typeface="+mj-lt"/>
              <a:buAutoNum type="arabicPeriod"/>
            </a:pPr>
            <a:endParaRPr lang="en-US" sz="2400" dirty="0" smtClean="0"/>
          </a:p>
          <a:p>
            <a:pPr marL="457200" lvl="1" indent="-339725" algn="just" defTabSz="855663">
              <a:buFont typeface="+mj-lt"/>
              <a:buAutoNum type="arabicPeriod"/>
            </a:pPr>
            <a:r>
              <a:rPr lang="en-US" sz="2400" dirty="0" err="1" smtClean="0"/>
              <a:t>Jika</a:t>
            </a:r>
            <a:r>
              <a:rPr lang="en-US" sz="2400" dirty="0" smtClean="0"/>
              <a:t> input = 3 </a:t>
            </a:r>
            <a:r>
              <a:rPr lang="en-US" sz="2400" dirty="0" err="1" smtClean="0"/>
              <a:t>maka</a:t>
            </a:r>
            <a:r>
              <a:rPr lang="en-US" sz="2400" dirty="0" smtClean="0"/>
              <a:t> :</a:t>
            </a:r>
          </a:p>
          <a:p>
            <a:pPr marL="457200" lvl="1" indent="0" algn="just" defTabSz="855663">
              <a:buNone/>
            </a:pPr>
            <a:endParaRPr lang="en-US" sz="2400" dirty="0" smtClean="0"/>
          </a:p>
          <a:p>
            <a:pPr marL="457200" lvl="1" indent="0" algn="just" defTabSz="855663">
              <a:buNone/>
            </a:pPr>
            <a:endParaRPr lang="en-US" sz="2400" dirty="0" smtClean="0"/>
          </a:p>
          <a:p>
            <a:pPr marL="457200" lvl="1" indent="0" algn="just" defTabSz="855663">
              <a:buNone/>
            </a:pPr>
            <a:endParaRPr lang="en-US" sz="2400" dirty="0" smtClean="0"/>
          </a:p>
          <a:p>
            <a:pPr marL="457200" lvl="1" indent="0" algn="just" defTabSz="855663">
              <a:buNone/>
            </a:pPr>
            <a:endParaRPr lang="en-US" sz="2400" dirty="0" smtClean="0"/>
          </a:p>
          <a:p>
            <a:pPr marL="457200" lvl="1" indent="0" algn="just" defTabSz="855663">
              <a:buNone/>
            </a:pPr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 bwMode="auto">
          <a:xfrm>
            <a:off x="3657600" y="1371600"/>
            <a:ext cx="45720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5 4 3 2 1</a:t>
            </a: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(Rata-Rata = 3)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657600" y="2667000"/>
            <a:ext cx="45720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lvl="1" algn="just" defTabSz="855663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5 + 10 + 15 + 20 = 50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657600" y="4038600"/>
            <a:ext cx="45720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lvl="1" algn="just" defTabSz="855663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1, -1, 2, -2, 3, -3,</a:t>
            </a:r>
          </a:p>
          <a:p>
            <a:pPr marL="0" lvl="1" algn="just" defTabSz="855663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Jumlah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6)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85799"/>
          </a:xfrm>
        </p:spPr>
        <p:txBody>
          <a:bodyPr/>
          <a:lstStyle/>
          <a:p>
            <a:r>
              <a:rPr lang="en-US" sz="2400" b="1" dirty="0" smtClean="0"/>
              <a:t>LATIHAN</a:t>
            </a:r>
            <a:endParaRPr lang="en-US" sz="24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86400"/>
          </a:xfrm>
        </p:spPr>
        <p:txBody>
          <a:bodyPr/>
          <a:lstStyle/>
          <a:p>
            <a:pPr marL="117475" lvl="1" indent="0" algn="just" defTabSz="855663">
              <a:buNone/>
            </a:pPr>
            <a:r>
              <a:rPr lang="en-US" sz="2400" dirty="0" err="1" smtClean="0"/>
              <a:t>Buatlah</a:t>
            </a:r>
            <a:r>
              <a:rPr lang="en-US" sz="2400" dirty="0" smtClean="0"/>
              <a:t> program yang </a:t>
            </a:r>
            <a:r>
              <a:rPr lang="en-US" sz="2400" dirty="0" err="1" smtClean="0"/>
              <a:t>menampilkan</a:t>
            </a:r>
            <a:r>
              <a:rPr lang="en-US" sz="2400" dirty="0" smtClean="0"/>
              <a:t> </a:t>
            </a:r>
            <a:r>
              <a:rPr lang="en-US" sz="2400" dirty="0" err="1" smtClean="0"/>
              <a:t>keluaran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:</a:t>
            </a:r>
          </a:p>
          <a:p>
            <a:pPr marL="457200" lvl="1" indent="0" algn="just" defTabSz="855663">
              <a:buNone/>
            </a:pPr>
            <a:endParaRPr lang="en-US" sz="2400" dirty="0" smtClean="0"/>
          </a:p>
          <a:p>
            <a:pPr marL="457200" lvl="1" indent="-339725" algn="just" defTabSz="855663">
              <a:buFont typeface="+mj-lt"/>
              <a:buAutoNum type="arabicPeriod" startAt="4"/>
            </a:pPr>
            <a:r>
              <a:rPr lang="en-US" sz="2400" dirty="0" err="1" smtClean="0"/>
              <a:t>Jika</a:t>
            </a:r>
            <a:r>
              <a:rPr lang="en-US" sz="2400" dirty="0" smtClean="0"/>
              <a:t> input = 5 </a:t>
            </a:r>
            <a:r>
              <a:rPr lang="en-US" sz="2400" dirty="0" err="1" smtClean="0"/>
              <a:t>maka</a:t>
            </a:r>
            <a:r>
              <a:rPr lang="en-US" sz="2400" dirty="0" smtClean="0"/>
              <a:t> :</a:t>
            </a:r>
          </a:p>
          <a:p>
            <a:pPr marL="457200" lvl="1" indent="-339725" algn="just" defTabSz="855663">
              <a:buFont typeface="+mj-lt"/>
              <a:buAutoNum type="arabicPeriod" startAt="4"/>
            </a:pPr>
            <a:endParaRPr lang="en-US" sz="2400" dirty="0" smtClean="0"/>
          </a:p>
          <a:p>
            <a:pPr marL="457200" lvl="1" indent="-339725" algn="just" defTabSz="855663">
              <a:buFont typeface="+mj-lt"/>
              <a:buAutoNum type="arabicPeriod" startAt="4"/>
            </a:pPr>
            <a:endParaRPr lang="en-US" sz="2400" dirty="0" smtClean="0"/>
          </a:p>
          <a:p>
            <a:pPr marL="457200" lvl="1" indent="-339725" algn="just" defTabSz="855663">
              <a:buFont typeface="+mj-lt"/>
              <a:buAutoNum type="arabicPeriod" startAt="4"/>
            </a:pPr>
            <a:endParaRPr lang="en-US" sz="2400" dirty="0" smtClean="0"/>
          </a:p>
          <a:p>
            <a:pPr marL="457200" lvl="1" indent="-339725" algn="just" defTabSz="855663">
              <a:buNone/>
            </a:pPr>
            <a:endParaRPr lang="en-US" sz="2400" dirty="0" smtClean="0"/>
          </a:p>
          <a:p>
            <a:pPr marL="457200" lvl="1" indent="-339725" algn="just" defTabSz="855663">
              <a:buFont typeface="+mj-lt"/>
              <a:buAutoNum type="arabicPeriod" startAt="4"/>
            </a:pPr>
            <a:r>
              <a:rPr lang="en-US" sz="2400" dirty="0" err="1" smtClean="0"/>
              <a:t>Jika</a:t>
            </a:r>
            <a:r>
              <a:rPr lang="en-US" sz="2400" dirty="0" smtClean="0"/>
              <a:t> input A = 5 </a:t>
            </a:r>
            <a:r>
              <a:rPr lang="en-US" sz="2400" dirty="0" err="1" smtClean="0"/>
              <a:t>dan</a:t>
            </a:r>
            <a:r>
              <a:rPr lang="en-US" sz="2400" dirty="0" smtClean="0"/>
              <a:t> input B = 6 </a:t>
            </a:r>
            <a:r>
              <a:rPr lang="en-US" sz="2400" dirty="0" err="1" smtClean="0"/>
              <a:t>maka</a:t>
            </a:r>
            <a:r>
              <a:rPr lang="en-US" sz="2400" dirty="0" smtClean="0"/>
              <a:t> :</a:t>
            </a:r>
          </a:p>
          <a:p>
            <a:pPr marL="457200" lvl="1" indent="-339725" algn="just" defTabSz="855663">
              <a:buFont typeface="+mj-lt"/>
              <a:buAutoNum type="arabicPeriod" startAt="4"/>
            </a:pPr>
            <a:endParaRPr lang="en-US" sz="2400" dirty="0" smtClean="0"/>
          </a:p>
          <a:p>
            <a:pPr marL="457200" lvl="1" indent="-339725" algn="just" defTabSz="855663">
              <a:buFont typeface="+mj-lt"/>
              <a:buAutoNum type="arabicPeriod" startAt="4"/>
            </a:pPr>
            <a:endParaRPr lang="en-US" sz="2400" dirty="0" smtClean="0"/>
          </a:p>
          <a:p>
            <a:pPr marL="457200" lvl="1" indent="0" algn="just" defTabSz="855663">
              <a:buNone/>
            </a:pPr>
            <a:endParaRPr lang="en-US" sz="2400" dirty="0" smtClean="0"/>
          </a:p>
          <a:p>
            <a:pPr marL="457200" lvl="1" indent="0" algn="just" defTabSz="855663">
              <a:buNone/>
            </a:pPr>
            <a:endParaRPr lang="en-US" sz="2400" dirty="0" smtClean="0"/>
          </a:p>
          <a:p>
            <a:pPr marL="457200" lvl="1" indent="0" algn="just" defTabSz="855663">
              <a:buNone/>
            </a:pPr>
            <a:endParaRPr lang="en-US" sz="2400" dirty="0" smtClean="0"/>
          </a:p>
          <a:p>
            <a:pPr marL="457200" lvl="1" indent="0" algn="just" defTabSz="855663">
              <a:buNone/>
            </a:pPr>
            <a:endParaRPr lang="en-US" sz="2400" dirty="0" smtClean="0"/>
          </a:p>
          <a:p>
            <a:pPr marL="457200" lvl="1" indent="0" algn="just" defTabSz="855663">
              <a:buNone/>
            </a:pPr>
            <a:endParaRPr lang="en-US" sz="2400" dirty="0" smtClean="0"/>
          </a:p>
        </p:txBody>
      </p:sp>
      <p:sp>
        <p:nvSpPr>
          <p:cNvPr id="5" name="Rectangle 4"/>
          <p:cNvSpPr/>
          <p:nvPr/>
        </p:nvSpPr>
        <p:spPr bwMode="auto">
          <a:xfrm>
            <a:off x="3657600" y="1371600"/>
            <a:ext cx="4572000" cy="1828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*</a:t>
            </a: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</a:t>
            </a: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***</a:t>
            </a: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****</a:t>
            </a:r>
          </a:p>
          <a:p>
            <a:pPr marL="0" marR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*****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657600" y="4267200"/>
            <a:ext cx="4572000" cy="1600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lvl="1" algn="just" defTabSz="855663"/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Calon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A : ##### (5)</a:t>
            </a:r>
          </a:p>
          <a:p>
            <a:pPr marL="0" lvl="1" algn="just" defTabSz="855663"/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algn="just" defTabSz="855663"/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Calon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B : ###### (6)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anchor="ctr"/>
          <a:lstStyle/>
          <a:p>
            <a:pPr algn="ctr"/>
            <a:r>
              <a:rPr lang="en-US" dirty="0" smtClean="0"/>
              <a:t>TUGAS MINGGUAN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11430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LEMBAR KERJA MATA KULIAH PEMROGRAMAN  DASAR</a:t>
            </a:r>
          </a:p>
          <a:p>
            <a:pPr algn="ctr"/>
            <a:r>
              <a:rPr lang="en-US" sz="2000" b="1" dirty="0" smtClean="0"/>
              <a:t>C / C++</a:t>
            </a:r>
          </a:p>
          <a:p>
            <a:pPr algn="ctr"/>
            <a:endParaRPr lang="en-US" sz="2000" b="1" dirty="0" smtClean="0"/>
          </a:p>
          <a:p>
            <a:pPr algn="ctr"/>
            <a:r>
              <a:rPr lang="en-US" sz="2000" dirty="0" smtClean="0"/>
              <a:t>HALAMAN </a:t>
            </a:r>
            <a:r>
              <a:rPr lang="en-US" sz="2000" b="1" dirty="0" smtClean="0"/>
              <a:t>51 s/d 52</a:t>
            </a:r>
            <a:r>
              <a:rPr lang="en-US" sz="2000" dirty="0" smtClean="0"/>
              <a:t>, SOAL BAGIAN </a:t>
            </a:r>
            <a:r>
              <a:rPr lang="en-US" sz="2000" b="1" dirty="0" smtClean="0"/>
              <a:t>A, B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C</a:t>
            </a:r>
            <a:r>
              <a:rPr lang="en-US" sz="2000" dirty="0" smtClean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2514600"/>
            <a:ext cx="9144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b="1" dirty="0" smtClean="0"/>
              <a:t>KETENTUAN TUGAS :</a:t>
            </a:r>
          </a:p>
          <a:p>
            <a:pPr marL="457200" indent="-339725" algn="just">
              <a:lnSpc>
                <a:spcPct val="200000"/>
              </a:lnSpc>
              <a:buFont typeface="+mj-lt"/>
              <a:buAutoNum type="arabicPeriod"/>
            </a:pPr>
            <a:r>
              <a:rPr lang="en-US" sz="2000" dirty="0" err="1" smtClean="0"/>
              <a:t>Dikumpulkan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pertemuan</a:t>
            </a:r>
            <a:r>
              <a:rPr lang="en-US" sz="2000" dirty="0" smtClean="0"/>
              <a:t> </a:t>
            </a:r>
            <a:r>
              <a:rPr lang="en-US" sz="2000" dirty="0" err="1" smtClean="0"/>
              <a:t>berikutnya</a:t>
            </a:r>
            <a:r>
              <a:rPr lang="en-US" sz="2000" dirty="0" smtClean="0"/>
              <a:t>.</a:t>
            </a:r>
          </a:p>
          <a:p>
            <a:pPr marL="457200" indent="-339725" algn="just">
              <a:lnSpc>
                <a:spcPct val="200000"/>
              </a:lnSpc>
              <a:buFont typeface="+mj-lt"/>
              <a:buAutoNum type="arabicPeriod"/>
            </a:pPr>
            <a:r>
              <a:rPr lang="en-US" sz="2000" dirty="0" err="1" smtClean="0"/>
              <a:t>Modul</a:t>
            </a:r>
            <a:r>
              <a:rPr lang="en-US" sz="2000" dirty="0" smtClean="0"/>
              <a:t> </a:t>
            </a:r>
            <a:r>
              <a:rPr lang="en-US" sz="2000" dirty="0" err="1" smtClean="0"/>
              <a:t>dikumpulkan</a:t>
            </a:r>
            <a:r>
              <a:rPr lang="en-US" sz="2000" dirty="0" smtClean="0"/>
              <a:t> </a:t>
            </a:r>
            <a:r>
              <a:rPr lang="en-US" sz="2000" dirty="0" err="1" smtClean="0"/>
              <a:t>beserta</a:t>
            </a:r>
            <a:r>
              <a:rPr lang="en-US" sz="2000" dirty="0" smtClean="0"/>
              <a:t> CD (1 CD per 1 </a:t>
            </a:r>
            <a:r>
              <a:rPr lang="en-US" sz="2000" dirty="0" err="1" smtClean="0"/>
              <a:t>Kelas</a:t>
            </a:r>
            <a:r>
              <a:rPr lang="en-US" sz="2000" dirty="0" smtClean="0"/>
              <a:t>), yang </a:t>
            </a:r>
            <a:r>
              <a:rPr lang="en-US" sz="2000" dirty="0" err="1" smtClean="0"/>
              <a:t>berisi</a:t>
            </a:r>
            <a:r>
              <a:rPr lang="en-US" sz="2000" dirty="0" smtClean="0"/>
              <a:t> </a:t>
            </a:r>
            <a:r>
              <a:rPr lang="en-US" sz="2000" dirty="0" err="1" smtClean="0"/>
              <a:t>sofcopy</a:t>
            </a:r>
            <a:r>
              <a:rPr lang="en-US" sz="2000" dirty="0" smtClean="0"/>
              <a:t> program.</a:t>
            </a:r>
          </a:p>
          <a:p>
            <a:pPr marL="457200" indent="-339725" algn="just">
              <a:lnSpc>
                <a:spcPct val="200000"/>
              </a:lnSpc>
              <a:buFont typeface="+mj-lt"/>
              <a:buAutoNum type="arabicPeriod"/>
            </a:pPr>
            <a:r>
              <a:rPr lang="en-US" sz="2000" dirty="0" smtClean="0"/>
              <a:t>CD </a:t>
            </a:r>
            <a:r>
              <a:rPr lang="en-US" sz="2000" dirty="0" err="1" smtClean="0"/>
              <a:t>Berisi</a:t>
            </a:r>
            <a:r>
              <a:rPr lang="en-US" sz="2000" dirty="0" smtClean="0"/>
              <a:t> folder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mahasiswa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format </a:t>
            </a:r>
            <a:r>
              <a:rPr lang="en-US" sz="2000" dirty="0" err="1" smtClean="0"/>
              <a:t>penamaan</a:t>
            </a:r>
            <a:r>
              <a:rPr lang="en-US" sz="2000" dirty="0" smtClean="0"/>
              <a:t> </a:t>
            </a:r>
            <a:r>
              <a:rPr lang="en-US" sz="2000" dirty="0" err="1" smtClean="0"/>
              <a:t>sbb</a:t>
            </a:r>
            <a:r>
              <a:rPr lang="en-US" sz="2000" b="1" dirty="0" smtClean="0"/>
              <a:t>: NIM-</a:t>
            </a:r>
            <a:r>
              <a:rPr lang="en-US" sz="2000" b="1" dirty="0" err="1" smtClean="0"/>
              <a:t>Nama_Mhs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85799"/>
          </a:xfrm>
        </p:spPr>
        <p:txBody>
          <a:bodyPr/>
          <a:lstStyle/>
          <a:p>
            <a:r>
              <a:rPr lang="en-US" sz="2800" b="1" dirty="0" smtClean="0"/>
              <a:t>PENGULANGAN</a:t>
            </a:r>
            <a:endParaRPr lang="en-US" sz="28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86400"/>
          </a:xfrm>
        </p:spPr>
        <p:txBody>
          <a:bodyPr/>
          <a:lstStyle/>
          <a:p>
            <a:pPr algn="just">
              <a:tabLst>
                <a:tab pos="1711325" algn="l"/>
              </a:tabLst>
            </a:pPr>
            <a:r>
              <a:rPr lang="en-US" dirty="0" err="1" smtClean="0"/>
              <a:t>Definisi</a:t>
            </a:r>
            <a:r>
              <a:rPr lang="en-US" dirty="0" smtClean="0"/>
              <a:t> :	</a:t>
            </a:r>
            <a:r>
              <a:rPr lang="en-US" dirty="0" err="1" smtClean="0"/>
              <a:t>Pengulangan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program 	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mengeksekusi</a:t>
            </a:r>
            <a:r>
              <a:rPr lang="en-US" dirty="0" smtClean="0"/>
              <a:t> </a:t>
            </a:r>
            <a:r>
              <a:rPr lang="en-US" dirty="0" err="1" smtClean="0"/>
              <a:t>sekumpulan</a:t>
            </a:r>
            <a:r>
              <a:rPr lang="en-US" dirty="0" smtClean="0"/>
              <a:t> 	</a:t>
            </a:r>
            <a:r>
              <a:rPr lang="en-US" dirty="0" err="1" smtClean="0"/>
              <a:t>aksi</a:t>
            </a:r>
            <a:r>
              <a:rPr lang="en-US" dirty="0" smtClean="0"/>
              <a:t> yang </a:t>
            </a:r>
            <a:r>
              <a:rPr lang="en-US" dirty="0" err="1" smtClean="0"/>
              <a:t>berpola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,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kali.</a:t>
            </a:r>
          </a:p>
          <a:p>
            <a:pPr algn="just">
              <a:tabLst>
                <a:tab pos="1711325" algn="l"/>
              </a:tabLst>
            </a:pPr>
            <a:endParaRPr lang="en-US" dirty="0" smtClean="0"/>
          </a:p>
          <a:p>
            <a:pPr algn="just"/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Pengulangan</a:t>
            </a:r>
            <a:r>
              <a:rPr lang="en-US" dirty="0" smtClean="0"/>
              <a:t> :</a:t>
            </a:r>
          </a:p>
          <a:p>
            <a:pPr marL="2065338" lvl="1" indent="-354013" algn="just" defTabSz="855663">
              <a:buFont typeface="+mj-lt"/>
              <a:buAutoNum type="arabicParenR"/>
            </a:pPr>
            <a:r>
              <a:rPr lang="en-US" sz="2400" dirty="0" err="1" smtClean="0"/>
              <a:t>Inisialisasi</a:t>
            </a:r>
            <a:endParaRPr lang="en-US" sz="2400" dirty="0" smtClean="0"/>
          </a:p>
          <a:p>
            <a:pPr marL="2065338" lvl="1" indent="-354013" algn="just" defTabSz="855663">
              <a:buFont typeface="+mj-lt"/>
              <a:buAutoNum type="arabicParenR"/>
            </a:pPr>
            <a:r>
              <a:rPr lang="en-US" sz="2400" dirty="0" err="1" smtClean="0"/>
              <a:t>Kondisi</a:t>
            </a:r>
            <a:endParaRPr lang="en-US" sz="2400" dirty="0" smtClean="0"/>
          </a:p>
          <a:p>
            <a:pPr marL="2065338" lvl="1" indent="-354013" algn="just" defTabSz="855663">
              <a:buFont typeface="+mj-lt"/>
              <a:buAutoNum type="arabicParenR"/>
            </a:pPr>
            <a:r>
              <a:rPr lang="en-US" sz="2400" dirty="0" err="1" smtClean="0"/>
              <a:t>Kendali</a:t>
            </a:r>
            <a:endParaRPr lang="en-US" sz="2400" dirty="0" smtClean="0"/>
          </a:p>
          <a:p>
            <a:pPr marL="2065338" lvl="1" indent="-354013" algn="just" defTabSz="855663">
              <a:buFont typeface="+mj-lt"/>
              <a:buAutoNum type="arabicParenR"/>
            </a:pPr>
            <a:endParaRPr lang="en-US" sz="2400" dirty="0" smtClean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85799"/>
          </a:xfrm>
        </p:spPr>
        <p:txBody>
          <a:bodyPr/>
          <a:lstStyle/>
          <a:p>
            <a:pPr>
              <a:tabLst>
                <a:tab pos="1711325" algn="l"/>
              </a:tabLst>
            </a:pPr>
            <a:r>
              <a:rPr lang="en-US" sz="2800" b="1" dirty="0" smtClean="0"/>
              <a:t>PENGULANGAN DALAM BAHASA C 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14400" y="685800"/>
            <a:ext cx="7315200" cy="1981200"/>
          </a:xfrm>
          <a:prstGeom prst="roundRect">
            <a:avLst>
              <a:gd name="adj" fmla="val 614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inisialisasi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kendali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14400" y="2667000"/>
            <a:ext cx="3657600" cy="3352800"/>
          </a:xfrm>
          <a:prstGeom prst="roundRect">
            <a:avLst>
              <a:gd name="adj" fmla="val 614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inisialisasi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kendali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72000" y="2667000"/>
            <a:ext cx="3657600" cy="3352800"/>
          </a:xfrm>
          <a:prstGeom prst="roundRect">
            <a:avLst>
              <a:gd name="adj" fmla="val 614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inisialisasi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kendali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85799"/>
          </a:xfrm>
        </p:spPr>
        <p:txBody>
          <a:bodyPr/>
          <a:lstStyle/>
          <a:p>
            <a:pPr marL="574675" indent="-457200" algn="just">
              <a:buFont typeface="+mj-lt"/>
              <a:buAutoNum type="alphaUcPeriod"/>
            </a:pPr>
            <a:r>
              <a:rPr lang="en-US" sz="2800" b="1" dirty="0" smtClean="0"/>
              <a:t>FOR</a:t>
            </a:r>
            <a:endParaRPr lang="en-US" sz="28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486400"/>
          </a:xfrm>
        </p:spPr>
        <p:txBody>
          <a:bodyPr/>
          <a:lstStyle/>
          <a:p>
            <a:pPr marL="914400" marR="9144" lvl="0" indent="-339725" algn="just" defTabSz="914400" fontAlgn="auto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b="1" kern="1200" dirty="0" err="1" smtClean="0">
                <a:solidFill>
                  <a:srgbClr val="000000"/>
                </a:solidFill>
                <a:latin typeface="Goudy Old Style" pitchFamily="18" charset="0"/>
              </a:rPr>
              <a:t>Inisialisasi</a:t>
            </a:r>
            <a:r>
              <a:rPr lang="en-US" b="1" kern="1200" dirty="0" smtClean="0">
                <a:solidFill>
                  <a:srgbClr val="000000"/>
                </a:solidFill>
                <a:latin typeface="Goudy Old Style" pitchFamily="18" charset="0"/>
              </a:rPr>
              <a:t>, </a:t>
            </a:r>
            <a:r>
              <a:rPr lang="en-US" b="1" kern="1200" dirty="0" err="1" smtClean="0">
                <a:solidFill>
                  <a:srgbClr val="000000"/>
                </a:solidFill>
                <a:latin typeface="Goudy Old Style" pitchFamily="18" charset="0"/>
              </a:rPr>
              <a:t>Kondisi</a:t>
            </a:r>
            <a:r>
              <a:rPr lang="en-US" b="1" kern="1200" dirty="0" smtClean="0">
                <a:solidFill>
                  <a:srgbClr val="000000"/>
                </a:solidFill>
                <a:latin typeface="Goudy Old Style" pitchFamily="18" charset="0"/>
              </a:rPr>
              <a:t> &amp; </a:t>
            </a:r>
            <a:r>
              <a:rPr lang="en-US" b="1" kern="1200" dirty="0" err="1" smtClean="0">
                <a:solidFill>
                  <a:srgbClr val="000000"/>
                </a:solidFill>
                <a:latin typeface="Goudy Old Style" pitchFamily="18" charset="0"/>
              </a:rPr>
              <a:t>Kendali</a:t>
            </a:r>
            <a:r>
              <a:rPr lang="en-US" b="1" kern="1200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kern="1200" dirty="0" err="1" smtClean="0">
                <a:solidFill>
                  <a:srgbClr val="000000"/>
                </a:solidFill>
                <a:latin typeface="Goudy Old Style" pitchFamily="18" charset="0"/>
              </a:rPr>
              <a:t>berada</a:t>
            </a:r>
            <a:r>
              <a:rPr lang="en-US" b="1" kern="1200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kern="1200" dirty="0" err="1" smtClean="0">
                <a:solidFill>
                  <a:srgbClr val="000000"/>
                </a:solidFill>
                <a:latin typeface="Goudy Old Style" pitchFamily="18" charset="0"/>
              </a:rPr>
              <a:t>pada</a:t>
            </a:r>
            <a:r>
              <a:rPr lang="en-US" b="1" kern="1200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kern="1200" dirty="0" err="1" smtClean="0">
                <a:solidFill>
                  <a:srgbClr val="000000"/>
                </a:solidFill>
                <a:latin typeface="Goudy Old Style" pitchFamily="18" charset="0"/>
              </a:rPr>
              <a:t>satu</a:t>
            </a:r>
            <a:r>
              <a:rPr lang="en-US" b="1" kern="1200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kern="1200" dirty="0" err="1" smtClean="0">
                <a:solidFill>
                  <a:srgbClr val="000000"/>
                </a:solidFill>
                <a:latin typeface="Goudy Old Style" pitchFamily="18" charset="0"/>
              </a:rPr>
              <a:t>blok</a:t>
            </a:r>
            <a:r>
              <a:rPr lang="en-US" b="1" kern="1200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kern="1200" dirty="0" err="1" smtClean="0">
                <a:solidFill>
                  <a:srgbClr val="000000"/>
                </a:solidFill>
                <a:latin typeface="Goudy Old Style" pitchFamily="18" charset="0"/>
              </a:rPr>
              <a:t>dengan</a:t>
            </a:r>
            <a:r>
              <a:rPr lang="en-US" b="1" kern="1200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kern="1200" dirty="0" err="1" smtClean="0">
                <a:solidFill>
                  <a:srgbClr val="000000"/>
                </a:solidFill>
                <a:latin typeface="Goudy Old Style" pitchFamily="18" charset="0"/>
              </a:rPr>
              <a:t>struktur</a:t>
            </a:r>
            <a:r>
              <a:rPr lang="en-US" b="1" kern="1200" dirty="0" smtClean="0">
                <a:solidFill>
                  <a:srgbClr val="000000"/>
                </a:solidFill>
                <a:latin typeface="Goudy Old Style" pitchFamily="18" charset="0"/>
              </a:rPr>
              <a:t> FOR.</a:t>
            </a:r>
          </a:p>
          <a:p>
            <a:pPr marL="914400" marR="9144" lvl="0" indent="-339725" algn="just" defTabSz="914400" fontAlgn="auto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b="1" dirty="0" smtClean="0">
              <a:solidFill>
                <a:srgbClr val="000000"/>
              </a:solidFill>
              <a:latin typeface="Goudy Old Style" pitchFamily="18" charset="0"/>
            </a:endParaRPr>
          </a:p>
          <a:p>
            <a:pPr marL="914400" marR="9144" lvl="0" indent="-339725" algn="just" defTabSz="914400" fontAlgn="auto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b="1" kern="1200" dirty="0" err="1" smtClean="0">
                <a:solidFill>
                  <a:srgbClr val="000000"/>
                </a:solidFill>
                <a:latin typeface="Goudy Old Style" pitchFamily="18" charset="0"/>
              </a:rPr>
              <a:t>Pengulangan</a:t>
            </a:r>
            <a:r>
              <a:rPr lang="en-US" b="1" kern="1200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kern="1200" dirty="0" err="1" smtClean="0">
                <a:solidFill>
                  <a:srgbClr val="000000"/>
                </a:solidFill>
                <a:latin typeface="Goudy Old Style" pitchFamily="18" charset="0"/>
              </a:rPr>
              <a:t>akan</a:t>
            </a:r>
            <a:r>
              <a:rPr lang="en-US" b="1" kern="1200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kern="1200" dirty="0" err="1" smtClean="0">
                <a:solidFill>
                  <a:srgbClr val="000000"/>
                </a:solidFill>
                <a:latin typeface="Goudy Old Style" pitchFamily="18" charset="0"/>
              </a:rPr>
              <a:t>berlangsung</a:t>
            </a:r>
            <a:r>
              <a:rPr lang="en-US" b="1" kern="1200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kern="1200" dirty="0" err="1" smtClean="0">
                <a:solidFill>
                  <a:srgbClr val="000000"/>
                </a:solidFill>
                <a:latin typeface="Goudy Old Style" pitchFamily="18" charset="0"/>
              </a:rPr>
              <a:t>selama</a:t>
            </a:r>
            <a:r>
              <a:rPr lang="en-US" b="1" kern="1200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kern="1200" dirty="0" err="1" smtClean="0">
                <a:solidFill>
                  <a:srgbClr val="000000"/>
                </a:solidFill>
                <a:latin typeface="Goudy Old Style" pitchFamily="18" charset="0"/>
              </a:rPr>
              <a:t>Kondisi</a:t>
            </a:r>
            <a:r>
              <a:rPr lang="en-US" b="1" kern="1200" dirty="0" smtClean="0">
                <a:solidFill>
                  <a:srgbClr val="000000"/>
                </a:solidFill>
                <a:latin typeface="Goudy Old Style" pitchFamily="18" charset="0"/>
              </a:rPr>
              <a:t> = True.</a:t>
            </a:r>
          </a:p>
          <a:p>
            <a:pPr marL="914400" marR="9144" lvl="0" indent="-339725" algn="just" defTabSz="914400" fontAlgn="auto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b="1" kern="1200" dirty="0" smtClean="0">
              <a:solidFill>
                <a:srgbClr val="000000"/>
              </a:solidFill>
              <a:latin typeface="Goudy Old Style" pitchFamily="18" charset="0"/>
            </a:endParaRPr>
          </a:p>
          <a:p>
            <a:pPr marL="914400" marR="9144" lvl="0" indent="-339725" algn="just" defTabSz="914400" fontAlgn="auto"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Jika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kondisi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= False,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maka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pengulangan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akan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berhenti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.</a:t>
            </a:r>
            <a:endParaRPr lang="en-US" b="1" kern="1200" dirty="0" smtClean="0">
              <a:solidFill>
                <a:srgbClr val="000000"/>
              </a:solidFill>
              <a:latin typeface="Goudy Old Style" pitchFamily="18" charset="0"/>
            </a:endParaRPr>
          </a:p>
          <a:p>
            <a:pPr marL="914400" lvl="1" indent="-339725" algn="just" defTabSz="855663">
              <a:buFont typeface="Wingdings" pitchFamily="2" charset="2"/>
              <a:buChar char="q"/>
            </a:pPr>
            <a:endParaRPr lang="en-US" sz="24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1828800" y="3429000"/>
            <a:ext cx="5486400" cy="1981200"/>
          </a:xfrm>
          <a:prstGeom prst="roundRect">
            <a:avLst>
              <a:gd name="adj" fmla="val 614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inisialisasi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kendali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457200"/>
            <a:ext cx="9144000" cy="5943600"/>
          </a:xfrm>
          <a:prstGeom prst="rect">
            <a:avLst/>
          </a:prstGeom>
          <a:solidFill>
            <a:srgbClr val="00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t">
            <a:noAutofit/>
          </a:bodyPr>
          <a:lstStyle/>
          <a:p>
            <a:pPr marL="109538" marR="9144" lvl="0" algn="just">
              <a:spcBef>
                <a:spcPct val="0"/>
              </a:spcBef>
              <a:defRPr/>
            </a:pP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09538" marR="9144" lvl="0" algn="just">
              <a:spcBef>
                <a:spcPct val="0"/>
              </a:spcBef>
              <a:defRPr/>
            </a:pPr>
            <a:endParaRPr lang="en-US" sz="2400" b="1" dirty="0">
              <a:solidFill>
                <a:schemeClr val="bg1">
                  <a:lumMod val="9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463550" marR="9144" lvl="0" algn="just">
              <a:spcBef>
                <a:spcPct val="0"/>
              </a:spcBef>
              <a:defRPr/>
            </a:pP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400" b="1" dirty="0" err="1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j=0; j&lt;5; j++){</a:t>
            </a:r>
          </a:p>
          <a:p>
            <a:pPr marL="463550" marR="9144" lvl="0" algn="just">
              <a:spcBef>
                <a:spcPct val="0"/>
              </a:spcBef>
              <a:defRPr/>
            </a:pPr>
            <a:r>
              <a:rPr lang="en-US" sz="2400" b="1" dirty="0" err="1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(“\n </a:t>
            </a:r>
            <a:r>
              <a:rPr lang="en-US" sz="2400" b="1" dirty="0" err="1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Stetmen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pengulangan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ke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-%d \</a:t>
            </a:r>
            <a:r>
              <a:rPr lang="en-US" sz="2400" b="1" dirty="0" err="1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n”,j</a:t>
            </a: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63550" marR="9144" lvl="0" algn="just">
              <a:spcBef>
                <a:spcPct val="0"/>
              </a:spcBef>
              <a:defRPr/>
            </a:pPr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09538" marR="9144" lvl="0" algn="just">
              <a:spcBef>
                <a:spcPct val="0"/>
              </a:spcBef>
              <a:defRPr/>
            </a:pPr>
            <a:endParaRPr lang="en-US" sz="2400" b="1" dirty="0">
              <a:solidFill>
                <a:schemeClr val="bg1">
                  <a:lumMod val="9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solidFill>
                <a:schemeClr val="bg1">
                  <a:lumMod val="9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effectLst/>
                <a:hlinkClick r:id="rId2"/>
              </a:rPr>
              <a:t>taufik.pontoh@windowslive.com</a:t>
            </a:r>
            <a:endParaRPr lang="en-US" sz="110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anchor="ctr">
            <a:noAutofit/>
          </a:bodyPr>
          <a:lstStyle/>
          <a:p>
            <a:pPr marL="117475" marR="9144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1200" cap="all" spc="60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reflection blurRad="12700" stA="34000" endA="740" endPos="53000" dir="5400000" sy="-100000" algn="bl" rotWithShape="0"/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CONTOH PROGRAM 1</a:t>
            </a:r>
            <a:endParaRPr kumimoji="0" lang="en-US" sz="2400" b="1" i="0" strike="noStrike" kern="1200" cap="all" spc="600" normalizeH="0" baseline="0" noProof="0" dirty="0">
              <a:ln>
                <a:noFill/>
              </a:ln>
              <a:solidFill>
                <a:srgbClr val="000000"/>
              </a:solidFill>
              <a:effectLst>
                <a:reflection blurRad="12700" stA="34000" endA="740" endPos="53000" dir="5400000" sy="-100000" algn="bl" rotWithShape="0"/>
              </a:effectLst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85799"/>
          </a:xfrm>
        </p:spPr>
        <p:txBody>
          <a:bodyPr/>
          <a:lstStyle/>
          <a:p>
            <a:pPr marL="631825" indent="-514350" algn="just">
              <a:buFont typeface="+mj-lt"/>
              <a:buAutoNum type="alphaUcPeriod" startAt="2"/>
            </a:pPr>
            <a:r>
              <a:rPr lang="en-US" sz="2800" b="1" dirty="0" smtClean="0"/>
              <a:t>WHILE</a:t>
            </a:r>
            <a:endParaRPr lang="en-US" sz="28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4572000" cy="5486400"/>
          </a:xfrm>
        </p:spPr>
        <p:txBody>
          <a:bodyPr/>
          <a:lstStyle/>
          <a:p>
            <a:pPr marL="914400" marR="9144" indent="-450850" algn="just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Inisialisasi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dan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kendali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berada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diluar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blok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WHILE.</a:t>
            </a:r>
          </a:p>
          <a:p>
            <a:pPr marL="914400" marR="9144" lvl="0" indent="-450850" algn="just">
              <a:spcBef>
                <a:spcPct val="0"/>
              </a:spcBef>
              <a:buNone/>
              <a:defRPr/>
            </a:pPr>
            <a:endParaRPr lang="en-US" b="1" dirty="0" smtClean="0">
              <a:solidFill>
                <a:srgbClr val="000000"/>
              </a:solidFill>
              <a:latin typeface="Goudy Old Style" pitchFamily="18" charset="0"/>
            </a:endParaRPr>
          </a:p>
          <a:p>
            <a:pPr marL="914400" marR="9144" lvl="0" indent="-450850" algn="just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Pengulangan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akan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berlangsung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selama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Kondisi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= True.</a:t>
            </a:r>
          </a:p>
          <a:p>
            <a:pPr marL="914400" marR="9144" lvl="0" indent="-450850" algn="just">
              <a:spcBef>
                <a:spcPct val="0"/>
              </a:spcBef>
              <a:buFont typeface="Wingdings" pitchFamily="2" charset="2"/>
              <a:buChar char="q"/>
              <a:defRPr/>
            </a:pPr>
            <a:endParaRPr lang="en-US" b="1" dirty="0" smtClean="0">
              <a:solidFill>
                <a:srgbClr val="000000"/>
              </a:solidFill>
              <a:latin typeface="Goudy Old Style" pitchFamily="18" charset="0"/>
            </a:endParaRPr>
          </a:p>
          <a:p>
            <a:pPr marL="914400" marR="9144" lvl="0" indent="-450850" algn="just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Jika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kondisi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= False,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maka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pengulangan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akan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berhenti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.</a:t>
            </a:r>
            <a:endParaRPr lang="en-US" b="1" dirty="0">
              <a:solidFill>
                <a:srgbClr val="000000"/>
              </a:solidFill>
              <a:latin typeface="Goudy Old Style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029200" y="685800"/>
            <a:ext cx="3657600" cy="3352800"/>
          </a:xfrm>
          <a:prstGeom prst="roundRect">
            <a:avLst>
              <a:gd name="adj" fmla="val 614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inisialisasi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kendali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457200"/>
            <a:ext cx="9144000" cy="5943600"/>
          </a:xfrm>
          <a:prstGeom prst="rect">
            <a:avLst/>
          </a:prstGeom>
          <a:solidFill>
            <a:srgbClr val="00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t">
            <a:noAutofit/>
          </a:bodyPr>
          <a:lstStyle/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j=1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while (j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&lt;=5){</a:t>
            </a:r>
            <a:endParaRPr lang="en-US" sz="2000" b="1" dirty="0">
              <a:solidFill>
                <a:schemeClr val="bg1">
                  <a:lumMod val="9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("\n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Stetmen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Pengulangan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ke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-%d \</a:t>
            </a:r>
            <a:r>
              <a:rPr lang="en-US" sz="2000" b="1" dirty="0" err="1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n",j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solidFill>
                <a:schemeClr val="bg1">
                  <a:lumMod val="9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solidFill>
                <a:schemeClr val="bg1">
                  <a:lumMod val="9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effectLst/>
                <a:hlinkClick r:id="rId2"/>
              </a:rPr>
              <a:t>taufik.pontoh@windowslive.com</a:t>
            </a:r>
            <a:endParaRPr lang="en-US" sz="110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anchor="ctr">
            <a:noAutofit/>
          </a:bodyPr>
          <a:lstStyle/>
          <a:p>
            <a:pPr marL="117475" marR="9144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1200" cap="all" spc="60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reflection blurRad="12700" stA="34000" endA="740" endPos="53000" dir="5400000" sy="-100000" algn="bl" rotWithShape="0"/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CONTOH PROGRAM 3</a:t>
            </a:r>
            <a:endParaRPr kumimoji="0" lang="en-US" sz="2400" b="1" i="0" strike="noStrike" kern="1200" cap="all" spc="600" normalizeH="0" baseline="0" noProof="0" dirty="0">
              <a:ln>
                <a:noFill/>
              </a:ln>
              <a:solidFill>
                <a:srgbClr val="000000"/>
              </a:solidFill>
              <a:effectLst>
                <a:reflection blurRad="12700" stA="34000" endA="740" endPos="53000" dir="5400000" sy="-100000" algn="bl" rotWithShape="0"/>
              </a:effectLst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85799"/>
          </a:xfrm>
        </p:spPr>
        <p:txBody>
          <a:bodyPr/>
          <a:lstStyle/>
          <a:p>
            <a:pPr marL="631825" indent="-514350" algn="just">
              <a:buFont typeface="+mj-lt"/>
              <a:buAutoNum type="alphaUcPeriod" startAt="3"/>
            </a:pPr>
            <a:r>
              <a:rPr lang="en-US" sz="2800" b="1" dirty="0" smtClean="0"/>
              <a:t>DO-WHILE</a:t>
            </a:r>
            <a:endParaRPr lang="en-US" sz="28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4572000" cy="5486400"/>
          </a:xfrm>
        </p:spPr>
        <p:txBody>
          <a:bodyPr/>
          <a:lstStyle/>
          <a:p>
            <a:pPr marL="914400" marR="9144" indent="-450850" algn="just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Inisialisasi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dan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kendali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berada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diluar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blok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DO-WHILE.</a:t>
            </a:r>
          </a:p>
          <a:p>
            <a:pPr marL="914400" marR="9144" lvl="0" indent="-450850" algn="just">
              <a:spcBef>
                <a:spcPct val="0"/>
              </a:spcBef>
              <a:buNone/>
              <a:defRPr/>
            </a:pPr>
            <a:endParaRPr lang="en-US" b="1" dirty="0" smtClean="0">
              <a:solidFill>
                <a:srgbClr val="000000"/>
              </a:solidFill>
              <a:latin typeface="Goudy Old Style" pitchFamily="18" charset="0"/>
            </a:endParaRPr>
          </a:p>
          <a:p>
            <a:pPr marL="914400" marR="9144" lvl="0" indent="-450850" algn="just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Pengulangan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akan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berlangsung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selama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Kondisi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= True.</a:t>
            </a:r>
          </a:p>
          <a:p>
            <a:pPr marL="914400" marR="9144" lvl="0" indent="-450850" algn="just">
              <a:spcBef>
                <a:spcPct val="0"/>
              </a:spcBef>
              <a:buFont typeface="Wingdings" pitchFamily="2" charset="2"/>
              <a:buChar char="q"/>
              <a:defRPr/>
            </a:pPr>
            <a:endParaRPr lang="en-US" b="1" dirty="0" smtClean="0">
              <a:solidFill>
                <a:srgbClr val="000000"/>
              </a:solidFill>
              <a:latin typeface="Goudy Old Style" pitchFamily="18" charset="0"/>
            </a:endParaRPr>
          </a:p>
          <a:p>
            <a:pPr marL="914400" marR="9144" lvl="0" indent="-450850" algn="just"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Jika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kondisi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= False,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maka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pengulangan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akan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Goudy Old Style" pitchFamily="18" charset="0"/>
              </a:rPr>
              <a:t>berhenti</a:t>
            </a:r>
            <a:r>
              <a:rPr lang="en-US" b="1" dirty="0" smtClean="0">
                <a:solidFill>
                  <a:srgbClr val="000000"/>
                </a:solidFill>
                <a:latin typeface="Goudy Old Style" pitchFamily="18" charset="0"/>
              </a:rPr>
              <a:t>.</a:t>
            </a:r>
            <a:endParaRPr lang="en-US" b="1" dirty="0">
              <a:solidFill>
                <a:srgbClr val="000000"/>
              </a:solidFill>
              <a:latin typeface="Goudy Old Style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029200" y="685800"/>
            <a:ext cx="3657600" cy="3352800"/>
          </a:xfrm>
          <a:prstGeom prst="roundRect">
            <a:avLst>
              <a:gd name="adj" fmla="val 6141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inisialisasi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endParaRPr lang="en-US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kendali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just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457200"/>
            <a:ext cx="9144000" cy="5943600"/>
          </a:xfrm>
          <a:prstGeom prst="rect">
            <a:avLst/>
          </a:prstGeom>
          <a:solidFill>
            <a:srgbClr val="00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t">
            <a:noAutofit/>
          </a:bodyPr>
          <a:lstStyle/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j=1;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do{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("\n Statement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Pengulangan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Ke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-%d \</a:t>
            </a:r>
            <a:r>
              <a:rPr lang="en-US" sz="2000" b="1" dirty="0" err="1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n",j</a:t>
            </a: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j++;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   while (j&lt;=5);</a:t>
            </a:r>
          </a:p>
          <a:p>
            <a:pPr marL="109538" marR="9144" lvl="0" algn="just">
              <a:spcBef>
                <a:spcPct val="0"/>
              </a:spcBef>
              <a:defRPr/>
            </a:pPr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solidFill>
                <a:schemeClr val="bg1">
                  <a:lumMod val="9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0000"/>
                </a:solidFill>
                <a:effectLst/>
                <a:hlinkClick r:id="rId2"/>
              </a:rPr>
              <a:t>taufik.pontoh@windowslive.com</a:t>
            </a:r>
            <a:endParaRPr lang="en-US" sz="1100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anchor="ctr">
            <a:noAutofit/>
          </a:bodyPr>
          <a:lstStyle/>
          <a:p>
            <a:pPr marL="117475" marR="9144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strike="noStrike" kern="1200" cap="all" spc="600" normalizeH="0" baseline="0" noProof="0" dirty="0" smtClean="0">
                <a:ln>
                  <a:noFill/>
                </a:ln>
                <a:solidFill>
                  <a:srgbClr val="000000"/>
                </a:solidFill>
                <a:effectLst>
                  <a:reflection blurRad="12700" stA="34000" endA="740" endPos="53000" dir="5400000" sy="-100000" algn="bl" rotWithShape="0"/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CONTOH PROGRAM 3</a:t>
            </a:r>
            <a:endParaRPr kumimoji="0" lang="en-US" sz="2400" b="1" i="0" strike="noStrike" kern="1200" cap="all" spc="600" normalizeH="0" baseline="0" noProof="0" dirty="0">
              <a:ln>
                <a:noFill/>
              </a:ln>
              <a:solidFill>
                <a:srgbClr val="000000"/>
              </a:solidFill>
              <a:effectLst>
                <a:reflection blurRad="12700" stA="34000" endA="740" endPos="53000" dir="5400000" sy="-100000" algn="bl" rotWithShape="0"/>
              </a:effectLst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PFin2_ticker_prn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PPPFin2_ticker_prnt</Template>
  <TotalTime>952</TotalTime>
  <Words>555</Words>
  <Application>Microsoft Office PowerPoint</Application>
  <PresentationFormat>On-screen Show (4:3)</PresentationFormat>
  <Paragraphs>204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PPPFin2_ticker_prnt</vt:lpstr>
      <vt:lpstr>Slide 1</vt:lpstr>
      <vt:lpstr>PENGULANGAN</vt:lpstr>
      <vt:lpstr>PENGULANGAN DALAM BAHASA C :</vt:lpstr>
      <vt:lpstr>FOR</vt:lpstr>
      <vt:lpstr>Slide 5</vt:lpstr>
      <vt:lpstr>WHILE</vt:lpstr>
      <vt:lpstr>Slide 7</vt:lpstr>
      <vt:lpstr>DO-WHILE</vt:lpstr>
      <vt:lpstr>Slide 9</vt:lpstr>
      <vt:lpstr>Slide 10</vt:lpstr>
      <vt:lpstr>Slide 11</vt:lpstr>
      <vt:lpstr>LATIHAN</vt:lpstr>
      <vt:lpstr>LATIHAN</vt:lpstr>
      <vt:lpstr>TUGAS MINGGUAN</vt:lpstr>
    </vt:vector>
  </TitlesOfParts>
  <Company>vixotophia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vixotophia</dc:creator>
  <cp:lastModifiedBy>vixotophia</cp:lastModifiedBy>
  <cp:revision>126</cp:revision>
  <dcterms:created xsi:type="dcterms:W3CDTF">2012-03-25T22:49:58Z</dcterms:created>
  <dcterms:modified xsi:type="dcterms:W3CDTF">2012-04-02T11:07:56Z</dcterms:modified>
</cp:coreProperties>
</file>