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52F5-0821-4336-9761-519849DD3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173E-EB09-4312-B524-2076564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AA2-0AE9-4B85-B483-9CCA8CD2E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09D8-494F-4637-8772-4A945ED75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2234-A67C-4D68-A4C6-379C538D7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FD00-1907-4138-A83E-576D39BAE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8D6A-956B-450A-9441-DE84B26C9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2F6-BE83-4473-98E9-B89599879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D92F-5964-4CBB-9390-49DA567C9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C15B-349C-41A4-A648-27130E66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5C369-D622-4E6D-ADFC-13D37B3131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756214-BEB9-441F-9C35-9C698CA384B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>
            <a:normAutofit fontScale="90000"/>
          </a:bodyPr>
          <a:lstStyle/>
          <a:p>
            <a:r>
              <a:rPr lang="en-US"/>
              <a:t>Model Konvensional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DFD versi design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DFD versi analisis</a:t>
            </a:r>
          </a:p>
          <a:p>
            <a:pPr lvl="1"/>
            <a:r>
              <a:rPr lang="en-US" sz="2400"/>
              <a:t>Memodelkan proses dunia nyata</a:t>
            </a:r>
          </a:p>
          <a:p>
            <a:pPr lvl="1"/>
            <a:r>
              <a:rPr lang="en-US" sz="2400"/>
              <a:t>Media verifikasi system dengan client</a:t>
            </a:r>
          </a:p>
          <a:p>
            <a:pPr lvl="1"/>
            <a:r>
              <a:rPr lang="en-US" sz="2400"/>
              <a:t>SRS</a:t>
            </a:r>
          </a:p>
          <a:p>
            <a:r>
              <a:rPr lang="en-US" sz="2800"/>
              <a:t>DFD versi design</a:t>
            </a:r>
          </a:p>
          <a:p>
            <a:pPr lvl="1"/>
            <a:r>
              <a:rPr lang="en-US" sz="2400"/>
              <a:t>Memodelkan proses dalam software</a:t>
            </a:r>
          </a:p>
          <a:p>
            <a:pPr lvl="1"/>
            <a:r>
              <a:rPr lang="en-US" sz="2400"/>
              <a:t>Untuk diimplementasikan oleh programmer</a:t>
            </a:r>
          </a:p>
          <a:p>
            <a:pPr lvl="1"/>
            <a:r>
              <a:rPr lang="en-US" sz="2400"/>
              <a:t>SDD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Contoh DFD versi analisis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810000" y="1981200"/>
          <a:ext cx="1608138" cy="4454525"/>
        </p:xfrm>
        <a:graphic>
          <a:graphicData uri="http://schemas.openxmlformats.org/presentationml/2006/ole">
            <p:oleObj spid="_x0000_s13316" name="Model" r:id="rId3" imgW="1015920" imgH="281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Contoh DFD versi Design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819400" y="1676400"/>
          <a:ext cx="3971925" cy="4876800"/>
        </p:xfrm>
        <a:graphic>
          <a:graphicData uri="http://schemas.openxmlformats.org/presentationml/2006/ole">
            <p:oleObj spid="_x0000_s14340" name="Model" r:id="rId3" imgW="3400200" imgH="4175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PSpec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Penjabaran Proses paling detail pada DFD versi design</a:t>
            </a:r>
          </a:p>
          <a:p>
            <a:r>
              <a:rPr lang="en-US"/>
              <a:t>Ada pada SDD</a:t>
            </a:r>
          </a:p>
          <a:p>
            <a:r>
              <a:rPr lang="en-US"/>
              <a:t>Berupa</a:t>
            </a:r>
          </a:p>
          <a:p>
            <a:pPr lvl="1"/>
            <a:r>
              <a:rPr lang="en-US"/>
              <a:t>Flowchart</a:t>
            </a:r>
          </a:p>
          <a:p>
            <a:pPr lvl="1"/>
            <a:r>
              <a:rPr lang="en-US"/>
              <a:t>Notasi algoritmik (lihat point 12.18)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Pelengkap DFD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State Transition Diagram</a:t>
            </a:r>
          </a:p>
          <a:p>
            <a:pPr>
              <a:lnSpc>
                <a:spcPct val="90000"/>
              </a:lnSpc>
            </a:pPr>
            <a:r>
              <a:rPr lang="en-US" sz="2800"/>
              <a:t>Control Flow Diagram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Functional Req – Process Dependency Matrix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Verifikasi semua req telah terdesign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Tidak ada proses yang bukan merupakan req</a:t>
            </a:r>
          </a:p>
          <a:p>
            <a:pPr>
              <a:lnSpc>
                <a:spcPct val="90000"/>
              </a:lnSpc>
            </a:pPr>
            <a:r>
              <a:rPr lang="en-US" sz="2800"/>
              <a:t>Informasi tambahan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Idealnya setiap data store pada DFD versi design menjadi entitas pada ERD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Process – Data dependency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Control Flow Diagram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Notasi : </a:t>
            </a:r>
          </a:p>
          <a:p>
            <a:pPr lvl="1"/>
            <a:r>
              <a:rPr lang="en-US"/>
              <a:t>Figure 12.13 &amp; Figure 12.14</a:t>
            </a:r>
          </a:p>
          <a:p>
            <a:r>
              <a:rPr lang="en-US"/>
              <a:t>Keterkaitan DFD dan CFD :</a:t>
            </a:r>
          </a:p>
          <a:p>
            <a:pPr lvl="1"/>
            <a:r>
              <a:rPr lang="en-US"/>
              <a:t>Figure 12.17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State Transition Diagram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Contoh</a:t>
            </a:r>
          </a:p>
          <a:p>
            <a:pPr lvl="1"/>
            <a:r>
              <a:rPr lang="en-US"/>
              <a:t>Figure 12.21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Func. Req. – Process Dep. Matrix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Di SRS ada Functional Requirement</a:t>
            </a:r>
          </a:p>
          <a:p>
            <a:pPr lvl="1"/>
            <a:r>
              <a:rPr lang="en-US" sz="2400"/>
              <a:t>Point-point fungsi yang harus dipenuhi oleh software yang akan dikembangkan</a:t>
            </a:r>
          </a:p>
          <a:p>
            <a:pPr lvl="1"/>
            <a:r>
              <a:rPr lang="en-US" sz="2400"/>
              <a:t>Dikodekan dengan mekanisme tertentu</a:t>
            </a:r>
          </a:p>
          <a:p>
            <a:pPr lvl="2"/>
            <a:r>
              <a:rPr lang="en-US" sz="2000"/>
              <a:t>Traceability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Func. Req. – Process Dep. Matrix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Func. Req. – Process Dependency matrix</a:t>
            </a:r>
          </a:p>
          <a:p>
            <a:pPr lvl="1"/>
            <a:r>
              <a:rPr lang="en-US" sz="2400"/>
              <a:t>Tabel / matrix yang mengkaitkan antara functional requirement dengan process-process yang ada di DFD versi design yang paling detil</a:t>
            </a:r>
          </a:p>
          <a:p>
            <a:pPr lvl="2"/>
            <a:r>
              <a:rPr lang="en-US" sz="2000"/>
              <a:t>misal FR jadi baris dan process menjadi kolom</a:t>
            </a:r>
          </a:p>
          <a:p>
            <a:pPr lvl="3"/>
            <a:r>
              <a:rPr lang="en-US" sz="1800"/>
              <a:t>Bila ada baris yang kosong : FR bersangkutan belum terimplementasi</a:t>
            </a:r>
          </a:p>
          <a:p>
            <a:pPr lvl="3"/>
            <a:r>
              <a:rPr lang="en-US" sz="1800"/>
              <a:t>Bila ada kolom kosong : process bersangkutan tidak perlu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Entity Relationship Diagram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Data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Orang, organisasi, divais, produk sotware atau apapun yang menghasilkan atau mengkonsumsi informasi</a:t>
            </a:r>
          </a:p>
          <a:p>
            <a:pPr>
              <a:lnSpc>
                <a:spcPct val="90000"/>
              </a:lnSpc>
            </a:pPr>
            <a:r>
              <a:rPr lang="en-US" sz="2800"/>
              <a:t>Atribut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Sesuatu yang mencirikan atau menerangkan instance dari sebuah data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Referensi dari satu data object ke data object lain</a:t>
            </a:r>
          </a:p>
          <a:p>
            <a:pPr>
              <a:lnSpc>
                <a:spcPct val="90000"/>
              </a:lnSpc>
            </a:pPr>
            <a:r>
              <a:rPr lang="en-US" sz="2800"/>
              <a:t>Relasi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Mengindikasikan keterkaitan antara data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>
            <a:normAutofit fontScale="90000"/>
          </a:bodyPr>
          <a:lstStyle/>
          <a:p>
            <a:r>
              <a:rPr lang="en-US"/>
              <a:t>Ikhtisar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DFD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Konsep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Notasi &amp; Levelling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Versi Analisis &amp; versi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Pelengkap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State transition diagram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CFD</a:t>
            </a:r>
          </a:p>
          <a:p>
            <a:pPr>
              <a:lnSpc>
                <a:spcPct val="90000"/>
              </a:lnSpc>
            </a:pPr>
            <a:r>
              <a:rPr lang="en-US" sz="2800"/>
              <a:t>ERD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Konsep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Notasi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…ERD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Contoh data object, atribut dan relasi</a:t>
            </a:r>
          </a:p>
          <a:p>
            <a:pPr lvl="1"/>
            <a:r>
              <a:rPr lang="en-US"/>
              <a:t>Lihat figure 12.2</a:t>
            </a:r>
          </a:p>
          <a:p>
            <a:pPr lvl="1"/>
            <a:r>
              <a:rPr lang="en-US"/>
              <a:t>Relasi : Figure 12.4</a:t>
            </a:r>
          </a:p>
          <a:p>
            <a:r>
              <a:rPr lang="en-US"/>
              <a:t>Contoh instance data object</a:t>
            </a:r>
          </a:p>
          <a:p>
            <a:pPr lvl="1"/>
            <a:r>
              <a:rPr lang="en-US"/>
              <a:t>Lihat figure 12.3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…ERD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Cardinality</a:t>
            </a:r>
          </a:p>
          <a:p>
            <a:pPr lvl="1"/>
            <a:r>
              <a:rPr lang="en-US" sz="2400"/>
              <a:t>Bagaimana sebuah object terkait dengan sejumlah object yang lain</a:t>
            </a:r>
          </a:p>
          <a:p>
            <a:pPr lvl="2"/>
            <a:r>
              <a:rPr lang="en-US" sz="2000"/>
              <a:t>1:1</a:t>
            </a:r>
          </a:p>
          <a:p>
            <a:pPr lvl="2"/>
            <a:r>
              <a:rPr lang="en-US" sz="2000"/>
              <a:t>1:N</a:t>
            </a:r>
          </a:p>
          <a:p>
            <a:pPr lvl="2"/>
            <a:r>
              <a:rPr lang="en-US" sz="2000"/>
              <a:t>M:N</a:t>
            </a:r>
          </a:p>
          <a:p>
            <a:r>
              <a:rPr lang="en-US" sz="2800"/>
              <a:t>Modality</a:t>
            </a:r>
          </a:p>
          <a:p>
            <a:pPr lvl="1"/>
            <a:r>
              <a:rPr lang="en-US" sz="2400"/>
              <a:t>Sebuah relasi bersifat optional (boleh ada boleh tidak) atau mandatory (harus ada)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…ERD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Contoh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Figure 12.5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Figure 12.6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Figure 12.7</a:t>
            </a:r>
          </a:p>
          <a:p>
            <a:pPr>
              <a:lnSpc>
                <a:spcPct val="90000"/>
              </a:lnSpc>
            </a:pPr>
            <a:r>
              <a:rPr lang="en-US" sz="2800"/>
              <a:t>Tambahan untuk ERD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dictionary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Detail data type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Business rule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Integrity description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Referential &amp; non referential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View definition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Stored procedure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Step pembuatan ERD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Customer asked to list "things" that application addresses, these things evolve into input objects, output objects, and external entities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Analyst and customer define connections between the objects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The cardinality and modality are determined for an object-relationship pair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Attributes of each entity are defined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The entity diagram is reviewed and refined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Design Process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Process mentransformasi DFD menjadi program structure</a:t>
            </a:r>
          </a:p>
          <a:p>
            <a:pPr lvl="1"/>
            <a:r>
              <a:rPr lang="en-US" sz="2400"/>
              <a:t>Biasanya bermanfaat untuk membantu dalam implementasi user interface dan coding</a:t>
            </a:r>
          </a:p>
          <a:p>
            <a:r>
              <a:rPr lang="en-US" sz="2800"/>
              <a:t>Jenis process</a:t>
            </a:r>
          </a:p>
          <a:p>
            <a:pPr lvl="1"/>
            <a:r>
              <a:rPr lang="en-US" sz="2400"/>
              <a:t>Transform flow</a:t>
            </a:r>
          </a:p>
          <a:p>
            <a:pPr lvl="2"/>
            <a:r>
              <a:rPr lang="en-US" sz="2000"/>
              <a:t>Process merubah satu input ke satu output</a:t>
            </a:r>
          </a:p>
          <a:p>
            <a:pPr lvl="1"/>
            <a:r>
              <a:rPr lang="en-US" sz="2400"/>
              <a:t>Transaction flow</a:t>
            </a:r>
          </a:p>
          <a:p>
            <a:pPr lvl="2"/>
            <a:r>
              <a:rPr lang="en-US" sz="2000"/>
              <a:t>Process melakukan dispatch dari satu input ke satu dari banyak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Step dalam transformasi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Tentukan apakah DFD termasuk transform atau transaction</a:t>
            </a:r>
          </a:p>
          <a:p>
            <a:pPr>
              <a:lnSpc>
                <a:spcPct val="90000"/>
              </a:lnSpc>
            </a:pPr>
            <a:r>
              <a:rPr lang="en-US" sz="2800"/>
              <a:t>Bila Transaction : buat setiap jalur dispatch dan lakukan seperti step awal</a:t>
            </a:r>
          </a:p>
          <a:p>
            <a:pPr>
              <a:lnSpc>
                <a:spcPct val="90000"/>
              </a:lnSpc>
            </a:pPr>
            <a:r>
              <a:rPr lang="en-US" sz="2800"/>
              <a:t>Bila Transform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Isolasi transform center dengan menentukan batas incoming dan outgoing flow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Lakukan first level factoring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Lakukan second level factoring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Contoh transformasi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Lihat</a:t>
            </a:r>
          </a:p>
          <a:p>
            <a:pPr lvl="1"/>
            <a:r>
              <a:rPr lang="en-US"/>
              <a:t>Figure 14.2 : transaction flow</a:t>
            </a:r>
          </a:p>
          <a:p>
            <a:pPr lvl="1"/>
            <a:r>
              <a:rPr lang="en-US"/>
              <a:t>Figure 14.6 : flow boundaries</a:t>
            </a:r>
          </a:p>
          <a:p>
            <a:pPr lvl="1"/>
            <a:r>
              <a:rPr lang="en-US"/>
              <a:t>Figure 14.7 : first level factoring</a:t>
            </a:r>
          </a:p>
          <a:p>
            <a:pPr lvl="1"/>
            <a:r>
              <a:rPr lang="en-US"/>
              <a:t>Figure 14.8 : second level factoring</a:t>
            </a:r>
          </a:p>
          <a:p>
            <a:pPr lvl="1"/>
            <a:r>
              <a:rPr lang="en-US"/>
              <a:t>Figure 14.10 : hasil refine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User interface design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Establish the goals and intentions of each task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Map each goal/intention to a sequence of specific actions (objects and methods for manipulating objects)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Specify the action sequence of tasks and subtasks (user scenario)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Indicate the state of the system at the time the user scenario is performed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Define control mechanisms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Show how control mechanisms affect the state of the system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Indicate how the user interprets the state of the system from information provided through the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User interface design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Contoh : lihat design.doc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769441"/>
          </a:xfrm>
        </p:spPr>
        <p:txBody>
          <a:bodyPr/>
          <a:lstStyle/>
          <a:p>
            <a:r>
              <a:rPr lang="en-US" dirty="0" smtClean="0"/>
              <a:t> DFD Level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58356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>
            <a:normAutofit fontScale="90000"/>
          </a:bodyPr>
          <a:lstStyle/>
          <a:p>
            <a:r>
              <a:rPr lang="en-US"/>
              <a:t>Data Flow Diagram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Mengabstraksikan aliran informasi dalam suatu sistem :</a:t>
            </a:r>
          </a:p>
          <a:p>
            <a:r>
              <a:rPr lang="en-US"/>
              <a:t>Komponen</a:t>
            </a:r>
          </a:p>
          <a:p>
            <a:pPr lvl="1"/>
            <a:r>
              <a:rPr lang="en-US"/>
              <a:t>Item data input</a:t>
            </a:r>
          </a:p>
          <a:p>
            <a:pPr lvl="1"/>
            <a:r>
              <a:rPr lang="en-US"/>
              <a:t>Proses transformasi</a:t>
            </a:r>
          </a:p>
          <a:p>
            <a:pPr lvl="1"/>
            <a:r>
              <a:rPr lang="en-US"/>
              <a:t>Item data output</a:t>
            </a:r>
          </a:p>
          <a:p>
            <a:r>
              <a:rPr lang="en-US"/>
              <a:t>Memiliki Level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769441"/>
          </a:xfrm>
        </p:spPr>
        <p:txBody>
          <a:bodyPr/>
          <a:lstStyle/>
          <a:p>
            <a:r>
              <a:rPr lang="en-US" dirty="0" smtClean="0"/>
              <a:t>DFD Level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6438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769441"/>
          </a:xfrm>
        </p:spPr>
        <p:txBody>
          <a:bodyPr/>
          <a:lstStyle/>
          <a:p>
            <a:r>
              <a:rPr lang="en-US" dirty="0" smtClean="0"/>
              <a:t>DFD Level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Pergerakan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4"/>
            <a:ext cx="7072362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769441"/>
          </a:xfrm>
        </p:spPr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konfigurasi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5713413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>
            <a:normAutofit fontScale="90000"/>
          </a:bodyPr>
          <a:lstStyle/>
          <a:p>
            <a:r>
              <a:rPr lang="en-US"/>
              <a:t>Notasi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External entity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Produsen/konsumen data/informasi yang berada di luar sistem yang dimodelkan</a:t>
            </a:r>
          </a:p>
          <a:p>
            <a:pPr>
              <a:lnSpc>
                <a:spcPct val="90000"/>
              </a:lnSpc>
            </a:pPr>
            <a:r>
              <a:rPr lang="en-US" sz="2000"/>
              <a:t>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Pengubah data/informasi dari bentuk satu ke bentuk yang lain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Berada di dalam sistem yang dimodelkan</a:t>
            </a:r>
          </a:p>
          <a:p>
            <a:pPr>
              <a:lnSpc>
                <a:spcPct val="90000"/>
              </a:lnSpc>
            </a:pPr>
            <a:r>
              <a:rPr lang="en-US" sz="2000"/>
              <a:t>Data store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Penyimpan data/informasi yang dimanipulasi dalam sistem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Bisa berupa buffer sederhana atau basis data relasional yang kompleks</a:t>
            </a:r>
          </a:p>
          <a:p>
            <a:pPr>
              <a:lnSpc>
                <a:spcPct val="90000"/>
              </a:lnSpc>
            </a:pPr>
            <a:r>
              <a:rPr lang="en-US" sz="2000"/>
              <a:t>Data Object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Garis berarah yang menunjukkan aliran data/informasi tertentu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…Notasi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057400" y="2057400"/>
          <a:ext cx="5257800" cy="4186238"/>
        </p:xfrm>
        <a:graphic>
          <a:graphicData uri="http://schemas.openxmlformats.org/presentationml/2006/ole">
            <p:oleObj spid="_x0000_s6151" name="VISIO" r:id="rId3" imgW="1884240" imgH="1500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Levelling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DFD mengabtraksikan sistem dalam berbagai level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Context diagram / DFD level 0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DFD level 1 (penjabaran Context diagram)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DFD level 2 (penjabaran setiap process pada DFD level 1)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DFD level 3 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….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PSPEC (penjabaran setiap process pada DFD versi design yang paling detail) : berupa flow chart/notasi algoritmik</a:t>
            </a:r>
          </a:p>
          <a:p>
            <a:pPr>
              <a:lnSpc>
                <a:spcPct val="90000"/>
              </a:lnSpc>
            </a:pPr>
            <a:r>
              <a:rPr lang="en-US" sz="2400"/>
              <a:t>Mamakai mekanisme penomoran tertentu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DFD level 0 / Context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/>
              <a:t>Mendefinisikan system boundary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71600" y="2362200"/>
          <a:ext cx="6477000" cy="4211638"/>
        </p:xfrm>
        <a:graphic>
          <a:graphicData uri="http://schemas.openxmlformats.org/presentationml/2006/ole">
            <p:oleObj spid="_x0000_s8196" name="Model" r:id="rId3" imgW="5467320" imgH="3554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DFD level 1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066800" y="1676400"/>
          <a:ext cx="7010400" cy="4848225"/>
        </p:xfrm>
        <a:graphic>
          <a:graphicData uri="http://schemas.openxmlformats.org/presentationml/2006/ole">
            <p:oleObj spid="_x0000_s9220" name="Model" r:id="rId3" imgW="7463160" imgH="5161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DFD level 2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676400" y="1676400"/>
          <a:ext cx="5867400" cy="4899025"/>
        </p:xfrm>
        <a:graphic>
          <a:graphicData uri="http://schemas.openxmlformats.org/presentationml/2006/ole">
            <p:oleObj spid="_x0000_s10244" name="Model" r:id="rId3" imgW="5416560" imgH="4522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809</Words>
  <Application>Microsoft PowerPoint</Application>
  <PresentationFormat>On-screen Show (4:3)</PresentationFormat>
  <Paragraphs>169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Flow</vt:lpstr>
      <vt:lpstr>VISIO</vt:lpstr>
      <vt:lpstr>Model</vt:lpstr>
      <vt:lpstr>Model Konvensional </vt:lpstr>
      <vt:lpstr>Ikhtisar</vt:lpstr>
      <vt:lpstr>Data Flow Diagram</vt:lpstr>
      <vt:lpstr>Notasi</vt:lpstr>
      <vt:lpstr>…Notasi</vt:lpstr>
      <vt:lpstr>Levelling</vt:lpstr>
      <vt:lpstr>DFD level 0 / Context Diagram</vt:lpstr>
      <vt:lpstr>DFD level 1</vt:lpstr>
      <vt:lpstr>DFD level 2</vt:lpstr>
      <vt:lpstr>DFD versi design ?</vt:lpstr>
      <vt:lpstr>Contoh DFD versi analisis</vt:lpstr>
      <vt:lpstr>Contoh DFD versi Design</vt:lpstr>
      <vt:lpstr>PSpec</vt:lpstr>
      <vt:lpstr>Pelengkap DFD</vt:lpstr>
      <vt:lpstr>Control Flow Diagram</vt:lpstr>
      <vt:lpstr>State Transition Diagram</vt:lpstr>
      <vt:lpstr>Func. Req. – Process Dep. Matrix</vt:lpstr>
      <vt:lpstr>… Func. Req. – Process Dep. Matrix</vt:lpstr>
      <vt:lpstr>Entity Relationship Diagram</vt:lpstr>
      <vt:lpstr>…ERD</vt:lpstr>
      <vt:lpstr>…ERD</vt:lpstr>
      <vt:lpstr>…ERD</vt:lpstr>
      <vt:lpstr>Step pembuatan ERD</vt:lpstr>
      <vt:lpstr>Architectural Design Process</vt:lpstr>
      <vt:lpstr>Step dalam transformasi</vt:lpstr>
      <vt:lpstr>Contoh transformasi</vt:lpstr>
      <vt:lpstr>User interface design</vt:lpstr>
      <vt:lpstr>User interface design</vt:lpstr>
      <vt:lpstr> DFD Level 0</vt:lpstr>
      <vt:lpstr>DFD Level - 1</vt:lpstr>
      <vt:lpstr>DFD Level - 2</vt:lpstr>
      <vt:lpstr>Con’t</vt:lpstr>
    </vt:vector>
  </TitlesOfParts>
  <Company>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Konvensional </dc:title>
  <dc:creator>doni</dc:creator>
  <cp:lastModifiedBy>MYamin</cp:lastModifiedBy>
  <cp:revision>23</cp:revision>
  <dcterms:created xsi:type="dcterms:W3CDTF">2001-03-28T13:53:49Z</dcterms:created>
  <dcterms:modified xsi:type="dcterms:W3CDTF">2010-01-14T02:57:40Z</dcterms:modified>
</cp:coreProperties>
</file>