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83"/>
  </p:notesMasterIdLst>
  <p:sldIdLst>
    <p:sldId id="256" r:id="rId2"/>
    <p:sldId id="294" r:id="rId3"/>
    <p:sldId id="291" r:id="rId4"/>
    <p:sldId id="293" r:id="rId5"/>
    <p:sldId id="343" r:id="rId6"/>
    <p:sldId id="344" r:id="rId7"/>
    <p:sldId id="258" r:id="rId8"/>
    <p:sldId id="259" r:id="rId9"/>
    <p:sldId id="260" r:id="rId10"/>
    <p:sldId id="261" r:id="rId11"/>
    <p:sldId id="270" r:id="rId12"/>
    <p:sldId id="262" r:id="rId13"/>
    <p:sldId id="263" r:id="rId14"/>
    <p:sldId id="265" r:id="rId15"/>
    <p:sldId id="266" r:id="rId16"/>
    <p:sldId id="267" r:id="rId17"/>
    <p:sldId id="268" r:id="rId18"/>
    <p:sldId id="269" r:id="rId19"/>
    <p:sldId id="271" r:id="rId20"/>
    <p:sldId id="276" r:id="rId21"/>
    <p:sldId id="277" r:id="rId22"/>
    <p:sldId id="272" r:id="rId23"/>
    <p:sldId id="287" r:id="rId24"/>
    <p:sldId id="273" r:id="rId25"/>
    <p:sldId id="274" r:id="rId26"/>
    <p:sldId id="289" r:id="rId27"/>
    <p:sldId id="290" r:id="rId28"/>
    <p:sldId id="288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40" r:id="rId8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660"/>
  </p:normalViewPr>
  <p:slideViewPr>
    <p:cSldViewPr>
      <p:cViewPr varScale="1">
        <p:scale>
          <a:sx n="42" d="100"/>
          <a:sy n="42" d="100"/>
        </p:scale>
        <p:origin x="-12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516AA00-D5C7-4C04-9EAA-99B94E622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6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15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DB2823-EDA2-4101-829F-218D91488D12}" type="slidenum">
              <a:rPr lang="en-US"/>
              <a:pPr/>
              <a:t>10</a:t>
            </a:fld>
            <a:endParaRPr lang="en-US"/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90116" name="Rectangle 3"/>
          <p:cNvSpPr>
            <a:spLocks noChangeArrowheads="1"/>
          </p:cNvSpPr>
          <p:nvPr>
            <p:ph type="body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67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94AC1B3-78DE-4867-B024-00F821FF4149}" type="slidenum">
              <a:rPr lang="en-US"/>
              <a:pPr/>
              <a:t>12</a:t>
            </a:fld>
            <a:endParaRPr lang="en-US"/>
          </a:p>
        </p:txBody>
      </p:sp>
      <p:sp>
        <p:nvSpPr>
          <p:cNvPr id="91139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91140" name="Rectangle 3"/>
          <p:cNvSpPr>
            <a:spLocks noChangeArrowheads="1"/>
          </p:cNvSpPr>
          <p:nvPr>
            <p:ph type="body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D7DA593-8ED1-4EDE-913F-4E27F3315B90}" type="slidenum">
              <a:rPr lang="en-US"/>
              <a:pPr/>
              <a:t>13</a:t>
            </a:fld>
            <a:endParaRPr lang="en-US"/>
          </a:p>
        </p:txBody>
      </p:sp>
      <p:sp>
        <p:nvSpPr>
          <p:cNvPr id="92163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92164" name="Rectangle 3"/>
          <p:cNvSpPr>
            <a:spLocks noChangeArrowheads="1"/>
          </p:cNvSpPr>
          <p:nvPr>
            <p:ph type="body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A297DDD-A829-4412-9A18-73D44AB0786F}" type="slidenum">
              <a:rPr lang="en-US"/>
              <a:pPr/>
              <a:t>14</a:t>
            </a:fld>
            <a:endParaRPr lang="en-US"/>
          </a:p>
        </p:txBody>
      </p:sp>
      <p:sp>
        <p:nvSpPr>
          <p:cNvPr id="93187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93188" name="Rectangle 3"/>
          <p:cNvSpPr>
            <a:spLocks noChangeArrowheads="1"/>
          </p:cNvSpPr>
          <p:nvPr>
            <p:ph type="body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8FA4B0F-E110-481D-8D94-D915CA13978E}" type="slidenum">
              <a:rPr lang="en-US"/>
              <a:pPr/>
              <a:t>15</a:t>
            </a:fld>
            <a:endParaRPr lang="en-US"/>
          </a:p>
        </p:txBody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94212" name="Rectangle 3"/>
          <p:cNvSpPr>
            <a:spLocks noChangeArrowheads="1"/>
          </p:cNvSpPr>
          <p:nvPr>
            <p:ph type="body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A9EB935-19E7-479C-BD3A-FCF899A11F94}" type="slidenum">
              <a:rPr lang="en-US"/>
              <a:pPr/>
              <a:t>16</a:t>
            </a:fld>
            <a:endParaRPr lang="en-US"/>
          </a:p>
        </p:txBody>
      </p:sp>
      <p:sp>
        <p:nvSpPr>
          <p:cNvPr id="95235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95236" name="Rectangle 3"/>
          <p:cNvSpPr>
            <a:spLocks noChangeArrowheads="1"/>
          </p:cNvSpPr>
          <p:nvPr>
            <p:ph type="body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8538EE2-5F49-4EE2-9903-63740D04F3AF}" type="slidenum">
              <a:rPr lang="en-US"/>
              <a:pPr/>
              <a:t>17</a:t>
            </a:fld>
            <a:endParaRPr lang="en-US"/>
          </a:p>
        </p:txBody>
      </p:sp>
      <p:sp>
        <p:nvSpPr>
          <p:cNvPr id="96259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96260" name="Rectangle 3"/>
          <p:cNvSpPr>
            <a:spLocks noChangeArrowheads="1"/>
          </p:cNvSpPr>
          <p:nvPr>
            <p:ph type="body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08D455F-79A3-4599-B159-8D09B1A1F85C}" type="slidenum">
              <a:rPr lang="en-US"/>
              <a:pPr/>
              <a:t>18</a:t>
            </a:fld>
            <a:endParaRPr lang="en-US"/>
          </a:p>
        </p:txBody>
      </p:sp>
      <p:sp>
        <p:nvSpPr>
          <p:cNvPr id="97283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97284" name="Rectangle 3"/>
          <p:cNvSpPr>
            <a:spLocks noChangeArrowheads="1"/>
          </p:cNvSpPr>
          <p:nvPr>
            <p:ph type="body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70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31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341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53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2B0CBAB-6280-4308-98AE-1979FC8F2CE1}" type="slidenum">
              <a:rPr lang="en-US"/>
              <a:pPr/>
              <a:t>22</a:t>
            </a:fld>
            <a:endParaRPr lang="en-US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035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743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052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813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894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466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DFF8E6E-9321-45CB-BAE9-2F5E570BA9B8}" type="slidenum">
              <a:rPr lang="en-US"/>
              <a:pPr/>
              <a:t>29</a:t>
            </a:fld>
            <a:endParaRPr lang="en-US"/>
          </a:p>
        </p:txBody>
      </p:sp>
      <p:sp>
        <p:nvSpPr>
          <p:cNvPr id="99331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99332" name="Rectangle 3"/>
          <p:cNvSpPr>
            <a:spLocks noChangeArrowheads="1"/>
          </p:cNvSpPr>
          <p:nvPr>
            <p:ph type="body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017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FF80E8-BFB7-4DD0-B741-E032117CA247}" type="slidenum">
              <a:rPr lang="en-US"/>
              <a:pPr/>
              <a:t>30</a:t>
            </a:fld>
            <a:endParaRPr lang="en-US"/>
          </a:p>
        </p:txBody>
      </p:sp>
      <p:sp>
        <p:nvSpPr>
          <p:cNvPr id="100355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100356" name="Rectangle 3"/>
          <p:cNvSpPr>
            <a:spLocks noChangeArrowheads="1"/>
          </p:cNvSpPr>
          <p:nvPr>
            <p:ph type="body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6581F5C-650A-48A3-8C16-945E588ED6EF}" type="slidenum">
              <a:rPr lang="en-US"/>
              <a:pPr/>
              <a:t>31</a:t>
            </a:fld>
            <a:endParaRPr lang="en-US"/>
          </a:p>
        </p:txBody>
      </p:sp>
      <p:sp>
        <p:nvSpPr>
          <p:cNvPr id="101379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101380" name="Rectangle 3"/>
          <p:cNvSpPr>
            <a:spLocks noChangeArrowheads="1"/>
          </p:cNvSpPr>
          <p:nvPr>
            <p:ph type="body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EAE3EB1-C942-4399-9A38-B38D3E2EB9F7}" type="slidenum">
              <a:rPr lang="en-US"/>
              <a:pPr/>
              <a:t>32</a:t>
            </a:fld>
            <a:endParaRPr lang="en-US"/>
          </a:p>
        </p:txBody>
      </p:sp>
      <p:sp>
        <p:nvSpPr>
          <p:cNvPr id="102403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102404" name="Rectangle 3"/>
          <p:cNvSpPr>
            <a:spLocks noChangeArrowheads="1"/>
          </p:cNvSpPr>
          <p:nvPr>
            <p:ph type="body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F73273-9039-4118-B19B-838B38F4D647}" type="slidenum">
              <a:rPr lang="en-US"/>
              <a:pPr/>
              <a:t>33</a:t>
            </a:fld>
            <a:endParaRPr lang="en-US"/>
          </a:p>
        </p:txBody>
      </p:sp>
      <p:sp>
        <p:nvSpPr>
          <p:cNvPr id="103427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103428" name="Rectangle 3"/>
          <p:cNvSpPr>
            <a:spLocks noChangeArrowheads="1"/>
          </p:cNvSpPr>
          <p:nvPr>
            <p:ph type="body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6FDA826-E47E-488E-82C2-8D2F193C2984}" type="slidenum">
              <a:rPr lang="en-US"/>
              <a:pPr/>
              <a:t>34</a:t>
            </a:fld>
            <a:endParaRPr lang="en-US"/>
          </a:p>
        </p:txBody>
      </p:sp>
      <p:sp>
        <p:nvSpPr>
          <p:cNvPr id="104451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104452" name="Rectangle 3"/>
          <p:cNvSpPr>
            <a:spLocks noChangeArrowheads="1"/>
          </p:cNvSpPr>
          <p:nvPr>
            <p:ph type="body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B9EF9B6-FF4F-4A95-94DD-070ABF518949}" type="slidenum">
              <a:rPr lang="en-US"/>
              <a:pPr/>
              <a:t>35</a:t>
            </a:fld>
            <a:endParaRPr lang="en-US"/>
          </a:p>
        </p:txBody>
      </p:sp>
      <p:sp>
        <p:nvSpPr>
          <p:cNvPr id="105475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105476" name="Rectangle 3"/>
          <p:cNvSpPr>
            <a:spLocks noChangeArrowheads="1"/>
          </p:cNvSpPr>
          <p:nvPr>
            <p:ph type="body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A8B0F60-13B2-4AD4-9F7D-11991D3ED3A9}" type="slidenum">
              <a:rPr lang="en-US"/>
              <a:pPr/>
              <a:t>36</a:t>
            </a:fld>
            <a:endParaRPr lang="en-US"/>
          </a:p>
        </p:txBody>
      </p:sp>
      <p:sp>
        <p:nvSpPr>
          <p:cNvPr id="106499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106500" name="Rectangle 3"/>
          <p:cNvSpPr>
            <a:spLocks noChangeArrowheads="1"/>
          </p:cNvSpPr>
          <p:nvPr>
            <p:ph type="body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846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33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10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507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190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668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249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620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52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106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105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726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476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60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764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5805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145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1092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3340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6274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7068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9665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5060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2220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44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8274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9836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6445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5742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364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0084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5037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0377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2231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086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58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241329-CCB4-4F69-AB7D-239B1122EFD1}" type="slidenum">
              <a:rPr lang="en-US"/>
              <a:pPr/>
              <a:t>7</a:t>
            </a:fld>
            <a:endParaRPr lang="en-US"/>
          </a:p>
        </p:txBody>
      </p:sp>
      <p:sp>
        <p:nvSpPr>
          <p:cNvPr id="87043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87044" name="Rectangle 3"/>
          <p:cNvSpPr>
            <a:spLocks noChangeArrowheads="1"/>
          </p:cNvSpPr>
          <p:nvPr>
            <p:ph type="body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5857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1168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1019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8433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1500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8312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0092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4458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1098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51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25F79D8-FD6E-48E5-87AB-965C95B0C667}" type="slidenum">
              <a:rPr lang="en-US"/>
              <a:pPr/>
              <a:t>8</a:t>
            </a:fld>
            <a:endParaRPr lang="en-US"/>
          </a:p>
        </p:txBody>
      </p:sp>
      <p:sp>
        <p:nvSpPr>
          <p:cNvPr id="88067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88068" name="Rectangle 3"/>
          <p:cNvSpPr>
            <a:spLocks noChangeArrowheads="1"/>
          </p:cNvSpPr>
          <p:nvPr>
            <p:ph type="body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5267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A00-D5C7-4C04-9EAA-99B94E62218D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36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0691E70-1543-4190-B19D-5C3B954BF574}" type="slidenum">
              <a:rPr lang="en-US"/>
              <a:pPr/>
              <a:t>9</a:t>
            </a:fld>
            <a:endParaRPr lang="en-US"/>
          </a:p>
        </p:txBody>
      </p:sp>
      <p:sp>
        <p:nvSpPr>
          <p:cNvPr id="89091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89092" name="Rectangle 3"/>
          <p:cNvSpPr>
            <a:spLocks noChangeArrowheads="1"/>
          </p:cNvSpPr>
          <p:nvPr>
            <p:ph type="body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4B788-8F47-4279-8569-3BF485409A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8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1BCE9-47A5-41CA-8D23-0DCE5F062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1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6738B-530D-44C9-8C63-282688F39F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34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A67A0-5E8F-43D9-A748-8F8AB824F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73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B5BC9-FE08-477E-B248-30A8AB39B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9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48D40-87D7-46F9-9911-EFF8881009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4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A0209-1969-4910-B6DD-5284023933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4839C-AAF0-48BD-AD37-2EC6D32293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6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2F9FA-35F7-4ACC-85D3-3972EE2768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3ECCC-4E3A-457B-92B5-951A7676E7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4B07C-6483-4AB2-88F1-5B9E844256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8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1F85C-23EF-4805-8911-B2350C00AA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63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DB06C-1170-4607-9E01-84A92886B2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4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DA8D86-2996-4D31-84B7-5D94674E62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Wireless </a:t>
            </a:r>
            <a:r>
              <a:rPr lang="en-US" b="1" dirty="0" smtClean="0"/>
              <a:t>LAN</a:t>
            </a: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229600" cy="1190625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smtClean="0"/>
              <a:t>Radiated Power Limits</a:t>
            </a:r>
            <a:br>
              <a:rPr lang="en-GB" sz="3600" b="1" smtClean="0"/>
            </a:br>
            <a:r>
              <a:rPr lang="en-GB" sz="3600" smtClean="0"/>
              <a:t>For a Point-to-Point Link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19263"/>
            <a:ext cx="792480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Wi-Fi Alliance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Digunakan untuk :</a:t>
            </a:r>
          </a:p>
          <a:p>
            <a:pPr lvl="1" eaLnBrk="1" hangingPunct="1"/>
            <a:r>
              <a:rPr lang="en-US" smtClean="0"/>
              <a:t>Memastikan perangkat kompatible dengan IEEE standard dalam teknologi WLAN</a:t>
            </a:r>
          </a:p>
          <a:p>
            <a:pPr lvl="1" eaLnBrk="1" hangingPunct="1"/>
            <a:r>
              <a:rPr lang="en-US" smtClean="0"/>
              <a:t>Mengeluarkan standar logo</a:t>
            </a:r>
          </a:p>
          <a:p>
            <a:pPr lvl="1" eaLnBrk="1" hangingPunct="1"/>
            <a:endParaRPr lang="en-US" smtClean="0"/>
          </a:p>
        </p:txBody>
      </p:sp>
      <p:sp>
        <p:nvSpPr>
          <p:cNvPr id="13316" name="AutoShape 5" descr="Image from book"/>
          <p:cNvSpPr>
            <a:spLocks noChangeAspect="1" noChangeArrowheads="1"/>
          </p:cNvSpPr>
          <p:nvPr/>
        </p:nvSpPr>
        <p:spPr bwMode="auto">
          <a:xfrm>
            <a:off x="155575" y="46038"/>
            <a:ext cx="28670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AutoShape 7" descr="Image from book"/>
          <p:cNvSpPr>
            <a:spLocks noChangeAspect="1" noChangeArrowheads="1"/>
          </p:cNvSpPr>
          <p:nvPr/>
        </p:nvSpPr>
        <p:spPr bwMode="auto">
          <a:xfrm>
            <a:off x="3138488" y="2624138"/>
            <a:ext cx="28670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1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86200"/>
            <a:ext cx="30003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371600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smtClean="0"/>
              <a:t>IEEE and 802.11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62100"/>
            <a:ext cx="66294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smtClean="0"/>
              <a:t>Standards and Drafts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 lIns="90000" tIns="46800" rIns="90000" bIns="46800"/>
          <a:lstStyle/>
          <a:p>
            <a:pPr eaLnBrk="1" hangingPunct="1">
              <a:spcBef>
                <a:spcPts val="8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mtClean="0"/>
              <a:t>802.11b Standard</a:t>
            </a:r>
          </a:p>
          <a:p>
            <a:pPr eaLnBrk="1" hangingPunct="1">
              <a:spcBef>
                <a:spcPts val="8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mtClean="0"/>
              <a:t>802.11a Standard</a:t>
            </a:r>
          </a:p>
          <a:p>
            <a:pPr eaLnBrk="1" hangingPunct="1">
              <a:spcBef>
                <a:spcPts val="8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mtClean="0"/>
              <a:t>802.11g Standard</a:t>
            </a:r>
          </a:p>
          <a:p>
            <a:pPr eaLnBrk="1" hangingPunct="1">
              <a:spcBef>
                <a:spcPts val="8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mtClean="0"/>
              <a:t>802.11i Standard</a:t>
            </a:r>
          </a:p>
          <a:p>
            <a:pPr eaLnBrk="1" hangingPunct="1">
              <a:spcBef>
                <a:spcPts val="8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mtClean="0"/>
              <a:t>802.11f Draft</a:t>
            </a:r>
          </a:p>
          <a:p>
            <a:pPr eaLnBrk="1" hangingPunct="1">
              <a:spcBef>
                <a:spcPts val="8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mtClean="0"/>
              <a:t>802.11e Draft</a:t>
            </a:r>
          </a:p>
          <a:p>
            <a:pPr eaLnBrk="1" hangingPunct="1">
              <a:spcBef>
                <a:spcPts val="8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mtClean="0"/>
              <a:t>802.11h Draft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0825"/>
            <a:ext cx="8229600" cy="1192213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b="1" smtClean="0"/>
              <a:t>Standard IEEE Wireless LAN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smtClean="0"/>
              <a:t>HomeRF 2.0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60888"/>
          </a:xfrm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4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smtClean="0"/>
              <a:t>~50 hops per detik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smtClean="0"/>
              <a:t>menggubakan ISM band 2.4 GHz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smtClean="0"/>
              <a:t>Menemukan  regulasi FCC untuk teknologi spread spectrum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smtClean="0"/>
              <a:t>Menggunakan Wide Band Frequency Hopping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smtClean="0"/>
              <a:t>Memiliki data rate10 Mbps dengan fallback 5 Mbps, 1.6 Mbps and 0.8 Mbps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smtClean="0"/>
              <a:t>Backwards compatible dengan OpenAir standard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smtClean="0"/>
              <a:t>Biaya rendah, power rendah (125mW max)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smtClean="0"/>
              <a:t>Range antara 150 feet – 300 feet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smtClean="0"/>
              <a:t>Menggunakan SWAP – Shared Wireless Access Protocol (CSMA + TDMA)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smtClean="0"/>
              <a:t>Menggunakan topologi yang serentak antara host/client dan peer/peer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smtClean="0"/>
              <a:t>Dilengkapi keamanan untuk melawan eavesdropping dan layanan denial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smtClean="0"/>
              <a:t>Mendukung prioritas sesi aliran media dan kualitas yang baik untuk komunikasi suara 2 arah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smtClean="0"/>
              <a:t>Menambah kemampuan roaming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smtClean="0"/>
              <a:t>www.homerf.org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smtClean="0"/>
              <a:t>Bluetooth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smtClean="0"/>
              <a:t>Teknologi FHSS 2.4 GHz dengan hop rate hingga 1600 hps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smtClean="0"/>
              <a:t>Menemukan regulsi FCC untuk teknologi spread spectrum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smtClean="0"/>
              <a:t>Membuat semua band interferensi dalam band 2.4 GHz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smtClean="0"/>
              <a:t>3 kelas power (1mW, 2.5mW, 100mW), range maksimum  10 meters (at 2.5mW)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smtClean="0"/>
              <a:t>Bisa diimplementasikan untuk range yang lebar dengan power yang tinggi dan antena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smtClean="0"/>
              <a:t>Pertama kali digunakan untuk mobile devices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smtClean="0"/>
              <a:t>www.bluetooth.com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29600" cy="1312863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smtClean="0"/>
              <a:t>Infrared Data Association (IrDA)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lIns="90000" tIns="46800" rIns="90000" bIns="46800"/>
          <a:lstStyle/>
          <a:p>
            <a:pPr eaLnBrk="1" hangingPunct="1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smtClean="0"/>
              <a:t>IrDA adalh sebuah organisasi, bukan sebuah standart </a:t>
            </a:r>
          </a:p>
          <a:p>
            <a:pPr eaLnBrk="1" hangingPunct="1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smtClean="0"/>
              <a:t>Tidak ada organisasi yang menyaingi</a:t>
            </a:r>
          </a:p>
          <a:p>
            <a:pPr eaLnBrk="1" hangingPunct="1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smtClean="0"/>
              <a:t>Menangani pembuatan komunikasi wireless mengunakan infrared dengan:</a:t>
            </a:r>
          </a:p>
          <a:p>
            <a:pPr eaLnBrk="1" hangingPunct="1">
              <a:spcBef>
                <a:spcPts val="700"/>
              </a:spcBef>
              <a:buClr>
                <a:srgbClr val="000000"/>
              </a:buClr>
              <a:buFont typeface="Wingdings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smtClean="0"/>
              <a:t>	–	Light based medium</a:t>
            </a:r>
          </a:p>
          <a:p>
            <a:pPr eaLnBrk="1" hangingPunct="1">
              <a:spcBef>
                <a:spcPts val="700"/>
              </a:spcBef>
              <a:buClr>
                <a:srgbClr val="000000"/>
              </a:buClr>
              <a:buFont typeface="Wingdings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smtClean="0"/>
              <a:t>	–	Low throughput</a:t>
            </a:r>
          </a:p>
          <a:p>
            <a:pPr eaLnBrk="1" hangingPunct="1">
              <a:spcBef>
                <a:spcPts val="700"/>
              </a:spcBef>
              <a:buClr>
                <a:srgbClr val="000000"/>
              </a:buClr>
              <a:buFont typeface="Wingdings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smtClean="0"/>
              <a:t>	–	Secure</a:t>
            </a:r>
          </a:p>
          <a:p>
            <a:pPr eaLnBrk="1" hangingPunct="1">
              <a:spcBef>
                <a:spcPts val="700"/>
              </a:spcBef>
              <a:buClr>
                <a:srgbClr val="000000"/>
              </a:buClr>
              <a:buFont typeface="Wingdings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smtClean="0"/>
              <a:t>	–	Stable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312862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smtClean="0"/>
              <a:t>European Telecommunications</a:t>
            </a:r>
            <a:br>
              <a:rPr lang="en-GB" sz="3600" b="1" smtClean="0"/>
            </a:br>
            <a:r>
              <a:rPr lang="en-GB" sz="3600" b="1" smtClean="0"/>
              <a:t>Standards Institute (ETSI)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 lIns="90000" tIns="46800" rIns="90000" bIns="46800"/>
          <a:lstStyle/>
          <a:p>
            <a:pPr eaLnBrk="1" hangingPunct="1">
              <a:spcBef>
                <a:spcPts val="8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mtClean="0"/>
              <a:t>ETSI adalah IEEE milik eropa</a:t>
            </a:r>
          </a:p>
          <a:p>
            <a:pPr eaLnBrk="1" hangingPunct="1">
              <a:spcBef>
                <a:spcPts val="8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mtClean="0"/>
              <a:t>Mempublikasikan standart HiperLAN dan HiperLAN/2</a:t>
            </a:r>
          </a:p>
          <a:p>
            <a:pPr eaLnBrk="1" hangingPunct="1">
              <a:spcBef>
                <a:spcPts val="8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mtClean="0"/>
              <a:t>Yang berusaha menggabungkan antara  802.11a dan HiperLAN/2 dengan sebutan "5UP"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Teknologi Spread Spectrum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6581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b="1" smtClean="0"/>
              <a:t>Wireless LAN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1570038"/>
          </a:xfrm>
        </p:spPr>
        <p:txBody>
          <a:bodyPr/>
          <a:lstStyle/>
          <a:p>
            <a:pPr eaLnBrk="1" hangingPunct="1"/>
            <a:r>
              <a:rPr lang="en-US" sz="2800" smtClean="0"/>
              <a:t>Alternatif media network selain kabel</a:t>
            </a:r>
          </a:p>
          <a:p>
            <a:pPr eaLnBrk="1" hangingPunct="1"/>
            <a:r>
              <a:rPr lang="en-US" sz="2800" smtClean="0"/>
              <a:t>Menggunakan Standar IEEE 802</a:t>
            </a:r>
          </a:p>
          <a:p>
            <a:pPr eaLnBrk="1" hangingPunct="1"/>
            <a:r>
              <a:rPr lang="en-US" sz="2800" smtClean="0"/>
              <a:t>Bekerja di Layer 2 (OSI Model)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Operasi 802.11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Scanning</a:t>
            </a:r>
          </a:p>
          <a:p>
            <a:pPr eaLnBrk="1" hangingPunct="1"/>
            <a:r>
              <a:rPr lang="en-US" smtClean="0"/>
              <a:t>Authentication</a:t>
            </a:r>
          </a:p>
          <a:p>
            <a:pPr eaLnBrk="1" hangingPunct="1"/>
            <a:r>
              <a:rPr lang="en-US" smtClean="0"/>
              <a:t>Association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Scanning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Passive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0"/>
            <a:ext cx="38290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Arsitektur 802.11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538162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/>
              <a:t>Mode Operasi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3886200"/>
          </a:xfrm>
        </p:spPr>
        <p:txBody>
          <a:bodyPr/>
          <a:lstStyle/>
          <a:p>
            <a:pPr eaLnBrk="1" hangingPunct="1"/>
            <a:r>
              <a:rPr lang="en-US" sz="2800" smtClean="0"/>
              <a:t>Infrastruktur</a:t>
            </a:r>
          </a:p>
          <a:p>
            <a:pPr lvl="1" eaLnBrk="1" hangingPunct="1"/>
            <a:r>
              <a:rPr lang="en-US" sz="2400" smtClean="0"/>
              <a:t>Access Point (AP)</a:t>
            </a:r>
          </a:p>
          <a:p>
            <a:pPr lvl="1" eaLnBrk="1" hangingPunct="1"/>
            <a:r>
              <a:rPr lang="en-US" sz="2400" smtClean="0"/>
              <a:t>Wireless Client</a:t>
            </a:r>
          </a:p>
          <a:p>
            <a:pPr lvl="1" eaLnBrk="1" hangingPunct="1"/>
            <a:r>
              <a:rPr lang="en-US" sz="2400" smtClean="0"/>
              <a:t>AP sebagai bridgenya client</a:t>
            </a:r>
          </a:p>
          <a:p>
            <a:pPr eaLnBrk="1" hangingPunct="1"/>
            <a:r>
              <a:rPr lang="en-US" sz="2800" smtClean="0"/>
              <a:t>Ad-hoc</a:t>
            </a:r>
          </a:p>
          <a:p>
            <a:pPr lvl="1" eaLnBrk="1" hangingPunct="1"/>
            <a:r>
              <a:rPr lang="en-US" sz="2400" smtClean="0"/>
              <a:t>Min. 2 and max. 9 Wireless Client</a:t>
            </a:r>
          </a:p>
          <a:p>
            <a:pPr lvl="1" eaLnBrk="1" hangingPunct="1"/>
            <a:r>
              <a:rPr lang="en-US" sz="2400" smtClean="0"/>
              <a:t>Peer-2-peer mode</a:t>
            </a:r>
          </a:p>
          <a:p>
            <a:pPr lvl="1" eaLnBrk="1" hangingPunct="1"/>
            <a:r>
              <a:rPr lang="en-US" sz="2400" smtClean="0"/>
              <a:t>Tidak ada bridge</a:t>
            </a:r>
          </a:p>
          <a:p>
            <a:pPr eaLnBrk="1" hangingPunct="1"/>
            <a:r>
              <a:rPr lang="en-US" sz="2800" smtClean="0"/>
              <a:t>Pada dua mode operasi ini diperlukan </a:t>
            </a:r>
            <a:r>
              <a:rPr lang="en-US" sz="2800" b="1" smtClean="0"/>
              <a:t>Service Set Identifier (SSID)</a:t>
            </a:r>
            <a:r>
              <a:rPr lang="en-US" sz="2800" smtClean="0"/>
              <a:t> atau nama Network yang sudah dibuat supaya bisa berhubungan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Infrastructure / Managed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438275"/>
            <a:ext cx="64389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Ad-Hoc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2790825"/>
            <a:ext cx="23907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6" name="Picture 4" descr="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7912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700" name="Picture 4" descr="cli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533400"/>
            <a:ext cx="836771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Cara Konek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Scanning SSID</a:t>
            </a:r>
          </a:p>
          <a:p>
            <a:pPr lvl="1" eaLnBrk="1" hangingPunct="1"/>
            <a:r>
              <a:rPr lang="en-US" smtClean="0"/>
              <a:t>Passive :</a:t>
            </a:r>
          </a:p>
          <a:p>
            <a:pPr lvl="2" eaLnBrk="1" hangingPunct="1"/>
            <a:r>
              <a:rPr lang="en-US" smtClean="0"/>
              <a:t>Menerima Beacon Frame</a:t>
            </a:r>
          </a:p>
          <a:p>
            <a:pPr lvl="2" eaLnBrk="1" hangingPunct="1"/>
            <a:r>
              <a:rPr lang="en-US" smtClean="0"/>
              <a:t>Merubah channel</a:t>
            </a:r>
          </a:p>
          <a:p>
            <a:pPr lvl="1" eaLnBrk="1" hangingPunct="1"/>
            <a:r>
              <a:rPr lang="en-US" smtClean="0"/>
              <a:t>Active</a:t>
            </a:r>
          </a:p>
          <a:p>
            <a:pPr lvl="2" eaLnBrk="1" hangingPunct="1"/>
            <a:r>
              <a:rPr lang="en-US" smtClean="0"/>
              <a:t>Mengirim SSID pada channel bervariasi</a:t>
            </a:r>
          </a:p>
          <a:p>
            <a:pPr eaLnBrk="1" hangingPunct="1"/>
            <a:r>
              <a:rPr lang="en-US" smtClean="0"/>
              <a:t>Authentication</a:t>
            </a:r>
          </a:p>
          <a:p>
            <a:pPr eaLnBrk="1" hangingPunct="1"/>
            <a:r>
              <a:rPr lang="en-US" smtClean="0"/>
              <a:t>Association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smtClean="0"/>
              <a:t>Authentication &amp; Association</a:t>
            </a:r>
            <a:r>
              <a:rPr lang="en-GB" smtClean="0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 lIns="90000" tIns="46800" rIns="90000" bIns="46800"/>
          <a:lstStyle/>
          <a:p>
            <a:pPr eaLnBrk="1" hangingPunct="1">
              <a:spcBef>
                <a:spcPts val="8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mtClean="0"/>
              <a:t>Authentication: proses pembuktian identitas sebuah node</a:t>
            </a:r>
          </a:p>
          <a:p>
            <a:pPr eaLnBrk="1" hangingPunct="1">
              <a:spcBef>
                <a:spcPts val="8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mtClean="0"/>
              <a:t>Association: sebuah tahap untuk mengijinkan sebuah node melewati trafik yang menembus access point</a:t>
            </a:r>
          </a:p>
          <a:p>
            <a:pPr eaLnBrk="1" hangingPunct="1">
              <a:spcBef>
                <a:spcPts val="8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mtClean="0"/>
              <a:t>Keadaan klien</a:t>
            </a:r>
          </a:p>
          <a:p>
            <a:pPr eaLnBrk="1" hangingPunct="1">
              <a:spcBef>
                <a:spcPts val="8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mtClean="0"/>
              <a:t>AAA support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1" t="44667" r="37222" b="39333"/>
          <a:stretch>
            <a:fillRect/>
          </a:stretch>
        </p:blipFill>
        <p:spPr bwMode="auto">
          <a:xfrm>
            <a:off x="4267200" y="4343400"/>
            <a:ext cx="4495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Aplikasi WirelessLAN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5" t="29556" r="38890" b="44667"/>
          <a:stretch>
            <a:fillRect/>
          </a:stretch>
        </p:blipFill>
        <p:spPr bwMode="auto">
          <a:xfrm>
            <a:off x="533400" y="1676400"/>
            <a:ext cx="3429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1" t="30444" r="33969" b="43427"/>
          <a:stretch>
            <a:fillRect/>
          </a:stretch>
        </p:blipFill>
        <p:spPr bwMode="auto">
          <a:xfrm>
            <a:off x="4191000" y="1344613"/>
            <a:ext cx="45720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990600" y="4038600"/>
            <a:ext cx="1339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Akses Role</a:t>
            </a: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5105400" y="3886200"/>
            <a:ext cx="215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Perluasan Jaringan</a:t>
            </a:r>
          </a:p>
        </p:txBody>
      </p:sp>
      <p:pic>
        <p:nvPicPr>
          <p:cNvPr id="5129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8" t="46445" r="38333" b="36667"/>
          <a:stretch>
            <a:fillRect/>
          </a:stretch>
        </p:blipFill>
        <p:spPr bwMode="auto">
          <a:xfrm>
            <a:off x="228600" y="4419600"/>
            <a:ext cx="4267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13"/>
          <p:cNvSpPr txBox="1">
            <a:spLocks noChangeArrowheads="1"/>
          </p:cNvSpPr>
          <p:nvPr/>
        </p:nvSpPr>
        <p:spPr bwMode="auto">
          <a:xfrm>
            <a:off x="5791200" y="6172200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Mobile Office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smtClean="0"/>
              <a:t>Open System Authentication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36725"/>
            <a:ext cx="723900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smtClean="0"/>
              <a:t>Shared Key Authentication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3225"/>
            <a:ext cx="7543800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pPr algn="ct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smtClean="0"/>
              <a:t>Beacons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8229600" cy="2057400"/>
          </a:xfrm>
        </p:spPr>
        <p:txBody>
          <a:bodyPr lIns="90000" tIns="46800" rIns="90000" bIns="46800"/>
          <a:lstStyle/>
          <a:p>
            <a:pPr eaLnBrk="1" hangingPunct="1">
              <a:spcBef>
                <a:spcPts val="8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mtClean="0"/>
              <a:t>Digunakan untuk sinkronisasi waktu </a:t>
            </a:r>
          </a:p>
          <a:p>
            <a:pPr eaLnBrk="1" hangingPunct="1">
              <a:spcBef>
                <a:spcPts val="8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mtClean="0"/>
              <a:t>Melewati channel informasi pilihan</a:t>
            </a:r>
          </a:p>
          <a:p>
            <a:pPr eaLnBrk="1" hangingPunct="1">
              <a:spcBef>
                <a:spcPts val="8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mtClean="0"/>
              <a:t>Digunakan pada FHSS &amp; DSSS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28600" y="1752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2900" indent="-342900" algn="ctr" eaLnBrk="1" hangingPunct="1">
              <a:spcBef>
                <a:spcPts val="8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/>
              <a:t>Sinyal yang memberikan tanda terhadap suatu kejadian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smtClean="0"/>
              <a:t>Power Management Modes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625975"/>
          </a:xfrm>
        </p:spPr>
        <p:txBody>
          <a:bodyPr lIns="90000" tIns="46800" rIns="90000" bIns="46800"/>
          <a:lstStyle/>
          <a:p>
            <a:pPr eaLnBrk="1" hangingPunct="1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smtClean="0"/>
              <a:t>Power save polling mode (PSP)</a:t>
            </a:r>
          </a:p>
          <a:p>
            <a:pPr eaLnBrk="1" hangingPunct="1">
              <a:spcBef>
                <a:spcPts val="700"/>
              </a:spcBef>
              <a:buClr>
                <a:srgbClr val="000000"/>
              </a:buClr>
              <a:buFont typeface="Wingdings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smtClean="0"/>
              <a:t>	– Daya yang disimpan di mode didefinisikan 	oleh standart 802.11, mengikuti station untuk 	menyimpan daya dari daya down (sleeping) 	ketika jaringan tidak aktif pada waktu yang 	sama untuk membangun paket tujuan</a:t>
            </a:r>
          </a:p>
          <a:p>
            <a:pPr eaLnBrk="1" hangingPunct="1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smtClean="0"/>
              <a:t>Continuous aware mode (CAM)</a:t>
            </a:r>
          </a:p>
          <a:p>
            <a:pPr eaLnBrk="1" hangingPunct="1">
              <a:spcBef>
                <a:spcPts val="700"/>
              </a:spcBef>
              <a:buClr>
                <a:srgbClr val="000000"/>
              </a:buClr>
              <a:buFont typeface="Wingdings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smtClean="0"/>
              <a:t>	– Mode yang tidak menyimpan fitur daya yang 	tidak mampu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29600" cy="1312863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smtClean="0"/>
              <a:t>Infrastructure Power Management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543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371600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smtClean="0"/>
              <a:t>Ad Hoc Power Management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5913"/>
            <a:ext cx="731520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smtClean="0"/>
              <a:t>Dynamic Rate Shifting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 lIns="90000" tIns="46800" rIns="90000" bIns="46800"/>
          <a:lstStyle/>
          <a:p>
            <a:pPr eaLnBrk="1" hangingPunct="1">
              <a:spcBef>
                <a:spcPts val="8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mtClean="0"/>
              <a:t>Adaptive (or Automatic) Rate Selection (ARS)&amp; Dynamic Rate Shifting (DRS)  keduanya adalah istilah yang digunakan untuk menjaga sebuah metode speed fallback klien wireless LAN untuk menambah jarak acces point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Wireless LAN </a:t>
            </a:r>
            <a:br>
              <a:rPr lang="en-US" smtClean="0"/>
            </a:br>
            <a:r>
              <a:rPr lang="en-US" smtClean="0"/>
              <a:t>di Windows XP (SP2)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Driver Harus Terinstall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153400" cy="3886200"/>
          </a:xfrm>
        </p:spPr>
        <p:txBody>
          <a:bodyPr/>
          <a:lstStyle/>
          <a:p>
            <a:pPr eaLnBrk="1" hangingPunct="1"/>
            <a:r>
              <a:rPr lang="en-US" sz="2800" smtClean="0"/>
              <a:t>Masuk ke start -&gt; control panel -&gt; system -&gt; Hardware -&gt; device manager</a:t>
            </a:r>
          </a:p>
          <a:p>
            <a:pPr eaLnBrk="1" hangingPunct="1"/>
            <a:r>
              <a:rPr lang="en-US" sz="2800" smtClean="0"/>
              <a:t>Lihat bagian Network Adapter, harus ada device wireless Lan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409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4140200"/>
            <a:ext cx="7543800" cy="1431925"/>
          </a:xfrm>
          <a:noFill/>
        </p:spPr>
      </p:pic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1524000" y="4876800"/>
            <a:ext cx="24384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eaLnBrk="1" hangingPunct="1"/>
            <a:r>
              <a:rPr lang="en-US" sz="2800" smtClean="0"/>
              <a:t>Masuk ke start -&gt; control panel -&gt; Network connections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419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8" t="23039" r="28302" b="50099"/>
          <a:stretch>
            <a:fillRect/>
          </a:stretch>
        </p:blipFill>
        <p:spPr>
          <a:xfrm>
            <a:off x="1066800" y="3289300"/>
            <a:ext cx="5181600" cy="2159000"/>
          </a:xfrm>
          <a:noFill/>
        </p:spPr>
      </p:pic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1219200" y="4572000"/>
            <a:ext cx="3048000" cy="838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4" t="59778" r="32777" b="19777"/>
          <a:stretch>
            <a:fillRect/>
          </a:stretch>
        </p:blipFill>
        <p:spPr bwMode="auto">
          <a:xfrm>
            <a:off x="4343400" y="2590800"/>
            <a:ext cx="4648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Aplikasi Wireless LAN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1" t="37555" r="33333" b="49112"/>
          <a:stretch>
            <a:fillRect/>
          </a:stretch>
        </p:blipFill>
        <p:spPr bwMode="auto">
          <a:xfrm>
            <a:off x="457200" y="1600200"/>
            <a:ext cx="4343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4" t="17110" r="32777" b="60667"/>
          <a:stretch>
            <a:fillRect/>
          </a:stretch>
        </p:blipFill>
        <p:spPr bwMode="auto">
          <a:xfrm>
            <a:off x="381000" y="3886200"/>
            <a:ext cx="4876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838200" y="3505200"/>
            <a:ext cx="352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Menghubungkan antar gedung</a:t>
            </a:r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1219200" y="6096000"/>
            <a:ext cx="319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Pengiriman data ber-mil-mil</a:t>
            </a:r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6324600" y="4724400"/>
            <a:ext cx="1174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Mobilitas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Wireless Status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4" t="20105" r="33917" b="26283"/>
          <a:stretch>
            <a:fillRect/>
          </a:stretch>
        </p:blipFill>
        <p:spPr>
          <a:xfrm>
            <a:off x="457200" y="1676400"/>
            <a:ext cx="3986213" cy="4724400"/>
          </a:xfrm>
          <a:noFill/>
        </p:spPr>
      </p:pic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4876800" y="1905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486400" y="17526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Status Terkonek</a:t>
            </a: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4876800" y="2590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5486400" y="2286000"/>
            <a:ext cx="198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Nama SSID yang terkonek</a:t>
            </a:r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4267200" y="3505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5486400" y="3048000"/>
            <a:ext cx="2209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Kecepatan Terkonek dengan yang lain</a:t>
            </a:r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4267200" y="2819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V="1">
            <a:off x="4572000" y="1905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4572000" y="1905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4267200" y="304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 flipV="1">
            <a:off x="4876800" y="2590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4953000" y="4419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5486400" y="4191000"/>
            <a:ext cx="198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Kekuatan Sinyal ketika terkonek</a:t>
            </a:r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>
            <a:off x="4267200" y="3733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 flipV="1">
            <a:off x="49530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7" name="Line 19"/>
          <p:cNvSpPr>
            <a:spLocks noChangeShapeType="1"/>
          </p:cNvSpPr>
          <p:nvPr/>
        </p:nvSpPr>
        <p:spPr bwMode="auto">
          <a:xfrm>
            <a:off x="1981200" y="51816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5486400" y="49530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Konfigurasi wireless</a:t>
            </a:r>
          </a:p>
        </p:txBody>
      </p:sp>
      <p:sp>
        <p:nvSpPr>
          <p:cNvPr id="43029" name="Line 21"/>
          <p:cNvSpPr>
            <a:spLocks noChangeShapeType="1"/>
          </p:cNvSpPr>
          <p:nvPr/>
        </p:nvSpPr>
        <p:spPr bwMode="auto">
          <a:xfrm flipV="1">
            <a:off x="1143000" y="5486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>
            <a:off x="1143000" y="548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1" name="Line 23"/>
          <p:cNvSpPr>
            <a:spLocks noChangeShapeType="1"/>
          </p:cNvSpPr>
          <p:nvPr/>
        </p:nvSpPr>
        <p:spPr bwMode="auto">
          <a:xfrm flipV="1">
            <a:off x="19812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2" name="Line 24"/>
          <p:cNvSpPr>
            <a:spLocks noChangeShapeType="1"/>
          </p:cNvSpPr>
          <p:nvPr/>
        </p:nvSpPr>
        <p:spPr bwMode="auto">
          <a:xfrm>
            <a:off x="2209800" y="55626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5486400" y="54102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Me-non-aktifkan wireless</a:t>
            </a:r>
          </a:p>
        </p:txBody>
      </p:sp>
      <p:sp>
        <p:nvSpPr>
          <p:cNvPr id="43034" name="Line 26"/>
          <p:cNvSpPr>
            <a:spLocks noChangeShapeType="1"/>
          </p:cNvSpPr>
          <p:nvPr/>
        </p:nvSpPr>
        <p:spPr bwMode="auto">
          <a:xfrm flipV="1">
            <a:off x="22098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5" name="Line 27"/>
          <p:cNvSpPr>
            <a:spLocks noChangeShapeType="1"/>
          </p:cNvSpPr>
          <p:nvPr/>
        </p:nvSpPr>
        <p:spPr bwMode="auto">
          <a:xfrm>
            <a:off x="4419600" y="6096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5486400" y="59436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Melihat SSID di udara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609600" y="1752600"/>
            <a:ext cx="7924800" cy="3990975"/>
            <a:chOff x="336" y="1008"/>
            <a:chExt cx="4992" cy="2514"/>
          </a:xfrm>
        </p:grpSpPr>
        <p:pic>
          <p:nvPicPr>
            <p:cNvPr id="4403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440"/>
              <a:ext cx="4800" cy="2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8" name="Oval 6"/>
            <p:cNvSpPr>
              <a:spLocks noChangeArrowheads="1"/>
            </p:cNvSpPr>
            <p:nvPr/>
          </p:nvSpPr>
          <p:spPr bwMode="auto">
            <a:xfrm>
              <a:off x="2208" y="2256"/>
              <a:ext cx="576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9" name="Oval 7"/>
            <p:cNvSpPr>
              <a:spLocks noChangeArrowheads="1"/>
            </p:cNvSpPr>
            <p:nvPr/>
          </p:nvSpPr>
          <p:spPr bwMode="auto">
            <a:xfrm>
              <a:off x="4320" y="2256"/>
              <a:ext cx="576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0" name="Oval 8"/>
            <p:cNvSpPr>
              <a:spLocks noChangeArrowheads="1"/>
            </p:cNvSpPr>
            <p:nvPr/>
          </p:nvSpPr>
          <p:spPr bwMode="auto">
            <a:xfrm>
              <a:off x="1872" y="2304"/>
              <a:ext cx="336" cy="4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1" name="Text Box 9"/>
            <p:cNvSpPr txBox="1">
              <a:spLocks noChangeArrowheads="1"/>
            </p:cNvSpPr>
            <p:nvPr/>
          </p:nvSpPr>
          <p:spPr bwMode="auto">
            <a:xfrm>
              <a:off x="384" y="2832"/>
              <a:ext cx="1296" cy="2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Tanda sinyal AP</a:t>
              </a:r>
            </a:p>
          </p:txBody>
        </p:sp>
        <p:sp>
          <p:nvSpPr>
            <p:cNvPr id="44042" name="Line 10"/>
            <p:cNvSpPr>
              <a:spLocks noChangeShapeType="1"/>
            </p:cNvSpPr>
            <p:nvPr/>
          </p:nvSpPr>
          <p:spPr bwMode="auto">
            <a:xfrm flipH="1">
              <a:off x="1680" y="2688"/>
              <a:ext cx="24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3" name="Text Box 11"/>
            <p:cNvSpPr txBox="1">
              <a:spLocks noChangeArrowheads="1"/>
            </p:cNvSpPr>
            <p:nvPr/>
          </p:nvSpPr>
          <p:spPr bwMode="auto">
            <a:xfrm>
              <a:off x="2784" y="1872"/>
              <a:ext cx="1296" cy="2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SSID = “default”</a:t>
              </a:r>
            </a:p>
          </p:txBody>
        </p:sp>
        <p:sp>
          <p:nvSpPr>
            <p:cNvPr id="44044" name="Line 12"/>
            <p:cNvSpPr>
              <a:spLocks noChangeShapeType="1"/>
            </p:cNvSpPr>
            <p:nvPr/>
          </p:nvSpPr>
          <p:spPr bwMode="auto">
            <a:xfrm flipH="1">
              <a:off x="2496" y="2016"/>
              <a:ext cx="288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5" name="Text Box 13"/>
            <p:cNvSpPr txBox="1">
              <a:spLocks noChangeArrowheads="1"/>
            </p:cNvSpPr>
            <p:nvPr/>
          </p:nvSpPr>
          <p:spPr bwMode="auto">
            <a:xfrm>
              <a:off x="4032" y="1008"/>
              <a:ext cx="1296" cy="7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Status client sudah “Connected” dg SSID ini</a:t>
              </a:r>
            </a:p>
          </p:txBody>
        </p:sp>
        <p:sp>
          <p:nvSpPr>
            <p:cNvPr id="44046" name="Line 14"/>
            <p:cNvSpPr>
              <a:spLocks noChangeShapeType="1"/>
            </p:cNvSpPr>
            <p:nvPr/>
          </p:nvSpPr>
          <p:spPr bwMode="auto">
            <a:xfrm flipV="1">
              <a:off x="4608" y="1776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Tampilan di dalam Wireless Network Properties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13542" r="36719" b="36458"/>
          <a:stretch>
            <a:fillRect/>
          </a:stretch>
        </p:blipFill>
        <p:spPr bwMode="auto">
          <a:xfrm>
            <a:off x="914400" y="1600200"/>
            <a:ext cx="38401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2362200" y="40386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V="1">
            <a:off x="2362200" y="4038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4953000" y="4038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5410200" y="3733800"/>
            <a:ext cx="312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Urutan SSID yang akan terkonek otomatis</a:t>
            </a: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flipV="1">
            <a:off x="1752600" y="4876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1752600" y="48768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4953000" y="4876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5410200" y="47244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Menambah SSID</a:t>
            </a:r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4724400" y="5715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5486400" y="55626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Merubah Mode Operasi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Pilihan Mode Operasi yang akan konek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1910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Menjalankan Ad-Hoc Mode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Petunjuk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Harus </a:t>
            </a:r>
            <a:r>
              <a:rPr lang="en-US" b="1" u="sng" smtClean="0"/>
              <a:t>ada yang memulai</a:t>
            </a:r>
            <a:r>
              <a:rPr lang="en-US" smtClean="0"/>
              <a:t> mengonfigurasi SSID beserta isinya terlebih dahulu. Baru network ad-hoc muncul di Wireless View</a:t>
            </a:r>
          </a:p>
          <a:p>
            <a:pPr eaLnBrk="1" hangingPunct="1"/>
            <a:r>
              <a:rPr lang="en-US" smtClean="0"/>
              <a:t>Bila memulai Network Ad-Hoc, maka komputer tersebut tidak dapat memonitor SSID Ad-Hoc tersebut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Konfigurasi Network Ad-Hoc yang harus ada di Wireless Network Properties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49156" name="Group 4"/>
          <p:cNvGrpSpPr>
            <a:grpSpLocks/>
          </p:cNvGrpSpPr>
          <p:nvPr/>
        </p:nvGrpSpPr>
        <p:grpSpPr bwMode="auto">
          <a:xfrm>
            <a:off x="1981200" y="1600200"/>
            <a:ext cx="6019800" cy="4419600"/>
            <a:chOff x="1248" y="1008"/>
            <a:chExt cx="3792" cy="2784"/>
          </a:xfrm>
        </p:grpSpPr>
        <p:pic>
          <p:nvPicPr>
            <p:cNvPr id="4915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5" t="20833" r="55469" b="26041"/>
            <a:stretch>
              <a:fillRect/>
            </a:stretch>
          </p:blipFill>
          <p:spPr bwMode="auto">
            <a:xfrm>
              <a:off x="1248" y="1008"/>
              <a:ext cx="2456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58" name="Oval 6"/>
            <p:cNvSpPr>
              <a:spLocks noChangeArrowheads="1"/>
            </p:cNvSpPr>
            <p:nvPr/>
          </p:nvSpPr>
          <p:spPr bwMode="auto">
            <a:xfrm>
              <a:off x="2256" y="1440"/>
              <a:ext cx="48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59" name="Oval 7"/>
            <p:cNvSpPr>
              <a:spLocks noChangeArrowheads="1"/>
            </p:cNvSpPr>
            <p:nvPr/>
          </p:nvSpPr>
          <p:spPr bwMode="auto">
            <a:xfrm>
              <a:off x="1344" y="3408"/>
              <a:ext cx="192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0" name="Line 8"/>
            <p:cNvSpPr>
              <a:spLocks noChangeShapeType="1"/>
            </p:cNvSpPr>
            <p:nvPr/>
          </p:nvSpPr>
          <p:spPr bwMode="auto">
            <a:xfrm flipV="1">
              <a:off x="1536" y="1584"/>
              <a:ext cx="2256" cy="19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1" name="Line 9"/>
            <p:cNvSpPr>
              <a:spLocks noChangeShapeType="1"/>
            </p:cNvSpPr>
            <p:nvPr/>
          </p:nvSpPr>
          <p:spPr bwMode="auto">
            <a:xfrm>
              <a:off x="2736" y="1584"/>
              <a:ext cx="105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2" name="Text Box 10"/>
            <p:cNvSpPr txBox="1">
              <a:spLocks noChangeArrowheads="1"/>
            </p:cNvSpPr>
            <p:nvPr/>
          </p:nvSpPr>
          <p:spPr bwMode="auto">
            <a:xfrm>
              <a:off x="3792" y="1440"/>
              <a:ext cx="1248" cy="41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Ini harus diisi dan ditandai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Tampilan di Status setelah di konfigurasi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396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Tampilan AdHoc dari tempat lain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Langkah-Langkah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Setting wireless ad-hoc SSID untuk inisialisasi pertama dan dijalankan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Pastikan device tadi IPnya sudah diketahui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Lihat SSID (dari client lain) yang dirubah dari Control Panel Client</a:t>
            </a:r>
            <a:r>
              <a:rPr lang="en-US" sz="2800" smtClean="0">
                <a:sym typeface="Wingdings" pitchFamily="2" charset="2"/>
              </a:rPr>
              <a:t> Network Connection  Wireless connection  View Wireless  klik refresh (asumsi wireless client sudah berjalan)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Bila client yang lain ingin bergabung dg Ad-Hoc SSID, dipastikan sudah satu network IP dengan inisiator SSID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b="1" smtClean="0"/>
              <a:t>KEUNTUNGAN WLAN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Mobilitas Tinggi</a:t>
            </a:r>
          </a:p>
          <a:p>
            <a:pPr eaLnBrk="1" hangingPunct="1"/>
            <a:r>
              <a:rPr lang="en-US" sz="2800" smtClean="0"/>
              <a:t>Kemudahan dan Kecepatan Instalasi</a:t>
            </a:r>
          </a:p>
          <a:p>
            <a:pPr eaLnBrk="1" hangingPunct="1"/>
            <a:r>
              <a:rPr lang="en-US" sz="2800" smtClean="0"/>
              <a:t>Fleksibel</a:t>
            </a:r>
          </a:p>
          <a:p>
            <a:pPr eaLnBrk="1" hangingPunct="1"/>
            <a:r>
              <a:rPr lang="en-US" sz="2800" smtClean="0"/>
              <a:t>Minimalis Cost Owner</a:t>
            </a:r>
          </a:p>
          <a:p>
            <a:pPr eaLnBrk="1" hangingPunct="1"/>
            <a:r>
              <a:rPr lang="en-US" sz="2800" smtClean="0"/>
              <a:t>Scalable</a:t>
            </a:r>
          </a:p>
          <a:p>
            <a:pPr eaLnBrk="1" hangingPunct="1"/>
            <a:r>
              <a:rPr lang="en-US" sz="2800" smtClean="0"/>
              <a:t>Produktivitas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Konfigurasi </a:t>
            </a:r>
            <a:br>
              <a:rPr lang="en-US" smtClean="0"/>
            </a:br>
            <a:r>
              <a:rPr lang="en-US" smtClean="0"/>
              <a:t>Access Point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Bridge - Router - NAT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Bridge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berfungsi seperti switch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bekerja di layer 2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melewatkan frame diterima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aksesnya berdasarkan mac, tidak melihat ip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Router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Bekerja di layer 3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melewatkan paket yang diterima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Aksesnya berdasarkan ip, dengan melihat network tujuan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NAT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Bekerja di layer 3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Bagian dari router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Menerima paket dari ip network private, dan merubahnya menjadi ip tujuan, supaya dikenal dan menggunakan fasilitas ip tersebut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Konfigurasi Access Point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Konfigurasi Wajib</a:t>
            </a:r>
          </a:p>
          <a:p>
            <a:pPr lvl="1" eaLnBrk="1" hangingPunct="1"/>
            <a:r>
              <a:rPr lang="en-US" smtClean="0"/>
              <a:t>Radio (channel)</a:t>
            </a:r>
          </a:p>
          <a:p>
            <a:pPr lvl="1" eaLnBrk="1" hangingPunct="1"/>
            <a:r>
              <a:rPr lang="en-US" smtClean="0"/>
              <a:t>Ip network</a:t>
            </a:r>
          </a:p>
          <a:p>
            <a:pPr eaLnBrk="1" hangingPunct="1"/>
            <a:r>
              <a:rPr lang="en-US" smtClean="0"/>
              <a:t>Konfigurasi tambahan</a:t>
            </a:r>
          </a:p>
          <a:p>
            <a:pPr lvl="1" eaLnBrk="1" hangingPunct="1"/>
            <a:r>
              <a:rPr lang="en-US" smtClean="0"/>
              <a:t>Radio terdistribusi</a:t>
            </a:r>
          </a:p>
          <a:p>
            <a:pPr lvl="1" eaLnBrk="1" hangingPunct="1"/>
            <a:r>
              <a:rPr lang="en-US" smtClean="0"/>
              <a:t>Layanan client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Konfigurasi Radio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SSID : Max 255 karakter</a:t>
            </a:r>
          </a:p>
          <a:p>
            <a:pPr eaLnBrk="1" hangingPunct="1"/>
            <a:r>
              <a:rPr lang="en-US" smtClean="0"/>
              <a:t>Channel : 1-14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Konfigurasi IP Network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Static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Tidak harus sama networknya dengan yang dihubungkan, kecuali untuk AP Router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Konfigurasi manual 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IP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Netmask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Gateway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Dhcp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Dhcp server harus ada di dalam networknya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konfigurasi ip network sudah disetting oleh dhcp server secara otomatis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Konfigurasi Radio Terdistribusi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Pilihan Mode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AP Client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AP Bridge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AP WDS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AP Repeater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Konfigurasi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SSID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Channel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MAC / BSSID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Konfigurasi Layanan Client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DHCP Server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Dynamic Pool: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Konfigurasi ip network untuk klien bisa berubah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Memasukkan range ip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Ada lease timenya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Static Pool 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Konfigurasi ip network  untuk klien tertentu tetap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Konfigurasinya berdasarkan mac client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Ip yang dimasukkan tidak boleh didalam range dynamic pool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600" smtClean="0"/>
              <a:t>Cara Konek dengan </a:t>
            </a:r>
            <a:br>
              <a:rPr lang="en-US" sz="4600" smtClean="0"/>
            </a:br>
            <a:r>
              <a:rPr lang="en-US" sz="4600" smtClean="0"/>
              <a:t>Konfigurasi Awal Akses Point</a:t>
            </a:r>
            <a:br>
              <a:rPr lang="en-US" sz="4600" smtClean="0"/>
            </a:br>
            <a:r>
              <a:rPr lang="en-US" sz="4600" smtClean="0"/>
              <a:t>berbasis Web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Petunjuk Konek ke AP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1000" indent="-381000" eaLnBrk="1" hangingPunct="1">
              <a:lnSpc>
                <a:spcPct val="80000"/>
              </a:lnSpc>
            </a:pPr>
            <a:r>
              <a:rPr lang="en-US" sz="1800" smtClean="0"/>
              <a:t>Ini digunakan khusus untuk konfigurasi awal access point ber SSID “default” dan Ipnya 192.168.0.50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en-US" sz="1800" smtClean="0"/>
              <a:t>Pastikan kita sudah install wireless client atau kabel crossover di ethernet  terpasang, dan AP sudah menyala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en-US" sz="1800" smtClean="0"/>
              <a:t>Langkah dg klien kabel crossover (sangat direkomendasikan)</a:t>
            </a:r>
          </a:p>
          <a:p>
            <a:pPr marL="800100" lvl="1" indent="-342900" eaLnBrk="1" hangingPunct="1">
              <a:lnSpc>
                <a:spcPct val="80000"/>
              </a:lnSpc>
              <a:buFontTx/>
              <a:buAutoNum type="arabicPeriod"/>
            </a:pPr>
            <a:r>
              <a:rPr lang="en-US" sz="1600" smtClean="0"/>
              <a:t>Bila pake wireless : Masuk ke start</a:t>
            </a:r>
            <a:r>
              <a:rPr lang="en-US" sz="1600" smtClean="0">
                <a:sym typeface="Wingdings" pitchFamily="2" charset="2"/>
              </a:rPr>
              <a:t>Control panel Network ConnectionsLocal Area Connection</a:t>
            </a:r>
          </a:p>
          <a:p>
            <a:pPr marL="800100" lvl="1" indent="-342900" eaLnBrk="1" hangingPunct="1">
              <a:lnSpc>
                <a:spcPct val="80000"/>
              </a:lnSpc>
              <a:buFontTx/>
              <a:buAutoNum type="arabicPeriod"/>
            </a:pPr>
            <a:r>
              <a:rPr lang="en-US" sz="1600" smtClean="0">
                <a:sym typeface="Wingdings" pitchFamily="2" charset="2"/>
              </a:rPr>
              <a:t>Klik “Properties”</a:t>
            </a:r>
          </a:p>
          <a:p>
            <a:pPr marL="800100" lvl="1" indent="-342900" eaLnBrk="1" hangingPunct="1">
              <a:lnSpc>
                <a:spcPct val="80000"/>
              </a:lnSpc>
              <a:buFontTx/>
              <a:buAutoNum type="arabicPeriod"/>
            </a:pPr>
            <a:r>
              <a:rPr lang="en-US" sz="1600" smtClean="0"/>
              <a:t>Pilih “TCP/IP” untuk konfigurasi IP, lalu klik “properties”</a:t>
            </a:r>
          </a:p>
          <a:p>
            <a:pPr marL="800100" lvl="1" indent="-342900" eaLnBrk="1" hangingPunct="1">
              <a:lnSpc>
                <a:spcPct val="80000"/>
              </a:lnSpc>
              <a:buFontTx/>
              <a:buAutoNum type="arabicPeriod"/>
            </a:pPr>
            <a:r>
              <a:rPr lang="en-US" sz="1600" smtClean="0"/>
              <a:t>Pilih “use following the IP address” untuk konfigurasi static/manual</a:t>
            </a:r>
          </a:p>
          <a:p>
            <a:pPr marL="800100" lvl="1" indent="-342900" eaLnBrk="1" hangingPunct="1">
              <a:lnSpc>
                <a:spcPct val="80000"/>
              </a:lnSpc>
              <a:buFontTx/>
              <a:buAutoNum type="arabicPeriod"/>
            </a:pPr>
            <a:r>
              <a:rPr lang="en-US" sz="1600" smtClean="0"/>
              <a:t>Masukkan nilai IP = “192.168.0.2” dan Subnetmask =“255.255.255.0”, klik “OK”</a:t>
            </a:r>
          </a:p>
          <a:p>
            <a:pPr marL="800100" lvl="1" indent="-342900" eaLnBrk="1" hangingPunct="1">
              <a:lnSpc>
                <a:spcPct val="80000"/>
              </a:lnSpc>
              <a:buFontTx/>
              <a:buAutoNum type="arabicPeriod"/>
            </a:pPr>
            <a:r>
              <a:rPr lang="en-US" sz="1600" smtClean="0"/>
              <a:t>Klik “OK” untuk keluar ke tampilan “Status” (ini harus)</a:t>
            </a:r>
          </a:p>
          <a:p>
            <a:pPr marL="800100" lvl="1" indent="-342900" eaLnBrk="1" hangingPunct="1">
              <a:lnSpc>
                <a:spcPct val="80000"/>
              </a:lnSpc>
              <a:buFontTx/>
              <a:buAutoNum type="arabicPeriod"/>
            </a:pPr>
            <a:r>
              <a:rPr lang="en-US" sz="1600" smtClean="0"/>
              <a:t>Test koneksi ke AP dengan </a:t>
            </a:r>
            <a:r>
              <a:rPr lang="en-US" sz="1600" b="1" smtClean="0"/>
              <a:t>ping 192.168.0.50 </a:t>
            </a:r>
            <a:r>
              <a:rPr lang="en-US" sz="1600" smtClean="0"/>
              <a:t>, tapi harus masuk console prompt dulu. Kalau tidak ada jawaban dari ping, pastikan AP menyala dan kabel terpasang dan konfigurasi IP sudah benar, lalu ulangi step pada no ini.</a:t>
            </a:r>
          </a:p>
          <a:p>
            <a:pPr marL="800100" lvl="1" indent="-342900" eaLnBrk="1" hangingPunct="1">
              <a:lnSpc>
                <a:spcPct val="80000"/>
              </a:lnSpc>
              <a:buFontTx/>
              <a:buAutoNum type="arabicPeriod"/>
            </a:pPr>
            <a:r>
              <a:rPr lang="en-US" sz="1600" smtClean="0"/>
              <a:t>Buka web browser, lalu  akses ke 192.168.0.50, muncul kotak dialog menanyakan user dan password</a:t>
            </a:r>
          </a:p>
          <a:p>
            <a:pPr marL="800100" lvl="1" indent="-342900" eaLnBrk="1" hangingPunct="1">
              <a:lnSpc>
                <a:spcPct val="80000"/>
              </a:lnSpc>
              <a:buFontTx/>
              <a:buAutoNum type="arabicPeriod"/>
            </a:pPr>
            <a:r>
              <a:rPr lang="en-US" sz="1600" smtClean="0"/>
              <a:t>Isi usernya “admin” dengan password tidak diisi, lalu tekan enter / klik “ok”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Koneksi dengan Wireless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62468" name="Group 4"/>
          <p:cNvGrpSpPr>
            <a:grpSpLocks/>
          </p:cNvGrpSpPr>
          <p:nvPr/>
        </p:nvGrpSpPr>
        <p:grpSpPr bwMode="auto">
          <a:xfrm>
            <a:off x="609600" y="1752600"/>
            <a:ext cx="7924800" cy="3990975"/>
            <a:chOff x="336" y="1008"/>
            <a:chExt cx="4992" cy="2514"/>
          </a:xfrm>
        </p:grpSpPr>
        <p:pic>
          <p:nvPicPr>
            <p:cNvPr id="6246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440"/>
              <a:ext cx="4800" cy="2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70" name="Oval 6"/>
            <p:cNvSpPr>
              <a:spLocks noChangeArrowheads="1"/>
            </p:cNvSpPr>
            <p:nvPr/>
          </p:nvSpPr>
          <p:spPr bwMode="auto">
            <a:xfrm>
              <a:off x="2208" y="2256"/>
              <a:ext cx="576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1" name="Oval 7"/>
            <p:cNvSpPr>
              <a:spLocks noChangeArrowheads="1"/>
            </p:cNvSpPr>
            <p:nvPr/>
          </p:nvSpPr>
          <p:spPr bwMode="auto">
            <a:xfrm>
              <a:off x="4320" y="2256"/>
              <a:ext cx="576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2" name="Oval 8"/>
            <p:cNvSpPr>
              <a:spLocks noChangeArrowheads="1"/>
            </p:cNvSpPr>
            <p:nvPr/>
          </p:nvSpPr>
          <p:spPr bwMode="auto">
            <a:xfrm>
              <a:off x="1872" y="2304"/>
              <a:ext cx="336" cy="4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3" name="Text Box 9"/>
            <p:cNvSpPr txBox="1">
              <a:spLocks noChangeArrowheads="1"/>
            </p:cNvSpPr>
            <p:nvPr/>
          </p:nvSpPr>
          <p:spPr bwMode="auto">
            <a:xfrm>
              <a:off x="384" y="2832"/>
              <a:ext cx="1296" cy="2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Tanda sinyal AP</a:t>
              </a:r>
            </a:p>
          </p:txBody>
        </p:sp>
        <p:sp>
          <p:nvSpPr>
            <p:cNvPr id="62474" name="Line 10"/>
            <p:cNvSpPr>
              <a:spLocks noChangeShapeType="1"/>
            </p:cNvSpPr>
            <p:nvPr/>
          </p:nvSpPr>
          <p:spPr bwMode="auto">
            <a:xfrm flipH="1">
              <a:off x="1680" y="2688"/>
              <a:ext cx="24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5" name="Text Box 11"/>
            <p:cNvSpPr txBox="1">
              <a:spLocks noChangeArrowheads="1"/>
            </p:cNvSpPr>
            <p:nvPr/>
          </p:nvSpPr>
          <p:spPr bwMode="auto">
            <a:xfrm>
              <a:off x="2784" y="1872"/>
              <a:ext cx="1296" cy="2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SSID = “default”</a:t>
              </a:r>
            </a:p>
          </p:txBody>
        </p:sp>
        <p:sp>
          <p:nvSpPr>
            <p:cNvPr id="62476" name="Line 12"/>
            <p:cNvSpPr>
              <a:spLocks noChangeShapeType="1"/>
            </p:cNvSpPr>
            <p:nvPr/>
          </p:nvSpPr>
          <p:spPr bwMode="auto">
            <a:xfrm flipH="1">
              <a:off x="2496" y="2016"/>
              <a:ext cx="288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7" name="Text Box 13"/>
            <p:cNvSpPr txBox="1">
              <a:spLocks noChangeArrowheads="1"/>
            </p:cNvSpPr>
            <p:nvPr/>
          </p:nvSpPr>
          <p:spPr bwMode="auto">
            <a:xfrm>
              <a:off x="4032" y="1008"/>
              <a:ext cx="1296" cy="7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Status client sudah “Connected” dg SSID ini</a:t>
              </a:r>
            </a:p>
          </p:txBody>
        </p:sp>
        <p:sp>
          <p:nvSpPr>
            <p:cNvPr id="62478" name="Line 14"/>
            <p:cNvSpPr>
              <a:spLocks noChangeShapeType="1"/>
            </p:cNvSpPr>
            <p:nvPr/>
          </p:nvSpPr>
          <p:spPr bwMode="auto">
            <a:xfrm flipV="1">
              <a:off x="4608" y="1776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b="1" smtClean="0"/>
              <a:t>KELEMAHAN WLAN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2438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mtClean="0"/>
              <a:t>Security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mtClean="0"/>
              <a:t>Speed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mtClean="0"/>
              <a:t>Environment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mtClean="0"/>
              <a:t>High peripheral price   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Konfigurasi IP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153400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Test Koneksi Ke AP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Masuk start -&gt; Run -&gt; ketik “cmd” dan tekan enter, kemudian muncul window baru</a:t>
            </a:r>
          </a:p>
          <a:p>
            <a:pPr eaLnBrk="1" hangingPunct="1"/>
            <a:r>
              <a:rPr lang="en-US" sz="2000" smtClean="0"/>
              <a:t>Ketik “ping 192.168.0.50” dan enter untuk mengetes AP </a:t>
            </a:r>
            <a:r>
              <a:rPr lang="en-US" sz="2000" b="1" smtClean="0"/>
              <a:t>bila</a:t>
            </a:r>
            <a:r>
              <a:rPr lang="en-US" sz="2000" smtClean="0"/>
              <a:t> ip-nya 192.168.0.50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74676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Autentikasi Akses AP Lewat Web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0960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Tampilan Konfigurasi AP berbasis Web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3246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Konfigurasi yang tidak/harus dirubah setelah konek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Yang bisa/harus dirubah di AP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SSID</a:t>
            </a:r>
          </a:p>
          <a:p>
            <a:pPr eaLnBrk="1" hangingPunct="1"/>
            <a:r>
              <a:rPr lang="en-US" smtClean="0"/>
              <a:t>Channel</a:t>
            </a:r>
          </a:p>
          <a:p>
            <a:pPr eaLnBrk="1" hangingPunct="1"/>
            <a:r>
              <a:rPr lang="en-US" smtClean="0"/>
              <a:t>IP network</a:t>
            </a:r>
          </a:p>
          <a:p>
            <a:pPr eaLnBrk="1" hangingPunct="1"/>
            <a:r>
              <a:rPr lang="en-US" smtClean="0"/>
              <a:t>User &amp; Password login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Petunjuk Modifikasi Konfigurasi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Pastikan sudah masuk ke dalam konfigurasi AP</a:t>
            </a:r>
          </a:p>
          <a:p>
            <a:pPr eaLnBrk="1" hangingPunct="1"/>
            <a:r>
              <a:rPr lang="en-US" smtClean="0"/>
              <a:t>Catat SSID, Channel, IP Network, dan User/Pass Login</a:t>
            </a:r>
          </a:p>
          <a:p>
            <a:pPr eaLnBrk="1" hangingPunct="1"/>
            <a:r>
              <a:rPr lang="en-US" smtClean="0"/>
              <a:t>Bila sudah merubah, tunggu indikator AP berubah, kemudian uji yang berubah (urutan=IP,SSID,login) kecuali untuk channel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Percobaan</a:t>
            </a:r>
          </a:p>
        </p:txBody>
      </p:sp>
      <p:graphicFrame>
        <p:nvGraphicFramePr>
          <p:cNvPr id="129027" name="Group 3"/>
          <p:cNvGraphicFramePr>
            <a:graphicFrameLocks noGrp="1"/>
          </p:cNvGraphicFramePr>
          <p:nvPr>
            <p:ph type="tbl" idx="1"/>
          </p:nvPr>
        </p:nvGraphicFramePr>
        <p:xfrm>
          <a:off x="457200" y="1371600"/>
          <a:ext cx="8153400" cy="4602163"/>
        </p:xfrm>
        <a:graphic>
          <a:graphicData uri="http://schemas.openxmlformats.org/drawingml/2006/table">
            <a:tbl>
              <a:tblPr/>
              <a:tblGrid>
                <a:gridCol w="838200"/>
                <a:gridCol w="1295400"/>
                <a:gridCol w="685800"/>
                <a:gridCol w="3703638"/>
                <a:gridCol w="1630362"/>
              </a:tblGrid>
              <a:tr h="9448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SSID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IP/ Mask/ Gateway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User/ Pass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192.168.1.10/255.255.255.0/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Satu/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Inti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192.168.2.10/255.255.255.0/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Dua/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Liar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192.168.3.10/255.255.255.0/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Tiga/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Indah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192.168.4.10/255.255.255.0/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Empat/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Ratri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192.168.5.10/255.255.255.0/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Lima/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Sepi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192.168.6.10/255.255.255.0/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Enam/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Test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192.168.7.10/255.255.255.0/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Tujuh/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Coba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192.168.8.10/255.255.255.0/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Lapan/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Biar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192.168.9.10/255.255.255.0/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Nine/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Langkah-langkah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Masuk konfigurasi AP dengan IP dan Login yang benar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Rubah konfigurasi seperti Data Percobaan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Rubah IP AP, kemudian apply, lalu tunggu ½ menit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Rubah IP client satu network dengan AP, hanya merubah nomor terakhir, seperti x.x.x.2, x=nomor seperti di AP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uji koneksi AP dengan ping dari client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Masuk konfigurasi AP dengan no ip AP baru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Rubah SSID dan chanel, kemudian apply, lalu tunggu ½ menit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Lihat SSID yang dirubah dari Control Panel Client</a:t>
            </a:r>
            <a:r>
              <a:rPr lang="en-US" sz="2000" smtClean="0">
                <a:sym typeface="Wingdings" pitchFamily="2" charset="2"/>
              </a:rPr>
              <a:t> Network Connection  Wireless connection  View Wireless  klik refresh (asumsi wireless client sudah berjalan)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sym typeface="Wingdings" pitchFamily="2" charset="2"/>
              </a:rPr>
              <a:t>Rubah Login, kemudian apply, lalu tunggu ½ menit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Uji masuk konfigurasi AP dengan login baru lewat web di no ip baru AP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Anda sudah merubah konfigurasi AP sesuai setting yang diinginkan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600" smtClean="0"/>
              <a:t>Contoh menggunakan Data Percobaan no 9</a:t>
            </a:r>
            <a:br>
              <a:rPr lang="en-US" sz="4600" smtClean="0"/>
            </a:br>
            <a:endParaRPr lang="en-US" sz="460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b="1" smtClean="0"/>
              <a:t>Regulasi FCC</a:t>
            </a:r>
            <a:br>
              <a:rPr lang="en-GB" sz="4000" b="1" smtClean="0"/>
            </a:br>
            <a:r>
              <a:rPr lang="en-GB" sz="1600" b="1" i="1" smtClean="0"/>
              <a:t>(Federal Communications Commission)</a:t>
            </a:r>
            <a:r>
              <a:rPr lang="en-GB" sz="4000" smtClean="0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 lIns="90000" tIns="46800" rIns="90000" bIns="46800"/>
          <a:lstStyle/>
          <a:p>
            <a:pPr marL="339725" indent="-339725" eaLnBrk="1" hangingPunct="1">
              <a:spcBef>
                <a:spcPts val="800"/>
              </a:spcBef>
              <a:buClr>
                <a:srgbClr val="000000"/>
              </a:buClr>
              <a:buFont typeface="Wingdings" pitchFamily="2" charset="2"/>
              <a:buNone/>
              <a:tabLst>
                <a:tab pos="363538" algn="l"/>
                <a:tab pos="820738" algn="l"/>
                <a:tab pos="1277938" algn="l"/>
                <a:tab pos="1735138" algn="l"/>
                <a:tab pos="2192338" algn="l"/>
                <a:tab pos="2649538" algn="l"/>
                <a:tab pos="3106738" algn="l"/>
                <a:tab pos="3563938" algn="l"/>
                <a:tab pos="4021138" algn="l"/>
                <a:tab pos="4478338" algn="l"/>
                <a:tab pos="4935538" algn="l"/>
                <a:tab pos="5392738" algn="l"/>
                <a:tab pos="5849938" algn="l"/>
                <a:tab pos="6307138" algn="l"/>
                <a:tab pos="6764338" algn="l"/>
                <a:tab pos="7221538" algn="l"/>
                <a:tab pos="7678738" algn="l"/>
                <a:tab pos="8135938" algn="l"/>
                <a:tab pos="8593138" algn="l"/>
                <a:tab pos="9050338" algn="l"/>
              </a:tabLst>
            </a:pPr>
            <a:r>
              <a:rPr lang="en-GB" smtClean="0"/>
              <a:t>Regulasi digunakan untuk:</a:t>
            </a:r>
          </a:p>
          <a:p>
            <a:pPr marL="339725" indent="-339725" eaLnBrk="1" hangingPunct="1">
              <a:spcBef>
                <a:spcPts val="800"/>
              </a:spcBef>
              <a:buClr>
                <a:srgbClr val="000000"/>
              </a:buClr>
              <a:buFont typeface="Wingdings" pitchFamily="2" charset="2"/>
              <a:buNone/>
              <a:tabLst>
                <a:tab pos="363538" algn="l"/>
                <a:tab pos="820738" algn="l"/>
                <a:tab pos="1277938" algn="l"/>
                <a:tab pos="1735138" algn="l"/>
                <a:tab pos="2192338" algn="l"/>
                <a:tab pos="2649538" algn="l"/>
                <a:tab pos="3106738" algn="l"/>
                <a:tab pos="3563938" algn="l"/>
                <a:tab pos="4021138" algn="l"/>
                <a:tab pos="4478338" algn="l"/>
                <a:tab pos="4935538" algn="l"/>
                <a:tab pos="5392738" algn="l"/>
                <a:tab pos="5849938" algn="l"/>
                <a:tab pos="6307138" algn="l"/>
                <a:tab pos="6764338" algn="l"/>
                <a:tab pos="7221538" algn="l"/>
                <a:tab pos="7678738" algn="l"/>
                <a:tab pos="8135938" algn="l"/>
                <a:tab pos="8593138" algn="l"/>
                <a:tab pos="9050338" algn="l"/>
              </a:tabLst>
            </a:pPr>
            <a:r>
              <a:rPr lang="en-GB" smtClean="0"/>
              <a:t>	– RF frekuensi</a:t>
            </a:r>
          </a:p>
          <a:p>
            <a:pPr marL="339725" indent="-339725" eaLnBrk="1" hangingPunct="1">
              <a:spcBef>
                <a:spcPts val="800"/>
              </a:spcBef>
              <a:buClr>
                <a:srgbClr val="000000"/>
              </a:buClr>
              <a:buFont typeface="Wingdings" pitchFamily="2" charset="2"/>
              <a:buNone/>
              <a:tabLst>
                <a:tab pos="363538" algn="l"/>
                <a:tab pos="820738" algn="l"/>
                <a:tab pos="1277938" algn="l"/>
                <a:tab pos="1735138" algn="l"/>
                <a:tab pos="2192338" algn="l"/>
                <a:tab pos="2649538" algn="l"/>
                <a:tab pos="3106738" algn="l"/>
                <a:tab pos="3563938" algn="l"/>
                <a:tab pos="4021138" algn="l"/>
                <a:tab pos="4478338" algn="l"/>
                <a:tab pos="4935538" algn="l"/>
                <a:tab pos="5392738" algn="l"/>
                <a:tab pos="5849938" algn="l"/>
                <a:tab pos="6307138" algn="l"/>
                <a:tab pos="6764338" algn="l"/>
                <a:tab pos="7221538" algn="l"/>
                <a:tab pos="7678738" algn="l"/>
                <a:tab pos="8135938" algn="l"/>
                <a:tab pos="8593138" algn="l"/>
                <a:tab pos="9050338" algn="l"/>
              </a:tabLst>
            </a:pPr>
            <a:r>
              <a:rPr lang="en-GB" smtClean="0"/>
              <a:t>	– Associated output power limitations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Perintah Mengganti IP Client setelah IP AP dirubah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32460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Test ke IP dengan IP baru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61722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Autentikasi dengan IP AP baru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518160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Merubah SSID menjadi “Biar”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4953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SSID “Biar” di View Wireless setelah SSID di rubah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60198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Merubah Login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52578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Entri Konfigurasi dengan Login Baru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400800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Tampilan di dalam Wireless Network Properties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13542" r="36719" b="36458"/>
          <a:stretch>
            <a:fillRect/>
          </a:stretch>
        </p:blipFill>
        <p:spPr bwMode="auto">
          <a:xfrm>
            <a:off x="2057400" y="1600200"/>
            <a:ext cx="38401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Contoh Sinyal Tanda Mode dan SSID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2" t="43217" r="54132" b="47293"/>
          <a:stretch>
            <a:fillRect/>
          </a:stretch>
        </p:blipFill>
        <p:spPr bwMode="auto">
          <a:xfrm>
            <a:off x="762000" y="2362200"/>
            <a:ext cx="4267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45084" r="62500" b="52083"/>
          <a:stretch>
            <a:fillRect/>
          </a:stretch>
        </p:blipFill>
        <p:spPr bwMode="auto">
          <a:xfrm>
            <a:off x="685800" y="5029200"/>
            <a:ext cx="46482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Pilihan Mode Operasi yang akan konek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1910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371600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smtClean="0"/>
              <a:t>ISM dan UNII Spectra</a:t>
            </a:r>
            <a:br>
              <a:rPr lang="en-GB" b="1" smtClean="0"/>
            </a:br>
            <a:r>
              <a:rPr lang="en-GB" sz="1800" i="1" smtClean="0"/>
              <a:t>(Industrial ,Scientific and Medical - Unlicensed National Information Infrastructure</a:t>
            </a:r>
            <a:r>
              <a:rPr lang="en-GB" sz="1600" i="1" smtClean="0"/>
              <a:t>)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93863"/>
            <a:ext cx="7696200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Konfigurasi Asosiasi SSID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3429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Tampilan Ad-Hoc Connect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4" t="14584" r="43750" b="28125"/>
          <a:stretch>
            <a:fillRect/>
          </a:stretch>
        </p:blipFill>
        <p:spPr bwMode="auto">
          <a:xfrm>
            <a:off x="533400" y="1600200"/>
            <a:ext cx="40528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312862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smtClean="0"/>
              <a:t>Radiated Power Limits</a:t>
            </a:r>
            <a:br>
              <a:rPr lang="en-GB" sz="3600" b="1" smtClean="0"/>
            </a:br>
            <a:r>
              <a:rPr lang="en-GB" sz="3600" b="1" smtClean="0"/>
              <a:t>For a Point-to-Multipoint Link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543800" cy="430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1649</Words>
  <Application>Microsoft Office PowerPoint</Application>
  <PresentationFormat>On-screen Show (4:3)</PresentationFormat>
  <Paragraphs>411</Paragraphs>
  <Slides>81</Slides>
  <Notes>81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6" baseType="lpstr">
      <vt:lpstr>Arial</vt:lpstr>
      <vt:lpstr>Wingdings</vt:lpstr>
      <vt:lpstr>Arial Black</vt:lpstr>
      <vt:lpstr>Times New Roman</vt:lpstr>
      <vt:lpstr>Office Theme</vt:lpstr>
      <vt:lpstr>Wireless LAN</vt:lpstr>
      <vt:lpstr>Wireless LAN</vt:lpstr>
      <vt:lpstr>Aplikasi WirelessLAN</vt:lpstr>
      <vt:lpstr>Aplikasi Wireless LAN</vt:lpstr>
      <vt:lpstr>KEUNTUNGAN WLAN</vt:lpstr>
      <vt:lpstr>KELEMAHAN WLAN</vt:lpstr>
      <vt:lpstr>Regulasi FCC (Federal Communications Commission) </vt:lpstr>
      <vt:lpstr>ISM dan UNII Spectra (Industrial ,Scientific and Medical - Unlicensed National Information Infrastructure)</vt:lpstr>
      <vt:lpstr>Radiated Power Limits For a Point-to-Multipoint Link</vt:lpstr>
      <vt:lpstr>Radiated Power Limits For a Point-to-Point Link</vt:lpstr>
      <vt:lpstr>Wi-Fi Alliance</vt:lpstr>
      <vt:lpstr>IEEE and 802.11</vt:lpstr>
      <vt:lpstr>Standards and Drafts</vt:lpstr>
      <vt:lpstr>Standard IEEE Wireless LAN</vt:lpstr>
      <vt:lpstr>HomeRF 2.0</vt:lpstr>
      <vt:lpstr>Bluetooth</vt:lpstr>
      <vt:lpstr>Infrared Data Association (IrDA)</vt:lpstr>
      <vt:lpstr>European Telecommunications Standards Institute (ETSI)</vt:lpstr>
      <vt:lpstr>Teknologi Spread Spectrum</vt:lpstr>
      <vt:lpstr>Operasi 802.11</vt:lpstr>
      <vt:lpstr>Scanning</vt:lpstr>
      <vt:lpstr>Arsitektur 802.11</vt:lpstr>
      <vt:lpstr>Mode Operasi</vt:lpstr>
      <vt:lpstr>Infrastructure / Managed</vt:lpstr>
      <vt:lpstr>Ad-Hoc</vt:lpstr>
      <vt:lpstr>PowerPoint Presentation</vt:lpstr>
      <vt:lpstr>PowerPoint Presentation</vt:lpstr>
      <vt:lpstr>Cara Konek</vt:lpstr>
      <vt:lpstr>Authentication &amp; Association </vt:lpstr>
      <vt:lpstr>Open System Authentication</vt:lpstr>
      <vt:lpstr>Shared Key Authentication</vt:lpstr>
      <vt:lpstr>Beacons</vt:lpstr>
      <vt:lpstr>Power Management Modes</vt:lpstr>
      <vt:lpstr>Infrastructure Power Management</vt:lpstr>
      <vt:lpstr>Ad Hoc Power Management</vt:lpstr>
      <vt:lpstr>Dynamic Rate Shifting</vt:lpstr>
      <vt:lpstr>Wireless LAN  di Windows XP (SP2)</vt:lpstr>
      <vt:lpstr>Driver Harus Terinstall</vt:lpstr>
      <vt:lpstr>PowerPoint Presentation</vt:lpstr>
      <vt:lpstr>Wireless Status</vt:lpstr>
      <vt:lpstr>PowerPoint Presentation</vt:lpstr>
      <vt:lpstr>Tampilan di dalam Wireless Network Properties</vt:lpstr>
      <vt:lpstr>Pilihan Mode Operasi yang akan konek</vt:lpstr>
      <vt:lpstr>Menjalankan Ad-Hoc Mode</vt:lpstr>
      <vt:lpstr>Petunjuk</vt:lpstr>
      <vt:lpstr>Konfigurasi Network Ad-Hoc yang harus ada di Wireless Network Properties</vt:lpstr>
      <vt:lpstr>Tampilan di Status setelah di konfigurasi</vt:lpstr>
      <vt:lpstr>Tampilan AdHoc dari tempat lain</vt:lpstr>
      <vt:lpstr>Langkah-Langkah</vt:lpstr>
      <vt:lpstr>Konfigurasi  Access Point</vt:lpstr>
      <vt:lpstr>Bridge - Router - NAT</vt:lpstr>
      <vt:lpstr>Konfigurasi Access Point</vt:lpstr>
      <vt:lpstr>Konfigurasi Radio</vt:lpstr>
      <vt:lpstr>Konfigurasi IP Network</vt:lpstr>
      <vt:lpstr>Konfigurasi Radio Terdistribusi</vt:lpstr>
      <vt:lpstr>Konfigurasi Layanan Client</vt:lpstr>
      <vt:lpstr>Cara Konek dengan  Konfigurasi Awal Akses Point berbasis Web</vt:lpstr>
      <vt:lpstr>Petunjuk Konek ke AP</vt:lpstr>
      <vt:lpstr>Koneksi dengan Wireless</vt:lpstr>
      <vt:lpstr>Konfigurasi IP</vt:lpstr>
      <vt:lpstr>Test Koneksi Ke AP</vt:lpstr>
      <vt:lpstr>Autentikasi Akses AP Lewat Web</vt:lpstr>
      <vt:lpstr>Tampilan Konfigurasi AP berbasis Web</vt:lpstr>
      <vt:lpstr>Konfigurasi yang tidak/harus dirubah setelah konek</vt:lpstr>
      <vt:lpstr>Yang bisa/harus dirubah di AP</vt:lpstr>
      <vt:lpstr>Petunjuk Modifikasi Konfigurasi</vt:lpstr>
      <vt:lpstr>Data Percobaan</vt:lpstr>
      <vt:lpstr>Langkah-langkah</vt:lpstr>
      <vt:lpstr>Contoh menggunakan Data Percobaan no 9 </vt:lpstr>
      <vt:lpstr>Perintah Mengganti IP Client setelah IP AP dirubah</vt:lpstr>
      <vt:lpstr>Test ke IP dengan IP baru</vt:lpstr>
      <vt:lpstr>Autentikasi dengan IP AP baru</vt:lpstr>
      <vt:lpstr>Merubah SSID menjadi “Biar”</vt:lpstr>
      <vt:lpstr>SSID “Biar” di View Wireless setelah SSID di rubah</vt:lpstr>
      <vt:lpstr>Merubah Login</vt:lpstr>
      <vt:lpstr>Entri Konfigurasi dengan Login Baru</vt:lpstr>
      <vt:lpstr>Tampilan di dalam Wireless Network Properties</vt:lpstr>
      <vt:lpstr>Contoh Sinyal Tanda Mode dan SSID</vt:lpstr>
      <vt:lpstr>Pilihan Mode Operasi yang akan konek</vt:lpstr>
      <vt:lpstr>Konfigurasi Asosiasi SSID</vt:lpstr>
      <vt:lpstr>Tampilan Ad-Hoc Connect</vt:lpstr>
    </vt:vector>
  </TitlesOfParts>
  <Company>PENS-Its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reesaakbar</dc:creator>
  <cp:lastModifiedBy>Phantom Assassin</cp:lastModifiedBy>
  <cp:revision>19</cp:revision>
  <dcterms:created xsi:type="dcterms:W3CDTF">2008-09-23T21:34:01Z</dcterms:created>
  <dcterms:modified xsi:type="dcterms:W3CDTF">2012-11-07T05:16:48Z</dcterms:modified>
</cp:coreProperties>
</file>