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66FF66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68B9CD-1361-4DF4-8D39-3C35CCA52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05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2E88E3-A54B-44E0-8DAC-18603F0D816E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26628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55B136-16CA-4A1B-A2ED-B9C3830BA9A0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35844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8D59C-6B9B-4C10-972F-0B62B2012648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36868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21DC19-362D-4FDF-BA81-4827EE95D95C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37892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04C6B7-738A-47EE-A9BD-472D0575243E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38916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86E1CF-3C63-4980-A933-47A1E84BF092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39940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C9A3CB-CF4A-4E97-97F1-8ACFF7A0CDD4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40964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9A1118-9FEC-43FC-8D29-3120696150CB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41988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8C4B13-A463-4284-9709-36460DBB7EBC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43012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B27F2A-4020-413B-840E-7D6D6A8922D3}" type="slidenum">
              <a:rPr lang="en-US"/>
              <a:pPr eaLnBrk="1" hangingPunct="1"/>
              <a:t>18</a:t>
            </a:fld>
            <a:endParaRPr lang="en-US"/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44036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EA843C-BF33-4A1D-A354-6404B1AD58DD}" type="slidenum">
              <a:rPr lang="en-US"/>
              <a:pPr eaLnBrk="1" hangingPunct="1"/>
              <a:t>19</a:t>
            </a:fld>
            <a:endParaRPr lang="en-US"/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45060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F1E3D8-FB1D-4588-A107-DE621C267DD3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27652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85B6F2-8F82-422B-83EB-E3F23FCB97AB}" type="slidenum">
              <a:rPr lang="en-US"/>
              <a:pPr eaLnBrk="1" hangingPunct="1"/>
              <a:t>20</a:t>
            </a:fld>
            <a:endParaRPr lang="en-US"/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46084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5E19B6-48D9-4C4D-A102-BA9F803E77E9}" type="slidenum">
              <a:rPr lang="en-US"/>
              <a:pPr eaLnBrk="1" hangingPunct="1"/>
              <a:t>21</a:t>
            </a:fld>
            <a:endParaRPr lang="en-US"/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47108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8C6C15-BD90-44A4-A0BF-FAD255FA276C}" type="slidenum">
              <a:rPr lang="en-US"/>
              <a:pPr eaLnBrk="1" hangingPunct="1"/>
              <a:t>22</a:t>
            </a:fld>
            <a:endParaRPr lang="en-US"/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48132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D2C636-D48B-45F3-85FB-F2D016A69235}" type="slidenum">
              <a:rPr lang="en-US"/>
              <a:pPr eaLnBrk="1" hangingPunct="1"/>
              <a:t>23</a:t>
            </a:fld>
            <a:endParaRPr lang="en-US"/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49156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10BD36-4E5F-4A9D-8E11-26B046E10379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28676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46C51-8CAD-4EF2-A7B2-C354CE46F62E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29700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1360EF-CCA5-4FA1-B09F-BAF3EB1F25C5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30724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DBFE32-88D1-488C-BA7E-AEC80787EC11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31748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4B6897-4850-40E3-AC8A-70DCE56EB1C4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32772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37F3C2-E71D-4B0C-AC67-E9E3FB9AE79F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33796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B7EED4-3CB6-497C-9750-1CF44A6FF3BE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34820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7D19-EED2-4284-A8D5-3C9279839B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6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F76A-9298-4BD1-902D-835921E3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2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1292-96B0-4DDE-8555-4BB1E561AB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8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F38D-E427-47D6-8C24-E6A4A56AE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0347-6A87-4981-9592-0394548941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4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A4A2-6A11-4A65-8FF5-969F50C6A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9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F49A-056A-4518-8798-55BD1DE88D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4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9443-4CB3-4899-A450-98A35D666B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0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34B7-EC04-48A9-BE0A-37CAAF8260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0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9C62-BD29-44AF-96FB-694B5331F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5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EF69-A741-4BA4-AA93-9BD5279A4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8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1F836-C05D-43CD-928A-92D082BFC8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9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ock"/>
          <p:cNvSpPr>
            <a:spLocks noEditPoints="1" noChangeArrowheads="1"/>
          </p:cNvSpPr>
          <p:nvPr/>
        </p:nvSpPr>
        <p:spPr bwMode="auto">
          <a:xfrm>
            <a:off x="3657600" y="2286000"/>
            <a:ext cx="1447800" cy="1828800"/>
          </a:xfrm>
          <a:custGeom>
            <a:avLst/>
            <a:gdLst>
              <a:gd name="T0" fmla="*/ 723900 w 21600"/>
              <a:gd name="T1" fmla="*/ 0 h 21600"/>
              <a:gd name="T2" fmla="*/ 1447800 w 21600"/>
              <a:gd name="T3" fmla="*/ 813308 h 21600"/>
              <a:gd name="T4" fmla="*/ 723900 w 21600"/>
              <a:gd name="T5" fmla="*/ 1828800 h 21600"/>
              <a:gd name="T6" fmla="*/ 0 w 21600"/>
              <a:gd name="T7" fmla="*/ 8133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744 w 21600"/>
              <a:gd name="T13" fmla="*/ 9904 h 21600"/>
              <a:gd name="T14" fmla="*/ 21134 w 21600"/>
              <a:gd name="T15" fmla="*/ 153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lnTo>
                  <a:pt x="93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371600" y="1905000"/>
            <a:ext cx="708660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107763" dir="13500000" algn="ctr" rotWithShape="0">
                    <a:srgbClr val="FFFF00">
                      <a:alpha val="50000"/>
                    </a:srgbClr>
                  </a:outerShdw>
                </a:effectLst>
                <a:latin typeface="Bodoni MT Black"/>
              </a:rPr>
              <a:t> WLAN SECURITY</a:t>
            </a:r>
          </a:p>
        </p:txBody>
      </p:sp>
      <p:pic>
        <p:nvPicPr>
          <p:cNvPr id="2053" name="Picture 7" descr="Sphe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3500"/>
            <a:ext cx="2286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Kunci perawatan WEP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371600" y="1981200"/>
          <a:ext cx="6257925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r:id="rId4" imgW="4439270" imgH="2419048" progId="">
                  <p:embed/>
                </p:oleObj>
              </mc:Choice>
              <mc:Fallback>
                <p:oleObj r:id="rId4" imgW="4439270" imgH="2419048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81200"/>
                        <a:ext cx="6257925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smtClean="0"/>
              <a:t>Protokol integritas kunci sementara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18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lnSpc>
                <a:spcPct val="80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smtClean="0">
                <a:solidFill>
                  <a:srgbClr val="FF3300"/>
                </a:solidFill>
              </a:rPr>
              <a:t>Dikembangkan oleh Cisco sebagai solusi untuk kelemahan pada WEP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smtClean="0">
                <a:solidFill>
                  <a:srgbClr val="FF3300"/>
                </a:solidFill>
              </a:rPr>
              <a:t>Diadopsi oleh Wi-Fi Alliance sebagai sebuah solusi cepat sampai 802.11 disahkan.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smtClean="0">
                <a:solidFill>
                  <a:srgbClr val="FF3300"/>
                </a:solidFill>
              </a:rPr>
              <a:t>Dimulai dengan sebuah kunci sementara 128-bit, menambahkan ke alamat MAC dan sebuah 16-octet IV intuk membuat kunci enkripsi.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smtClean="0">
                <a:solidFill>
                  <a:srgbClr val="FF3300"/>
                </a:solidFill>
              </a:rPr>
              <a:t>Kunci sementara ini berubah secara otomatis setiap 10.000 paket.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smtClean="0">
                <a:solidFill>
                  <a:srgbClr val="FF3300"/>
                </a:solidFill>
              </a:rPr>
              <a:t>Menggunakan RC4 untuk enlripsinya dan maka dari itu sesuai dengan WEP.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smtClean="0">
                <a:solidFill>
                  <a:srgbClr val="FF3300"/>
                </a:solidFill>
              </a:rPr>
              <a:t>Mudah diimplementasikan melalui sebuah firmware update pada perangkat keras yang sudah ada.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4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229600" cy="9937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b="1" smtClean="0"/>
              <a:t>Advanced Encryption Standard (AES</a:t>
            </a:r>
            <a:r>
              <a:rPr lang="en-GB" sz="3600" b="1" smtClean="0"/>
              <a:t>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41575"/>
            <a:ext cx="8229600" cy="327818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smtClean="0">
                <a:solidFill>
                  <a:srgbClr val="FF3300"/>
                </a:solidFill>
              </a:rPr>
              <a:t>AES adalah sebuah penggantian untuk RC4 stream chiper yang digunakan dalam WEP.</a:t>
            </a:r>
          </a:p>
          <a:p>
            <a:pPr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smtClean="0">
                <a:solidFill>
                  <a:srgbClr val="FF3300"/>
                </a:solidFill>
              </a:rPr>
              <a:t>Menggunakan algoritma Rijndael</a:t>
            </a:r>
          </a:p>
          <a:p>
            <a:pPr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smtClean="0">
                <a:solidFill>
                  <a:srgbClr val="FF3300"/>
                </a:solidFill>
              </a:rPr>
              <a:t>Panjang atau lebar kunci</a:t>
            </a:r>
          </a:p>
          <a:p>
            <a:pPr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smtClean="0">
                <a:solidFill>
                  <a:srgbClr val="FF3300"/>
                </a:solidFill>
              </a:rPr>
              <a:t>Tidak dapat dipatahkan</a:t>
            </a:r>
          </a:p>
          <a:p>
            <a:pPr>
              <a:spcBef>
                <a:spcPts val="700"/>
              </a:spcBef>
              <a:buClr>
                <a:srgbClr val="000000"/>
              </a:buClr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1350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smtClean="0"/>
              <a:t>Keamanan Access Point dan Bridge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533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smtClean="0">
                <a:solidFill>
                  <a:srgbClr val="FF3300"/>
                </a:solidFill>
              </a:rPr>
              <a:t>Beberapa manufacture tidak membutuhkan username dan password untuk terkoneksi dengan access point dan bridge dengan default.</a:t>
            </a:r>
          </a:p>
          <a:p>
            <a:pPr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smtClean="0">
                <a:solidFill>
                  <a:srgbClr val="FF3300"/>
                </a:solidFill>
              </a:rPr>
              <a:t>Default konfigurasi sebelah kiri, semua jaringan dapat mengakses dan mengontrol access point dan bridge.</a:t>
            </a:r>
          </a:p>
          <a:p>
            <a:pPr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smtClean="0">
                <a:solidFill>
                  <a:srgbClr val="FF3300"/>
                </a:solidFill>
              </a:rPr>
              <a:t>Default konfigurasi membolehkan untuk melakukan koneksi dan mengatur untuk menambah rapid deployment.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077200" cy="12541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smtClean="0"/>
              <a:t/>
            </a:r>
            <a:br>
              <a:rPr lang="en-GB" sz="4000" smtClean="0"/>
            </a:br>
            <a:r>
              <a:rPr lang="en-GB" sz="3600" smtClean="0"/>
              <a:t>Service Set Identifier (SSID)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82000" cy="45259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smtClean="0">
                <a:solidFill>
                  <a:srgbClr val="FF3300"/>
                </a:solidFill>
              </a:rPr>
              <a:t>Sebuah penanganan penamaan generik digunakan untuk segmentasi jaringan.</a:t>
            </a:r>
          </a:p>
          <a:p>
            <a:pPr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smtClean="0">
                <a:solidFill>
                  <a:srgbClr val="FF3300"/>
                </a:solidFill>
              </a:rPr>
              <a:t>Digunakan untuk akses yang bersifat elementer – BUKAN AMAN.</a:t>
            </a:r>
          </a:p>
          <a:p>
            <a:pPr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smtClean="0">
                <a:solidFill>
                  <a:srgbClr val="FF3300"/>
                </a:solidFill>
              </a:rPr>
              <a:t>Biasanya digunakan sebagai nama jaringan (seperti “WORKGROUP” pada Windows)</a:t>
            </a:r>
          </a:p>
          <a:p>
            <a:pPr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smtClean="0">
                <a:solidFill>
                  <a:srgbClr val="FF3300"/>
                </a:solidFill>
              </a:rPr>
              <a:t>Siaran radio bersih pada rambu-rambu,permintaan-permintaan probe,respon probe,gabungan permintaan,dan penggabungan kembali permintaan.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smtClean="0"/>
              <a:t>Menggunakan filter MAC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685800" y="1524000"/>
          <a:ext cx="7810500" cy="509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r:id="rId4" imgW="7411485" imgH="4563112" progId="">
                  <p:embed/>
                </p:oleObj>
              </mc:Choice>
              <mc:Fallback>
                <p:oleObj r:id="rId4" imgW="7411485" imgH="4563112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7810500" cy="509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Eavesdropping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FF3300"/>
                </a:solidFill>
              </a:rPr>
              <a:t>Casual eavesdropping</a:t>
            </a:r>
          </a:p>
          <a:p>
            <a:pPr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FF3300"/>
                </a:solidFill>
              </a:rPr>
              <a:t>Malicious eavesdropping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716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smtClean="0"/>
              <a:t>Analisa paket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81000" y="1341438"/>
          <a:ext cx="8534400" cy="535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r:id="rId4" imgW="7457143" imgH="4915586" progId="">
                  <p:embed/>
                </p:oleObj>
              </mc:Choice>
              <mc:Fallback>
                <p:oleObj r:id="rId4" imgW="7457143" imgH="4915586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41438"/>
                        <a:ext cx="8534400" cy="535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Bagaimana terjadinya serangan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Broadcast monitoring</a:t>
            </a:r>
          </a:p>
          <a:p>
            <a:pPr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Jamming</a:t>
            </a:r>
          </a:p>
          <a:p>
            <a:pPr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Rogue access point</a:t>
            </a:r>
          </a:p>
          <a:p>
            <a:pPr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Accessing configuration interfaces</a:t>
            </a:r>
          </a:p>
          <a:p>
            <a:pPr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Man-in-the middle attack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smtClean="0"/>
              <a:t>Man-in-the middle attack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990600" y="1752600"/>
          <a:ext cx="7077075" cy="394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r:id="rId4" imgW="5009524" imgH="2790476" progId="">
                  <p:embed/>
                </p:oleObj>
              </mc:Choice>
              <mc:Fallback>
                <p:oleObj r:id="rId4" imgW="5009524" imgH="2790476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52600"/>
                        <a:ext cx="7077075" cy="394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9118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Clr>
                <a:srgbClr val="000000"/>
              </a:buClr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</a:tabLst>
            </a:pPr>
            <a:r>
              <a:rPr lang="en-GB" smtClean="0"/>
              <a:t>Tujuan</a:t>
            </a:r>
          </a:p>
          <a:p>
            <a:pPr marL="339725" indent="-339725">
              <a:spcBef>
                <a:spcPts val="500"/>
              </a:spcBef>
              <a:buClr>
                <a:srgbClr val="000000"/>
              </a:buClr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</a:tabLst>
            </a:pPr>
            <a:r>
              <a:rPr lang="en-GB" smtClean="0">
                <a:solidFill>
                  <a:srgbClr val="FF3300"/>
                </a:solidFill>
              </a:rPr>
              <a:t> </a:t>
            </a:r>
            <a:r>
              <a:rPr lang="en-GB" sz="2000" smtClean="0"/>
              <a:t>Selama mempelajari bab ini,diharapkan mahasiswa mampu:</a:t>
            </a:r>
          </a:p>
          <a:p>
            <a:pPr marL="339725" indent="-339725">
              <a:spcBef>
                <a:spcPts val="500"/>
              </a:spcBef>
              <a:buClr>
                <a:srgbClr val="000000"/>
              </a:buClr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</a:tabLst>
            </a:pPr>
            <a:endParaRPr lang="en-GB" sz="2000" smtClean="0"/>
          </a:p>
          <a:p>
            <a:pPr marL="339725" indent="-339725">
              <a:spcBef>
                <a:spcPts val="600"/>
              </a:spcBef>
              <a:buFontTx/>
              <a:buChar char="•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</a:tabLst>
            </a:pPr>
            <a:r>
              <a:rPr lang="en-GB" sz="2400" smtClean="0">
                <a:solidFill>
                  <a:srgbClr val="FF3300"/>
                </a:solidFill>
              </a:rPr>
              <a:t>Mendefinisikan dan menggambarkan WEP beserta fitur-fiturnya.</a:t>
            </a:r>
          </a:p>
          <a:p>
            <a:pPr marL="339725" indent="-339725">
              <a:spcBef>
                <a:spcPts val="600"/>
              </a:spcBef>
              <a:buFontTx/>
              <a:buChar char="•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</a:tabLst>
            </a:pPr>
            <a:r>
              <a:rPr lang="en-GB" sz="2400" smtClean="0">
                <a:solidFill>
                  <a:srgbClr val="FF3300"/>
                </a:solidFill>
              </a:rPr>
              <a:t>Mendefinisikan dan menggambarkan AES dan solusi-solusi lainnya yang mendesak.</a:t>
            </a:r>
          </a:p>
          <a:p>
            <a:pPr marL="339725" indent="-339725">
              <a:spcBef>
                <a:spcPts val="600"/>
              </a:spcBef>
              <a:buFontTx/>
              <a:buChar char="•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</a:tabLst>
            </a:pPr>
            <a:r>
              <a:rPr lang="en-GB" sz="2400" smtClean="0">
                <a:solidFill>
                  <a:srgbClr val="FF3300"/>
                </a:solidFill>
              </a:rPr>
              <a:t>Mendeteksi perbedaan metode-metode dari penyerangan sebuah jaringan wireless.</a:t>
            </a:r>
          </a:p>
          <a:p>
            <a:pPr marL="339725" indent="-339725">
              <a:spcBef>
                <a:spcPts val="600"/>
              </a:spcBef>
              <a:buFontTx/>
              <a:buChar char="•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</a:tabLst>
            </a:pPr>
            <a:r>
              <a:rPr lang="en-GB" sz="2400" smtClean="0">
                <a:solidFill>
                  <a:srgbClr val="FF3300"/>
                </a:solidFill>
              </a:rPr>
              <a:t>Mendiskusikan manajemen keamanan wireless.</a:t>
            </a:r>
          </a:p>
          <a:p>
            <a:pPr marL="339725" indent="-339725">
              <a:spcBef>
                <a:spcPts val="700"/>
              </a:spcBef>
              <a:buFontTx/>
              <a:buChar char="•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</a:tabLst>
            </a:pPr>
            <a:r>
              <a:rPr lang="en-GB" sz="2400" smtClean="0">
                <a:solidFill>
                  <a:srgbClr val="FF3300"/>
                </a:solidFill>
              </a:rPr>
              <a:t>Solusi-solusi contras security</a:t>
            </a:r>
            <a:r>
              <a:rPr lang="en-GB" sz="2800" smtClean="0">
                <a:solidFill>
                  <a:srgbClr val="FF3300"/>
                </a:solidFill>
              </a:rPr>
              <a:t>.</a:t>
            </a:r>
          </a:p>
          <a:p>
            <a:pPr marL="339725" indent="-339725">
              <a:spcBef>
                <a:spcPts val="700"/>
              </a:spcBef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</a:tabLst>
            </a:pPr>
            <a:endParaRPr lang="en-GB" sz="2800" smtClean="0">
              <a:solidFill>
                <a:srgbClr val="FF3300"/>
              </a:solidFill>
            </a:endParaRPr>
          </a:p>
          <a:p>
            <a:pPr marL="339725" indent="-339725">
              <a:spcBef>
                <a:spcPts val="700"/>
              </a:spcBef>
              <a:buClr>
                <a:srgbClr val="000000"/>
              </a:buClr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</a:tabLst>
            </a:pPr>
            <a:endParaRPr lang="en-GB" sz="28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smtClean="0"/>
              <a:t>Pengelolaan Keamanan Wireless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FF3300"/>
                </a:solidFill>
              </a:rPr>
              <a:t>Solusi-solusi yang tersedia.</a:t>
            </a:r>
          </a:p>
          <a:p>
            <a:pPr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FF3300"/>
                </a:solidFill>
              </a:rPr>
              <a:t>Latihan-latihan terbaik.</a:t>
            </a:r>
          </a:p>
          <a:p>
            <a:pPr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FF3300"/>
                </a:solidFill>
              </a:rPr>
              <a:t>Pengelolaan kunci WEP.</a:t>
            </a:r>
          </a:p>
          <a:p>
            <a:pPr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FF3300"/>
                </a:solidFill>
              </a:rPr>
              <a:t>Server-server kunci enkripsi yang terpusat.</a:t>
            </a:r>
          </a:p>
          <a:p>
            <a:pPr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FF3300"/>
                </a:solidFill>
              </a:rPr>
              <a:t>Solusi wireless VPN.</a:t>
            </a:r>
          </a:p>
          <a:p>
            <a:pPr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FF3300"/>
                </a:solidFill>
              </a:rPr>
              <a:t>Gateway wireless enterprise.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99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b="1" smtClean="0"/>
              <a:t>Kebijakan keamanan perusahaan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10698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FF3300"/>
                </a:solidFill>
              </a:rPr>
              <a:t>Menggunakan konfigurasi non-standard</a:t>
            </a:r>
          </a:p>
          <a:p>
            <a:pPr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FF3300"/>
                </a:solidFill>
              </a:rPr>
              <a:t>Mengurangi sensitivitas data di sisi client</a:t>
            </a:r>
          </a:p>
          <a:p>
            <a:pPr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FF3300"/>
                </a:solidFill>
              </a:rPr>
              <a:t>Keamanan perangkat keras yang diberi perintah fisikal.</a:t>
            </a:r>
          </a:p>
          <a:p>
            <a:pPr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FF3300"/>
                </a:solidFill>
              </a:rPr>
              <a:t>Penggunaan solusi-solusi kemajuan keamanan.</a:t>
            </a:r>
          </a:p>
          <a:p>
            <a:pPr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FF3300"/>
                </a:solidFill>
              </a:rPr>
              <a:t>Cell-sizing yang akurat.</a:t>
            </a:r>
          </a:p>
          <a:p>
            <a:pPr>
              <a:spcBef>
                <a:spcPts val="80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Wireless DMZ</a:t>
            </a: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227138" y="1690688"/>
          <a:ext cx="6688137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r:id="rId4" imgW="6687483" imgH="4342857" progId="">
                  <p:embed/>
                </p:oleObj>
              </mc:Choice>
              <mc:Fallback>
                <p:oleObj r:id="rId4" imgW="6687483" imgH="4342857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138" y="1690688"/>
                        <a:ext cx="6688137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Saling membuktikan keaslian</a:t>
            </a: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685800" y="1752600"/>
          <a:ext cx="7589838" cy="405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r:id="rId4" imgW="7590476" imgH="4057143" progId="">
                  <p:embed/>
                </p:oleObj>
              </mc:Choice>
              <mc:Fallback>
                <p:oleObj r:id="rId4" imgW="7590476" imgH="4057143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7589838" cy="405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10795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smtClean="0"/>
              <a:t>Pendahuluan tentang pengamanan </a:t>
            </a:r>
            <a:r>
              <a:rPr lang="id-ID" sz="3200" smtClean="0"/>
              <a:t/>
            </a:r>
            <a:br>
              <a:rPr lang="id-ID" sz="3200" smtClean="0"/>
            </a:br>
            <a:r>
              <a:rPr lang="en-GB" sz="3200" smtClean="0"/>
              <a:t>W-LAN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38862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spcBef>
                <a:spcPts val="70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smtClean="0">
              <a:solidFill>
                <a:srgbClr val="FF3300"/>
              </a:solidFill>
            </a:endParaRPr>
          </a:p>
          <a:p>
            <a:pPr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smtClean="0">
                <a:solidFill>
                  <a:srgbClr val="FF3300"/>
                </a:solidFill>
              </a:rPr>
              <a:t>Jaringan wireless LAN tidak menjadi jaminan</a:t>
            </a:r>
          </a:p>
          <a:p>
            <a:pPr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smtClean="0">
                <a:solidFill>
                  <a:srgbClr val="FF3300"/>
                </a:solidFill>
              </a:rPr>
              <a:t>Langkah harus diambil untuk menjamin wireless LAN pada cara yang sama yang dilakukan pada aliran sekuriti jaringan</a:t>
            </a:r>
          </a:p>
          <a:p>
            <a:pPr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smtClean="0">
                <a:solidFill>
                  <a:srgbClr val="FF3300"/>
                </a:solidFill>
              </a:rPr>
              <a:t>Itu menjadi tanggung jawab dari CWNA untuk memastikan ketepatan sekuriti wireless LAN pada tiap-tiap tempat dari  bisnis atau rumah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 smtClean="0"/>
              <a:t>Wired Equivalent Privacy (WEP)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25538"/>
            <a:ext cx="8229600" cy="38862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normAutofit/>
          </a:bodyPr>
          <a:lstStyle/>
          <a:p>
            <a:pPr>
              <a:lnSpc>
                <a:spcPct val="90000"/>
              </a:lnSpc>
              <a:spcBef>
                <a:spcPts val="80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mtClean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FF3300"/>
                </a:solidFill>
              </a:rPr>
              <a:t>Definisi WEP</a:t>
            </a:r>
          </a:p>
          <a:p>
            <a:pPr>
              <a:lnSpc>
                <a:spcPct val="90000"/>
              </a:lnSpc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FF3300"/>
                </a:solidFill>
              </a:rPr>
              <a:t>Tujuan penggunaan Security</a:t>
            </a:r>
          </a:p>
          <a:p>
            <a:pPr lvl="1">
              <a:lnSpc>
                <a:spcPct val="90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FF3300"/>
                </a:solidFill>
              </a:rPr>
              <a:t>Confidentiality</a:t>
            </a:r>
          </a:p>
          <a:p>
            <a:pPr lvl="1">
              <a:lnSpc>
                <a:spcPct val="90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FF3300"/>
                </a:solidFill>
              </a:rPr>
              <a:t>Access Control</a:t>
            </a:r>
          </a:p>
          <a:p>
            <a:pPr lvl="1">
              <a:lnSpc>
                <a:spcPct val="90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FF3300"/>
                </a:solidFill>
              </a:rPr>
              <a:t>Data Integrity</a:t>
            </a:r>
          </a:p>
          <a:p>
            <a:pPr>
              <a:lnSpc>
                <a:spcPct val="90000"/>
              </a:lnSpc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FF3300"/>
                </a:solidFill>
              </a:rPr>
              <a:t>Hasil security oleh WEP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smtClean="0"/>
              <a:t>Why WEP Was Chosen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spcBef>
                <a:spcPts val="70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400" smtClean="0">
              <a:solidFill>
                <a:srgbClr val="FF3300"/>
              </a:solidFill>
            </a:endParaRPr>
          </a:p>
          <a:p>
            <a:pPr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smtClean="0">
                <a:solidFill>
                  <a:srgbClr val="FF3300"/>
                </a:solidFill>
              </a:rPr>
              <a:t>Wireless LAN yang disibukkan untuk dipasarkan oleh pabrik-pabrik</a:t>
            </a:r>
          </a:p>
          <a:p>
            <a:pPr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smtClean="0">
                <a:solidFill>
                  <a:srgbClr val="FF3300"/>
                </a:solidFill>
              </a:rPr>
              <a:t>WEP tepat diminta oleh 802.11</a:t>
            </a:r>
          </a:p>
          <a:p>
            <a:pPr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smtClean="0">
                <a:solidFill>
                  <a:srgbClr val="FF3300"/>
                </a:solidFill>
              </a:rPr>
              <a:t>WEP menggunakan nomor pseudo-random generator (PRNG) dan menggunakan RC4 sebagai aliran dari sandi rahasia</a:t>
            </a:r>
          </a:p>
          <a:p>
            <a:pPr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smtClean="0">
                <a:solidFill>
                  <a:srgbClr val="FF3300"/>
                </a:solidFill>
              </a:rPr>
              <a:t>802.11 meninggalkan implementasi WEP ke penjual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smtClean="0"/>
              <a:t>Proses Enkripsi WEP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80010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8153400" cy="609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4013"/>
            <a:ext cx="7467600" cy="627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5150"/>
            <a:ext cx="8229600" cy="5873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rtlCol="0"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mtClean="0"/>
              <a:t>Menggunakan WEP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023938" y="2035175"/>
            <a:ext cx="5834062" cy="38798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FF3300"/>
                </a:solidFill>
              </a:rPr>
              <a:t>Kunci-kunci rahasia WEP</a:t>
            </a:r>
          </a:p>
          <a:p>
            <a:pPr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FF3300"/>
                </a:solidFill>
              </a:rPr>
              <a:t>Data WEP</a:t>
            </a:r>
          </a:p>
          <a:p>
            <a:pPr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FF3300"/>
                </a:solidFill>
              </a:rPr>
              <a:t>Overhead</a:t>
            </a:r>
          </a:p>
          <a:p>
            <a:pPr>
              <a:spcBef>
                <a:spcPts val="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solidFill>
                  <a:srgbClr val="FF3300"/>
                </a:solidFill>
              </a:rPr>
              <a:t>Penggunaan kunci</a:t>
            </a:r>
          </a:p>
          <a:p>
            <a:pPr>
              <a:spcBef>
                <a:spcPts val="800"/>
              </a:spcBef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484</Words>
  <Application>Microsoft Office PowerPoint</Application>
  <PresentationFormat>On-screen Show (4:3)</PresentationFormat>
  <Paragraphs>106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PowerPoint Presentation</vt:lpstr>
      <vt:lpstr>PowerPoint Presentation</vt:lpstr>
      <vt:lpstr>Pendahuluan tentang pengamanan  W-LAN</vt:lpstr>
      <vt:lpstr>Wired Equivalent Privacy (WEP)</vt:lpstr>
      <vt:lpstr>Why WEP Was Chosen</vt:lpstr>
      <vt:lpstr>Proses Enkripsi WEP</vt:lpstr>
      <vt:lpstr>PowerPoint Presentation</vt:lpstr>
      <vt:lpstr>PowerPoint Presentation</vt:lpstr>
      <vt:lpstr>Menggunakan WEP</vt:lpstr>
      <vt:lpstr>Kunci perawatan WEP</vt:lpstr>
      <vt:lpstr>Protokol integritas kunci sementara</vt:lpstr>
      <vt:lpstr>Advanced Encryption Standard (AES)</vt:lpstr>
      <vt:lpstr>Keamanan Access Point dan Bridge</vt:lpstr>
      <vt:lpstr> Service Set Identifier (SSID)</vt:lpstr>
      <vt:lpstr>Menggunakan filter MAC</vt:lpstr>
      <vt:lpstr>Eavesdropping </vt:lpstr>
      <vt:lpstr>Analisa paket</vt:lpstr>
      <vt:lpstr>Bagaimana terjadinya serangan</vt:lpstr>
      <vt:lpstr>Man-in-the middle attack</vt:lpstr>
      <vt:lpstr>Pengelolaan Keamanan Wireless</vt:lpstr>
      <vt:lpstr>Kebijakan keamanan perusahaan</vt:lpstr>
      <vt:lpstr>Wireless DMZ</vt:lpstr>
      <vt:lpstr>Saling membuktikan keaslian</vt:lpstr>
    </vt:vector>
  </TitlesOfParts>
  <Company>Presario 2131AD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HERONEZ</dc:creator>
  <cp:lastModifiedBy>Phantom Assassin</cp:lastModifiedBy>
  <cp:revision>8</cp:revision>
  <dcterms:created xsi:type="dcterms:W3CDTF">2010-05-31T04:29:02Z</dcterms:created>
  <dcterms:modified xsi:type="dcterms:W3CDTF">2012-11-07T05:53:55Z</dcterms:modified>
</cp:coreProperties>
</file>