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80" r:id="rId25"/>
    <p:sldId id="281" r:id="rId26"/>
    <p:sldId id="282" r:id="rId27"/>
    <p:sldId id="283"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4B8611-E1D1-4693-A236-3A5F93BC3D84}" type="datetimeFigureOut">
              <a:rPr lang="en-US" smtClean="0"/>
              <a:t>11/7/2012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B5A9DF-09C9-43B4-BA33-1B718B44F08D}" type="slidenum">
              <a:rPr lang="en-US" smtClean="0"/>
              <a:t>‹#›</a:t>
            </a:fld>
            <a:endParaRPr lang="en-US"/>
          </a:p>
        </p:txBody>
      </p:sp>
    </p:spTree>
    <p:extLst>
      <p:ext uri="{BB962C8B-B14F-4D97-AF65-F5344CB8AC3E}">
        <p14:creationId xmlns:p14="http://schemas.microsoft.com/office/powerpoint/2010/main" val="3074523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DB0F8-8892-4BC1-BE5D-9010FEC4FB04}"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5AD6FA-94A5-46AB-8614-252948086527}" type="slidenum">
              <a:rPr lang="en-US" smtClean="0"/>
              <a:t>‹#›</a:t>
            </a:fld>
            <a:endParaRPr lang="en-US"/>
          </a:p>
        </p:txBody>
      </p:sp>
    </p:spTree>
    <p:extLst>
      <p:ext uri="{BB962C8B-B14F-4D97-AF65-F5344CB8AC3E}">
        <p14:creationId xmlns:p14="http://schemas.microsoft.com/office/powerpoint/2010/main" val="3539427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a:t>
            </a:fld>
            <a:endParaRPr lang="en-US"/>
          </a:p>
        </p:txBody>
      </p:sp>
    </p:spTree>
    <p:extLst>
      <p:ext uri="{BB962C8B-B14F-4D97-AF65-F5344CB8AC3E}">
        <p14:creationId xmlns:p14="http://schemas.microsoft.com/office/powerpoint/2010/main" val="444355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10</a:t>
            </a:fld>
            <a:endParaRPr lang="en-US"/>
          </a:p>
        </p:txBody>
      </p:sp>
    </p:spTree>
    <p:extLst>
      <p:ext uri="{BB962C8B-B14F-4D97-AF65-F5344CB8AC3E}">
        <p14:creationId xmlns:p14="http://schemas.microsoft.com/office/powerpoint/2010/main" val="321865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11</a:t>
            </a:fld>
            <a:endParaRPr lang="en-US"/>
          </a:p>
        </p:txBody>
      </p:sp>
    </p:spTree>
    <p:extLst>
      <p:ext uri="{BB962C8B-B14F-4D97-AF65-F5344CB8AC3E}">
        <p14:creationId xmlns:p14="http://schemas.microsoft.com/office/powerpoint/2010/main" val="2538206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12</a:t>
            </a:fld>
            <a:endParaRPr lang="en-US"/>
          </a:p>
        </p:txBody>
      </p:sp>
    </p:spTree>
    <p:extLst>
      <p:ext uri="{BB962C8B-B14F-4D97-AF65-F5344CB8AC3E}">
        <p14:creationId xmlns:p14="http://schemas.microsoft.com/office/powerpoint/2010/main" val="1059285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13</a:t>
            </a:fld>
            <a:endParaRPr lang="en-US"/>
          </a:p>
        </p:txBody>
      </p:sp>
    </p:spTree>
    <p:extLst>
      <p:ext uri="{BB962C8B-B14F-4D97-AF65-F5344CB8AC3E}">
        <p14:creationId xmlns:p14="http://schemas.microsoft.com/office/powerpoint/2010/main" val="3923662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14</a:t>
            </a:fld>
            <a:endParaRPr lang="en-US"/>
          </a:p>
        </p:txBody>
      </p:sp>
    </p:spTree>
    <p:extLst>
      <p:ext uri="{BB962C8B-B14F-4D97-AF65-F5344CB8AC3E}">
        <p14:creationId xmlns:p14="http://schemas.microsoft.com/office/powerpoint/2010/main" val="3612417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15</a:t>
            </a:fld>
            <a:endParaRPr lang="en-US"/>
          </a:p>
        </p:txBody>
      </p:sp>
    </p:spTree>
    <p:extLst>
      <p:ext uri="{BB962C8B-B14F-4D97-AF65-F5344CB8AC3E}">
        <p14:creationId xmlns:p14="http://schemas.microsoft.com/office/powerpoint/2010/main" val="1271979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16</a:t>
            </a:fld>
            <a:endParaRPr lang="en-US"/>
          </a:p>
        </p:txBody>
      </p:sp>
    </p:spTree>
    <p:extLst>
      <p:ext uri="{BB962C8B-B14F-4D97-AF65-F5344CB8AC3E}">
        <p14:creationId xmlns:p14="http://schemas.microsoft.com/office/powerpoint/2010/main" val="4247295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17</a:t>
            </a:fld>
            <a:endParaRPr lang="en-US"/>
          </a:p>
        </p:txBody>
      </p:sp>
    </p:spTree>
    <p:extLst>
      <p:ext uri="{BB962C8B-B14F-4D97-AF65-F5344CB8AC3E}">
        <p14:creationId xmlns:p14="http://schemas.microsoft.com/office/powerpoint/2010/main" val="1429362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18</a:t>
            </a:fld>
            <a:endParaRPr lang="en-US"/>
          </a:p>
        </p:txBody>
      </p:sp>
    </p:spTree>
    <p:extLst>
      <p:ext uri="{BB962C8B-B14F-4D97-AF65-F5344CB8AC3E}">
        <p14:creationId xmlns:p14="http://schemas.microsoft.com/office/powerpoint/2010/main" val="2769537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19</a:t>
            </a:fld>
            <a:endParaRPr lang="en-US"/>
          </a:p>
        </p:txBody>
      </p:sp>
    </p:spTree>
    <p:extLst>
      <p:ext uri="{BB962C8B-B14F-4D97-AF65-F5344CB8AC3E}">
        <p14:creationId xmlns:p14="http://schemas.microsoft.com/office/powerpoint/2010/main" val="2917748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a:t>
            </a:fld>
            <a:endParaRPr lang="en-US"/>
          </a:p>
        </p:txBody>
      </p:sp>
    </p:spTree>
    <p:extLst>
      <p:ext uri="{BB962C8B-B14F-4D97-AF65-F5344CB8AC3E}">
        <p14:creationId xmlns:p14="http://schemas.microsoft.com/office/powerpoint/2010/main" val="4160739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20</a:t>
            </a:fld>
            <a:endParaRPr lang="en-US"/>
          </a:p>
        </p:txBody>
      </p:sp>
    </p:spTree>
    <p:extLst>
      <p:ext uri="{BB962C8B-B14F-4D97-AF65-F5344CB8AC3E}">
        <p14:creationId xmlns:p14="http://schemas.microsoft.com/office/powerpoint/2010/main" val="828917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21</a:t>
            </a:fld>
            <a:endParaRPr lang="en-US"/>
          </a:p>
        </p:txBody>
      </p:sp>
    </p:spTree>
    <p:extLst>
      <p:ext uri="{BB962C8B-B14F-4D97-AF65-F5344CB8AC3E}">
        <p14:creationId xmlns:p14="http://schemas.microsoft.com/office/powerpoint/2010/main" val="4162550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22</a:t>
            </a:fld>
            <a:endParaRPr lang="en-US"/>
          </a:p>
        </p:txBody>
      </p:sp>
    </p:spTree>
    <p:extLst>
      <p:ext uri="{BB962C8B-B14F-4D97-AF65-F5344CB8AC3E}">
        <p14:creationId xmlns:p14="http://schemas.microsoft.com/office/powerpoint/2010/main" val="477251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23</a:t>
            </a:fld>
            <a:endParaRPr lang="en-US"/>
          </a:p>
        </p:txBody>
      </p:sp>
    </p:spTree>
    <p:extLst>
      <p:ext uri="{BB962C8B-B14F-4D97-AF65-F5344CB8AC3E}">
        <p14:creationId xmlns:p14="http://schemas.microsoft.com/office/powerpoint/2010/main" val="3233274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24</a:t>
            </a:fld>
            <a:endParaRPr lang="en-US"/>
          </a:p>
        </p:txBody>
      </p:sp>
    </p:spTree>
    <p:extLst>
      <p:ext uri="{BB962C8B-B14F-4D97-AF65-F5344CB8AC3E}">
        <p14:creationId xmlns:p14="http://schemas.microsoft.com/office/powerpoint/2010/main" val="1530783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25</a:t>
            </a:fld>
            <a:endParaRPr lang="en-US"/>
          </a:p>
        </p:txBody>
      </p:sp>
    </p:spTree>
    <p:extLst>
      <p:ext uri="{BB962C8B-B14F-4D97-AF65-F5344CB8AC3E}">
        <p14:creationId xmlns:p14="http://schemas.microsoft.com/office/powerpoint/2010/main" val="28994582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26</a:t>
            </a:fld>
            <a:endParaRPr lang="en-US"/>
          </a:p>
        </p:txBody>
      </p:sp>
    </p:spTree>
    <p:extLst>
      <p:ext uri="{BB962C8B-B14F-4D97-AF65-F5344CB8AC3E}">
        <p14:creationId xmlns:p14="http://schemas.microsoft.com/office/powerpoint/2010/main" val="1359225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27</a:t>
            </a:fld>
            <a:endParaRPr lang="en-US"/>
          </a:p>
        </p:txBody>
      </p:sp>
    </p:spTree>
    <p:extLst>
      <p:ext uri="{BB962C8B-B14F-4D97-AF65-F5344CB8AC3E}">
        <p14:creationId xmlns:p14="http://schemas.microsoft.com/office/powerpoint/2010/main" val="302549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3</a:t>
            </a:fld>
            <a:endParaRPr lang="en-US"/>
          </a:p>
        </p:txBody>
      </p:sp>
    </p:spTree>
    <p:extLst>
      <p:ext uri="{BB962C8B-B14F-4D97-AF65-F5344CB8AC3E}">
        <p14:creationId xmlns:p14="http://schemas.microsoft.com/office/powerpoint/2010/main" val="2170060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4</a:t>
            </a:fld>
            <a:endParaRPr lang="en-US"/>
          </a:p>
        </p:txBody>
      </p:sp>
    </p:spTree>
    <p:extLst>
      <p:ext uri="{BB962C8B-B14F-4D97-AF65-F5344CB8AC3E}">
        <p14:creationId xmlns:p14="http://schemas.microsoft.com/office/powerpoint/2010/main" val="4238694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5</a:t>
            </a:fld>
            <a:endParaRPr lang="en-US"/>
          </a:p>
        </p:txBody>
      </p:sp>
    </p:spTree>
    <p:extLst>
      <p:ext uri="{BB962C8B-B14F-4D97-AF65-F5344CB8AC3E}">
        <p14:creationId xmlns:p14="http://schemas.microsoft.com/office/powerpoint/2010/main" val="3054911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6</a:t>
            </a:fld>
            <a:endParaRPr lang="en-US"/>
          </a:p>
        </p:txBody>
      </p:sp>
    </p:spTree>
    <p:extLst>
      <p:ext uri="{BB962C8B-B14F-4D97-AF65-F5344CB8AC3E}">
        <p14:creationId xmlns:p14="http://schemas.microsoft.com/office/powerpoint/2010/main" val="1853456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7</a:t>
            </a:fld>
            <a:endParaRPr lang="en-US"/>
          </a:p>
        </p:txBody>
      </p:sp>
    </p:spTree>
    <p:extLst>
      <p:ext uri="{BB962C8B-B14F-4D97-AF65-F5344CB8AC3E}">
        <p14:creationId xmlns:p14="http://schemas.microsoft.com/office/powerpoint/2010/main" val="1795895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8</a:t>
            </a:fld>
            <a:endParaRPr lang="en-US"/>
          </a:p>
        </p:txBody>
      </p:sp>
    </p:spTree>
    <p:extLst>
      <p:ext uri="{BB962C8B-B14F-4D97-AF65-F5344CB8AC3E}">
        <p14:creationId xmlns:p14="http://schemas.microsoft.com/office/powerpoint/2010/main" val="4245159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5AD6FA-94A5-46AB-8614-252948086527}" type="slidenum">
              <a:rPr lang="en-US" smtClean="0"/>
              <a:t>9</a:t>
            </a:fld>
            <a:endParaRPr lang="en-US"/>
          </a:p>
        </p:txBody>
      </p:sp>
    </p:spTree>
    <p:extLst>
      <p:ext uri="{BB962C8B-B14F-4D97-AF65-F5344CB8AC3E}">
        <p14:creationId xmlns:p14="http://schemas.microsoft.com/office/powerpoint/2010/main" val="143704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22DC15-5586-4AA3-838E-AE7204DCA5C7}" type="slidenum">
              <a:rPr lang="en-US" smtClean="0"/>
              <a:pPr>
                <a:defRPr/>
              </a:pPr>
              <a:t>‹#›</a:t>
            </a:fld>
            <a:endParaRPr lang="en-US"/>
          </a:p>
        </p:txBody>
      </p:sp>
    </p:spTree>
    <p:extLst>
      <p:ext uri="{BB962C8B-B14F-4D97-AF65-F5344CB8AC3E}">
        <p14:creationId xmlns:p14="http://schemas.microsoft.com/office/powerpoint/2010/main" val="2910114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136B1F1-15F3-438B-8771-7CBB7B4BE321}" type="slidenum">
              <a:rPr lang="en-US" smtClean="0"/>
              <a:pPr>
                <a:defRPr/>
              </a:pPr>
              <a:t>‹#›</a:t>
            </a:fld>
            <a:endParaRPr lang="en-US"/>
          </a:p>
        </p:txBody>
      </p:sp>
    </p:spTree>
    <p:extLst>
      <p:ext uri="{BB962C8B-B14F-4D97-AF65-F5344CB8AC3E}">
        <p14:creationId xmlns:p14="http://schemas.microsoft.com/office/powerpoint/2010/main" val="2131504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F23619-3F5A-4454-80A5-BA8F192A64BE}" type="slidenum">
              <a:rPr lang="en-US" smtClean="0"/>
              <a:pPr>
                <a:defRPr/>
              </a:pPr>
              <a:t>‹#›</a:t>
            </a:fld>
            <a:endParaRPr lang="en-US"/>
          </a:p>
        </p:txBody>
      </p:sp>
    </p:spTree>
    <p:extLst>
      <p:ext uri="{BB962C8B-B14F-4D97-AF65-F5344CB8AC3E}">
        <p14:creationId xmlns:p14="http://schemas.microsoft.com/office/powerpoint/2010/main" val="289940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21EA7D0-4F7D-482B-84BB-0243595CE10B}" type="slidenum">
              <a:rPr lang="en-US" smtClean="0"/>
              <a:pPr>
                <a:defRPr/>
              </a:pPr>
              <a:t>‹#›</a:t>
            </a:fld>
            <a:endParaRPr lang="en-US"/>
          </a:p>
        </p:txBody>
      </p:sp>
    </p:spTree>
    <p:extLst>
      <p:ext uri="{BB962C8B-B14F-4D97-AF65-F5344CB8AC3E}">
        <p14:creationId xmlns:p14="http://schemas.microsoft.com/office/powerpoint/2010/main" val="3290201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E30252-67CF-4FAF-9FDC-EA8400BC8EB6}" type="slidenum">
              <a:rPr lang="en-US" smtClean="0"/>
              <a:pPr>
                <a:defRPr/>
              </a:pPr>
              <a:t>‹#›</a:t>
            </a:fld>
            <a:endParaRPr lang="en-US"/>
          </a:p>
        </p:txBody>
      </p:sp>
    </p:spTree>
    <p:extLst>
      <p:ext uri="{BB962C8B-B14F-4D97-AF65-F5344CB8AC3E}">
        <p14:creationId xmlns:p14="http://schemas.microsoft.com/office/powerpoint/2010/main" val="409114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A694A8E-0042-4D7B-9414-72DA320459E0}" type="slidenum">
              <a:rPr lang="en-US" smtClean="0"/>
              <a:pPr>
                <a:defRPr/>
              </a:pPr>
              <a:t>‹#›</a:t>
            </a:fld>
            <a:endParaRPr lang="en-US"/>
          </a:p>
        </p:txBody>
      </p:sp>
    </p:spTree>
    <p:extLst>
      <p:ext uri="{BB962C8B-B14F-4D97-AF65-F5344CB8AC3E}">
        <p14:creationId xmlns:p14="http://schemas.microsoft.com/office/powerpoint/2010/main" val="377955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150B8DA-7F86-4AC8-95DC-D4B3FECD0469}" type="slidenum">
              <a:rPr lang="en-US" smtClean="0"/>
              <a:pPr>
                <a:defRPr/>
              </a:pPr>
              <a:t>‹#›</a:t>
            </a:fld>
            <a:endParaRPr lang="en-US"/>
          </a:p>
        </p:txBody>
      </p:sp>
    </p:spTree>
    <p:extLst>
      <p:ext uri="{BB962C8B-B14F-4D97-AF65-F5344CB8AC3E}">
        <p14:creationId xmlns:p14="http://schemas.microsoft.com/office/powerpoint/2010/main" val="334062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24F1DF0-EAF4-40DD-ACD4-D18397AD0A7B}" type="slidenum">
              <a:rPr lang="en-US" smtClean="0"/>
              <a:pPr>
                <a:defRPr/>
              </a:pPr>
              <a:t>‹#›</a:t>
            </a:fld>
            <a:endParaRPr lang="en-US"/>
          </a:p>
        </p:txBody>
      </p:sp>
    </p:spTree>
    <p:extLst>
      <p:ext uri="{BB962C8B-B14F-4D97-AF65-F5344CB8AC3E}">
        <p14:creationId xmlns:p14="http://schemas.microsoft.com/office/powerpoint/2010/main" val="323713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183164C-43F3-4DC7-AC5A-6D064D519766}" type="slidenum">
              <a:rPr lang="en-US" smtClean="0"/>
              <a:pPr>
                <a:defRPr/>
              </a:pPr>
              <a:t>‹#›</a:t>
            </a:fld>
            <a:endParaRPr lang="en-US"/>
          </a:p>
        </p:txBody>
      </p:sp>
    </p:spTree>
    <p:extLst>
      <p:ext uri="{BB962C8B-B14F-4D97-AF65-F5344CB8AC3E}">
        <p14:creationId xmlns:p14="http://schemas.microsoft.com/office/powerpoint/2010/main" val="336117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3D9F28E-DFF4-4F32-B6F3-A79189DEEA06}" type="slidenum">
              <a:rPr lang="en-US" smtClean="0"/>
              <a:pPr>
                <a:defRPr/>
              </a:pPr>
              <a:t>‹#›</a:t>
            </a:fld>
            <a:endParaRPr lang="en-US"/>
          </a:p>
        </p:txBody>
      </p:sp>
    </p:spTree>
    <p:extLst>
      <p:ext uri="{BB962C8B-B14F-4D97-AF65-F5344CB8AC3E}">
        <p14:creationId xmlns:p14="http://schemas.microsoft.com/office/powerpoint/2010/main" val="795268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B7BFC6-A455-4363-83B4-07CD22E0AE36}" type="slidenum">
              <a:rPr lang="en-US" smtClean="0"/>
              <a:pPr>
                <a:defRPr/>
              </a:pPr>
              <a:t>‹#›</a:t>
            </a:fld>
            <a:endParaRPr lang="en-US"/>
          </a:p>
        </p:txBody>
      </p:sp>
    </p:spTree>
    <p:extLst>
      <p:ext uri="{BB962C8B-B14F-4D97-AF65-F5344CB8AC3E}">
        <p14:creationId xmlns:p14="http://schemas.microsoft.com/office/powerpoint/2010/main" val="277874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2CF74A3-D22B-4E5E-A5E2-C9813662A8FE}" type="slidenum">
              <a:rPr lang="en-US" smtClean="0"/>
              <a:pPr>
                <a:defRPr/>
              </a:pPr>
              <a:t>‹#›</a:t>
            </a:fld>
            <a:endParaRPr lang="en-US"/>
          </a:p>
        </p:txBody>
      </p:sp>
    </p:spTree>
    <p:extLst>
      <p:ext uri="{BB962C8B-B14F-4D97-AF65-F5344CB8AC3E}">
        <p14:creationId xmlns:p14="http://schemas.microsoft.com/office/powerpoint/2010/main" val="92763258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Troubleshooting Installasi WLAN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b="1" smtClean="0"/>
              <a:t>Troubleshooting Multipath (cont’d)</a:t>
            </a:r>
          </a:p>
        </p:txBody>
      </p:sp>
      <p:sp>
        <p:nvSpPr>
          <p:cNvPr id="12291" name="Rectangle 3"/>
          <p:cNvSpPr>
            <a:spLocks noGrp="1" noChangeArrowheads="1"/>
          </p:cNvSpPr>
          <p:nvPr>
            <p:ph idx="1"/>
          </p:nvPr>
        </p:nvSpPr>
        <p:spPr/>
        <p:txBody>
          <a:bodyPr/>
          <a:lstStyle/>
          <a:p>
            <a:pPr eaLnBrk="1" hangingPunct="1">
              <a:lnSpc>
                <a:spcPct val="80000"/>
              </a:lnSpc>
            </a:pPr>
            <a:r>
              <a:rPr lang="en-US" sz="1800" smtClean="0"/>
              <a:t>Ada empat jenis, yang mana salah satunya sebagian besar digunakan di wireless Lan. Seperti diuraikan dibawah :</a:t>
            </a:r>
          </a:p>
          <a:p>
            <a:pPr lvl="1" eaLnBrk="1" hangingPunct="1">
              <a:lnSpc>
                <a:spcPct val="80000"/>
              </a:lnSpc>
            </a:pPr>
            <a:r>
              <a:rPr lang="en-US" sz="1600" smtClean="0"/>
              <a:t>Diversity antenna - tidak aktif.</a:t>
            </a:r>
          </a:p>
          <a:p>
            <a:pPr lvl="2" eaLnBrk="1" hangingPunct="1">
              <a:lnSpc>
                <a:spcPct val="80000"/>
              </a:lnSpc>
            </a:pPr>
            <a:r>
              <a:rPr lang="en-US" sz="1400" smtClean="0"/>
              <a:t>Antenna Multiple dengan single input.</a:t>
            </a:r>
          </a:p>
          <a:p>
            <a:pPr lvl="2" eaLnBrk="1" hangingPunct="1">
              <a:lnSpc>
                <a:spcPct val="80000"/>
              </a:lnSpc>
            </a:pPr>
            <a:r>
              <a:rPr lang="en-US" sz="1400" smtClean="0"/>
              <a:t>Jarang digunakan.</a:t>
            </a:r>
          </a:p>
          <a:p>
            <a:pPr lvl="1" eaLnBrk="1" hangingPunct="1">
              <a:lnSpc>
                <a:spcPct val="80000"/>
              </a:lnSpc>
            </a:pPr>
            <a:r>
              <a:rPr lang="en-US" sz="1600" smtClean="0"/>
              <a:t>Switching Diversity antenna - aktip.</a:t>
            </a:r>
          </a:p>
          <a:p>
            <a:pPr lvl="2" eaLnBrk="1" hangingPunct="1">
              <a:lnSpc>
                <a:spcPct val="80000"/>
              </a:lnSpc>
            </a:pPr>
            <a:r>
              <a:rPr lang="en-US" sz="1400" smtClean="0"/>
              <a:t>Used oleh kebanyakan pabrikan WLAN.</a:t>
            </a:r>
          </a:p>
          <a:p>
            <a:pPr lvl="2" eaLnBrk="1" hangingPunct="1">
              <a:lnSpc>
                <a:spcPct val="80000"/>
              </a:lnSpc>
            </a:pPr>
            <a:r>
              <a:rPr lang="en-US" sz="1400" smtClean="0"/>
              <a:t>Antenna Multiple di berbagai input penerima yang tunggal.</a:t>
            </a:r>
          </a:p>
          <a:p>
            <a:pPr lvl="2" eaLnBrk="1" hangingPunct="1">
              <a:lnSpc>
                <a:spcPct val="80000"/>
              </a:lnSpc>
            </a:pPr>
            <a:r>
              <a:rPr lang="en-US" sz="1400" smtClean="0"/>
              <a:t>Sinyal diterima sampai hanya satu antenna pada waktu yang sama.</a:t>
            </a:r>
          </a:p>
          <a:p>
            <a:pPr lvl="1" eaLnBrk="1" hangingPunct="1">
              <a:lnSpc>
                <a:spcPct val="80000"/>
              </a:lnSpc>
            </a:pPr>
            <a:r>
              <a:rPr lang="en-US" sz="1600" smtClean="0"/>
              <a:t>Diversity tahap.</a:t>
            </a:r>
          </a:p>
          <a:p>
            <a:pPr lvl="2" eaLnBrk="1" hangingPunct="1">
              <a:lnSpc>
                <a:spcPct val="80000"/>
              </a:lnSpc>
            </a:pPr>
            <a:r>
              <a:rPr lang="en-US" sz="1400" smtClean="0"/>
              <a:t>Paten dari teknologi.</a:t>
            </a:r>
          </a:p>
          <a:p>
            <a:pPr lvl="2" eaLnBrk="1" hangingPunct="1">
              <a:lnSpc>
                <a:spcPct val="80000"/>
              </a:lnSpc>
            </a:pPr>
            <a:r>
              <a:rPr lang="en-US" sz="1400" smtClean="0"/>
              <a:t>Tahap </a:t>
            </a:r>
            <a:r>
              <a:rPr lang="en-US" sz="1400" i="1" smtClean="0"/>
              <a:t>adjust </a:t>
            </a:r>
            <a:r>
              <a:rPr lang="en-US" sz="1400" smtClean="0"/>
              <a:t>dari sinyal untuk tujuan memelihara mutu sinyal.</a:t>
            </a:r>
          </a:p>
          <a:p>
            <a:pPr lvl="1" eaLnBrk="1" hangingPunct="1">
              <a:lnSpc>
                <a:spcPct val="80000"/>
              </a:lnSpc>
            </a:pPr>
            <a:r>
              <a:rPr lang="en-US" sz="1600" smtClean="0"/>
              <a:t>Diversity transmisi.</a:t>
            </a:r>
          </a:p>
          <a:p>
            <a:pPr lvl="2" eaLnBrk="1" hangingPunct="1">
              <a:lnSpc>
                <a:spcPct val="80000"/>
              </a:lnSpc>
            </a:pPr>
            <a:r>
              <a:rPr lang="en-US" sz="1400" smtClean="0"/>
              <a:t>Digunakan oleh kebanyakan pabrikan WLAN.</a:t>
            </a:r>
          </a:p>
          <a:p>
            <a:pPr lvl="2" eaLnBrk="1" hangingPunct="1">
              <a:lnSpc>
                <a:spcPct val="80000"/>
              </a:lnSpc>
            </a:pPr>
            <a:r>
              <a:rPr lang="en-US" sz="1400" smtClean="0"/>
              <a:t>Transmits ke luar dari antenna digunakan untuk resepsi.</a:t>
            </a:r>
          </a:p>
          <a:p>
            <a:pPr lvl="2" eaLnBrk="1" hangingPunct="1">
              <a:lnSpc>
                <a:spcPct val="80000"/>
              </a:lnSpc>
            </a:pPr>
            <a:r>
              <a:rPr lang="en-US" sz="1400" smtClean="0"/>
              <a:t>Dapat mengubah antenna untuk transmisi secara beranting.</a:t>
            </a:r>
          </a:p>
          <a:p>
            <a:pPr lvl="2" eaLnBrk="1" hangingPunct="1">
              <a:lnSpc>
                <a:spcPct val="80000"/>
              </a:lnSpc>
            </a:pPr>
            <a:r>
              <a:rPr lang="en-US" sz="1400" smtClean="0"/>
              <a:t>Unit A dapat memancarkan atau menerima, tetapi bukan kedua-duanya secara bersamaan.</a:t>
            </a:r>
          </a:p>
          <a:p>
            <a:pPr lvl="2" eaLnBrk="1" hangingPunct="1">
              <a:lnSpc>
                <a:spcPct val="80000"/>
              </a:lnSpc>
            </a:pPr>
            <a:endParaRPr lang="en-US" sz="1400" smtClean="0"/>
          </a:p>
          <a:p>
            <a:pPr eaLnBrk="1" hangingPunct="1">
              <a:lnSpc>
                <a:spcPct val="80000"/>
              </a:lnSpc>
            </a:pPr>
            <a:endParaRPr lang="en-US" sz="1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t>Troubleshooting Multipath (cont’d)</a:t>
            </a:r>
          </a:p>
        </p:txBody>
      </p:sp>
      <p:sp>
        <p:nvSpPr>
          <p:cNvPr id="13315" name="Rectangle 3"/>
          <p:cNvSpPr>
            <a:spLocks noGrp="1" noChangeArrowheads="1"/>
          </p:cNvSpPr>
          <p:nvPr>
            <p:ph idx="1"/>
          </p:nvPr>
        </p:nvSpPr>
        <p:spPr/>
        <p:txBody>
          <a:bodyPr/>
          <a:lstStyle/>
          <a:p>
            <a:pPr eaLnBrk="1" hangingPunct="1"/>
            <a:endParaRPr lang="en-US" smtClean="0"/>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2060575"/>
            <a:ext cx="3600450"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0"/>
            <a:ext cx="8229600" cy="1371600"/>
          </a:xfrm>
        </p:spPr>
        <p:txBody>
          <a:bodyPr/>
          <a:lstStyle/>
          <a:p>
            <a:pPr eaLnBrk="1" hangingPunct="1"/>
            <a:r>
              <a:rPr lang="en-US" b="1" smtClean="0"/>
              <a:t>Node Tersembunyi</a:t>
            </a:r>
            <a:endParaRPr lang="en-US" smtClean="0"/>
          </a:p>
        </p:txBody>
      </p:sp>
      <p:sp>
        <p:nvSpPr>
          <p:cNvPr id="14339" name="Rectangle 3"/>
          <p:cNvSpPr>
            <a:spLocks noGrp="1" noChangeArrowheads="1"/>
          </p:cNvSpPr>
          <p:nvPr>
            <p:ph idx="1"/>
          </p:nvPr>
        </p:nvSpPr>
        <p:spPr>
          <a:xfrm>
            <a:off x="468313" y="1412875"/>
            <a:ext cx="8229600" cy="3886200"/>
          </a:xfrm>
        </p:spPr>
        <p:txBody>
          <a:bodyPr/>
          <a:lstStyle/>
          <a:p>
            <a:pPr marL="381000" indent="-381000" eaLnBrk="1" hangingPunct="1">
              <a:lnSpc>
                <a:spcPct val="80000"/>
              </a:lnSpc>
            </a:pPr>
            <a:r>
              <a:rPr lang="en-US" sz="1800" smtClean="0"/>
              <a:t>Node tersembunyi adalah suatu situasi yang ditemui dengan Wireless LAN di mana sedikitnya satu node mampu mendeteksi satu atau lebih Node yang lain yang dihubungkan Wireless LAN. </a:t>
            </a:r>
          </a:p>
          <a:p>
            <a:pPr marL="381000" indent="-381000" eaLnBrk="1" hangingPunct="1">
              <a:lnSpc>
                <a:spcPct val="80000"/>
              </a:lnSpc>
            </a:pPr>
            <a:r>
              <a:rPr lang="en-US" sz="1800" smtClean="0"/>
              <a:t>Di situasi ini, suatu Node dapat melihat access point, tetapi tidak bisa melihat bahwa ada klien lain juga yang menghubungkan untuk access point yang sama  dalam kaitan dengan rintangan beberapa atau sejumlah besar jarak antara gambar telanjang. </a:t>
            </a:r>
          </a:p>
          <a:p>
            <a:pPr marL="381000" indent="-381000" eaLnBrk="1" hangingPunct="1">
              <a:lnSpc>
                <a:spcPct val="80000"/>
              </a:lnSpc>
            </a:pPr>
            <a:r>
              <a:rPr lang="en-US" sz="1800" smtClean="0"/>
              <a:t>Situasi ini menyebabkan masalah di akses medium yang berbagi, menyebabkan benturan antara transmisi node. </a:t>
            </a:r>
          </a:p>
          <a:p>
            <a:pPr marL="381000" indent="-381000" eaLnBrk="1" hangingPunct="1">
              <a:lnSpc>
                <a:spcPct val="80000"/>
              </a:lnSpc>
            </a:pPr>
            <a:r>
              <a:rPr lang="en-US" sz="1800" smtClean="0"/>
              <a:t>Benturan ini dapat mengakibatkan penurunkan secara signifikan throughput di Wireless LAN, seperti digambarkan di</a:t>
            </a:r>
          </a:p>
          <a:p>
            <a:pPr marL="381000" indent="-381000" eaLnBrk="1" hangingPunct="1">
              <a:lnSpc>
                <a:spcPct val="80000"/>
              </a:lnSpc>
            </a:pPr>
            <a:endParaRPr lang="en-US" sz="1800" smtClean="0"/>
          </a:p>
        </p:txBody>
      </p:sp>
      <p:pic>
        <p:nvPicPr>
          <p:cNvPr id="1434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775" y="4005263"/>
            <a:ext cx="4373563" cy="259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smtClean="0"/>
              <a:t>Trubleshooting Hidden Node</a:t>
            </a:r>
            <a:endParaRPr lang="en-US" smtClean="0"/>
          </a:p>
        </p:txBody>
      </p:sp>
      <p:sp>
        <p:nvSpPr>
          <p:cNvPr id="15363" name="Rectangle 3"/>
          <p:cNvSpPr>
            <a:spLocks noGrp="1" noChangeArrowheads="1"/>
          </p:cNvSpPr>
          <p:nvPr>
            <p:ph idx="1"/>
          </p:nvPr>
        </p:nvSpPr>
        <p:spPr/>
        <p:txBody>
          <a:bodyPr/>
          <a:lstStyle/>
          <a:p>
            <a:pPr eaLnBrk="1" hangingPunct="1"/>
            <a:r>
              <a:rPr lang="en-US" smtClean="0"/>
              <a:t>Gunakan RTS/CTS (request-to-send/clear-to-send)</a:t>
            </a:r>
          </a:p>
          <a:p>
            <a:pPr eaLnBrk="1" hangingPunct="1"/>
            <a:r>
              <a:rPr lang="en-US" smtClean="0"/>
              <a:t>Meningkatkan power ke node.</a:t>
            </a:r>
          </a:p>
          <a:p>
            <a:pPr eaLnBrk="1" hangingPunct="1"/>
            <a:r>
              <a:rPr lang="en-US" smtClean="0"/>
              <a:t>Mencabut rintangan.</a:t>
            </a:r>
          </a:p>
          <a:p>
            <a:pPr eaLnBrk="1" hangingPunct="1"/>
            <a:r>
              <a:rPr lang="en-US" smtClean="0"/>
              <a:t>Pindah node</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t>Near/Far</a:t>
            </a:r>
            <a:endParaRPr lang="en-US" smtClean="0"/>
          </a:p>
        </p:txBody>
      </p:sp>
      <p:sp>
        <p:nvSpPr>
          <p:cNvPr id="16387" name="Rectangle 3"/>
          <p:cNvSpPr>
            <a:spLocks noGrp="1" noChangeArrowheads="1"/>
          </p:cNvSpPr>
          <p:nvPr>
            <p:ph idx="1"/>
          </p:nvPr>
        </p:nvSpPr>
        <p:spPr/>
        <p:txBody>
          <a:bodyPr/>
          <a:lstStyle/>
          <a:p>
            <a:pPr eaLnBrk="1" hangingPunct="1">
              <a:lnSpc>
                <a:spcPct val="90000"/>
              </a:lnSpc>
            </a:pPr>
            <a:r>
              <a:rPr lang="en-US" sz="1800" smtClean="0"/>
              <a:t>Masalah Near/Far pada implementasi Wireless LAN diakibatkan oleh skenario yaitu:</a:t>
            </a:r>
          </a:p>
          <a:p>
            <a:pPr lvl="1" eaLnBrk="1" hangingPunct="1">
              <a:lnSpc>
                <a:spcPct val="90000"/>
              </a:lnSpc>
            </a:pPr>
            <a:r>
              <a:rPr lang="en-US" sz="1800" smtClean="0"/>
              <a:t>Ada berbagai node klien yang dekat pada access point dan mempunyai power yang tinggi</a:t>
            </a:r>
          </a:p>
          <a:p>
            <a:pPr lvl="1" eaLnBrk="1" hangingPunct="1">
              <a:lnSpc>
                <a:spcPct val="90000"/>
              </a:lnSpc>
            </a:pPr>
            <a:r>
              <a:rPr lang="en-US" sz="1800" smtClean="0"/>
              <a:t>Sedikitnya satu klien yang banyak lebih jauh dari access point dibanding node klien yang tersebut diatas, dan menggunakan sangat sedikit pancaran power dibanding node klien yang lain. </a:t>
            </a:r>
          </a:p>
          <a:p>
            <a:pPr eaLnBrk="1" hangingPunct="1">
              <a:lnSpc>
                <a:spcPct val="90000"/>
              </a:lnSpc>
            </a:pPr>
            <a:r>
              <a:rPr lang="en-US" sz="1800" smtClean="0"/>
              <a:t>Hasil dari situasi jenis ini adalah bahwa klien yang mana lebih jauh dari access point dan menggunakan lebih sedikit power</a:t>
            </a:r>
          </a:p>
          <a:p>
            <a:pPr eaLnBrk="1" hangingPunct="1">
              <a:lnSpc>
                <a:spcPct val="90000"/>
              </a:lnSpc>
            </a:pPr>
            <a:endParaRPr lang="en-US" sz="1800" smtClean="0"/>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4365625"/>
            <a:ext cx="43815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4581525"/>
            <a:ext cx="43815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t>Troubleshooting Near/Far</a:t>
            </a:r>
            <a:endParaRPr lang="en-US" smtClean="0"/>
          </a:p>
        </p:txBody>
      </p:sp>
      <p:sp>
        <p:nvSpPr>
          <p:cNvPr id="17411" name="Rectangle 3"/>
          <p:cNvSpPr>
            <a:spLocks noGrp="1" noChangeArrowheads="1"/>
          </p:cNvSpPr>
          <p:nvPr>
            <p:ph idx="1"/>
          </p:nvPr>
        </p:nvSpPr>
        <p:spPr/>
        <p:txBody>
          <a:bodyPr/>
          <a:lstStyle/>
          <a:p>
            <a:pPr eaLnBrk="1" hangingPunct="1">
              <a:lnSpc>
                <a:spcPct val="80000"/>
              </a:lnSpc>
            </a:pPr>
            <a:r>
              <a:rPr lang="en-US" sz="2000" smtClean="0"/>
              <a:t>Walaupun masalah near/far dapat melemahkan sinyal RF, near/far adalah suatu masalah secara relatif mudah untuk berbagai situasi.</a:t>
            </a:r>
          </a:p>
          <a:p>
            <a:pPr eaLnBrk="1" hangingPunct="1">
              <a:lnSpc>
                <a:spcPct val="80000"/>
              </a:lnSpc>
            </a:pPr>
            <a:r>
              <a:rPr lang="en-US" sz="2000" smtClean="0"/>
              <a:t>Dengan memahami bahwa protokol CSMA/CA dapat memecahkan sebagian besar masalah near/far dengan tidak ada intervensi . </a:t>
            </a:r>
          </a:p>
          <a:p>
            <a:pPr eaLnBrk="1" hangingPunct="1">
              <a:lnSpc>
                <a:spcPct val="80000"/>
              </a:lnSpc>
            </a:pPr>
            <a:r>
              <a:rPr lang="en-US" sz="2000" smtClean="0"/>
              <a:t>Jika suatu node dapat mendengar node yang lain yang memancarkan, maka akan menghentikan transmisi itu sendiri. </a:t>
            </a:r>
          </a:p>
          <a:p>
            <a:pPr eaLnBrk="1" hangingPunct="1">
              <a:lnSpc>
                <a:spcPct val="80000"/>
              </a:lnSpc>
            </a:pPr>
            <a:r>
              <a:rPr lang="en-US" sz="2000" smtClean="0"/>
              <a:t>Di bawah adalah daftar perbaikan yang mudah diterapkan.</a:t>
            </a:r>
          </a:p>
          <a:p>
            <a:pPr lvl="1" eaLnBrk="1" hangingPunct="1">
              <a:lnSpc>
                <a:spcPct val="80000"/>
              </a:lnSpc>
            </a:pPr>
            <a:r>
              <a:rPr lang="en-US" sz="1800" smtClean="0"/>
              <a:t>Peningkatan pergerakan dari satu node ke node yang remote (node yang lain)</a:t>
            </a:r>
          </a:p>
          <a:p>
            <a:pPr lvl="1" eaLnBrk="1" hangingPunct="1">
              <a:lnSpc>
                <a:spcPct val="80000"/>
              </a:lnSpc>
            </a:pPr>
            <a:r>
              <a:rPr lang="en-US" sz="1800" smtClean="0"/>
              <a:t>Pengurangan daya dari node lokal</a:t>
            </a:r>
          </a:p>
          <a:p>
            <a:pPr lvl="1" eaLnBrk="1" hangingPunct="1">
              <a:lnSpc>
                <a:spcPct val="80000"/>
              </a:lnSpc>
            </a:pPr>
            <a:r>
              <a:rPr lang="en-US" sz="1800" smtClean="0"/>
              <a:t>Gerakkan node yang remote yang semakin dekat ke access point</a:t>
            </a: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p:txBody>
          <a:bodyPr/>
          <a:lstStyle/>
          <a:p>
            <a:pPr eaLnBrk="1" hangingPunct="1"/>
            <a:r>
              <a:rPr lang="en-US" smtClean="0"/>
              <a:t>Site Survey</a:t>
            </a:r>
          </a:p>
        </p:txBody>
      </p:sp>
      <p:sp>
        <p:nvSpPr>
          <p:cNvPr id="18435"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Introduction</a:t>
            </a:r>
          </a:p>
        </p:txBody>
      </p:sp>
      <p:sp>
        <p:nvSpPr>
          <p:cNvPr id="19459" name="Rectangle 3"/>
          <p:cNvSpPr>
            <a:spLocks noGrp="1" noChangeArrowheads="1"/>
          </p:cNvSpPr>
          <p:nvPr>
            <p:ph idx="1"/>
          </p:nvPr>
        </p:nvSpPr>
        <p:spPr/>
        <p:txBody>
          <a:bodyPr/>
          <a:lstStyle/>
          <a:p>
            <a:pPr eaLnBrk="1" hangingPunct="1"/>
            <a:endParaRPr lang="en-US" smtClean="0"/>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628775"/>
            <a:ext cx="8424862" cy="244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idx="1"/>
          </p:nvPr>
        </p:nvSpPr>
        <p:spPr/>
        <p:txBody>
          <a:bodyPr/>
          <a:lstStyle/>
          <a:p>
            <a:pPr eaLnBrk="1" hangingPunct="1"/>
            <a:endParaRPr lang="en-US" smtClean="0"/>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04813"/>
            <a:ext cx="8424862" cy="479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idx="1"/>
          </p:nvPr>
        </p:nvSpPr>
        <p:spPr/>
        <p:txBody>
          <a:bodyPr/>
          <a:lstStyle/>
          <a:p>
            <a:pPr eaLnBrk="1" hangingPunct="1"/>
            <a:endParaRPr lang="en-US" smtClean="0"/>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60350"/>
            <a:ext cx="8353425"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221163"/>
            <a:ext cx="8208963"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Introduction</a:t>
            </a:r>
          </a:p>
        </p:txBody>
      </p:sp>
      <p:sp>
        <p:nvSpPr>
          <p:cNvPr id="4099" name="Rectangle 3"/>
          <p:cNvSpPr>
            <a:spLocks noGrp="1" noChangeArrowheads="1"/>
          </p:cNvSpPr>
          <p:nvPr>
            <p:ph idx="1"/>
          </p:nvPr>
        </p:nvSpPr>
        <p:spPr/>
        <p:txBody>
          <a:bodyPr/>
          <a:lstStyle/>
          <a:p>
            <a:pPr eaLnBrk="1" hangingPunct="1"/>
            <a:r>
              <a:rPr lang="en-US" smtClean="0"/>
              <a:t>Seperti jaringan tradisional wired yang mempunyai tantangan selama implementasi</a:t>
            </a:r>
          </a:p>
          <a:p>
            <a:pPr eaLnBrk="1" hangingPunct="1"/>
            <a:r>
              <a:rPr lang="en-US" smtClean="0"/>
              <a:t>Wireless LAN juga mempunyai gambaran mereka sendiri tentang tantangan, sebagian besar berhadapan dengan perilaku dari sinyal RF.</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smtClean="0"/>
          </a:p>
        </p:txBody>
      </p:sp>
      <p:sp>
        <p:nvSpPr>
          <p:cNvPr id="22531" name="Rectangle 3"/>
          <p:cNvSpPr>
            <a:spLocks noGrp="1" noChangeArrowheads="1"/>
          </p:cNvSpPr>
          <p:nvPr>
            <p:ph idx="1"/>
          </p:nvPr>
        </p:nvSpPr>
        <p:spPr/>
        <p:txBody>
          <a:bodyPr/>
          <a:lstStyle/>
          <a:p>
            <a:pPr eaLnBrk="1" hangingPunct="1"/>
            <a:endParaRPr lang="en-US" smtClean="0"/>
          </a:p>
        </p:txBody>
      </p:sp>
      <p:pic>
        <p:nvPicPr>
          <p:cNvPr id="225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60350"/>
            <a:ext cx="8424863" cy="628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3555" name="Rectangle 3"/>
          <p:cNvSpPr>
            <a:spLocks noGrp="1" noChangeAspect="1" noChangeArrowheads="1"/>
          </p:cNvSpPr>
          <p:nvPr>
            <p:ph idx="1"/>
          </p:nvPr>
        </p:nvSpPr>
        <p:spPr/>
        <p:txBody>
          <a:bodyPr/>
          <a:lstStyle/>
          <a:p>
            <a:pPr eaLnBrk="1" hangingPunct="1"/>
            <a:endParaRPr lang="en-US" smtClean="0"/>
          </a:p>
        </p:txBody>
      </p:sp>
      <p:pic>
        <p:nvPicPr>
          <p:cNvPr id="235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88913"/>
            <a:ext cx="84978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36613"/>
            <a:ext cx="8496300" cy="214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2852738"/>
            <a:ext cx="7416800" cy="273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463" y="5060950"/>
            <a:ext cx="2366962"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smtClean="0"/>
          </a:p>
        </p:txBody>
      </p:sp>
      <p:sp>
        <p:nvSpPr>
          <p:cNvPr id="24579" name="Rectangle 3"/>
          <p:cNvSpPr>
            <a:spLocks noGrp="1" noChangeArrowheads="1"/>
          </p:cNvSpPr>
          <p:nvPr>
            <p:ph idx="1"/>
          </p:nvPr>
        </p:nvSpPr>
        <p:spPr/>
        <p:txBody>
          <a:bodyPr/>
          <a:lstStyle/>
          <a:p>
            <a:pPr eaLnBrk="1" hangingPunct="1"/>
            <a:endParaRPr lang="en-US" smtClean="0"/>
          </a:p>
        </p:txBody>
      </p:sp>
      <p:pic>
        <p:nvPicPr>
          <p:cNvPr id="245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60350"/>
            <a:ext cx="3527425"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765175"/>
            <a:ext cx="8280400" cy="363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4581525"/>
            <a:ext cx="8066088"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smtClean="0"/>
          </a:p>
        </p:txBody>
      </p:sp>
      <p:sp>
        <p:nvSpPr>
          <p:cNvPr id="25603" name="Rectangle 3"/>
          <p:cNvSpPr>
            <a:spLocks noGrp="1" noChangeArrowheads="1"/>
          </p:cNvSpPr>
          <p:nvPr>
            <p:ph idx="1"/>
          </p:nvPr>
        </p:nvSpPr>
        <p:spPr/>
        <p:txBody>
          <a:bodyPr/>
          <a:lstStyle/>
          <a:p>
            <a:pPr eaLnBrk="1" hangingPunct="1"/>
            <a:endParaRPr lang="en-US" smtClean="0"/>
          </a:p>
        </p:txBody>
      </p:sp>
      <p:pic>
        <p:nvPicPr>
          <p:cNvPr id="256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225425"/>
            <a:ext cx="6840537" cy="663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smtClean="0"/>
          </a:p>
        </p:txBody>
      </p:sp>
      <p:sp>
        <p:nvSpPr>
          <p:cNvPr id="26627" name="Rectangle 3"/>
          <p:cNvSpPr>
            <a:spLocks noGrp="1" noChangeArrowheads="1"/>
          </p:cNvSpPr>
          <p:nvPr>
            <p:ph idx="1"/>
          </p:nvPr>
        </p:nvSpPr>
        <p:spPr/>
        <p:txBody>
          <a:bodyPr/>
          <a:lstStyle/>
          <a:p>
            <a:pPr eaLnBrk="1" hangingPunct="1"/>
            <a:endParaRPr lang="en-US" smtClean="0"/>
          </a:p>
        </p:txBody>
      </p:sp>
      <p:pic>
        <p:nvPicPr>
          <p:cNvPr id="266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700213"/>
            <a:ext cx="6048375" cy="228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3860800"/>
            <a:ext cx="8137525" cy="258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smtClean="0"/>
          </a:p>
        </p:txBody>
      </p:sp>
      <p:sp>
        <p:nvSpPr>
          <p:cNvPr id="27651" name="Rectangle 3"/>
          <p:cNvSpPr>
            <a:spLocks noGrp="1" noChangeArrowheads="1"/>
          </p:cNvSpPr>
          <p:nvPr>
            <p:ph idx="1"/>
          </p:nvPr>
        </p:nvSpPr>
        <p:spPr/>
        <p:txBody>
          <a:bodyPr/>
          <a:lstStyle/>
          <a:p>
            <a:pPr eaLnBrk="1" hangingPunct="1"/>
            <a:endParaRPr lang="en-US" smtClean="0"/>
          </a:p>
        </p:txBody>
      </p:sp>
      <p:pic>
        <p:nvPicPr>
          <p:cNvPr id="276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557338"/>
            <a:ext cx="8207375"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smtClean="0"/>
          </a:p>
        </p:txBody>
      </p:sp>
      <p:sp>
        <p:nvSpPr>
          <p:cNvPr id="28675" name="Rectangle 3"/>
          <p:cNvSpPr>
            <a:spLocks noGrp="1" noChangeArrowheads="1"/>
          </p:cNvSpPr>
          <p:nvPr>
            <p:ph idx="1"/>
          </p:nvPr>
        </p:nvSpPr>
        <p:spPr/>
        <p:txBody>
          <a:bodyPr/>
          <a:lstStyle/>
          <a:p>
            <a:pPr eaLnBrk="1" hangingPunct="1"/>
            <a:endParaRPr lang="en-US" smtClean="0"/>
          </a:p>
        </p:txBody>
      </p:sp>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60350"/>
            <a:ext cx="7921625" cy="571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smtClean="0"/>
          </a:p>
        </p:txBody>
      </p:sp>
      <p:sp>
        <p:nvSpPr>
          <p:cNvPr id="29699" name="Rectangle 3"/>
          <p:cNvSpPr>
            <a:spLocks noGrp="1" noChangeArrowheads="1"/>
          </p:cNvSpPr>
          <p:nvPr>
            <p:ph idx="1"/>
          </p:nvPr>
        </p:nvSpPr>
        <p:spPr/>
        <p:txBody>
          <a:bodyPr/>
          <a:lstStyle/>
          <a:p>
            <a:pPr eaLnBrk="1" hangingPunct="1"/>
            <a:endParaRPr lang="en-US" smtClean="0"/>
          </a:p>
        </p:txBody>
      </p:sp>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549275"/>
            <a:ext cx="8207375" cy="597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smtClean="0"/>
              <a:t>Multipath</a:t>
            </a:r>
            <a:endParaRPr lang="en-US" smtClean="0"/>
          </a:p>
        </p:txBody>
      </p:sp>
      <p:sp>
        <p:nvSpPr>
          <p:cNvPr id="5123" name="Rectangle 3"/>
          <p:cNvSpPr>
            <a:spLocks noGrp="1" noChangeArrowheads="1"/>
          </p:cNvSpPr>
          <p:nvPr>
            <p:ph idx="1"/>
          </p:nvPr>
        </p:nvSpPr>
        <p:spPr/>
        <p:txBody>
          <a:bodyPr/>
          <a:lstStyle/>
          <a:p>
            <a:pPr eaLnBrk="1" hangingPunct="1">
              <a:lnSpc>
                <a:spcPct val="90000"/>
              </a:lnSpc>
            </a:pPr>
            <a:r>
              <a:rPr lang="en-US" sz="1800" smtClean="0"/>
              <a:t>Multipath digambarkan sebagai komposisi dari suatu salinan sinyal yang utama yang lebih atau medan disebabkan oleh pemantulan dari object penerima dan pemancar.</a:t>
            </a:r>
          </a:p>
          <a:p>
            <a:pPr eaLnBrk="1" hangingPunct="1">
              <a:lnSpc>
                <a:spcPct val="90000"/>
              </a:lnSpc>
            </a:pPr>
            <a:r>
              <a:rPr lang="en-US" sz="1800" smtClean="0"/>
              <a:t>Penundaan pada saat tertentu bahwa sinyal yang utama tiba bahwa sinyal terakhir dicerminkan yang datang dikenal sebagai penundaan secara menyebar.</a:t>
            </a:r>
          </a:p>
          <a:p>
            <a:pPr eaLnBrk="1" hangingPunct="1">
              <a:lnSpc>
                <a:spcPct val="90000"/>
              </a:lnSpc>
            </a:pPr>
            <a:endParaRPr lang="en-US" sz="1800" smtClean="0"/>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4005263"/>
            <a:ext cx="4608512" cy="183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Effects of Multipath</a:t>
            </a:r>
            <a:endParaRPr lang="en-US" smtClean="0"/>
          </a:p>
        </p:txBody>
      </p:sp>
      <p:sp>
        <p:nvSpPr>
          <p:cNvPr id="6147" name="Rectangle 3"/>
          <p:cNvSpPr>
            <a:spLocks noGrp="1" noChangeArrowheads="1"/>
          </p:cNvSpPr>
          <p:nvPr>
            <p:ph idx="1"/>
          </p:nvPr>
        </p:nvSpPr>
        <p:spPr/>
        <p:txBody>
          <a:bodyPr/>
          <a:lstStyle/>
          <a:p>
            <a:pPr eaLnBrk="1" hangingPunct="1">
              <a:lnSpc>
                <a:spcPct val="90000"/>
              </a:lnSpc>
            </a:pPr>
            <a:r>
              <a:rPr lang="en-US" smtClean="0"/>
              <a:t>Multipath dapat menyebabkan beberapa kondisi-kondisi yang berbeda, semua dari yang dapat mempengaruhi transmisi dari sinyal RF dengan cara yang berbeda. Kondisi-Kondisi meliputi:</a:t>
            </a:r>
          </a:p>
          <a:p>
            <a:pPr lvl="1" eaLnBrk="1" hangingPunct="1">
              <a:lnSpc>
                <a:spcPct val="90000"/>
              </a:lnSpc>
            </a:pPr>
            <a:r>
              <a:rPr lang="en-US" smtClean="0"/>
              <a:t>Sinyal Amplitude yang dikurangi (downfade)</a:t>
            </a:r>
          </a:p>
          <a:p>
            <a:pPr lvl="1" eaLnBrk="1" hangingPunct="1">
              <a:lnSpc>
                <a:spcPct val="90000"/>
              </a:lnSpc>
            </a:pPr>
            <a:r>
              <a:rPr lang="en-US" smtClean="0"/>
              <a:t>Korupsi</a:t>
            </a:r>
          </a:p>
          <a:p>
            <a:pPr lvl="1" eaLnBrk="1" hangingPunct="1">
              <a:lnSpc>
                <a:spcPct val="90000"/>
              </a:lnSpc>
            </a:pPr>
            <a:r>
              <a:rPr lang="en-US" smtClean="0"/>
              <a:t>Nulling Sinyal</a:t>
            </a:r>
          </a:p>
          <a:p>
            <a:pPr lvl="1" eaLnBrk="1" hangingPunct="1">
              <a:lnSpc>
                <a:spcPct val="90000"/>
              </a:lnSpc>
            </a:pPr>
            <a:r>
              <a:rPr lang="en-US" smtClean="0"/>
              <a:t>Amplitude yang ditingkatkan ( upfade)</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t>Sinyal Amplitude</a:t>
            </a:r>
            <a:endParaRPr lang="en-US" smtClean="0"/>
          </a:p>
        </p:txBody>
      </p:sp>
      <p:sp>
        <p:nvSpPr>
          <p:cNvPr id="7171" name="Rectangle 3"/>
          <p:cNvSpPr>
            <a:spLocks noGrp="1" noChangeArrowheads="1"/>
          </p:cNvSpPr>
          <p:nvPr>
            <p:ph idx="1"/>
          </p:nvPr>
        </p:nvSpPr>
        <p:spPr/>
        <p:txBody>
          <a:bodyPr/>
          <a:lstStyle/>
          <a:p>
            <a:pPr eaLnBrk="1" hangingPunct="1"/>
            <a:r>
              <a:rPr lang="en-US" sz="1800" smtClean="0"/>
              <a:t>Ketika suatu gelombang RF tiba di penerima, banyak gelombang pantul yang tiba dalam waktu yang sama dari arah yang berbeda.</a:t>
            </a:r>
          </a:p>
          <a:p>
            <a:pPr eaLnBrk="1" hangingPunct="1"/>
            <a:r>
              <a:rPr lang="en-US" sz="1800" smtClean="0"/>
              <a:t>Kombinasi dari amplitudo gelombang ini adalah adiptip RF terhadap gelombang yang utama.</a:t>
            </a:r>
          </a:p>
          <a:p>
            <a:pPr eaLnBrk="1" hangingPunct="1"/>
            <a:r>
              <a:rPr lang="en-US" sz="1800" smtClean="0"/>
              <a:t>Gelombang yang dicerminkan, jika tak satu fase dengan gelombang utama, dapat menyebabkan amplitudo sinyal akan dikurangi di penerima,</a:t>
            </a:r>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3860800"/>
            <a:ext cx="4537075" cy="232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t>Korupsi</a:t>
            </a:r>
            <a:endParaRPr lang="en-US" smtClean="0"/>
          </a:p>
        </p:txBody>
      </p:sp>
      <p:sp>
        <p:nvSpPr>
          <p:cNvPr id="8195" name="Rectangle 3"/>
          <p:cNvSpPr>
            <a:spLocks noGrp="1" noChangeArrowheads="1"/>
          </p:cNvSpPr>
          <p:nvPr>
            <p:ph idx="1"/>
          </p:nvPr>
        </p:nvSpPr>
        <p:spPr/>
        <p:txBody>
          <a:bodyPr/>
          <a:lstStyle/>
          <a:p>
            <a:pPr eaLnBrk="1" hangingPunct="1"/>
            <a:r>
              <a:rPr lang="en-US" sz="1800" smtClean="0"/>
              <a:t>Sinyal yang hilang dalam kaitannya dengan multipath dapat terjadi sebagai hasil yang sama dari gejala yang menyebabkan amplitudo yang berkurang, </a:t>
            </a:r>
            <a:r>
              <a:rPr lang="en-US" sz="1800" b="1" i="1" smtClean="0"/>
              <a:t>tetapi untuk tingkat yang lebih besar</a:t>
            </a:r>
            <a:r>
              <a:rPr lang="en-US" sz="1800" smtClean="0"/>
              <a:t>.</a:t>
            </a:r>
          </a:p>
          <a:p>
            <a:pPr eaLnBrk="1" hangingPunct="1">
              <a:buFont typeface="Wingdings" pitchFamily="2" charset="2"/>
              <a:buNone/>
            </a:pPr>
            <a:endParaRPr lang="en-US" sz="1800" smtClean="0"/>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2924175"/>
            <a:ext cx="5184775" cy="345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t>Nulling</a:t>
            </a:r>
            <a:endParaRPr lang="en-US" smtClean="0"/>
          </a:p>
        </p:txBody>
      </p:sp>
      <p:sp>
        <p:nvSpPr>
          <p:cNvPr id="9219" name="Rectangle 3"/>
          <p:cNvSpPr>
            <a:spLocks noGrp="1" noChangeArrowheads="1"/>
          </p:cNvSpPr>
          <p:nvPr>
            <p:ph idx="1"/>
          </p:nvPr>
        </p:nvSpPr>
        <p:spPr/>
        <p:txBody>
          <a:bodyPr/>
          <a:lstStyle/>
          <a:p>
            <a:pPr eaLnBrk="1" hangingPunct="1"/>
            <a:r>
              <a:rPr lang="en-US" sz="1800" smtClean="0"/>
              <a:t>Kondisi yang dikenal sebagai kondisi Nulling batal terjadi ketika satu atau lebih gelombang pantul tiba di penerima out-of phase dengan gelombang yang utama dengan amplitudonya.</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2781300"/>
            <a:ext cx="4392612"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b="1" smtClean="0"/>
              <a:t>Sinyal Amplitude yang ditingkatkan</a:t>
            </a:r>
            <a:endParaRPr lang="en-US" sz="4000" smtClean="0"/>
          </a:p>
        </p:txBody>
      </p:sp>
      <p:sp>
        <p:nvSpPr>
          <p:cNvPr id="10243" name="Rectangle 3"/>
          <p:cNvSpPr>
            <a:spLocks noGrp="1" noChangeArrowheads="1"/>
          </p:cNvSpPr>
          <p:nvPr>
            <p:ph idx="1"/>
          </p:nvPr>
        </p:nvSpPr>
        <p:spPr/>
        <p:txBody>
          <a:bodyPr/>
          <a:lstStyle/>
          <a:p>
            <a:pPr eaLnBrk="1" hangingPunct="1"/>
            <a:r>
              <a:rPr lang="en-US" sz="1800" smtClean="0"/>
              <a:t>Kondisi –kondisi mulitpath dapat juga menyebabkan amplitudo sinyal dapat bertambah meskipun tidak adanya gelombang pantul</a:t>
            </a:r>
          </a:p>
          <a:p>
            <a:pPr eaLnBrk="1" hangingPunct="1"/>
            <a:r>
              <a:rPr lang="en-US" sz="1800" smtClean="0"/>
              <a:t>Selain itu multipath tidak menyebabkan sinyal yang menjangkau penerima lebih kuat daripada yang dipancarkan sinyal ketika sinyal meninggalkan alat pemancar.</a:t>
            </a:r>
          </a:p>
          <a:p>
            <a:pPr eaLnBrk="1" hangingPunct="1"/>
            <a:endParaRPr lang="en-US" sz="1800" smtClean="0"/>
          </a:p>
          <a:p>
            <a:pPr eaLnBrk="1" hangingPunct="1"/>
            <a:endParaRPr lang="en-US" sz="1800" smtClean="0"/>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357563"/>
            <a:ext cx="5327650" cy="284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t>Troubleshooting Multipath</a:t>
            </a:r>
            <a:endParaRPr lang="en-US" smtClean="0"/>
          </a:p>
        </p:txBody>
      </p:sp>
      <p:sp>
        <p:nvSpPr>
          <p:cNvPr id="11267" name="Rectangle 3"/>
          <p:cNvSpPr>
            <a:spLocks noGrp="1" noChangeArrowheads="1"/>
          </p:cNvSpPr>
          <p:nvPr>
            <p:ph idx="1"/>
          </p:nvPr>
        </p:nvSpPr>
        <p:spPr/>
        <p:txBody>
          <a:bodyPr/>
          <a:lstStyle/>
          <a:p>
            <a:pPr eaLnBrk="1" hangingPunct="1"/>
            <a:r>
              <a:rPr lang="en-US" sz="2800" smtClean="0"/>
              <a:t>Gelombang RF tak sefase tidak bisa dilihat, sehingga kita harus melihat efek dari multipath untuk tujuan mendeteksi kejadiannya.</a:t>
            </a:r>
          </a:p>
          <a:p>
            <a:pPr eaLnBrk="1" hangingPunct="1"/>
            <a:r>
              <a:rPr lang="en-US" sz="2800" smtClean="0"/>
              <a:t>Solusi untuk Multipath Antenna dipikirkan untuk tujuan penyeimbangan multipath. </a:t>
            </a:r>
          </a:p>
          <a:p>
            <a:pPr eaLnBrk="1" hangingPunct="1"/>
            <a:r>
              <a:rPr lang="en-US" sz="2800" smtClean="0"/>
              <a:t>Dengan menggunakan berbagai antenna, masukan, dan penerima untuk tujuan mengganti kerugian untuk kondisi-kondisi yang menyebabkan multipath.</a:t>
            </a:r>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776</Words>
  <Application>Microsoft Office PowerPoint</Application>
  <PresentationFormat>On-screen Show (4:3)</PresentationFormat>
  <Paragraphs>98</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Wingdings</vt:lpstr>
      <vt:lpstr>Calibri</vt:lpstr>
      <vt:lpstr>Arial Black</vt:lpstr>
      <vt:lpstr>Times New Roman</vt:lpstr>
      <vt:lpstr>Office Theme</vt:lpstr>
      <vt:lpstr>Troubleshooting Installasi WLAN</vt:lpstr>
      <vt:lpstr>Introduction</vt:lpstr>
      <vt:lpstr>Multipath</vt:lpstr>
      <vt:lpstr>Effects of Multipath</vt:lpstr>
      <vt:lpstr>Sinyal Amplitude</vt:lpstr>
      <vt:lpstr>Korupsi</vt:lpstr>
      <vt:lpstr>Nulling</vt:lpstr>
      <vt:lpstr>Sinyal Amplitude yang ditingkatkan</vt:lpstr>
      <vt:lpstr>Troubleshooting Multipath</vt:lpstr>
      <vt:lpstr>Troubleshooting Multipath (cont’d)</vt:lpstr>
      <vt:lpstr>Troubleshooting Multipath (cont’d)</vt:lpstr>
      <vt:lpstr>Node Tersembunyi</vt:lpstr>
      <vt:lpstr>Trubleshooting Hidden Node</vt:lpstr>
      <vt:lpstr>Near/Far</vt:lpstr>
      <vt:lpstr>Troubleshooting Near/Far</vt:lpstr>
      <vt:lpstr>Site Survey</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NaNo/3W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Troubleshooting Installasi WLAN</dc:title>
  <dc:creator>Idris Winarno</dc:creator>
  <cp:lastModifiedBy>Phantom Assassin</cp:lastModifiedBy>
  <cp:revision>25</cp:revision>
  <dcterms:created xsi:type="dcterms:W3CDTF">2008-12-16T10:28:16Z</dcterms:created>
  <dcterms:modified xsi:type="dcterms:W3CDTF">2012-11-07T06:00:34Z</dcterms:modified>
</cp:coreProperties>
</file>