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57" r:id="rId2"/>
    <p:sldId id="259" r:id="rId3"/>
    <p:sldId id="260" r:id="rId4"/>
    <p:sldId id="261" r:id="rId5"/>
    <p:sldId id="262" r:id="rId6"/>
    <p:sldId id="263" r:id="rId7"/>
    <p:sldId id="264" r:id="rId8"/>
    <p:sldId id="265" r:id="rId9"/>
    <p:sldId id="266" r:id="rId10"/>
    <p:sldId id="267" r:id="rId11"/>
    <p:sldId id="268" r:id="rId12"/>
    <p:sldId id="269"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2" d="100"/>
          <a:sy n="42" d="100"/>
        </p:scale>
        <p:origin x="-1248"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1EF217E-FA42-4994-865B-714213DBAB0A}" type="datetimeFigureOut">
              <a:rPr lang="en-US" smtClean="0"/>
              <a:t>11/3/2012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5546505-EDBE-47D9-8A10-2FB1FD5C22CE}" type="slidenum">
              <a:rPr lang="en-US" smtClean="0"/>
              <a:t>‹#›</a:t>
            </a:fld>
            <a:endParaRPr lang="en-US"/>
          </a:p>
        </p:txBody>
      </p:sp>
    </p:spTree>
    <p:extLst>
      <p:ext uri="{BB962C8B-B14F-4D97-AF65-F5344CB8AC3E}">
        <p14:creationId xmlns:p14="http://schemas.microsoft.com/office/powerpoint/2010/main" val="29421946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C7EB37-F82E-4B12-9768-399B4BA23CA1}" type="datetimeFigureOut">
              <a:rPr lang="en-US" smtClean="0"/>
              <a:t>11/3/2012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9946AB8-3BAE-487E-B6FE-4729BE63CB55}" type="slidenum">
              <a:rPr lang="en-US" smtClean="0"/>
              <a:t>‹#›</a:t>
            </a:fld>
            <a:endParaRPr lang="en-US"/>
          </a:p>
        </p:txBody>
      </p:sp>
    </p:spTree>
    <p:extLst>
      <p:ext uri="{BB962C8B-B14F-4D97-AF65-F5344CB8AC3E}">
        <p14:creationId xmlns:p14="http://schemas.microsoft.com/office/powerpoint/2010/main" val="27596652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9946AB8-3BAE-487E-B6FE-4729BE63CB55}" type="slidenum">
              <a:rPr lang="en-US" smtClean="0"/>
              <a:t>1</a:t>
            </a:fld>
            <a:endParaRPr lang="en-US"/>
          </a:p>
        </p:txBody>
      </p:sp>
    </p:spTree>
    <p:extLst>
      <p:ext uri="{BB962C8B-B14F-4D97-AF65-F5344CB8AC3E}">
        <p14:creationId xmlns:p14="http://schemas.microsoft.com/office/powerpoint/2010/main" val="1883405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9946AB8-3BAE-487E-B6FE-4729BE63CB55}" type="slidenum">
              <a:rPr lang="en-US" smtClean="0"/>
              <a:t>10</a:t>
            </a:fld>
            <a:endParaRPr lang="en-US"/>
          </a:p>
        </p:txBody>
      </p:sp>
    </p:spTree>
    <p:extLst>
      <p:ext uri="{BB962C8B-B14F-4D97-AF65-F5344CB8AC3E}">
        <p14:creationId xmlns:p14="http://schemas.microsoft.com/office/powerpoint/2010/main" val="29509235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9946AB8-3BAE-487E-B6FE-4729BE63CB55}" type="slidenum">
              <a:rPr lang="en-US" smtClean="0"/>
              <a:t>11</a:t>
            </a:fld>
            <a:endParaRPr lang="en-US"/>
          </a:p>
        </p:txBody>
      </p:sp>
    </p:spTree>
    <p:extLst>
      <p:ext uri="{BB962C8B-B14F-4D97-AF65-F5344CB8AC3E}">
        <p14:creationId xmlns:p14="http://schemas.microsoft.com/office/powerpoint/2010/main" val="2328124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9946AB8-3BAE-487E-B6FE-4729BE63CB55}" type="slidenum">
              <a:rPr lang="en-US" smtClean="0"/>
              <a:t>12</a:t>
            </a:fld>
            <a:endParaRPr lang="en-US"/>
          </a:p>
        </p:txBody>
      </p:sp>
    </p:spTree>
    <p:extLst>
      <p:ext uri="{BB962C8B-B14F-4D97-AF65-F5344CB8AC3E}">
        <p14:creationId xmlns:p14="http://schemas.microsoft.com/office/powerpoint/2010/main" val="35131847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9946AB8-3BAE-487E-B6FE-4729BE63CB55}" type="slidenum">
              <a:rPr lang="en-US" smtClean="0"/>
              <a:t>2</a:t>
            </a:fld>
            <a:endParaRPr lang="en-US"/>
          </a:p>
        </p:txBody>
      </p:sp>
    </p:spTree>
    <p:extLst>
      <p:ext uri="{BB962C8B-B14F-4D97-AF65-F5344CB8AC3E}">
        <p14:creationId xmlns:p14="http://schemas.microsoft.com/office/powerpoint/2010/main" val="22495791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9946AB8-3BAE-487E-B6FE-4729BE63CB55}" type="slidenum">
              <a:rPr lang="en-US" smtClean="0"/>
              <a:t>3</a:t>
            </a:fld>
            <a:endParaRPr lang="en-US"/>
          </a:p>
        </p:txBody>
      </p:sp>
    </p:spTree>
    <p:extLst>
      <p:ext uri="{BB962C8B-B14F-4D97-AF65-F5344CB8AC3E}">
        <p14:creationId xmlns:p14="http://schemas.microsoft.com/office/powerpoint/2010/main" val="6760182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9946AB8-3BAE-487E-B6FE-4729BE63CB55}" type="slidenum">
              <a:rPr lang="en-US" smtClean="0"/>
              <a:t>4</a:t>
            </a:fld>
            <a:endParaRPr lang="en-US"/>
          </a:p>
        </p:txBody>
      </p:sp>
    </p:spTree>
    <p:extLst>
      <p:ext uri="{BB962C8B-B14F-4D97-AF65-F5344CB8AC3E}">
        <p14:creationId xmlns:p14="http://schemas.microsoft.com/office/powerpoint/2010/main" val="42094558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9946AB8-3BAE-487E-B6FE-4729BE63CB55}" type="slidenum">
              <a:rPr lang="en-US" smtClean="0"/>
              <a:t>5</a:t>
            </a:fld>
            <a:endParaRPr lang="en-US"/>
          </a:p>
        </p:txBody>
      </p:sp>
    </p:spTree>
    <p:extLst>
      <p:ext uri="{BB962C8B-B14F-4D97-AF65-F5344CB8AC3E}">
        <p14:creationId xmlns:p14="http://schemas.microsoft.com/office/powerpoint/2010/main" val="33397603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9946AB8-3BAE-487E-B6FE-4729BE63CB55}" type="slidenum">
              <a:rPr lang="en-US" smtClean="0"/>
              <a:t>6</a:t>
            </a:fld>
            <a:endParaRPr lang="en-US"/>
          </a:p>
        </p:txBody>
      </p:sp>
    </p:spTree>
    <p:extLst>
      <p:ext uri="{BB962C8B-B14F-4D97-AF65-F5344CB8AC3E}">
        <p14:creationId xmlns:p14="http://schemas.microsoft.com/office/powerpoint/2010/main" val="18524483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9946AB8-3BAE-487E-B6FE-4729BE63CB55}" type="slidenum">
              <a:rPr lang="en-US" smtClean="0"/>
              <a:t>7</a:t>
            </a:fld>
            <a:endParaRPr lang="en-US"/>
          </a:p>
        </p:txBody>
      </p:sp>
    </p:spTree>
    <p:extLst>
      <p:ext uri="{BB962C8B-B14F-4D97-AF65-F5344CB8AC3E}">
        <p14:creationId xmlns:p14="http://schemas.microsoft.com/office/powerpoint/2010/main" val="31322247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9946AB8-3BAE-487E-B6FE-4729BE63CB55}" type="slidenum">
              <a:rPr lang="en-US" smtClean="0"/>
              <a:t>8</a:t>
            </a:fld>
            <a:endParaRPr lang="en-US"/>
          </a:p>
        </p:txBody>
      </p:sp>
    </p:spTree>
    <p:extLst>
      <p:ext uri="{BB962C8B-B14F-4D97-AF65-F5344CB8AC3E}">
        <p14:creationId xmlns:p14="http://schemas.microsoft.com/office/powerpoint/2010/main" val="6255842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9946AB8-3BAE-487E-B6FE-4729BE63CB55}" type="slidenum">
              <a:rPr lang="en-US" smtClean="0"/>
              <a:t>9</a:t>
            </a:fld>
            <a:endParaRPr lang="en-US"/>
          </a:p>
        </p:txBody>
      </p:sp>
    </p:spTree>
    <p:extLst>
      <p:ext uri="{BB962C8B-B14F-4D97-AF65-F5344CB8AC3E}">
        <p14:creationId xmlns:p14="http://schemas.microsoft.com/office/powerpoint/2010/main" val="28633080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A7B6336D-2A90-488C-8F3E-A44DAFFFD822}" type="datetimeFigureOut">
              <a:rPr lang="en-US"/>
              <a:pPr>
                <a:defRPr/>
              </a:pPr>
              <a:t>11/3/2012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21F1A18-39A8-45B1-ABB7-D08D87E00955}" type="slidenum">
              <a:rPr lang="en-US"/>
              <a:pPr>
                <a:defRPr/>
              </a:pPr>
              <a:t>‹#›</a:t>
            </a:fld>
            <a:endParaRPr lang="en-US"/>
          </a:p>
        </p:txBody>
      </p:sp>
    </p:spTree>
    <p:extLst>
      <p:ext uri="{BB962C8B-B14F-4D97-AF65-F5344CB8AC3E}">
        <p14:creationId xmlns:p14="http://schemas.microsoft.com/office/powerpoint/2010/main" val="461986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59CCD1F-3709-49AC-85A8-053519A5BEF9}" type="datetimeFigureOut">
              <a:rPr lang="en-US"/>
              <a:pPr>
                <a:defRPr/>
              </a:pPr>
              <a:t>11/3/2012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D4CF47F-4B2E-4ACF-83E2-EC874DA4DCDF}" type="slidenum">
              <a:rPr lang="en-US"/>
              <a:pPr>
                <a:defRPr/>
              </a:pPr>
              <a:t>‹#›</a:t>
            </a:fld>
            <a:endParaRPr lang="en-US"/>
          </a:p>
        </p:txBody>
      </p:sp>
    </p:spTree>
    <p:extLst>
      <p:ext uri="{BB962C8B-B14F-4D97-AF65-F5344CB8AC3E}">
        <p14:creationId xmlns:p14="http://schemas.microsoft.com/office/powerpoint/2010/main" val="808367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C0C0F4A-96B1-41F6-B57F-78A77485A813}" type="datetimeFigureOut">
              <a:rPr lang="en-US"/>
              <a:pPr>
                <a:defRPr/>
              </a:pPr>
              <a:t>11/3/2012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C9E0C30-2F46-4EFC-820A-1359080B19F3}" type="slidenum">
              <a:rPr lang="en-US"/>
              <a:pPr>
                <a:defRPr/>
              </a:pPr>
              <a:t>‹#›</a:t>
            </a:fld>
            <a:endParaRPr lang="en-US"/>
          </a:p>
        </p:txBody>
      </p:sp>
    </p:spTree>
    <p:extLst>
      <p:ext uri="{BB962C8B-B14F-4D97-AF65-F5344CB8AC3E}">
        <p14:creationId xmlns:p14="http://schemas.microsoft.com/office/powerpoint/2010/main" val="19364842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91F4AD1-17F3-46C9-9E98-F07BFD414FAD}" type="datetimeFigureOut">
              <a:rPr lang="en-US"/>
              <a:pPr>
                <a:defRPr/>
              </a:pPr>
              <a:t>11/3/2012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8DAA457-6F32-4EFB-961A-DCD897135DD0}" type="slidenum">
              <a:rPr lang="en-US"/>
              <a:pPr>
                <a:defRPr/>
              </a:pPr>
              <a:t>‹#›</a:t>
            </a:fld>
            <a:endParaRPr lang="en-US"/>
          </a:p>
        </p:txBody>
      </p:sp>
    </p:spTree>
    <p:extLst>
      <p:ext uri="{BB962C8B-B14F-4D97-AF65-F5344CB8AC3E}">
        <p14:creationId xmlns:p14="http://schemas.microsoft.com/office/powerpoint/2010/main" val="38196042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59F712DF-169F-40B1-B663-F3BDA3DAFBCF}" type="datetimeFigureOut">
              <a:rPr lang="en-US"/>
              <a:pPr>
                <a:defRPr/>
              </a:pPr>
              <a:t>11/3/2012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C3695AB-83FD-4ACA-8DB6-137095352A65}" type="slidenum">
              <a:rPr lang="en-US"/>
              <a:pPr>
                <a:defRPr/>
              </a:pPr>
              <a:t>‹#›</a:t>
            </a:fld>
            <a:endParaRPr lang="en-US"/>
          </a:p>
        </p:txBody>
      </p:sp>
    </p:spTree>
    <p:extLst>
      <p:ext uri="{BB962C8B-B14F-4D97-AF65-F5344CB8AC3E}">
        <p14:creationId xmlns:p14="http://schemas.microsoft.com/office/powerpoint/2010/main" val="23827081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B1F73AB7-0E8D-48B1-A10F-347E52C4F59B}" type="datetimeFigureOut">
              <a:rPr lang="en-US"/>
              <a:pPr>
                <a:defRPr/>
              </a:pPr>
              <a:t>11/3/2012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C4C792F-D3BF-4653-A0E7-E10760ED37F1}" type="slidenum">
              <a:rPr lang="en-US"/>
              <a:pPr>
                <a:defRPr/>
              </a:pPr>
              <a:t>‹#›</a:t>
            </a:fld>
            <a:endParaRPr lang="en-US"/>
          </a:p>
        </p:txBody>
      </p:sp>
    </p:spTree>
    <p:extLst>
      <p:ext uri="{BB962C8B-B14F-4D97-AF65-F5344CB8AC3E}">
        <p14:creationId xmlns:p14="http://schemas.microsoft.com/office/powerpoint/2010/main" val="20381426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353BFC-21AC-49AE-B526-A6DA9C480B29}" type="datetimeFigureOut">
              <a:rPr lang="en-US"/>
              <a:pPr>
                <a:defRPr/>
              </a:pPr>
              <a:t>11/3/2012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71115B41-F155-41DA-B0A9-F74F482DABDB}" type="slidenum">
              <a:rPr lang="en-US"/>
              <a:pPr>
                <a:defRPr/>
              </a:pPr>
              <a:t>‹#›</a:t>
            </a:fld>
            <a:endParaRPr lang="en-US"/>
          </a:p>
        </p:txBody>
      </p:sp>
    </p:spTree>
    <p:extLst>
      <p:ext uri="{BB962C8B-B14F-4D97-AF65-F5344CB8AC3E}">
        <p14:creationId xmlns:p14="http://schemas.microsoft.com/office/powerpoint/2010/main" val="16367786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781D35EB-0AAE-4289-98E5-120D006086BD}" type="datetimeFigureOut">
              <a:rPr lang="en-US"/>
              <a:pPr>
                <a:defRPr/>
              </a:pPr>
              <a:t>11/3/2012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A8EE60FF-C875-447B-852A-00F48A51F4A8}" type="slidenum">
              <a:rPr lang="en-US"/>
              <a:pPr>
                <a:defRPr/>
              </a:pPr>
              <a:t>‹#›</a:t>
            </a:fld>
            <a:endParaRPr lang="en-US"/>
          </a:p>
        </p:txBody>
      </p:sp>
    </p:spTree>
    <p:extLst>
      <p:ext uri="{BB962C8B-B14F-4D97-AF65-F5344CB8AC3E}">
        <p14:creationId xmlns:p14="http://schemas.microsoft.com/office/powerpoint/2010/main" val="34148601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214162A-16A1-432F-8BDF-1813DAA727CF}" type="datetimeFigureOut">
              <a:rPr lang="en-US"/>
              <a:pPr>
                <a:defRPr/>
              </a:pPr>
              <a:t>11/3/2012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7CA20299-B940-4D89-AAF5-3834241B8238}" type="slidenum">
              <a:rPr lang="en-US"/>
              <a:pPr>
                <a:defRPr/>
              </a:pPr>
              <a:t>‹#›</a:t>
            </a:fld>
            <a:endParaRPr lang="en-US"/>
          </a:p>
        </p:txBody>
      </p:sp>
    </p:spTree>
    <p:extLst>
      <p:ext uri="{BB962C8B-B14F-4D97-AF65-F5344CB8AC3E}">
        <p14:creationId xmlns:p14="http://schemas.microsoft.com/office/powerpoint/2010/main" val="40565852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0CE1701-2551-4784-AE6B-13E5BAFE1BA4}" type="datetimeFigureOut">
              <a:rPr lang="en-US"/>
              <a:pPr>
                <a:defRPr/>
              </a:pPr>
              <a:t>11/3/2012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02A395C-E5B4-4705-AA58-A7B79EAF22D9}" type="slidenum">
              <a:rPr lang="en-US"/>
              <a:pPr>
                <a:defRPr/>
              </a:pPr>
              <a:t>‹#›</a:t>
            </a:fld>
            <a:endParaRPr lang="en-US"/>
          </a:p>
        </p:txBody>
      </p:sp>
    </p:spTree>
    <p:extLst>
      <p:ext uri="{BB962C8B-B14F-4D97-AF65-F5344CB8AC3E}">
        <p14:creationId xmlns:p14="http://schemas.microsoft.com/office/powerpoint/2010/main" val="19263714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83D1132-939B-47B0-8105-D06E9172FDDD}" type="datetimeFigureOut">
              <a:rPr lang="en-US"/>
              <a:pPr>
                <a:defRPr/>
              </a:pPr>
              <a:t>11/3/2012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AB078C4-9F72-4D2F-AD75-0E8BC11F3A80}" type="slidenum">
              <a:rPr lang="en-US"/>
              <a:pPr>
                <a:defRPr/>
              </a:pPr>
              <a:t>‹#›</a:t>
            </a:fld>
            <a:endParaRPr lang="en-US"/>
          </a:p>
        </p:txBody>
      </p:sp>
    </p:spTree>
    <p:extLst>
      <p:ext uri="{BB962C8B-B14F-4D97-AF65-F5344CB8AC3E}">
        <p14:creationId xmlns:p14="http://schemas.microsoft.com/office/powerpoint/2010/main" val="33883813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D14F6CD8-5C23-440F-9F23-F8DB5F5DDEB1}" type="datetimeFigureOut">
              <a:rPr lang="en-US"/>
              <a:pPr>
                <a:defRPr/>
              </a:pPr>
              <a:t>11/3/2012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B9A21409-3613-4D61-A005-15BFA19E840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609600" y="533400"/>
            <a:ext cx="7772400" cy="1295400"/>
          </a:xfrm>
        </p:spPr>
        <p:txBody>
          <a:bodyPr rtlCol="0">
            <a:normAutofit fontScale="90000"/>
          </a:bodyPr>
          <a:lstStyle/>
          <a:p>
            <a:pPr eaLnBrk="1" fontAlgn="auto" hangingPunct="1">
              <a:lnSpc>
                <a:spcPct val="150000"/>
              </a:lnSpc>
              <a:spcAft>
                <a:spcPts val="0"/>
              </a:spcAft>
              <a:defRPr/>
            </a:pPr>
            <a:r>
              <a:rPr lang="en-US" sz="2000" b="1" dirty="0" smtClean="0"/>
              <a:t>MANAJEMEN SISTEM INFORMASI</a:t>
            </a:r>
            <a:br>
              <a:rPr lang="en-US" sz="2000" b="1" dirty="0" smtClean="0"/>
            </a:br>
            <a:r>
              <a:rPr lang="en-US" sz="2000" b="1" dirty="0" smtClean="0"/>
              <a:t>BOBOT 3 SKS</a:t>
            </a:r>
            <a:br>
              <a:rPr lang="en-US" sz="2000" b="1" dirty="0" smtClean="0"/>
            </a:br>
            <a:endParaRPr lang="en-US" sz="2000" b="1" dirty="0" smtClean="0"/>
          </a:p>
        </p:txBody>
      </p:sp>
      <p:sp>
        <p:nvSpPr>
          <p:cNvPr id="3" name="Subtitle 2"/>
          <p:cNvSpPr>
            <a:spLocks noGrp="1"/>
          </p:cNvSpPr>
          <p:nvPr>
            <p:ph type="subTitle" idx="1"/>
          </p:nvPr>
        </p:nvSpPr>
        <p:spPr>
          <a:xfrm>
            <a:off x="609600" y="1828800"/>
            <a:ext cx="7772400" cy="4267200"/>
          </a:xfrm>
        </p:spPr>
        <p:txBody>
          <a:bodyPr rtlCol="0">
            <a:normAutofit fontScale="92500"/>
          </a:bodyPr>
          <a:lstStyle/>
          <a:p>
            <a:pPr algn="just" eaLnBrk="1" fontAlgn="auto" hangingPunct="1">
              <a:lnSpc>
                <a:spcPct val="200000"/>
              </a:lnSpc>
              <a:spcAft>
                <a:spcPts val="0"/>
              </a:spcAft>
              <a:buFont typeface="Arial" pitchFamily="34" charset="0"/>
              <a:buNone/>
              <a:defRPr/>
            </a:pPr>
            <a:r>
              <a:rPr lang="en-US" sz="1600" b="1" dirty="0" smtClean="0">
                <a:solidFill>
                  <a:schemeClr val="tx1"/>
                </a:solidFill>
              </a:rPr>
              <a:t>RINCIAN PENILAIAN :</a:t>
            </a:r>
          </a:p>
          <a:p>
            <a:pPr marL="342900" indent="-342900" algn="just" eaLnBrk="1" fontAlgn="auto" hangingPunct="1">
              <a:lnSpc>
                <a:spcPct val="200000"/>
              </a:lnSpc>
              <a:spcAft>
                <a:spcPts val="0"/>
              </a:spcAft>
              <a:buFont typeface="Arial" pitchFamily="34" charset="0"/>
              <a:buAutoNum type="arabicPeriod"/>
              <a:defRPr/>
            </a:pPr>
            <a:r>
              <a:rPr lang="en-US" sz="1600" dirty="0" smtClean="0">
                <a:solidFill>
                  <a:schemeClr val="tx1"/>
                </a:solidFill>
              </a:rPr>
              <a:t>TUGAS/QUIS	: 10 %</a:t>
            </a:r>
          </a:p>
          <a:p>
            <a:pPr marL="342900" indent="-342900" algn="just" eaLnBrk="1" fontAlgn="auto" hangingPunct="1">
              <a:lnSpc>
                <a:spcPct val="200000"/>
              </a:lnSpc>
              <a:spcAft>
                <a:spcPts val="0"/>
              </a:spcAft>
              <a:buFont typeface="Arial" pitchFamily="34" charset="0"/>
              <a:buAutoNum type="arabicPeriod"/>
              <a:defRPr/>
            </a:pPr>
            <a:r>
              <a:rPr lang="en-US" sz="1600" dirty="0" smtClean="0">
                <a:solidFill>
                  <a:schemeClr val="tx1"/>
                </a:solidFill>
              </a:rPr>
              <a:t>UTS		: 30%</a:t>
            </a:r>
          </a:p>
          <a:p>
            <a:pPr marL="342900" indent="-342900" algn="just" eaLnBrk="1" fontAlgn="auto" hangingPunct="1">
              <a:lnSpc>
                <a:spcPct val="200000"/>
              </a:lnSpc>
              <a:spcAft>
                <a:spcPts val="0"/>
              </a:spcAft>
              <a:buFont typeface="Arial" pitchFamily="34" charset="0"/>
              <a:buAutoNum type="arabicPeriod"/>
              <a:defRPr/>
            </a:pPr>
            <a:r>
              <a:rPr lang="en-US" sz="1600" dirty="0" smtClean="0">
                <a:solidFill>
                  <a:schemeClr val="tx1"/>
                </a:solidFill>
              </a:rPr>
              <a:t>UAS		: 60%</a:t>
            </a:r>
          </a:p>
          <a:p>
            <a:pPr marL="342900" indent="-342900" algn="just" eaLnBrk="1" fontAlgn="auto" hangingPunct="1">
              <a:lnSpc>
                <a:spcPct val="200000"/>
              </a:lnSpc>
              <a:spcAft>
                <a:spcPts val="0"/>
              </a:spcAft>
              <a:buFont typeface="Arial" pitchFamily="34" charset="0"/>
              <a:buNone/>
              <a:defRPr/>
            </a:pPr>
            <a:r>
              <a:rPr lang="en-US" sz="1600" b="1" dirty="0" smtClean="0">
                <a:solidFill>
                  <a:schemeClr val="tx1"/>
                </a:solidFill>
              </a:rPr>
              <a:t>BUKU ACUAN:</a:t>
            </a:r>
          </a:p>
          <a:p>
            <a:pPr marL="342900" indent="-342900" algn="just" eaLnBrk="1" fontAlgn="auto" hangingPunct="1">
              <a:lnSpc>
                <a:spcPct val="200000"/>
              </a:lnSpc>
              <a:spcAft>
                <a:spcPts val="0"/>
              </a:spcAft>
              <a:buFont typeface="Arial" pitchFamily="34" charset="0"/>
              <a:buAutoNum type="arabicPeriod"/>
              <a:defRPr/>
            </a:pPr>
            <a:r>
              <a:rPr lang="en-US" sz="1600" dirty="0" smtClean="0">
                <a:solidFill>
                  <a:schemeClr val="tx1"/>
                </a:solidFill>
              </a:rPr>
              <a:t>MANAGEMENT SYSTEM INFORMATION : MANAGING THE DIGITAL FIRM, KENNETH C. LAUDON, JANE P.LAUDON, PRENTICE HALL</a:t>
            </a:r>
          </a:p>
          <a:p>
            <a:pPr marL="342900" indent="-342900" algn="just" eaLnBrk="1" fontAlgn="auto" hangingPunct="1">
              <a:lnSpc>
                <a:spcPct val="200000"/>
              </a:lnSpc>
              <a:spcAft>
                <a:spcPts val="0"/>
              </a:spcAft>
              <a:buFont typeface="Arial" pitchFamily="34" charset="0"/>
              <a:buAutoNum type="arabicPeriod"/>
              <a:defRPr/>
            </a:pPr>
            <a:r>
              <a:rPr lang="en-US" sz="1600" dirty="0" smtClean="0">
                <a:solidFill>
                  <a:schemeClr val="tx1"/>
                </a:solidFill>
              </a:rPr>
              <a:t>INFORMATION SYSTEM: THE FOUNDATION OF E-BUSINESS, STEVEN ALTER,PRENTICE HALL</a:t>
            </a:r>
          </a:p>
          <a:p>
            <a:pPr marL="342900" indent="-342900" algn="just" eaLnBrk="1" fontAlgn="auto" hangingPunct="1">
              <a:lnSpc>
                <a:spcPct val="200000"/>
              </a:lnSpc>
              <a:spcAft>
                <a:spcPts val="0"/>
              </a:spcAft>
              <a:buFont typeface="Arial" pitchFamily="34" charset="0"/>
              <a:buAutoNum type="arabicPeriod"/>
              <a:defRPr/>
            </a:pPr>
            <a:endParaRPr lang="en-US" sz="1600" dirty="0" smtClean="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a:xfrm>
            <a:off x="228600" y="152400"/>
            <a:ext cx="8686800" cy="6705600"/>
          </a:xfrm>
        </p:spPr>
        <p:txBody>
          <a:bodyPr/>
          <a:lstStyle/>
          <a:p>
            <a:pPr marL="115888" indent="-115888" algn="just" eaLnBrk="1" hangingPunct="1">
              <a:lnSpc>
                <a:spcPct val="150000"/>
              </a:lnSpc>
              <a:buFontTx/>
              <a:buChar char="-"/>
            </a:pPr>
            <a:r>
              <a:rPr lang="en-US" sz="1600" smtClean="0"/>
              <a:t>SI dari perspektif bisnis : alat penting untuk menciptakan nilai bagi perusahaan, memungkinkan perusahaan untuk meningkatkan pendapatan atau menurunkan biaya dengan memberikan informasi yang dapat membantu manajer membuat keputusan yang lebih baik atau memperbaiki proses bisnis.</a:t>
            </a:r>
          </a:p>
          <a:p>
            <a:pPr marL="115888" indent="-115888" algn="just" eaLnBrk="1" hangingPunct="1">
              <a:lnSpc>
                <a:spcPct val="150000"/>
              </a:lnSpc>
              <a:buFontTx/>
              <a:buChar char="-"/>
            </a:pPr>
            <a:r>
              <a:rPr lang="en-US" sz="1600" smtClean="0"/>
              <a:t>Setiap bisnis memiliki rantai nilai informasi</a:t>
            </a:r>
          </a:p>
          <a:p>
            <a:pPr marL="115888" indent="-115888" algn="just" eaLnBrk="1" hangingPunct="1">
              <a:lnSpc>
                <a:spcPct val="150000"/>
              </a:lnSpc>
              <a:buFont typeface="Arial" charset="0"/>
              <a:buNone/>
            </a:pPr>
            <a:endParaRPr lang="en-US" sz="1600" smtClean="0"/>
          </a:p>
          <a:p>
            <a:pPr marL="115888" indent="-115888" algn="just" eaLnBrk="1" hangingPunct="1">
              <a:lnSpc>
                <a:spcPct val="150000"/>
              </a:lnSpc>
              <a:buFont typeface="Arial" charset="0"/>
              <a:buNone/>
            </a:pPr>
            <a:endParaRPr lang="en-US" sz="1600" smtClean="0"/>
          </a:p>
        </p:txBody>
      </p:sp>
      <p:sp>
        <p:nvSpPr>
          <p:cNvPr id="4" name="Chevron 3"/>
          <p:cNvSpPr/>
          <p:nvPr/>
        </p:nvSpPr>
        <p:spPr>
          <a:xfrm>
            <a:off x="3657600" y="2449513"/>
            <a:ext cx="762000" cy="381000"/>
          </a:xfrm>
          <a:prstGeom prst="chevron">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sp>
        <p:nvSpPr>
          <p:cNvPr id="5" name="Chevron 4"/>
          <p:cNvSpPr/>
          <p:nvPr/>
        </p:nvSpPr>
        <p:spPr>
          <a:xfrm>
            <a:off x="533400" y="3592513"/>
            <a:ext cx="762000" cy="381000"/>
          </a:xfrm>
          <a:prstGeom prst="chevron">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sp>
        <p:nvSpPr>
          <p:cNvPr id="6" name="Chevron 5"/>
          <p:cNvSpPr/>
          <p:nvPr/>
        </p:nvSpPr>
        <p:spPr>
          <a:xfrm>
            <a:off x="6324600" y="2449513"/>
            <a:ext cx="762000" cy="381000"/>
          </a:xfrm>
          <a:prstGeom prst="chevron">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sp>
        <p:nvSpPr>
          <p:cNvPr id="7" name="Chevron 6"/>
          <p:cNvSpPr/>
          <p:nvPr/>
        </p:nvSpPr>
        <p:spPr>
          <a:xfrm>
            <a:off x="5486400" y="2449513"/>
            <a:ext cx="762000" cy="381000"/>
          </a:xfrm>
          <a:prstGeom prst="chevron">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sp>
        <p:nvSpPr>
          <p:cNvPr id="8" name="Chevron 7"/>
          <p:cNvSpPr/>
          <p:nvPr/>
        </p:nvSpPr>
        <p:spPr>
          <a:xfrm>
            <a:off x="4572000" y="2449513"/>
            <a:ext cx="762000" cy="381000"/>
          </a:xfrm>
          <a:prstGeom prst="chevron">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sp>
        <p:nvSpPr>
          <p:cNvPr id="9" name="Chevron 8"/>
          <p:cNvSpPr/>
          <p:nvPr/>
        </p:nvSpPr>
        <p:spPr>
          <a:xfrm>
            <a:off x="6400800" y="4659313"/>
            <a:ext cx="762000" cy="381000"/>
          </a:xfrm>
          <a:prstGeom prst="chevron">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sp>
        <p:nvSpPr>
          <p:cNvPr id="10" name="Chevron 9"/>
          <p:cNvSpPr/>
          <p:nvPr/>
        </p:nvSpPr>
        <p:spPr>
          <a:xfrm>
            <a:off x="5486400" y="4659313"/>
            <a:ext cx="762000" cy="381000"/>
          </a:xfrm>
          <a:prstGeom prst="chevron">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sp>
        <p:nvSpPr>
          <p:cNvPr id="11" name="Chevron 10"/>
          <p:cNvSpPr/>
          <p:nvPr/>
        </p:nvSpPr>
        <p:spPr>
          <a:xfrm>
            <a:off x="4495800" y="4659313"/>
            <a:ext cx="762000" cy="381000"/>
          </a:xfrm>
          <a:prstGeom prst="chevron">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sp>
        <p:nvSpPr>
          <p:cNvPr id="12" name="Chevron 11"/>
          <p:cNvSpPr/>
          <p:nvPr/>
        </p:nvSpPr>
        <p:spPr>
          <a:xfrm>
            <a:off x="3505200" y="4659313"/>
            <a:ext cx="762000" cy="381000"/>
          </a:xfrm>
          <a:prstGeom prst="chevron">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sp>
        <p:nvSpPr>
          <p:cNvPr id="13" name="Chevron 12"/>
          <p:cNvSpPr/>
          <p:nvPr/>
        </p:nvSpPr>
        <p:spPr>
          <a:xfrm>
            <a:off x="2438400" y="3592513"/>
            <a:ext cx="762000" cy="381000"/>
          </a:xfrm>
          <a:prstGeom prst="chevron">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sp>
        <p:nvSpPr>
          <p:cNvPr id="14" name="Chevron 13"/>
          <p:cNvSpPr/>
          <p:nvPr/>
        </p:nvSpPr>
        <p:spPr>
          <a:xfrm>
            <a:off x="1524000" y="3592513"/>
            <a:ext cx="762000" cy="381000"/>
          </a:xfrm>
          <a:prstGeom prst="chevron">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sp>
        <p:nvSpPr>
          <p:cNvPr id="15" name="Pentagon 14"/>
          <p:cNvSpPr/>
          <p:nvPr/>
        </p:nvSpPr>
        <p:spPr>
          <a:xfrm>
            <a:off x="7162800" y="3516313"/>
            <a:ext cx="1676400" cy="990600"/>
          </a:xfrm>
          <a:prstGeom prst="homePlat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dirty="0" err="1">
                <a:solidFill>
                  <a:schemeClr val="tx1"/>
                </a:solidFill>
              </a:rPr>
              <a:t>Profitabilitas</a:t>
            </a:r>
            <a:r>
              <a:rPr lang="en-US" sz="1400" dirty="0">
                <a:solidFill>
                  <a:schemeClr val="tx1"/>
                </a:solidFill>
              </a:rPr>
              <a:t> </a:t>
            </a:r>
            <a:r>
              <a:rPr lang="en-US" sz="1400" dirty="0" err="1">
                <a:solidFill>
                  <a:schemeClr val="tx1"/>
                </a:solidFill>
              </a:rPr>
              <a:t>dan</a:t>
            </a:r>
            <a:r>
              <a:rPr lang="en-US" sz="1400" dirty="0">
                <a:solidFill>
                  <a:schemeClr val="tx1"/>
                </a:solidFill>
              </a:rPr>
              <a:t> </a:t>
            </a:r>
            <a:r>
              <a:rPr lang="en-US" sz="1400" dirty="0" err="1">
                <a:solidFill>
                  <a:schemeClr val="tx1"/>
                </a:solidFill>
              </a:rPr>
              <a:t>posisi</a:t>
            </a:r>
            <a:r>
              <a:rPr lang="en-US" sz="1400" dirty="0">
                <a:solidFill>
                  <a:schemeClr val="tx1"/>
                </a:solidFill>
              </a:rPr>
              <a:t> </a:t>
            </a:r>
            <a:r>
              <a:rPr lang="en-US" sz="1400" dirty="0" err="1">
                <a:solidFill>
                  <a:schemeClr val="tx1"/>
                </a:solidFill>
              </a:rPr>
              <a:t>strategis</a:t>
            </a:r>
            <a:r>
              <a:rPr lang="en-US" sz="1400" dirty="0">
                <a:solidFill>
                  <a:schemeClr val="tx1"/>
                </a:solidFill>
              </a:rPr>
              <a:t> </a:t>
            </a:r>
            <a:r>
              <a:rPr lang="en-US" sz="1400" dirty="0" err="1">
                <a:solidFill>
                  <a:schemeClr val="tx1"/>
                </a:solidFill>
              </a:rPr>
              <a:t>perusahaan</a:t>
            </a:r>
            <a:endParaRPr lang="en-US" sz="1400" dirty="0">
              <a:solidFill>
                <a:schemeClr val="tx1"/>
              </a:solidFill>
            </a:endParaRPr>
          </a:p>
        </p:txBody>
      </p:sp>
      <p:sp>
        <p:nvSpPr>
          <p:cNvPr id="11279" name="TextBox 16"/>
          <p:cNvSpPr txBox="1">
            <a:spLocks noChangeArrowheads="1"/>
          </p:cNvSpPr>
          <p:nvPr/>
        </p:nvSpPr>
        <p:spPr bwMode="auto">
          <a:xfrm>
            <a:off x="4495800" y="1916113"/>
            <a:ext cx="16002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1600">
                <a:latin typeface="Calibri" pitchFamily="34" charset="0"/>
              </a:rPr>
              <a:t>Proses Bisnis</a:t>
            </a:r>
          </a:p>
        </p:txBody>
      </p:sp>
      <p:sp>
        <p:nvSpPr>
          <p:cNvPr id="11280" name="TextBox 17"/>
          <p:cNvSpPr txBox="1">
            <a:spLocks noChangeArrowheads="1"/>
          </p:cNvSpPr>
          <p:nvPr/>
        </p:nvSpPr>
        <p:spPr bwMode="auto">
          <a:xfrm>
            <a:off x="3276600" y="2906713"/>
            <a:ext cx="9906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200">
                <a:latin typeface="Calibri" pitchFamily="34" charset="0"/>
              </a:rPr>
              <a:t>Manajemen rantai pasokan</a:t>
            </a:r>
          </a:p>
        </p:txBody>
      </p:sp>
      <p:sp>
        <p:nvSpPr>
          <p:cNvPr id="11281" name="TextBox 18"/>
          <p:cNvSpPr txBox="1">
            <a:spLocks noChangeArrowheads="1"/>
          </p:cNvSpPr>
          <p:nvPr/>
        </p:nvSpPr>
        <p:spPr bwMode="auto">
          <a:xfrm>
            <a:off x="4343400" y="2906713"/>
            <a:ext cx="9906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200">
                <a:latin typeface="Calibri" pitchFamily="34" charset="0"/>
              </a:rPr>
              <a:t>Manajemen Perusahaan</a:t>
            </a:r>
          </a:p>
        </p:txBody>
      </p:sp>
      <p:sp>
        <p:nvSpPr>
          <p:cNvPr id="11282" name="TextBox 19"/>
          <p:cNvSpPr txBox="1">
            <a:spLocks noChangeArrowheads="1"/>
          </p:cNvSpPr>
          <p:nvPr/>
        </p:nvSpPr>
        <p:spPr bwMode="auto">
          <a:xfrm>
            <a:off x="5257800" y="2906713"/>
            <a:ext cx="9906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200">
                <a:latin typeface="Calibri" pitchFamily="34" charset="0"/>
              </a:rPr>
              <a:t>Manajemen Pelanggan</a:t>
            </a:r>
          </a:p>
        </p:txBody>
      </p:sp>
      <p:sp>
        <p:nvSpPr>
          <p:cNvPr id="11283" name="TextBox 20"/>
          <p:cNvSpPr txBox="1">
            <a:spLocks noChangeArrowheads="1"/>
          </p:cNvSpPr>
          <p:nvPr/>
        </p:nvSpPr>
        <p:spPr bwMode="auto">
          <a:xfrm>
            <a:off x="6172200" y="2906713"/>
            <a:ext cx="12192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200">
                <a:latin typeface="Calibri" pitchFamily="34" charset="0"/>
              </a:rPr>
              <a:t>Manajemen Ppengetahuan</a:t>
            </a:r>
          </a:p>
        </p:txBody>
      </p:sp>
      <p:sp>
        <p:nvSpPr>
          <p:cNvPr id="11284" name="TextBox 21"/>
          <p:cNvSpPr txBox="1">
            <a:spLocks noChangeArrowheads="1"/>
          </p:cNvSpPr>
          <p:nvPr/>
        </p:nvSpPr>
        <p:spPr bwMode="auto">
          <a:xfrm>
            <a:off x="152400" y="4125913"/>
            <a:ext cx="12192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200">
                <a:latin typeface="Calibri" pitchFamily="34" charset="0"/>
              </a:rPr>
              <a:t>Pengumpulan dan penyimpanan data</a:t>
            </a:r>
          </a:p>
        </p:txBody>
      </p:sp>
      <p:sp>
        <p:nvSpPr>
          <p:cNvPr id="11285" name="TextBox 22"/>
          <p:cNvSpPr txBox="1">
            <a:spLocks noChangeArrowheads="1"/>
          </p:cNvSpPr>
          <p:nvPr/>
        </p:nvSpPr>
        <p:spPr bwMode="auto">
          <a:xfrm>
            <a:off x="1371600" y="4125913"/>
            <a:ext cx="9906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200">
                <a:latin typeface="Calibri" pitchFamily="34" charset="0"/>
              </a:rPr>
              <a:t>Perubahan menjadi sistem bisnis</a:t>
            </a:r>
          </a:p>
        </p:txBody>
      </p:sp>
      <p:sp>
        <p:nvSpPr>
          <p:cNvPr id="11286" name="TextBox 23"/>
          <p:cNvSpPr txBox="1">
            <a:spLocks noChangeArrowheads="1"/>
          </p:cNvSpPr>
          <p:nvPr/>
        </p:nvSpPr>
        <p:spPr bwMode="auto">
          <a:xfrm>
            <a:off x="2362200" y="4125913"/>
            <a:ext cx="9906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200">
                <a:latin typeface="Calibri" pitchFamily="34" charset="0"/>
              </a:rPr>
              <a:t>Penyebaran</a:t>
            </a:r>
          </a:p>
        </p:txBody>
      </p:sp>
      <p:sp>
        <p:nvSpPr>
          <p:cNvPr id="11287" name="TextBox 24"/>
          <p:cNvSpPr txBox="1">
            <a:spLocks noChangeArrowheads="1"/>
          </p:cNvSpPr>
          <p:nvPr/>
        </p:nvSpPr>
        <p:spPr bwMode="auto">
          <a:xfrm>
            <a:off x="3124200" y="5116513"/>
            <a:ext cx="10668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200">
                <a:latin typeface="Calibri" pitchFamily="34" charset="0"/>
              </a:rPr>
              <a:t>Perencanaan</a:t>
            </a:r>
          </a:p>
        </p:txBody>
      </p:sp>
      <p:sp>
        <p:nvSpPr>
          <p:cNvPr id="11288" name="TextBox 25"/>
          <p:cNvSpPr txBox="1">
            <a:spLocks noChangeArrowheads="1"/>
          </p:cNvSpPr>
          <p:nvPr/>
        </p:nvSpPr>
        <p:spPr bwMode="auto">
          <a:xfrm>
            <a:off x="4343400" y="5116513"/>
            <a:ext cx="9906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200">
                <a:latin typeface="Calibri" pitchFamily="34" charset="0"/>
              </a:rPr>
              <a:t>Koordinasi</a:t>
            </a:r>
          </a:p>
        </p:txBody>
      </p:sp>
      <p:sp>
        <p:nvSpPr>
          <p:cNvPr id="11289" name="TextBox 26"/>
          <p:cNvSpPr txBox="1">
            <a:spLocks noChangeArrowheads="1"/>
          </p:cNvSpPr>
          <p:nvPr/>
        </p:nvSpPr>
        <p:spPr bwMode="auto">
          <a:xfrm>
            <a:off x="5257800" y="5116513"/>
            <a:ext cx="9906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200">
                <a:latin typeface="Calibri" pitchFamily="34" charset="0"/>
              </a:rPr>
              <a:t>Pengawasan</a:t>
            </a:r>
          </a:p>
        </p:txBody>
      </p:sp>
      <p:sp>
        <p:nvSpPr>
          <p:cNvPr id="11290" name="TextBox 27"/>
          <p:cNvSpPr txBox="1">
            <a:spLocks noChangeArrowheads="1"/>
          </p:cNvSpPr>
          <p:nvPr/>
        </p:nvSpPr>
        <p:spPr bwMode="auto">
          <a:xfrm>
            <a:off x="6400800" y="5116513"/>
            <a:ext cx="13716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200">
                <a:latin typeface="Calibri" pitchFamily="34" charset="0"/>
              </a:rPr>
              <a:t>Pemodelan dan pengambilan keputusan</a:t>
            </a:r>
          </a:p>
        </p:txBody>
      </p:sp>
      <p:cxnSp>
        <p:nvCxnSpPr>
          <p:cNvPr id="30" name="Straight Arrow Connector 29"/>
          <p:cNvCxnSpPr/>
          <p:nvPr/>
        </p:nvCxnSpPr>
        <p:spPr>
          <a:xfrm flipV="1">
            <a:off x="2743200" y="2678113"/>
            <a:ext cx="685800" cy="5334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2819400" y="4506913"/>
            <a:ext cx="533400" cy="3810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293" name="TextBox 33"/>
          <p:cNvSpPr txBox="1">
            <a:spLocks noChangeArrowheads="1"/>
          </p:cNvSpPr>
          <p:nvPr/>
        </p:nvSpPr>
        <p:spPr bwMode="auto">
          <a:xfrm>
            <a:off x="304800" y="5791200"/>
            <a:ext cx="88392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600">
                <a:latin typeface="Calibri" pitchFamily="34" charset="0"/>
              </a:rPr>
              <a:t>Aktivitas pemrosesan informasi	                           Aktivitas Manajemen</a:t>
            </a:r>
          </a:p>
        </p:txBody>
      </p:sp>
      <p:cxnSp>
        <p:nvCxnSpPr>
          <p:cNvPr id="36" name="Straight Arrow Connector 35"/>
          <p:cNvCxnSpPr/>
          <p:nvPr/>
        </p:nvCxnSpPr>
        <p:spPr>
          <a:xfrm>
            <a:off x="304800" y="6170613"/>
            <a:ext cx="8610600"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295" name="TextBox 36"/>
          <p:cNvSpPr txBox="1">
            <a:spLocks noChangeArrowheads="1"/>
          </p:cNvSpPr>
          <p:nvPr/>
        </p:nvSpPr>
        <p:spPr bwMode="auto">
          <a:xfrm>
            <a:off x="2895600" y="6183313"/>
            <a:ext cx="20574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Nilai Bisnis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rtlCol="0">
            <a:normAutofit/>
          </a:bodyPr>
          <a:lstStyle/>
          <a:p>
            <a:pPr eaLnBrk="1" fontAlgn="auto" hangingPunct="1">
              <a:lnSpc>
                <a:spcPct val="150000"/>
              </a:lnSpc>
              <a:spcAft>
                <a:spcPts val="0"/>
              </a:spcAft>
              <a:buFont typeface="Arial" pitchFamily="34" charset="0"/>
              <a:buNone/>
              <a:defRPr/>
            </a:pPr>
            <a:r>
              <a:rPr lang="en-US" sz="1600" dirty="0" smtClean="0"/>
              <a:t>1.3 PENDEKATAN KONTEMPORER TERHADAP SI</a:t>
            </a:r>
          </a:p>
          <a:p>
            <a:pPr eaLnBrk="1" fontAlgn="auto" hangingPunct="1">
              <a:lnSpc>
                <a:spcPct val="150000"/>
              </a:lnSpc>
              <a:spcAft>
                <a:spcPts val="0"/>
              </a:spcAft>
              <a:buFont typeface="Arial" pitchFamily="34" charset="0"/>
              <a:buNone/>
              <a:defRPr/>
            </a:pPr>
            <a:endParaRPr lang="en-US" sz="1600" dirty="0" smtClean="0"/>
          </a:p>
          <a:p>
            <a:pPr eaLnBrk="1" fontAlgn="auto" hangingPunct="1">
              <a:lnSpc>
                <a:spcPct val="150000"/>
              </a:lnSpc>
              <a:spcAft>
                <a:spcPts val="0"/>
              </a:spcAft>
              <a:buFont typeface="Arial" pitchFamily="34" charset="0"/>
              <a:buNone/>
              <a:defRPr/>
            </a:pPr>
            <a:endParaRPr lang="en-US" sz="1600" dirty="0" smtClean="0"/>
          </a:p>
          <a:p>
            <a:pPr eaLnBrk="1" fontAlgn="auto" hangingPunct="1">
              <a:lnSpc>
                <a:spcPct val="150000"/>
              </a:lnSpc>
              <a:spcAft>
                <a:spcPts val="0"/>
              </a:spcAft>
              <a:buFont typeface="Arial" pitchFamily="34" charset="0"/>
              <a:buNone/>
              <a:defRPr/>
            </a:pPr>
            <a:endParaRPr lang="en-US" sz="1600" dirty="0" smtClean="0"/>
          </a:p>
          <a:p>
            <a:pPr eaLnBrk="1" fontAlgn="auto" hangingPunct="1">
              <a:lnSpc>
                <a:spcPct val="150000"/>
              </a:lnSpc>
              <a:spcAft>
                <a:spcPts val="0"/>
              </a:spcAft>
              <a:buFont typeface="Arial" pitchFamily="34" charset="0"/>
              <a:buNone/>
              <a:defRPr/>
            </a:pPr>
            <a:endParaRPr lang="en-US" sz="1600" dirty="0" smtClean="0"/>
          </a:p>
          <a:p>
            <a:pPr eaLnBrk="1" fontAlgn="auto" hangingPunct="1">
              <a:lnSpc>
                <a:spcPct val="150000"/>
              </a:lnSpc>
              <a:spcAft>
                <a:spcPts val="0"/>
              </a:spcAft>
              <a:buFont typeface="Arial" pitchFamily="34" charset="0"/>
              <a:buNone/>
              <a:defRPr/>
            </a:pPr>
            <a:endParaRPr lang="en-US" sz="1600" dirty="0" smtClean="0"/>
          </a:p>
          <a:p>
            <a:pPr eaLnBrk="1" fontAlgn="auto" hangingPunct="1">
              <a:lnSpc>
                <a:spcPct val="150000"/>
              </a:lnSpc>
              <a:spcAft>
                <a:spcPts val="0"/>
              </a:spcAft>
              <a:buFont typeface="Arial" pitchFamily="34" charset="0"/>
              <a:buNone/>
              <a:defRPr/>
            </a:pPr>
            <a:endParaRPr lang="en-US" sz="1600" dirty="0" smtClean="0"/>
          </a:p>
          <a:p>
            <a:pPr eaLnBrk="1" fontAlgn="auto" hangingPunct="1">
              <a:lnSpc>
                <a:spcPct val="150000"/>
              </a:lnSpc>
              <a:spcAft>
                <a:spcPts val="0"/>
              </a:spcAft>
              <a:buFont typeface="Arial" pitchFamily="34" charset="0"/>
              <a:buNone/>
              <a:defRPr/>
            </a:pPr>
            <a:endParaRPr lang="en-US" sz="1600" dirty="0" smtClean="0"/>
          </a:p>
          <a:p>
            <a:pPr eaLnBrk="1" fontAlgn="auto" hangingPunct="1">
              <a:lnSpc>
                <a:spcPct val="150000"/>
              </a:lnSpc>
              <a:spcAft>
                <a:spcPts val="0"/>
              </a:spcAft>
              <a:buFont typeface="Arial" pitchFamily="34" charset="0"/>
              <a:buNone/>
              <a:defRPr/>
            </a:pPr>
            <a:endParaRPr lang="en-US" sz="1600" dirty="0" smtClean="0"/>
          </a:p>
          <a:p>
            <a:pPr eaLnBrk="1" fontAlgn="auto" hangingPunct="1">
              <a:lnSpc>
                <a:spcPct val="150000"/>
              </a:lnSpc>
              <a:spcAft>
                <a:spcPts val="0"/>
              </a:spcAft>
              <a:buFont typeface="Arial" pitchFamily="34" charset="0"/>
              <a:buNone/>
              <a:defRPr/>
            </a:pPr>
            <a:endParaRPr lang="en-US" sz="1600" dirty="0" smtClean="0"/>
          </a:p>
          <a:p>
            <a:pPr marL="115888" indent="-115888" eaLnBrk="1" fontAlgn="auto" hangingPunct="1">
              <a:lnSpc>
                <a:spcPct val="150000"/>
              </a:lnSpc>
              <a:spcAft>
                <a:spcPts val="0"/>
              </a:spcAft>
              <a:buFontTx/>
              <a:buChar char="-"/>
              <a:defRPr/>
            </a:pPr>
            <a:r>
              <a:rPr lang="en-US" sz="1600" dirty="0" err="1" smtClean="0"/>
              <a:t>Pendekatan</a:t>
            </a:r>
            <a:r>
              <a:rPr lang="en-US" sz="1600" dirty="0" smtClean="0"/>
              <a:t> </a:t>
            </a:r>
            <a:r>
              <a:rPr lang="en-US" sz="1600" dirty="0" err="1" smtClean="0"/>
              <a:t>Teknis</a:t>
            </a:r>
            <a:r>
              <a:rPr lang="en-US" sz="1600" dirty="0" smtClean="0"/>
              <a:t> : SI </a:t>
            </a:r>
            <a:r>
              <a:rPr lang="en-US" sz="1600" dirty="0" err="1" smtClean="0"/>
              <a:t>menekankan</a:t>
            </a:r>
            <a:r>
              <a:rPr lang="en-US" sz="1600" dirty="0" smtClean="0"/>
              <a:t> model </a:t>
            </a:r>
            <a:r>
              <a:rPr lang="en-US" sz="1600" dirty="0" err="1" smtClean="0"/>
              <a:t>matematis</a:t>
            </a:r>
            <a:r>
              <a:rPr lang="en-US" sz="1600" dirty="0" smtClean="0"/>
              <a:t> </a:t>
            </a:r>
            <a:r>
              <a:rPr lang="en-US" sz="1600" dirty="0" err="1" smtClean="0"/>
              <a:t>untuk</a:t>
            </a:r>
            <a:r>
              <a:rPr lang="en-US" sz="1600" dirty="0" smtClean="0"/>
              <a:t> </a:t>
            </a:r>
            <a:r>
              <a:rPr lang="en-US" sz="1600" dirty="0" err="1" smtClean="0"/>
              <a:t>mempelajari</a:t>
            </a:r>
            <a:r>
              <a:rPr lang="en-US" sz="1600" dirty="0" smtClean="0"/>
              <a:t> SI, </a:t>
            </a:r>
            <a:r>
              <a:rPr lang="en-US" sz="1600" dirty="0" err="1" smtClean="0"/>
              <a:t>serta</a:t>
            </a:r>
            <a:r>
              <a:rPr lang="en-US" sz="1600" dirty="0" smtClean="0"/>
              <a:t> </a:t>
            </a:r>
            <a:r>
              <a:rPr lang="en-US" sz="1600" dirty="0" err="1" smtClean="0"/>
              <a:t>penekanan</a:t>
            </a:r>
            <a:r>
              <a:rPr lang="en-US" sz="1600" dirty="0" smtClean="0"/>
              <a:t> </a:t>
            </a:r>
            <a:r>
              <a:rPr lang="en-US" sz="1600" dirty="0" err="1" smtClean="0"/>
              <a:t>pada</a:t>
            </a:r>
            <a:r>
              <a:rPr lang="en-US" sz="1600" dirty="0" smtClean="0"/>
              <a:t> </a:t>
            </a:r>
            <a:r>
              <a:rPr lang="en-US" sz="1600" dirty="0" err="1" smtClean="0"/>
              <a:t>teknologi</a:t>
            </a:r>
            <a:r>
              <a:rPr lang="en-US" sz="1600" dirty="0" smtClean="0"/>
              <a:t> </a:t>
            </a:r>
            <a:r>
              <a:rPr lang="en-US" sz="1600" dirty="0" err="1" smtClean="0"/>
              <a:t>secara</a:t>
            </a:r>
            <a:r>
              <a:rPr lang="en-US" sz="1600" dirty="0" smtClean="0"/>
              <a:t> </a:t>
            </a:r>
            <a:r>
              <a:rPr lang="en-US" sz="1600" dirty="0" err="1" smtClean="0"/>
              <a:t>fisik</a:t>
            </a:r>
            <a:r>
              <a:rPr lang="en-US" sz="1600" dirty="0" smtClean="0"/>
              <a:t> </a:t>
            </a:r>
            <a:r>
              <a:rPr lang="en-US" sz="1600" dirty="0" err="1" smtClean="0"/>
              <a:t>dan</a:t>
            </a:r>
            <a:r>
              <a:rPr lang="en-US" sz="1600" dirty="0" smtClean="0"/>
              <a:t> </a:t>
            </a:r>
            <a:r>
              <a:rPr lang="en-US" sz="1600" dirty="0" err="1" smtClean="0"/>
              <a:t>kemampuan</a:t>
            </a:r>
            <a:r>
              <a:rPr lang="en-US" sz="1600" dirty="0" smtClean="0"/>
              <a:t> format </a:t>
            </a:r>
            <a:r>
              <a:rPr lang="en-US" sz="1600" dirty="0" err="1" smtClean="0"/>
              <a:t>dari</a:t>
            </a:r>
            <a:r>
              <a:rPr lang="en-US" sz="1600" dirty="0" smtClean="0"/>
              <a:t> </a:t>
            </a:r>
            <a:r>
              <a:rPr lang="en-US" sz="1600" dirty="0" err="1" smtClean="0"/>
              <a:t>sistem</a:t>
            </a:r>
            <a:r>
              <a:rPr lang="en-US" sz="1600" dirty="0" smtClean="0"/>
              <a:t> </a:t>
            </a:r>
            <a:r>
              <a:rPr lang="en-US" sz="1600" dirty="0" err="1" smtClean="0"/>
              <a:t>tersebut</a:t>
            </a:r>
            <a:r>
              <a:rPr lang="en-US" sz="1600" dirty="0" smtClean="0"/>
              <a:t>.</a:t>
            </a:r>
          </a:p>
          <a:p>
            <a:pPr marL="115888" indent="-115888" eaLnBrk="1" fontAlgn="auto" hangingPunct="1">
              <a:lnSpc>
                <a:spcPct val="150000"/>
              </a:lnSpc>
              <a:spcAft>
                <a:spcPts val="0"/>
              </a:spcAft>
              <a:buFontTx/>
              <a:buChar char="-"/>
              <a:defRPr/>
            </a:pPr>
            <a:r>
              <a:rPr lang="en-US" sz="1600" dirty="0" err="1" smtClean="0"/>
              <a:t>Pendekatan</a:t>
            </a:r>
            <a:r>
              <a:rPr lang="en-US" sz="1600" dirty="0" smtClean="0"/>
              <a:t> </a:t>
            </a:r>
            <a:r>
              <a:rPr lang="en-US" sz="1600" dirty="0" err="1" smtClean="0"/>
              <a:t>perilaku</a:t>
            </a:r>
            <a:r>
              <a:rPr lang="en-US" sz="1600" dirty="0" smtClean="0"/>
              <a:t> : </a:t>
            </a:r>
            <a:r>
              <a:rPr lang="en-US" sz="1600" dirty="0" err="1" smtClean="0"/>
              <a:t>berkonsentrasi</a:t>
            </a:r>
            <a:r>
              <a:rPr lang="en-US" sz="1600" dirty="0" smtClean="0"/>
              <a:t> </a:t>
            </a:r>
            <a:r>
              <a:rPr lang="en-US" sz="1600" dirty="0" err="1" smtClean="0"/>
              <a:t>pada</a:t>
            </a:r>
            <a:r>
              <a:rPr lang="en-US" sz="1600" dirty="0" smtClean="0"/>
              <a:t> </a:t>
            </a:r>
            <a:r>
              <a:rPr lang="en-US" sz="1600" dirty="0" err="1" smtClean="0"/>
              <a:t>perubahan</a:t>
            </a:r>
            <a:r>
              <a:rPr lang="en-US" sz="1600" dirty="0" smtClean="0"/>
              <a:t> </a:t>
            </a:r>
            <a:r>
              <a:rPr lang="en-US" sz="1600" dirty="0" err="1" smtClean="0"/>
              <a:t>tingkah</a:t>
            </a:r>
            <a:r>
              <a:rPr lang="en-US" sz="1600" dirty="0" smtClean="0"/>
              <a:t> </a:t>
            </a:r>
            <a:r>
              <a:rPr lang="en-US" sz="1600" dirty="0" err="1" smtClean="0"/>
              <a:t>laku</a:t>
            </a:r>
            <a:r>
              <a:rPr lang="en-US" sz="1600" dirty="0" smtClean="0"/>
              <a:t>, </a:t>
            </a:r>
            <a:r>
              <a:rPr lang="en-US" sz="1600" dirty="0" err="1" smtClean="0"/>
              <a:t>kebijakan</a:t>
            </a:r>
            <a:r>
              <a:rPr lang="en-US" sz="1600" dirty="0" smtClean="0"/>
              <a:t> </a:t>
            </a:r>
            <a:r>
              <a:rPr lang="en-US" sz="1600" dirty="0" err="1" smtClean="0"/>
              <a:t>manajemen</a:t>
            </a:r>
            <a:r>
              <a:rPr lang="en-US" sz="1600" dirty="0" smtClean="0"/>
              <a:t> </a:t>
            </a:r>
            <a:r>
              <a:rPr lang="en-US" sz="1600" dirty="0" err="1" smtClean="0"/>
              <a:t>dan</a:t>
            </a:r>
            <a:r>
              <a:rPr lang="en-US" sz="1600" dirty="0" smtClean="0"/>
              <a:t> </a:t>
            </a:r>
            <a:r>
              <a:rPr lang="en-US" sz="1600" dirty="0" err="1" smtClean="0"/>
              <a:t>organisasi</a:t>
            </a:r>
            <a:r>
              <a:rPr lang="en-US" sz="1600" dirty="0" smtClean="0"/>
              <a:t>.</a:t>
            </a:r>
          </a:p>
        </p:txBody>
      </p:sp>
      <p:sp>
        <p:nvSpPr>
          <p:cNvPr id="4" name="Oval 3"/>
          <p:cNvSpPr/>
          <p:nvPr/>
        </p:nvSpPr>
        <p:spPr>
          <a:xfrm>
            <a:off x="2590800" y="1065213"/>
            <a:ext cx="3429000" cy="31242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Oval 4"/>
          <p:cNvSpPr/>
          <p:nvPr/>
        </p:nvSpPr>
        <p:spPr>
          <a:xfrm>
            <a:off x="3657600" y="2208213"/>
            <a:ext cx="1295400" cy="914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tx1"/>
                </a:solidFill>
              </a:rPr>
              <a:t>MSI</a:t>
            </a:r>
          </a:p>
        </p:txBody>
      </p:sp>
      <p:cxnSp>
        <p:nvCxnSpPr>
          <p:cNvPr id="7" name="Straight Connector 6"/>
          <p:cNvCxnSpPr>
            <a:stCxn id="4" idx="0"/>
            <a:endCxn id="5" idx="0"/>
          </p:cNvCxnSpPr>
          <p:nvPr/>
        </p:nvCxnSpPr>
        <p:spPr>
          <a:xfrm rot="16200000" flipH="1">
            <a:off x="3733801" y="1636712"/>
            <a:ext cx="1143000" cy="31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a:stCxn id="5" idx="4"/>
            <a:endCxn id="4" idx="4"/>
          </p:cNvCxnSpPr>
          <p:nvPr/>
        </p:nvCxnSpPr>
        <p:spPr>
          <a:xfrm rot="5400000">
            <a:off x="3771901" y="3656012"/>
            <a:ext cx="1066800" cy="31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a:endCxn id="4" idx="1"/>
          </p:cNvCxnSpPr>
          <p:nvPr/>
        </p:nvCxnSpPr>
        <p:spPr>
          <a:xfrm rot="16200000" flipV="1">
            <a:off x="3032918" y="1583532"/>
            <a:ext cx="836613" cy="7175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5" idx="3"/>
            <a:endCxn id="4" idx="3"/>
          </p:cNvCxnSpPr>
          <p:nvPr/>
        </p:nvCxnSpPr>
        <p:spPr>
          <a:xfrm rot="5400000">
            <a:off x="3098800" y="2982913"/>
            <a:ext cx="742950" cy="7556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5" idx="7"/>
            <a:endCxn id="4" idx="7"/>
          </p:cNvCxnSpPr>
          <p:nvPr/>
        </p:nvCxnSpPr>
        <p:spPr>
          <a:xfrm rot="5400000" flipH="1" flipV="1">
            <a:off x="4730750" y="1555750"/>
            <a:ext cx="819150" cy="7556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a:stCxn id="5" idx="5"/>
            <a:endCxn id="4" idx="5"/>
          </p:cNvCxnSpPr>
          <p:nvPr/>
        </p:nvCxnSpPr>
        <p:spPr>
          <a:xfrm rot="16200000" flipH="1">
            <a:off x="4768850" y="2982913"/>
            <a:ext cx="742950" cy="7556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299" name="TextBox 17"/>
          <p:cNvSpPr txBox="1">
            <a:spLocks noChangeArrowheads="1"/>
          </p:cNvSpPr>
          <p:nvPr/>
        </p:nvSpPr>
        <p:spPr bwMode="auto">
          <a:xfrm>
            <a:off x="3352800" y="1446213"/>
            <a:ext cx="914400" cy="523875"/>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400">
                <a:latin typeface="Calibri" pitchFamily="34" charset="0"/>
              </a:rPr>
              <a:t>Ilmu Komputer</a:t>
            </a:r>
          </a:p>
        </p:txBody>
      </p:sp>
      <p:sp>
        <p:nvSpPr>
          <p:cNvPr id="12300" name="TextBox 18"/>
          <p:cNvSpPr txBox="1">
            <a:spLocks noChangeArrowheads="1"/>
          </p:cNvSpPr>
          <p:nvPr/>
        </p:nvSpPr>
        <p:spPr bwMode="auto">
          <a:xfrm>
            <a:off x="4419600" y="1522413"/>
            <a:ext cx="914400" cy="523875"/>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400">
                <a:latin typeface="Calibri" pitchFamily="34" charset="0"/>
              </a:rPr>
              <a:t>Riset Operasi</a:t>
            </a:r>
          </a:p>
        </p:txBody>
      </p:sp>
      <p:sp>
        <p:nvSpPr>
          <p:cNvPr id="12301" name="TextBox 19"/>
          <p:cNvSpPr txBox="1">
            <a:spLocks noChangeArrowheads="1"/>
          </p:cNvSpPr>
          <p:nvPr/>
        </p:nvSpPr>
        <p:spPr bwMode="auto">
          <a:xfrm>
            <a:off x="5029200" y="2360613"/>
            <a:ext cx="914400" cy="307975"/>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400">
                <a:latin typeface="Calibri" pitchFamily="34" charset="0"/>
              </a:rPr>
              <a:t>Sosiologi</a:t>
            </a:r>
          </a:p>
        </p:txBody>
      </p:sp>
      <p:sp>
        <p:nvSpPr>
          <p:cNvPr id="12302" name="TextBox 20"/>
          <p:cNvSpPr txBox="1">
            <a:spLocks noChangeArrowheads="1"/>
          </p:cNvSpPr>
          <p:nvPr/>
        </p:nvSpPr>
        <p:spPr bwMode="auto">
          <a:xfrm>
            <a:off x="2667000" y="2360613"/>
            <a:ext cx="1143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400">
                <a:latin typeface="Calibri" pitchFamily="34" charset="0"/>
              </a:rPr>
              <a:t>Sains Manajemen</a:t>
            </a:r>
          </a:p>
        </p:txBody>
      </p:sp>
      <p:sp>
        <p:nvSpPr>
          <p:cNvPr id="12303" name="TextBox 21"/>
          <p:cNvSpPr txBox="1">
            <a:spLocks noChangeArrowheads="1"/>
          </p:cNvSpPr>
          <p:nvPr/>
        </p:nvSpPr>
        <p:spPr bwMode="auto">
          <a:xfrm>
            <a:off x="3429000" y="3351213"/>
            <a:ext cx="914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400">
                <a:latin typeface="Calibri" pitchFamily="34" charset="0"/>
              </a:rPr>
              <a:t>Psikologi</a:t>
            </a:r>
          </a:p>
        </p:txBody>
      </p:sp>
      <p:sp>
        <p:nvSpPr>
          <p:cNvPr id="12304" name="TextBox 22"/>
          <p:cNvSpPr txBox="1">
            <a:spLocks noChangeArrowheads="1"/>
          </p:cNvSpPr>
          <p:nvPr/>
        </p:nvSpPr>
        <p:spPr bwMode="auto">
          <a:xfrm>
            <a:off x="4343400" y="3351213"/>
            <a:ext cx="914400" cy="307975"/>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400">
                <a:latin typeface="Calibri" pitchFamily="34" charset="0"/>
              </a:rPr>
              <a:t>Ekonomi</a:t>
            </a:r>
          </a:p>
        </p:txBody>
      </p:sp>
      <p:sp>
        <p:nvSpPr>
          <p:cNvPr id="24" name="Rectangle 23"/>
          <p:cNvSpPr/>
          <p:nvPr/>
        </p:nvSpPr>
        <p:spPr>
          <a:xfrm>
            <a:off x="838200" y="838200"/>
            <a:ext cx="7239000" cy="3581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306" name="TextBox 24"/>
          <p:cNvSpPr txBox="1">
            <a:spLocks noChangeArrowheads="1"/>
          </p:cNvSpPr>
          <p:nvPr/>
        </p:nvSpPr>
        <p:spPr bwMode="auto">
          <a:xfrm>
            <a:off x="1066800" y="1219200"/>
            <a:ext cx="1600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600" b="1">
                <a:latin typeface="Calibri" pitchFamily="34" charset="0"/>
              </a:rPr>
              <a:t>Pendekatan Teknis</a:t>
            </a:r>
          </a:p>
        </p:txBody>
      </p:sp>
      <p:sp>
        <p:nvSpPr>
          <p:cNvPr id="12307" name="TextBox 25"/>
          <p:cNvSpPr txBox="1">
            <a:spLocks noChangeArrowheads="1"/>
          </p:cNvSpPr>
          <p:nvPr/>
        </p:nvSpPr>
        <p:spPr bwMode="auto">
          <a:xfrm>
            <a:off x="6172200" y="3581400"/>
            <a:ext cx="1600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600" b="1">
                <a:latin typeface="Calibri" pitchFamily="34" charset="0"/>
              </a:rPr>
              <a:t>Pendekatan Perilaku</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2"/>
          <p:cNvSpPr>
            <a:spLocks noGrp="1"/>
          </p:cNvSpPr>
          <p:nvPr>
            <p:ph idx="1"/>
          </p:nvPr>
        </p:nvSpPr>
        <p:spPr>
          <a:xfrm>
            <a:off x="457200" y="228600"/>
            <a:ext cx="8229600" cy="5897563"/>
          </a:xfrm>
        </p:spPr>
        <p:txBody>
          <a:bodyPr/>
          <a:lstStyle/>
          <a:p>
            <a:pPr algn="just" eaLnBrk="1" hangingPunct="1">
              <a:lnSpc>
                <a:spcPct val="150000"/>
              </a:lnSpc>
              <a:buFont typeface="Arial" charset="0"/>
              <a:buNone/>
            </a:pPr>
            <a:r>
              <a:rPr lang="en-US" sz="1600" smtClean="0"/>
              <a:t>1.4 PRAKTIK APLIKASI PENGGUNAAN MSI</a:t>
            </a:r>
          </a:p>
          <a:p>
            <a:pPr algn="just" eaLnBrk="1" hangingPunct="1">
              <a:lnSpc>
                <a:spcPct val="150000"/>
              </a:lnSpc>
              <a:buFontTx/>
              <a:buChar char="-"/>
            </a:pPr>
            <a:r>
              <a:rPr lang="en-US" sz="1600" smtClean="0"/>
              <a:t>Memahami kebutuhan SI</a:t>
            </a:r>
          </a:p>
          <a:p>
            <a:pPr algn="just" eaLnBrk="1" hangingPunct="1">
              <a:lnSpc>
                <a:spcPct val="150000"/>
              </a:lnSpc>
              <a:buFont typeface="Arial" charset="0"/>
              <a:buNone/>
            </a:pPr>
            <a:r>
              <a:rPr lang="en-US" sz="1600" smtClean="0"/>
              <a:t>	&gt; Keahlian s/w : s/w presentasi</a:t>
            </a:r>
          </a:p>
          <a:p>
            <a:pPr algn="just" eaLnBrk="1" hangingPunct="1">
              <a:lnSpc>
                <a:spcPct val="150000"/>
              </a:lnSpc>
              <a:buFont typeface="Arial" charset="0"/>
              <a:buNone/>
            </a:pPr>
            <a:r>
              <a:rPr lang="en-US" sz="1600" smtClean="0"/>
              <a:t>	&gt; Keahlian bisnis : analisi bisnis dan rekomendasi SI</a:t>
            </a:r>
          </a:p>
          <a:p>
            <a:pPr algn="just" eaLnBrk="1" hangingPunct="1">
              <a:lnSpc>
                <a:spcPct val="150000"/>
              </a:lnSpc>
              <a:buFontTx/>
              <a:buChar char="-"/>
            </a:pPr>
            <a:r>
              <a:rPr lang="en-US" sz="1600" smtClean="0"/>
              <a:t>Memperbaiki proses pengambilan keputusan : menggunakan basis data untuk menganalisis trend penjualan</a:t>
            </a:r>
          </a:p>
          <a:p>
            <a:pPr algn="just" eaLnBrk="1" hangingPunct="1">
              <a:lnSpc>
                <a:spcPct val="150000"/>
              </a:lnSpc>
              <a:buFont typeface="Arial" charset="0"/>
              <a:buNone/>
            </a:pPr>
            <a:r>
              <a:rPr lang="en-US" sz="1600" smtClean="0"/>
              <a:t>	&gt; Keahlian s/w : Query dan pelaporan basis data</a:t>
            </a:r>
          </a:p>
          <a:p>
            <a:pPr algn="just" eaLnBrk="1" hangingPunct="1">
              <a:lnSpc>
                <a:spcPct val="150000"/>
              </a:lnSpc>
              <a:buFont typeface="Arial" charset="0"/>
              <a:buNone/>
            </a:pPr>
            <a:r>
              <a:rPr lang="en-US" sz="1600" smtClean="0"/>
              <a:t>	&gt; Keahlian bisnis : analisis trend penjualan</a:t>
            </a:r>
          </a:p>
          <a:p>
            <a:pPr algn="just" eaLnBrk="1" hangingPunct="1">
              <a:lnSpc>
                <a:spcPct val="150000"/>
              </a:lnSpc>
              <a:buFontTx/>
              <a:buChar char="-"/>
            </a:pPr>
            <a:r>
              <a:rPr lang="en-US" sz="1600" smtClean="0"/>
              <a:t>Mencapai keunggulan operasional : menggunakan aplikasi interne dalam membuat anggaran biaya pengiriman</a:t>
            </a:r>
          </a:p>
          <a:p>
            <a:pPr algn="just" eaLnBrk="1" hangingPunct="1">
              <a:lnSpc>
                <a:spcPct val="150000"/>
              </a:lnSpc>
              <a:buFont typeface="Arial" charset="0"/>
              <a:buNone/>
            </a:pPr>
            <a:r>
              <a:rPr lang="en-US" sz="1600" smtClean="0"/>
              <a:t>	&gt; Keahlian s/w : s/w berbasis komputer</a:t>
            </a:r>
          </a:p>
          <a:p>
            <a:pPr algn="just" eaLnBrk="1" hangingPunct="1">
              <a:lnSpc>
                <a:spcPct val="150000"/>
              </a:lnSpc>
              <a:buFont typeface="Arial" charset="0"/>
              <a:buNone/>
            </a:pPr>
            <a:r>
              <a:rPr lang="en-US" sz="1600" smtClean="0"/>
              <a:t>	&gt; Keahlian bisnis : pengambilan keputusan berdasarkan informasi dan manajemen biaya</a:t>
            </a:r>
          </a:p>
          <a:p>
            <a:pPr algn="just" eaLnBrk="1" hangingPunct="1">
              <a:lnSpc>
                <a:spcPct val="150000"/>
              </a:lnSpc>
              <a:buFontTx/>
              <a:buChar char="-"/>
            </a:pPr>
            <a:r>
              <a:rPr lang="en-US" sz="1600" smtClean="0"/>
              <a:t>Modul penelusuran pembelajaran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eaLnBrk="1" hangingPunct="1"/>
            <a:r>
              <a:rPr lang="en-US" sz="2000" b="1" smtClean="0"/>
              <a:t>TUJUAN</a:t>
            </a:r>
            <a:r>
              <a:rPr lang="en-US" sz="1800" b="1" smtClean="0"/>
              <a:t> DAN LINGKUP</a:t>
            </a:r>
          </a:p>
        </p:txBody>
      </p:sp>
      <p:sp>
        <p:nvSpPr>
          <p:cNvPr id="3075" name="Content Placeholder 2"/>
          <p:cNvSpPr>
            <a:spLocks noGrp="1"/>
          </p:cNvSpPr>
          <p:nvPr>
            <p:ph idx="1"/>
          </p:nvPr>
        </p:nvSpPr>
        <p:spPr/>
        <p:txBody>
          <a:bodyPr/>
          <a:lstStyle/>
          <a:p>
            <a:pPr algn="just" eaLnBrk="1" hangingPunct="1">
              <a:lnSpc>
                <a:spcPct val="150000"/>
              </a:lnSpc>
            </a:pPr>
            <a:r>
              <a:rPr lang="en-US" sz="1600" b="1" smtClean="0"/>
              <a:t>TUJUAN</a:t>
            </a:r>
          </a:p>
          <a:p>
            <a:pPr algn="just" eaLnBrk="1" hangingPunct="1">
              <a:lnSpc>
                <a:spcPct val="150000"/>
              </a:lnSpc>
              <a:buFontTx/>
              <a:buChar char="-"/>
            </a:pPr>
            <a:r>
              <a:rPr lang="en-US" sz="1600" smtClean="0"/>
              <a:t>Mahasiswa memahami konsep pengelolaan SI dan mampu melakukan analisis kebutuhan sumber daya</a:t>
            </a:r>
          </a:p>
          <a:p>
            <a:pPr algn="just" eaLnBrk="1" hangingPunct="1">
              <a:lnSpc>
                <a:spcPct val="150000"/>
              </a:lnSpc>
              <a:buFontTx/>
              <a:buChar char="-"/>
            </a:pPr>
            <a:r>
              <a:rPr lang="en-US" sz="1600" smtClean="0"/>
              <a:t>Mahasiswa mampu menentukan kegiatan yang diperlukan dalam mengelola SI</a:t>
            </a:r>
          </a:p>
          <a:p>
            <a:pPr algn="just" eaLnBrk="1" hangingPunct="1">
              <a:lnSpc>
                <a:spcPct val="150000"/>
              </a:lnSpc>
              <a:buFont typeface="Arial" charset="0"/>
              <a:buNone/>
            </a:pPr>
            <a:endParaRPr lang="en-US" sz="1600" smtClean="0"/>
          </a:p>
          <a:p>
            <a:pPr algn="just" eaLnBrk="1" hangingPunct="1">
              <a:lnSpc>
                <a:spcPct val="150000"/>
              </a:lnSpc>
            </a:pPr>
            <a:r>
              <a:rPr lang="en-US" sz="1600" b="1" smtClean="0"/>
              <a:t>LINGKUP</a:t>
            </a:r>
          </a:p>
          <a:p>
            <a:pPr algn="just" eaLnBrk="1" hangingPunct="1">
              <a:lnSpc>
                <a:spcPct val="150000"/>
              </a:lnSpc>
              <a:buFontTx/>
              <a:buChar char="-"/>
            </a:pPr>
            <a:r>
              <a:rPr lang="en-US" sz="1600" smtClean="0"/>
              <a:t>Memberikan pengertian dan pengetahuan tentang kegiatan yang perlu dilakukan dalam mengelola SI</a:t>
            </a:r>
          </a:p>
          <a:p>
            <a:pPr algn="just" eaLnBrk="1" hangingPunct="1">
              <a:lnSpc>
                <a:spcPct val="150000"/>
              </a:lnSpc>
              <a:buFontTx/>
              <a:buChar char="-"/>
            </a:pPr>
            <a:r>
              <a:rPr lang="en-US" sz="1600" smtClean="0"/>
              <a:t>Memahami jenis, fungsi, struktur dan peran SI pada suatu organisasi</a:t>
            </a:r>
          </a:p>
          <a:p>
            <a:pPr algn="just" eaLnBrk="1" hangingPunct="1">
              <a:lnSpc>
                <a:spcPct val="150000"/>
              </a:lnSpc>
              <a:buFontTx/>
              <a:buChar char="-"/>
            </a:pPr>
            <a:r>
              <a:rPr lang="en-US" sz="1600" smtClean="0"/>
              <a:t>Dapat melakukan analisis dan penetapan kebutuhan dalam pengelolaa sumber daya agar SI dapat beroperasi secara optimal</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rtlCol="0">
            <a:normAutofit fontScale="90000"/>
          </a:bodyPr>
          <a:lstStyle/>
          <a:p>
            <a:pPr eaLnBrk="1" fontAlgn="auto" hangingPunct="1">
              <a:lnSpc>
                <a:spcPct val="150000"/>
              </a:lnSpc>
              <a:spcAft>
                <a:spcPts val="0"/>
              </a:spcAft>
              <a:defRPr/>
            </a:pPr>
            <a:r>
              <a:rPr lang="en-US" sz="2000" b="1" dirty="0" smtClean="0"/>
              <a:t>BAB I </a:t>
            </a:r>
            <a:br>
              <a:rPr lang="en-US" sz="2000" b="1" dirty="0" smtClean="0"/>
            </a:br>
            <a:r>
              <a:rPr lang="en-US" sz="2000" b="1" dirty="0" smtClean="0"/>
              <a:t>SISTEM INFORMASI DALAM KEGIATAN BISNIS SAAT INI</a:t>
            </a:r>
          </a:p>
        </p:txBody>
      </p:sp>
      <p:sp>
        <p:nvSpPr>
          <p:cNvPr id="3" name="Content Placeholder 2"/>
          <p:cNvSpPr>
            <a:spLocks noGrp="1"/>
          </p:cNvSpPr>
          <p:nvPr>
            <p:ph idx="1"/>
          </p:nvPr>
        </p:nvSpPr>
        <p:spPr>
          <a:xfrm>
            <a:off x="457200" y="1371600"/>
            <a:ext cx="8229600" cy="4754563"/>
          </a:xfrm>
        </p:spPr>
        <p:txBody>
          <a:bodyPr rtlCol="0">
            <a:normAutofit/>
          </a:bodyPr>
          <a:lstStyle/>
          <a:p>
            <a:pPr algn="just" eaLnBrk="1" fontAlgn="auto" hangingPunct="1">
              <a:lnSpc>
                <a:spcPct val="150000"/>
              </a:lnSpc>
              <a:spcAft>
                <a:spcPts val="0"/>
              </a:spcAft>
              <a:buFont typeface="Arial" pitchFamily="34" charset="0"/>
              <a:buNone/>
              <a:defRPr/>
            </a:pPr>
            <a:r>
              <a:rPr lang="en-US" sz="1600" dirty="0" smtClean="0"/>
              <a:t>1.1 PERANAN SISTEM INFORMASI DALAM BISNIS</a:t>
            </a:r>
          </a:p>
          <a:p>
            <a:pPr marL="115888" indent="-115888" algn="just" eaLnBrk="1" fontAlgn="auto" hangingPunct="1">
              <a:lnSpc>
                <a:spcPct val="150000"/>
              </a:lnSpc>
              <a:spcAft>
                <a:spcPts val="0"/>
              </a:spcAft>
              <a:buFontTx/>
              <a:buChar char="-"/>
              <a:defRPr/>
            </a:pPr>
            <a:r>
              <a:rPr lang="en-US" sz="1600" dirty="0" err="1" smtClean="0"/>
              <a:t>Berkaitan</a:t>
            </a:r>
            <a:r>
              <a:rPr lang="en-US" sz="1600" dirty="0" smtClean="0"/>
              <a:t> </a:t>
            </a:r>
            <a:r>
              <a:rPr lang="en-US" sz="1600" dirty="0" err="1" smtClean="0"/>
              <a:t>dengan</a:t>
            </a:r>
            <a:r>
              <a:rPr lang="en-US" sz="1600" dirty="0" smtClean="0"/>
              <a:t> </a:t>
            </a:r>
            <a:r>
              <a:rPr lang="en-US" sz="1600" dirty="0" err="1" smtClean="0"/>
              <a:t>jabatan</a:t>
            </a:r>
            <a:r>
              <a:rPr lang="en-US" sz="1600" dirty="0" smtClean="0"/>
              <a:t> yang </a:t>
            </a:r>
            <a:r>
              <a:rPr lang="en-US" sz="1600" dirty="0" err="1" smtClean="0"/>
              <a:t>berhubungan</a:t>
            </a:r>
            <a:r>
              <a:rPr lang="en-US" sz="1600" dirty="0" smtClean="0"/>
              <a:t> </a:t>
            </a:r>
            <a:r>
              <a:rPr lang="en-US" sz="1600" dirty="0" err="1" smtClean="0"/>
              <a:t>dengan</a:t>
            </a:r>
            <a:r>
              <a:rPr lang="en-US" sz="1600" dirty="0" smtClean="0"/>
              <a:t> SI------------</a:t>
            </a:r>
            <a:r>
              <a:rPr lang="en-US" sz="1600" dirty="0" smtClean="0">
                <a:sym typeface="Wingdings" pitchFamily="2" charset="2"/>
              </a:rPr>
              <a:t></a:t>
            </a:r>
            <a:r>
              <a:rPr lang="en-US" sz="1600" dirty="0" err="1" smtClean="0">
                <a:sym typeface="Wingdings" pitchFamily="2" charset="2"/>
              </a:rPr>
              <a:t>bekerja</a:t>
            </a:r>
            <a:r>
              <a:rPr lang="en-US" sz="1600" dirty="0" smtClean="0">
                <a:sym typeface="Wingdings" pitchFamily="2" charset="2"/>
              </a:rPr>
              <a:t> </a:t>
            </a:r>
            <a:r>
              <a:rPr lang="en-US" sz="1600" dirty="0" err="1" smtClean="0">
                <a:sym typeface="Wingdings" pitchFamily="2" charset="2"/>
              </a:rPr>
              <a:t>di</a:t>
            </a:r>
            <a:r>
              <a:rPr lang="en-US" sz="1600" dirty="0" smtClean="0">
                <a:sym typeface="Wingdings" pitchFamily="2" charset="2"/>
              </a:rPr>
              <a:t> </a:t>
            </a:r>
            <a:r>
              <a:rPr lang="en-US" sz="1600" dirty="0" err="1" smtClean="0">
                <a:sym typeface="Wingdings" pitchFamily="2" charset="2"/>
              </a:rPr>
              <a:t>perusahaan</a:t>
            </a:r>
            <a:r>
              <a:rPr lang="en-US" sz="1600" dirty="0" smtClean="0">
                <a:sym typeface="Wingdings" pitchFamily="2" charset="2"/>
              </a:rPr>
              <a:t> yang </a:t>
            </a:r>
            <a:r>
              <a:rPr lang="en-US" sz="1600" dirty="0" err="1" smtClean="0">
                <a:sym typeface="Wingdings" pitchFamily="2" charset="2"/>
              </a:rPr>
              <a:t>menggunakan</a:t>
            </a:r>
            <a:r>
              <a:rPr lang="en-US" sz="1600" dirty="0" smtClean="0">
                <a:sym typeface="Wingdings" pitchFamily="2" charset="2"/>
              </a:rPr>
              <a:t> SI </a:t>
            </a:r>
            <a:r>
              <a:rPr lang="en-US" sz="1600" dirty="0" err="1" smtClean="0">
                <a:sym typeface="Wingdings" pitchFamily="2" charset="2"/>
              </a:rPr>
              <a:t>secara</a:t>
            </a:r>
            <a:r>
              <a:rPr lang="en-US" sz="1600" dirty="0" smtClean="0">
                <a:sym typeface="Wingdings" pitchFamily="2" charset="2"/>
              </a:rPr>
              <a:t> </a:t>
            </a:r>
            <a:r>
              <a:rPr lang="en-US" sz="1600" dirty="0" err="1" smtClean="0">
                <a:sym typeface="Wingdings" pitchFamily="2" charset="2"/>
              </a:rPr>
              <a:t>intensif</a:t>
            </a:r>
            <a:r>
              <a:rPr lang="en-US" sz="1600" dirty="0" smtClean="0">
                <a:sym typeface="Wingdings" pitchFamily="2" charset="2"/>
              </a:rPr>
              <a:t> </a:t>
            </a:r>
            <a:r>
              <a:rPr lang="en-US" sz="1600" dirty="0" err="1" smtClean="0">
                <a:sym typeface="Wingdings" pitchFamily="2" charset="2"/>
              </a:rPr>
              <a:t>dan</a:t>
            </a:r>
            <a:r>
              <a:rPr lang="en-US" sz="1600" dirty="0" smtClean="0">
                <a:sym typeface="Wingdings" pitchFamily="2" charset="2"/>
              </a:rPr>
              <a:t> </a:t>
            </a:r>
            <a:r>
              <a:rPr lang="en-US" sz="1600" dirty="0" err="1" smtClean="0">
                <a:sym typeface="Wingdings" pitchFamily="2" charset="2"/>
              </a:rPr>
              <a:t>berinvestasi</a:t>
            </a:r>
            <a:r>
              <a:rPr lang="en-US" sz="1600" dirty="0" smtClean="0">
                <a:sym typeface="Wingdings" pitchFamily="2" charset="2"/>
              </a:rPr>
              <a:t> </a:t>
            </a:r>
            <a:r>
              <a:rPr lang="en-US" sz="1600" dirty="0" err="1" smtClean="0">
                <a:sym typeface="Wingdings" pitchFamily="2" charset="2"/>
              </a:rPr>
              <a:t>besar</a:t>
            </a:r>
            <a:r>
              <a:rPr lang="en-US" sz="1600" dirty="0" smtClean="0">
                <a:sym typeface="Wingdings" pitchFamily="2" charset="2"/>
              </a:rPr>
              <a:t> </a:t>
            </a:r>
            <a:r>
              <a:rPr lang="en-US" sz="1600" dirty="0" err="1" smtClean="0">
                <a:sym typeface="Wingdings" pitchFamily="2" charset="2"/>
              </a:rPr>
              <a:t>dalam</a:t>
            </a:r>
            <a:r>
              <a:rPr lang="en-US" sz="1600" dirty="0" smtClean="0">
                <a:sym typeface="Wingdings" pitchFamily="2" charset="2"/>
              </a:rPr>
              <a:t> TI</a:t>
            </a:r>
          </a:p>
          <a:p>
            <a:pPr marL="115888" indent="-115888" algn="just" eaLnBrk="1" fontAlgn="auto" hangingPunct="1">
              <a:lnSpc>
                <a:spcPct val="150000"/>
              </a:lnSpc>
              <a:spcAft>
                <a:spcPts val="0"/>
              </a:spcAft>
              <a:buFontTx/>
              <a:buChar char="-"/>
              <a:defRPr/>
            </a:pPr>
            <a:r>
              <a:rPr lang="en-US" sz="1600" dirty="0" err="1" smtClean="0">
                <a:sym typeface="Wingdings" pitchFamily="2" charset="2"/>
              </a:rPr>
              <a:t>Adanya</a:t>
            </a:r>
            <a:r>
              <a:rPr lang="en-US" sz="1600" dirty="0" smtClean="0">
                <a:sym typeface="Wingdings" pitchFamily="2" charset="2"/>
              </a:rPr>
              <a:t> media-media </a:t>
            </a:r>
            <a:r>
              <a:rPr lang="en-US" sz="1600" dirty="0" err="1" smtClean="0">
                <a:sym typeface="Wingdings" pitchFamily="2" charset="2"/>
              </a:rPr>
              <a:t>elektronik</a:t>
            </a:r>
            <a:r>
              <a:rPr lang="en-US" sz="1600" dirty="0" smtClean="0">
                <a:sym typeface="Wingdings" pitchFamily="2" charset="2"/>
              </a:rPr>
              <a:t> yang </a:t>
            </a:r>
            <a:r>
              <a:rPr lang="en-US" sz="1600" dirty="0" err="1" smtClean="0">
                <a:sym typeface="Wingdings" pitchFamily="2" charset="2"/>
              </a:rPr>
              <a:t>mempunyai</a:t>
            </a:r>
            <a:r>
              <a:rPr lang="en-US" sz="1600" dirty="0" smtClean="0">
                <a:sym typeface="Wingdings" pitchFamily="2" charset="2"/>
              </a:rPr>
              <a:t> </a:t>
            </a:r>
            <a:r>
              <a:rPr lang="en-US" sz="1600" dirty="0" err="1" smtClean="0">
                <a:sym typeface="Wingdings" pitchFamily="2" charset="2"/>
              </a:rPr>
              <a:t>aplikasi</a:t>
            </a:r>
            <a:r>
              <a:rPr lang="en-US" sz="1600" dirty="0" smtClean="0">
                <a:sym typeface="Wingdings" pitchFamily="2" charset="2"/>
              </a:rPr>
              <a:t> SI ------</a:t>
            </a:r>
            <a:r>
              <a:rPr lang="en-US" sz="1600" dirty="0" err="1" smtClean="0">
                <a:sym typeface="Wingdings" pitchFamily="2" charset="2"/>
              </a:rPr>
              <a:t>membantu</a:t>
            </a:r>
            <a:r>
              <a:rPr lang="en-US" sz="1600" dirty="0" smtClean="0">
                <a:sym typeface="Wingdings" pitchFamily="2" charset="2"/>
              </a:rPr>
              <a:t> </a:t>
            </a:r>
            <a:r>
              <a:rPr lang="en-US" sz="1600" dirty="0" err="1" smtClean="0">
                <a:sym typeface="Wingdings" pitchFamily="2" charset="2"/>
              </a:rPr>
              <a:t>para</a:t>
            </a:r>
            <a:r>
              <a:rPr lang="en-US" sz="1600" dirty="0" smtClean="0">
                <a:sym typeface="Wingdings" pitchFamily="2" charset="2"/>
              </a:rPr>
              <a:t> </a:t>
            </a:r>
            <a:r>
              <a:rPr lang="en-US" sz="1600" dirty="0" err="1" smtClean="0">
                <a:sym typeface="Wingdings" pitchFamily="2" charset="2"/>
              </a:rPr>
              <a:t>pebisnis</a:t>
            </a:r>
            <a:r>
              <a:rPr lang="en-US" sz="1600" dirty="0" smtClean="0">
                <a:sym typeface="Wingdings" pitchFamily="2" charset="2"/>
              </a:rPr>
              <a:t> </a:t>
            </a:r>
            <a:r>
              <a:rPr lang="en-US" sz="1600" dirty="0" err="1" smtClean="0">
                <a:sym typeface="Wingdings" pitchFamily="2" charset="2"/>
              </a:rPr>
              <a:t>dalam</a:t>
            </a:r>
            <a:r>
              <a:rPr lang="en-US" sz="1600" dirty="0" smtClean="0">
                <a:sym typeface="Wingdings" pitchFamily="2" charset="2"/>
              </a:rPr>
              <a:t> </a:t>
            </a:r>
            <a:r>
              <a:rPr lang="en-US" sz="1600" dirty="0" err="1" smtClean="0">
                <a:sym typeface="Wingdings" pitchFamily="2" charset="2"/>
              </a:rPr>
              <a:t>menjalankan</a:t>
            </a:r>
            <a:r>
              <a:rPr lang="en-US" sz="1600" dirty="0" smtClean="0">
                <a:sym typeface="Wingdings" pitchFamily="2" charset="2"/>
              </a:rPr>
              <a:t> </a:t>
            </a:r>
            <a:r>
              <a:rPr lang="en-US" sz="1600" dirty="0" err="1" smtClean="0">
                <a:sym typeface="Wingdings" pitchFamily="2" charset="2"/>
              </a:rPr>
              <a:t>bisnisnya</a:t>
            </a:r>
            <a:r>
              <a:rPr lang="en-US" sz="1600" dirty="0" smtClean="0">
                <a:sym typeface="Wingdings" pitchFamily="2" charset="2"/>
              </a:rPr>
              <a:t>. </a:t>
            </a:r>
            <a:r>
              <a:rPr lang="en-US" sz="1600" dirty="0" err="1" smtClean="0">
                <a:sym typeface="Wingdings" pitchFamily="2" charset="2"/>
              </a:rPr>
              <a:t>Contoh</a:t>
            </a:r>
            <a:r>
              <a:rPr lang="en-US" sz="1600" dirty="0" smtClean="0">
                <a:sym typeface="Wingdings" pitchFamily="2" charset="2"/>
              </a:rPr>
              <a:t> : </a:t>
            </a:r>
            <a:r>
              <a:rPr lang="en-US" sz="1600" dirty="0" err="1" smtClean="0">
                <a:sym typeface="Wingdings" pitchFamily="2" charset="2"/>
              </a:rPr>
              <a:t>telepon</a:t>
            </a:r>
            <a:r>
              <a:rPr lang="en-US" sz="1600" dirty="0" smtClean="0">
                <a:sym typeface="Wingdings" pitchFamily="2" charset="2"/>
              </a:rPr>
              <a:t> </a:t>
            </a:r>
            <a:r>
              <a:rPr lang="en-US" sz="1600" dirty="0" err="1" smtClean="0">
                <a:sym typeface="Wingdings" pitchFamily="2" charset="2"/>
              </a:rPr>
              <a:t>seluler</a:t>
            </a:r>
            <a:r>
              <a:rPr lang="en-US" sz="1600" dirty="0" smtClean="0">
                <a:sym typeface="Wingdings" pitchFamily="2" charset="2"/>
              </a:rPr>
              <a:t>, blackberry, e-mail, </a:t>
            </a:r>
            <a:r>
              <a:rPr lang="en-US" sz="1600" dirty="0" err="1" smtClean="0">
                <a:sym typeface="Wingdings" pitchFamily="2" charset="2"/>
              </a:rPr>
              <a:t>konferensi</a:t>
            </a:r>
            <a:r>
              <a:rPr lang="en-US" sz="1600" dirty="0" smtClean="0">
                <a:sym typeface="Wingdings" pitchFamily="2" charset="2"/>
              </a:rPr>
              <a:t> online.</a:t>
            </a:r>
          </a:p>
          <a:p>
            <a:pPr marL="115888" indent="-115888" algn="just" eaLnBrk="1" fontAlgn="auto" hangingPunct="1">
              <a:lnSpc>
                <a:spcPct val="150000"/>
              </a:lnSpc>
              <a:spcAft>
                <a:spcPts val="0"/>
              </a:spcAft>
              <a:buFontTx/>
              <a:buChar char="-"/>
              <a:defRPr/>
            </a:pPr>
            <a:r>
              <a:rPr lang="en-US" sz="1600" dirty="0" smtClean="0">
                <a:sym typeface="Wingdings" pitchFamily="2" charset="2"/>
              </a:rPr>
              <a:t>E-commerce / </a:t>
            </a:r>
            <a:r>
              <a:rPr lang="en-US" sz="1600" dirty="0" err="1" smtClean="0">
                <a:sym typeface="Wingdings" pitchFamily="2" charset="2"/>
              </a:rPr>
              <a:t>iklan</a:t>
            </a:r>
            <a:r>
              <a:rPr lang="en-US" sz="1600" dirty="0" smtClean="0">
                <a:sym typeface="Wingdings" pitchFamily="2" charset="2"/>
              </a:rPr>
              <a:t> </a:t>
            </a:r>
            <a:r>
              <a:rPr lang="en-US" sz="1600" dirty="0" err="1" smtClean="0">
                <a:sym typeface="Wingdings" pitchFamily="2" charset="2"/>
              </a:rPr>
              <a:t>secara</a:t>
            </a:r>
            <a:r>
              <a:rPr lang="en-US" sz="1600" dirty="0" smtClean="0">
                <a:sym typeface="Wingdings" pitchFamily="2" charset="2"/>
              </a:rPr>
              <a:t> online yang </a:t>
            </a:r>
            <a:r>
              <a:rPr lang="en-US" sz="1600" dirty="0" err="1" smtClean="0">
                <a:sym typeface="Wingdings" pitchFamily="2" charset="2"/>
              </a:rPr>
              <a:t>dimiliki</a:t>
            </a:r>
            <a:r>
              <a:rPr lang="en-US" sz="1600" dirty="0" smtClean="0">
                <a:sym typeface="Wingdings" pitchFamily="2" charset="2"/>
              </a:rPr>
              <a:t> Google--</a:t>
            </a:r>
            <a:r>
              <a:rPr lang="en-US" sz="1600" dirty="0" err="1" smtClean="0">
                <a:sym typeface="Wingdings" pitchFamily="2" charset="2"/>
              </a:rPr>
              <a:t>menembus</a:t>
            </a:r>
            <a:r>
              <a:rPr lang="en-US" sz="1600" dirty="0" smtClean="0">
                <a:sym typeface="Wingdings" pitchFamily="2" charset="2"/>
              </a:rPr>
              <a:t> $6 </a:t>
            </a:r>
            <a:r>
              <a:rPr lang="en-US" sz="1600" dirty="0" err="1" smtClean="0">
                <a:sym typeface="Wingdings" pitchFamily="2" charset="2"/>
              </a:rPr>
              <a:t>miliar</a:t>
            </a:r>
            <a:r>
              <a:rPr lang="en-US" sz="1600" dirty="0" smtClean="0">
                <a:sym typeface="Wingdings" pitchFamily="2" charset="2"/>
              </a:rPr>
              <a:t> </a:t>
            </a:r>
            <a:r>
              <a:rPr lang="en-US" sz="1600" dirty="0" err="1" smtClean="0">
                <a:sym typeface="Wingdings" pitchFamily="2" charset="2"/>
              </a:rPr>
              <a:t>di</a:t>
            </a:r>
            <a:r>
              <a:rPr lang="en-US" sz="1600" dirty="0" smtClean="0">
                <a:sym typeface="Wingdings" pitchFamily="2" charset="2"/>
              </a:rPr>
              <a:t> </a:t>
            </a:r>
            <a:r>
              <a:rPr lang="en-US" sz="1600" dirty="0" err="1" smtClean="0">
                <a:sym typeface="Wingdings" pitchFamily="2" charset="2"/>
              </a:rPr>
              <a:t>tahun</a:t>
            </a:r>
            <a:r>
              <a:rPr lang="en-US" sz="1600" dirty="0" smtClean="0">
                <a:sym typeface="Wingdings" pitchFamily="2" charset="2"/>
              </a:rPr>
              <a:t> 2005 </a:t>
            </a:r>
            <a:r>
              <a:rPr lang="en-US" sz="1600" dirty="0" err="1" smtClean="0">
                <a:sym typeface="Wingdings" pitchFamily="2" charset="2"/>
              </a:rPr>
              <a:t>dan</a:t>
            </a:r>
            <a:r>
              <a:rPr lang="en-US" sz="1600" dirty="0" smtClean="0">
                <a:sym typeface="Wingdings" pitchFamily="2" charset="2"/>
              </a:rPr>
              <a:t> </a:t>
            </a:r>
            <a:r>
              <a:rPr lang="en-US" sz="1600" dirty="0" err="1" smtClean="0">
                <a:sym typeface="Wingdings" pitchFamily="2" charset="2"/>
              </a:rPr>
              <a:t>terus</a:t>
            </a:r>
            <a:r>
              <a:rPr lang="en-US" sz="1600" dirty="0" smtClean="0">
                <a:sym typeface="Wingdings" pitchFamily="2" charset="2"/>
              </a:rPr>
              <a:t> </a:t>
            </a:r>
            <a:r>
              <a:rPr lang="en-US" sz="1600" dirty="0" err="1" smtClean="0">
                <a:sym typeface="Wingdings" pitchFamily="2" charset="2"/>
              </a:rPr>
              <a:t>meningkat</a:t>
            </a:r>
            <a:r>
              <a:rPr lang="en-US" sz="1600" dirty="0" smtClean="0">
                <a:sym typeface="Wingdings" pitchFamily="2" charset="2"/>
              </a:rPr>
              <a:t> </a:t>
            </a:r>
            <a:r>
              <a:rPr lang="en-US" sz="1600" u="sng" dirty="0" smtClean="0">
                <a:sym typeface="Wingdings" pitchFamily="2" charset="2"/>
              </a:rPr>
              <a:t>+</a:t>
            </a:r>
            <a:r>
              <a:rPr lang="en-US" sz="1600" dirty="0" smtClean="0">
                <a:sym typeface="Wingdings" pitchFamily="2" charset="2"/>
              </a:rPr>
              <a:t> 30% </a:t>
            </a:r>
            <a:r>
              <a:rPr lang="en-US" sz="1600" dirty="0" err="1" smtClean="0">
                <a:sym typeface="Wingdings" pitchFamily="2" charset="2"/>
              </a:rPr>
              <a:t>tiap</a:t>
            </a:r>
            <a:r>
              <a:rPr lang="en-US" sz="1600" dirty="0" smtClean="0">
                <a:sym typeface="Wingdings" pitchFamily="2" charset="2"/>
              </a:rPr>
              <a:t> </a:t>
            </a:r>
            <a:r>
              <a:rPr lang="en-US" sz="1600" dirty="0" err="1" smtClean="0">
                <a:sym typeface="Wingdings" pitchFamily="2" charset="2"/>
              </a:rPr>
              <a:t>tahunnya</a:t>
            </a:r>
            <a:r>
              <a:rPr lang="en-US" sz="1600" dirty="0" smtClean="0">
                <a:sym typeface="Wingdings" pitchFamily="2" charset="2"/>
              </a:rPr>
              <a:t>.</a:t>
            </a:r>
          </a:p>
          <a:p>
            <a:pPr marL="115888" indent="-115888" algn="just" eaLnBrk="1" fontAlgn="auto" hangingPunct="1">
              <a:lnSpc>
                <a:spcPct val="150000"/>
              </a:lnSpc>
              <a:spcAft>
                <a:spcPts val="0"/>
              </a:spcAft>
              <a:buFontTx/>
              <a:buChar char="-"/>
              <a:defRPr/>
            </a:pPr>
            <a:r>
              <a:rPr lang="en-US" sz="1600" dirty="0" err="1" smtClean="0">
                <a:sym typeface="Wingdings" pitchFamily="2" charset="2"/>
              </a:rPr>
              <a:t>Adanya</a:t>
            </a:r>
            <a:r>
              <a:rPr lang="en-US" sz="1600" dirty="0" smtClean="0">
                <a:sym typeface="Wingdings" pitchFamily="2" charset="2"/>
              </a:rPr>
              <a:t> </a:t>
            </a:r>
            <a:r>
              <a:rPr lang="en-US" sz="1600" dirty="0" err="1" smtClean="0">
                <a:sym typeface="Wingdings" pitchFamily="2" charset="2"/>
              </a:rPr>
              <a:t>suatu</a:t>
            </a:r>
            <a:r>
              <a:rPr lang="en-US" sz="1600" dirty="0" smtClean="0">
                <a:sym typeface="Wingdings" pitchFamily="2" charset="2"/>
              </a:rPr>
              <a:t> </a:t>
            </a:r>
            <a:r>
              <a:rPr lang="en-US" sz="1600" dirty="0" err="1" smtClean="0">
                <a:sym typeface="Wingdings" pitchFamily="2" charset="2"/>
              </a:rPr>
              <a:t>bentuk</a:t>
            </a:r>
            <a:r>
              <a:rPr lang="en-US" sz="1600" dirty="0" smtClean="0">
                <a:sym typeface="Wingdings" pitchFamily="2" charset="2"/>
              </a:rPr>
              <a:t> </a:t>
            </a:r>
            <a:r>
              <a:rPr lang="en-US" sz="1600" dirty="0" err="1" smtClean="0">
                <a:sym typeface="Wingdings" pitchFamily="2" charset="2"/>
              </a:rPr>
              <a:t>perusahaan</a:t>
            </a:r>
            <a:r>
              <a:rPr lang="en-US" sz="1600" dirty="0" smtClean="0">
                <a:sym typeface="Wingdings" pitchFamily="2" charset="2"/>
              </a:rPr>
              <a:t> ---</a:t>
            </a:r>
            <a:r>
              <a:rPr lang="en-US" sz="1600" dirty="0" err="1" smtClean="0">
                <a:sym typeface="Wingdings" pitchFamily="2" charset="2"/>
              </a:rPr>
              <a:t>perusahaan</a:t>
            </a:r>
            <a:r>
              <a:rPr lang="en-US" sz="1600" dirty="0" smtClean="0">
                <a:sym typeface="Wingdings" pitchFamily="2" charset="2"/>
              </a:rPr>
              <a:t> digital (digital firm)</a:t>
            </a:r>
            <a:endParaRPr lang="en-US" sz="1600" dirty="0" smtClean="0">
              <a:solidFill>
                <a:srgbClr val="FF0000"/>
              </a:solidFill>
              <a:sym typeface="Wingdings" pitchFamily="2" charset="2"/>
            </a:endParaRPr>
          </a:p>
          <a:p>
            <a:pPr marL="115888" indent="-115888" algn="just" eaLnBrk="1" fontAlgn="auto" hangingPunct="1">
              <a:lnSpc>
                <a:spcPct val="150000"/>
              </a:lnSpc>
              <a:spcAft>
                <a:spcPts val="0"/>
              </a:spcAft>
              <a:buFontTx/>
              <a:buChar char="-"/>
              <a:defRPr/>
            </a:pPr>
            <a:endParaRPr lang="en-US" sz="1600" dirty="0" smtClean="0"/>
          </a:p>
          <a:p>
            <a:pPr algn="just" eaLnBrk="1" fontAlgn="auto" hangingPunct="1">
              <a:lnSpc>
                <a:spcPct val="150000"/>
              </a:lnSpc>
              <a:spcAft>
                <a:spcPts val="0"/>
              </a:spcAft>
              <a:buFont typeface="Arial" pitchFamily="34" charset="0"/>
              <a:buNone/>
              <a:defRPr/>
            </a:pPr>
            <a:endParaRPr lang="en-US" sz="16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274638"/>
            <a:ext cx="8229600" cy="487362"/>
          </a:xfrm>
        </p:spPr>
        <p:txBody>
          <a:bodyPr/>
          <a:lstStyle/>
          <a:p>
            <a:pPr algn="just" eaLnBrk="1" hangingPunct="1"/>
            <a:r>
              <a:rPr lang="en-US" sz="1600" b="1" smtClean="0"/>
              <a:t>TUJUAN BISNIS STRATEGIS</a:t>
            </a:r>
          </a:p>
        </p:txBody>
      </p:sp>
      <p:sp>
        <p:nvSpPr>
          <p:cNvPr id="5123" name="Content Placeholder 2"/>
          <p:cNvSpPr>
            <a:spLocks noGrp="1"/>
          </p:cNvSpPr>
          <p:nvPr>
            <p:ph idx="1"/>
          </p:nvPr>
        </p:nvSpPr>
        <p:spPr>
          <a:xfrm>
            <a:off x="457200" y="685800"/>
            <a:ext cx="8229600" cy="5943600"/>
          </a:xfrm>
        </p:spPr>
        <p:txBody>
          <a:bodyPr/>
          <a:lstStyle/>
          <a:p>
            <a:pPr eaLnBrk="1" hangingPunct="1">
              <a:lnSpc>
                <a:spcPct val="150000"/>
              </a:lnSpc>
              <a:buFont typeface="Arial" charset="0"/>
              <a:buNone/>
            </a:pPr>
            <a:r>
              <a:rPr lang="en-US" sz="1600" smtClean="0"/>
              <a:t>Perusahaan bisnis berinvestasi lebih pada SI untuk mencapai tujuannya yaitu :</a:t>
            </a:r>
          </a:p>
          <a:p>
            <a:pPr eaLnBrk="1" hangingPunct="1">
              <a:lnSpc>
                <a:spcPct val="150000"/>
              </a:lnSpc>
              <a:buFontTx/>
              <a:buChar char="-"/>
            </a:pPr>
            <a:r>
              <a:rPr lang="en-US" sz="1600" smtClean="0"/>
              <a:t>Keunggulan operasional </a:t>
            </a:r>
            <a:r>
              <a:rPr lang="en-US" sz="1600" smtClean="0">
                <a:sym typeface="Wingdings" pitchFamily="2" charset="2"/>
              </a:rPr>
              <a:t> sistem dan TI : beberapa perangkat penting yang tersedia bagi manajer untuk mencapai tingkat efisiensi dan produktifitas yang lebih tinggi dalam operasi bisnis.</a:t>
            </a:r>
            <a:endParaRPr lang="en-US" sz="1600" smtClean="0"/>
          </a:p>
          <a:p>
            <a:pPr eaLnBrk="1" hangingPunct="1">
              <a:lnSpc>
                <a:spcPct val="150000"/>
              </a:lnSpc>
              <a:buFontTx/>
              <a:buChar char="-"/>
            </a:pPr>
            <a:r>
              <a:rPr lang="en-US" sz="1600" smtClean="0"/>
              <a:t>Produk, jasa dan model bisnis baru</a:t>
            </a:r>
          </a:p>
          <a:p>
            <a:pPr eaLnBrk="1" hangingPunct="1">
              <a:lnSpc>
                <a:spcPct val="150000"/>
              </a:lnSpc>
              <a:buFontTx/>
              <a:buChar char="-"/>
            </a:pPr>
            <a:r>
              <a:rPr lang="en-US" sz="1600" smtClean="0"/>
              <a:t>Hubungan antara pemasok dan pelanggan </a:t>
            </a:r>
            <a:r>
              <a:rPr lang="en-US" sz="1600" smtClean="0">
                <a:sym typeface="Wingdings" pitchFamily="2" charset="2"/>
              </a:rPr>
              <a:t> jika bisnis memahami dan melayani penggannnya dengan baik maka pelanggan biasanya akan kembali dan membeli lebih banyak lagi.</a:t>
            </a:r>
            <a:endParaRPr lang="en-US" sz="1600" smtClean="0"/>
          </a:p>
          <a:p>
            <a:pPr eaLnBrk="1" hangingPunct="1">
              <a:lnSpc>
                <a:spcPct val="150000"/>
              </a:lnSpc>
              <a:buFontTx/>
              <a:buChar char="-"/>
            </a:pPr>
            <a:r>
              <a:rPr lang="en-US" sz="1600" smtClean="0"/>
              <a:t>Pengambilan keputusan yang semakin baik </a:t>
            </a:r>
            <a:r>
              <a:rPr lang="en-US" sz="1600" smtClean="0">
                <a:sym typeface="Wingdings" pitchFamily="2" charset="2"/>
              </a:rPr>
              <a:t> menajer tidak lagi mengandalkan prediksi atau ramalan yang dapat mengakibatkan produksi berlebih atau kekurangan , alokasi yang tidak tepat atas sumber daya dan waktu respon yang baik.</a:t>
            </a:r>
            <a:endParaRPr lang="en-US" sz="1600" smtClean="0"/>
          </a:p>
          <a:p>
            <a:pPr eaLnBrk="1" hangingPunct="1">
              <a:lnSpc>
                <a:spcPct val="150000"/>
              </a:lnSpc>
              <a:buFontTx/>
              <a:buChar char="-"/>
            </a:pPr>
            <a:r>
              <a:rPr lang="en-US" sz="1600" smtClean="0"/>
              <a:t>Keungggulan kompetitif </a:t>
            </a:r>
            <a:r>
              <a:rPr lang="en-US" sz="1600" smtClean="0">
                <a:sym typeface="Wingdings" pitchFamily="2" charset="2"/>
              </a:rPr>
              <a:t> melakukan sesuatu yang lebih baik dai pesaing, harga lebih murah untuk produk unggulan dan respon yang cepat terhadap pelanggan dan pemasok, semuanya dapat meningkatkan penjualan dan laba yang tidak bisa diikuti oleh para pesainga.</a:t>
            </a:r>
            <a:endParaRPr lang="en-US" sz="1600" smtClean="0"/>
          </a:p>
          <a:p>
            <a:pPr eaLnBrk="1" hangingPunct="1">
              <a:lnSpc>
                <a:spcPct val="150000"/>
              </a:lnSpc>
              <a:buFontTx/>
              <a:buChar char="-"/>
            </a:pPr>
            <a:r>
              <a:rPr lang="en-US" sz="1600" smtClean="0"/>
              <a:t>Kelangsungan usaha</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2"/>
          <p:cNvSpPr>
            <a:spLocks noGrp="1"/>
          </p:cNvSpPr>
          <p:nvPr>
            <p:ph idx="1"/>
          </p:nvPr>
        </p:nvSpPr>
        <p:spPr>
          <a:xfrm>
            <a:off x="457200" y="457200"/>
            <a:ext cx="8229600" cy="5791200"/>
          </a:xfrm>
          <a:ln>
            <a:solidFill>
              <a:schemeClr val="tx1"/>
            </a:solidFill>
            <a:miter lim="800000"/>
            <a:headEnd/>
            <a:tailEnd/>
          </a:ln>
        </p:spPr>
        <p:txBody>
          <a:bodyPr/>
          <a:lstStyle/>
          <a:p>
            <a:pPr marL="115888" indent="-115888" algn="just" eaLnBrk="1" hangingPunct="1">
              <a:lnSpc>
                <a:spcPct val="150000"/>
              </a:lnSpc>
              <a:buFontTx/>
              <a:buChar char="-"/>
            </a:pPr>
            <a:r>
              <a:rPr lang="en-US" sz="1600" smtClean="0"/>
              <a:t>Aset penting perusahaan : properti intelektual, kompetensi dasar, aset keuangan dan aset SDM dikelola menggunakanalat digital.  </a:t>
            </a:r>
          </a:p>
          <a:p>
            <a:pPr marL="115888" indent="-115888" algn="just" eaLnBrk="1" hangingPunct="1">
              <a:lnSpc>
                <a:spcPct val="150000"/>
              </a:lnSpc>
              <a:buFontTx/>
              <a:buChar char="-"/>
            </a:pPr>
            <a:r>
              <a:rPr lang="en-US" sz="1600" smtClean="0"/>
              <a:t>Ada interdependensi yang berkembang antara kemampuan perusahaan untuk menggunakan TI dan kemampuan untuk mengimplementasikan strategi korporat dan mencapai tujuan dari korporat</a:t>
            </a:r>
          </a:p>
          <a:p>
            <a:pPr marL="115888" indent="-115888" algn="just" eaLnBrk="1" hangingPunct="1">
              <a:lnSpc>
                <a:spcPct val="150000"/>
              </a:lnSpc>
              <a:buFont typeface="Arial" charset="0"/>
              <a:buNone/>
            </a:pPr>
            <a:endParaRPr lang="en-US" sz="1600" smtClean="0"/>
          </a:p>
          <a:p>
            <a:pPr marL="115888" indent="-115888" algn="just" eaLnBrk="1" hangingPunct="1">
              <a:lnSpc>
                <a:spcPct val="150000"/>
              </a:lnSpc>
              <a:buFont typeface="Arial" charset="0"/>
              <a:buNone/>
            </a:pPr>
            <a:endParaRPr lang="en-US" sz="1600" smtClean="0"/>
          </a:p>
          <a:p>
            <a:pPr marL="115888" indent="-115888" algn="just" eaLnBrk="1" hangingPunct="1">
              <a:lnSpc>
                <a:spcPct val="150000"/>
              </a:lnSpc>
              <a:buFont typeface="Arial" charset="0"/>
              <a:buNone/>
            </a:pPr>
            <a:endParaRPr lang="en-US" sz="1600" smtClean="0"/>
          </a:p>
        </p:txBody>
      </p:sp>
      <p:sp>
        <p:nvSpPr>
          <p:cNvPr id="4" name="Oval 3"/>
          <p:cNvSpPr/>
          <p:nvPr/>
        </p:nvSpPr>
        <p:spPr>
          <a:xfrm>
            <a:off x="914400" y="3657600"/>
            <a:ext cx="1905000" cy="1143000"/>
          </a:xfrm>
          <a:prstGeom prst="ellipse">
            <a:avLst/>
          </a:prstGeom>
          <a:solidFill>
            <a:schemeClr val="bg1"/>
          </a:solidFill>
          <a:ln>
            <a:solidFill>
              <a:schemeClr val="tx1"/>
            </a:solidFill>
          </a:ln>
          <a:effectLst>
            <a:outerShdw dist="50800" dir="54000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anchor="ctr" anchorCtr="1"/>
          <a:lstStyle/>
          <a:p>
            <a:pPr algn="ctr" fontAlgn="auto">
              <a:lnSpc>
                <a:spcPct val="150000"/>
              </a:lnSpc>
              <a:spcBef>
                <a:spcPts val="0"/>
              </a:spcBef>
              <a:spcAft>
                <a:spcPts val="0"/>
              </a:spcAft>
              <a:defRPr/>
            </a:pPr>
            <a:r>
              <a:rPr lang="en-US" sz="1200" dirty="0" err="1">
                <a:solidFill>
                  <a:schemeClr val="tx1"/>
                </a:solidFill>
              </a:rPr>
              <a:t>Tujuan</a:t>
            </a:r>
            <a:r>
              <a:rPr lang="en-US" sz="1200" dirty="0">
                <a:solidFill>
                  <a:schemeClr val="tx1"/>
                </a:solidFill>
              </a:rPr>
              <a:t> </a:t>
            </a:r>
            <a:r>
              <a:rPr lang="en-US" sz="1200" dirty="0" err="1">
                <a:solidFill>
                  <a:schemeClr val="tx1"/>
                </a:solidFill>
              </a:rPr>
              <a:t>Bisnis</a:t>
            </a:r>
            <a:endParaRPr lang="en-US" sz="1200" dirty="0">
              <a:solidFill>
                <a:schemeClr val="tx1"/>
              </a:solidFill>
            </a:endParaRPr>
          </a:p>
          <a:p>
            <a:pPr algn="ctr" fontAlgn="auto">
              <a:lnSpc>
                <a:spcPct val="150000"/>
              </a:lnSpc>
              <a:spcBef>
                <a:spcPts val="0"/>
              </a:spcBef>
              <a:spcAft>
                <a:spcPts val="0"/>
              </a:spcAft>
              <a:defRPr/>
            </a:pPr>
            <a:r>
              <a:rPr lang="en-US" sz="1200" dirty="0">
                <a:solidFill>
                  <a:schemeClr val="tx1"/>
                </a:solidFill>
              </a:rPr>
              <a:t> </a:t>
            </a:r>
            <a:r>
              <a:rPr lang="en-US" sz="1200" dirty="0" err="1">
                <a:solidFill>
                  <a:schemeClr val="tx1"/>
                </a:solidFill>
              </a:rPr>
              <a:t>Strategis</a:t>
            </a:r>
            <a:endParaRPr lang="en-US" sz="1200" dirty="0">
              <a:solidFill>
                <a:schemeClr val="tx1"/>
              </a:solidFill>
            </a:endParaRPr>
          </a:p>
          <a:p>
            <a:pPr algn="ctr" fontAlgn="auto">
              <a:lnSpc>
                <a:spcPct val="150000"/>
              </a:lnSpc>
              <a:spcBef>
                <a:spcPts val="0"/>
              </a:spcBef>
              <a:spcAft>
                <a:spcPts val="0"/>
              </a:spcAft>
              <a:defRPr/>
            </a:pPr>
            <a:r>
              <a:rPr lang="en-US" sz="1200" dirty="0" err="1">
                <a:solidFill>
                  <a:schemeClr val="tx1"/>
                </a:solidFill>
              </a:rPr>
              <a:t>Proses</a:t>
            </a:r>
            <a:r>
              <a:rPr lang="en-US" sz="1200" dirty="0">
                <a:solidFill>
                  <a:schemeClr val="tx1"/>
                </a:solidFill>
              </a:rPr>
              <a:t> </a:t>
            </a:r>
            <a:r>
              <a:rPr lang="en-US" sz="1200" dirty="0" err="1">
                <a:solidFill>
                  <a:schemeClr val="tx1"/>
                </a:solidFill>
              </a:rPr>
              <a:t>Bisnis</a:t>
            </a:r>
            <a:endParaRPr lang="en-US" sz="1200" dirty="0">
              <a:solidFill>
                <a:schemeClr val="tx1"/>
              </a:solidFill>
            </a:endParaRPr>
          </a:p>
          <a:p>
            <a:pPr algn="ctr" fontAlgn="auto">
              <a:spcBef>
                <a:spcPts val="0"/>
              </a:spcBef>
              <a:spcAft>
                <a:spcPts val="0"/>
              </a:spcAft>
              <a:defRPr/>
            </a:pPr>
            <a:endParaRPr lang="en-US" sz="1200" dirty="0">
              <a:solidFill>
                <a:schemeClr val="tx1"/>
              </a:solidFill>
            </a:endParaRPr>
          </a:p>
        </p:txBody>
      </p:sp>
      <p:sp>
        <p:nvSpPr>
          <p:cNvPr id="7" name="Oval 6"/>
          <p:cNvSpPr/>
          <p:nvPr/>
        </p:nvSpPr>
        <p:spPr>
          <a:xfrm>
            <a:off x="3429000" y="3657600"/>
            <a:ext cx="1295400" cy="1143000"/>
          </a:xfrm>
          <a:prstGeom prst="ellipse">
            <a:avLst/>
          </a:prstGeom>
          <a:solidFill>
            <a:schemeClr val="bg1"/>
          </a:solidFill>
          <a:ln>
            <a:solidFill>
              <a:schemeClr val="tx1"/>
            </a:solidFill>
          </a:ln>
          <a:effectLst>
            <a:outerShdw dist="50800" dir="54000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anchor="ctr" anchorCtr="1"/>
          <a:lstStyle/>
          <a:p>
            <a:pPr algn="ctr" fontAlgn="auto">
              <a:lnSpc>
                <a:spcPct val="150000"/>
              </a:lnSpc>
              <a:spcBef>
                <a:spcPts val="0"/>
              </a:spcBef>
              <a:spcAft>
                <a:spcPts val="0"/>
              </a:spcAft>
              <a:defRPr/>
            </a:pPr>
            <a:r>
              <a:rPr lang="en-US" sz="1200" dirty="0" err="1">
                <a:solidFill>
                  <a:schemeClr val="tx1"/>
                </a:solidFill>
              </a:rPr>
              <a:t>Peranti</a:t>
            </a:r>
            <a:r>
              <a:rPr lang="en-US" sz="1200" dirty="0">
                <a:solidFill>
                  <a:schemeClr val="tx1"/>
                </a:solidFill>
              </a:rPr>
              <a:t> </a:t>
            </a:r>
            <a:r>
              <a:rPr lang="en-US" sz="1200" dirty="0" err="1">
                <a:solidFill>
                  <a:schemeClr val="tx1"/>
                </a:solidFill>
              </a:rPr>
              <a:t>Lunak</a:t>
            </a:r>
            <a:endParaRPr lang="en-US" sz="1200" dirty="0">
              <a:solidFill>
                <a:schemeClr val="tx1"/>
              </a:solidFill>
            </a:endParaRPr>
          </a:p>
        </p:txBody>
      </p:sp>
      <p:sp>
        <p:nvSpPr>
          <p:cNvPr id="8" name="Oval 7"/>
          <p:cNvSpPr/>
          <p:nvPr/>
        </p:nvSpPr>
        <p:spPr>
          <a:xfrm>
            <a:off x="6019800" y="5029200"/>
            <a:ext cx="1905000" cy="1143000"/>
          </a:xfrm>
          <a:prstGeom prst="ellipse">
            <a:avLst/>
          </a:prstGeom>
          <a:solidFill>
            <a:schemeClr val="bg1"/>
          </a:solidFill>
          <a:ln>
            <a:solidFill>
              <a:schemeClr val="tx1"/>
            </a:solidFill>
          </a:ln>
          <a:effectLst>
            <a:outerShdw dist="50800" dir="54000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anchor="ctr" anchorCtr="1"/>
          <a:lstStyle/>
          <a:p>
            <a:pPr algn="ctr" fontAlgn="auto">
              <a:lnSpc>
                <a:spcPct val="150000"/>
              </a:lnSpc>
              <a:spcBef>
                <a:spcPts val="0"/>
              </a:spcBef>
              <a:spcAft>
                <a:spcPts val="0"/>
              </a:spcAft>
              <a:defRPr/>
            </a:pPr>
            <a:r>
              <a:rPr lang="en-US" sz="1200" dirty="0">
                <a:solidFill>
                  <a:schemeClr val="tx1"/>
                </a:solidFill>
              </a:rPr>
              <a:t>Telekomunikasi</a:t>
            </a:r>
          </a:p>
        </p:txBody>
      </p:sp>
      <p:sp>
        <p:nvSpPr>
          <p:cNvPr id="9" name="Oval 8"/>
          <p:cNvSpPr/>
          <p:nvPr/>
        </p:nvSpPr>
        <p:spPr>
          <a:xfrm>
            <a:off x="5943600" y="3657600"/>
            <a:ext cx="1905000" cy="1143000"/>
          </a:xfrm>
          <a:prstGeom prst="ellipse">
            <a:avLst/>
          </a:prstGeom>
          <a:solidFill>
            <a:schemeClr val="bg1"/>
          </a:solidFill>
          <a:ln>
            <a:solidFill>
              <a:schemeClr val="tx1"/>
            </a:solidFill>
          </a:ln>
          <a:effectLst>
            <a:outerShdw dist="50800" dir="54000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anchor="ctr" anchorCtr="1"/>
          <a:lstStyle/>
          <a:p>
            <a:pPr algn="ctr" fontAlgn="auto">
              <a:lnSpc>
                <a:spcPct val="150000"/>
              </a:lnSpc>
              <a:spcBef>
                <a:spcPts val="0"/>
              </a:spcBef>
              <a:spcAft>
                <a:spcPts val="0"/>
              </a:spcAft>
              <a:defRPr/>
            </a:pPr>
            <a:r>
              <a:rPr lang="en-US" sz="1200" dirty="0" err="1">
                <a:solidFill>
                  <a:schemeClr val="tx1"/>
                </a:solidFill>
              </a:rPr>
              <a:t>Manajemen</a:t>
            </a:r>
            <a:r>
              <a:rPr lang="en-US" sz="1200" dirty="0">
                <a:solidFill>
                  <a:schemeClr val="tx1"/>
                </a:solidFill>
              </a:rPr>
              <a:t> Data</a:t>
            </a:r>
          </a:p>
          <a:p>
            <a:pPr algn="ctr" fontAlgn="auto">
              <a:spcBef>
                <a:spcPts val="0"/>
              </a:spcBef>
              <a:spcAft>
                <a:spcPts val="0"/>
              </a:spcAft>
              <a:defRPr/>
            </a:pPr>
            <a:endParaRPr lang="en-US" sz="1200" dirty="0">
              <a:solidFill>
                <a:schemeClr val="tx1"/>
              </a:solidFill>
            </a:endParaRPr>
          </a:p>
        </p:txBody>
      </p:sp>
      <p:sp>
        <p:nvSpPr>
          <p:cNvPr id="10" name="Oval 9"/>
          <p:cNvSpPr/>
          <p:nvPr/>
        </p:nvSpPr>
        <p:spPr>
          <a:xfrm>
            <a:off x="5943600" y="2286000"/>
            <a:ext cx="1905000" cy="1143000"/>
          </a:xfrm>
          <a:prstGeom prst="ellipse">
            <a:avLst/>
          </a:prstGeom>
          <a:solidFill>
            <a:schemeClr val="bg1"/>
          </a:solidFill>
          <a:ln>
            <a:solidFill>
              <a:schemeClr val="tx1"/>
            </a:solidFill>
          </a:ln>
          <a:effectLst>
            <a:outerShdw dist="50800" dir="54000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anchor="ctr" anchorCtr="1"/>
          <a:lstStyle/>
          <a:p>
            <a:pPr algn="ctr" fontAlgn="auto">
              <a:lnSpc>
                <a:spcPct val="150000"/>
              </a:lnSpc>
              <a:spcBef>
                <a:spcPts val="0"/>
              </a:spcBef>
              <a:spcAft>
                <a:spcPts val="0"/>
              </a:spcAft>
              <a:defRPr/>
            </a:pPr>
            <a:r>
              <a:rPr lang="en-US" sz="1200" dirty="0" err="1">
                <a:solidFill>
                  <a:schemeClr val="tx1"/>
                </a:solidFill>
              </a:rPr>
              <a:t>Peranti</a:t>
            </a:r>
            <a:r>
              <a:rPr lang="en-US" sz="1200" dirty="0">
                <a:solidFill>
                  <a:schemeClr val="tx1"/>
                </a:solidFill>
              </a:rPr>
              <a:t> </a:t>
            </a:r>
            <a:r>
              <a:rPr lang="en-US" sz="1200" dirty="0" err="1">
                <a:solidFill>
                  <a:schemeClr val="tx1"/>
                </a:solidFill>
              </a:rPr>
              <a:t>Keras</a:t>
            </a:r>
            <a:endParaRPr lang="en-US" sz="1200" dirty="0">
              <a:solidFill>
                <a:schemeClr val="tx1"/>
              </a:solidFill>
            </a:endParaRPr>
          </a:p>
          <a:p>
            <a:pPr algn="ctr" fontAlgn="auto">
              <a:spcBef>
                <a:spcPts val="0"/>
              </a:spcBef>
              <a:spcAft>
                <a:spcPts val="0"/>
              </a:spcAft>
              <a:defRPr/>
            </a:pPr>
            <a:endParaRPr lang="en-US" sz="1200" dirty="0">
              <a:solidFill>
                <a:schemeClr val="tx1"/>
              </a:solidFill>
            </a:endParaRPr>
          </a:p>
        </p:txBody>
      </p:sp>
      <p:cxnSp>
        <p:nvCxnSpPr>
          <p:cNvPr id="12" name="Straight Connector 11"/>
          <p:cNvCxnSpPr/>
          <p:nvPr/>
        </p:nvCxnSpPr>
        <p:spPr>
          <a:xfrm rot="5400000">
            <a:off x="1181101" y="4229100"/>
            <a:ext cx="3733800" cy="31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7" idx="6"/>
            <a:endCxn id="9" idx="2"/>
          </p:cNvCxnSpPr>
          <p:nvPr/>
        </p:nvCxnSpPr>
        <p:spPr>
          <a:xfrm>
            <a:off x="4724400" y="4229100"/>
            <a:ext cx="1219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4" idx="6"/>
            <a:endCxn id="7" idx="2"/>
          </p:cNvCxnSpPr>
          <p:nvPr/>
        </p:nvCxnSpPr>
        <p:spPr>
          <a:xfrm>
            <a:off x="2819400" y="4229100"/>
            <a:ext cx="609600" cy="1588"/>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3694113" y="4229100"/>
            <a:ext cx="2820988"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5105400" y="5638800"/>
            <a:ext cx="762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5105400" y="2817813"/>
            <a:ext cx="762000"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158" name="TextBox 46"/>
          <p:cNvSpPr txBox="1">
            <a:spLocks noChangeArrowheads="1"/>
          </p:cNvSpPr>
          <p:nvPr/>
        </p:nvSpPr>
        <p:spPr bwMode="auto">
          <a:xfrm>
            <a:off x="914400" y="5334000"/>
            <a:ext cx="14478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Perusahaan</a:t>
            </a:r>
          </a:p>
          <a:p>
            <a:pPr algn="ctr" eaLnBrk="1" hangingPunct="1"/>
            <a:r>
              <a:rPr lang="en-US">
                <a:latin typeface="Calibri" pitchFamily="34" charset="0"/>
              </a:rPr>
              <a:t>Bisnis</a:t>
            </a:r>
          </a:p>
        </p:txBody>
      </p:sp>
      <p:sp>
        <p:nvSpPr>
          <p:cNvPr id="6159" name="TextBox 48"/>
          <p:cNvSpPr txBox="1">
            <a:spLocks noChangeArrowheads="1"/>
          </p:cNvSpPr>
          <p:nvPr/>
        </p:nvSpPr>
        <p:spPr bwMode="auto">
          <a:xfrm>
            <a:off x="3429000" y="5334000"/>
            <a:ext cx="14478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atin typeface="Calibri" pitchFamily="34" charset="0"/>
              </a:rPr>
              <a:t>Sistem Informasi</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274638"/>
            <a:ext cx="8229600" cy="411162"/>
          </a:xfrm>
        </p:spPr>
        <p:txBody>
          <a:bodyPr/>
          <a:lstStyle/>
          <a:p>
            <a:pPr algn="just" eaLnBrk="1" hangingPunct="1"/>
            <a:r>
              <a:rPr lang="en-US" sz="2000" b="1" smtClean="0"/>
              <a:t>Produk, jasa dan model bisnis baru</a:t>
            </a:r>
          </a:p>
        </p:txBody>
      </p:sp>
      <p:sp>
        <p:nvSpPr>
          <p:cNvPr id="7171" name="Content Placeholder 2"/>
          <p:cNvSpPr>
            <a:spLocks noGrp="1"/>
          </p:cNvSpPr>
          <p:nvPr>
            <p:ph idx="1"/>
          </p:nvPr>
        </p:nvSpPr>
        <p:spPr>
          <a:xfrm>
            <a:off x="457200" y="838200"/>
            <a:ext cx="8229600" cy="5287963"/>
          </a:xfrm>
        </p:spPr>
        <p:txBody>
          <a:bodyPr/>
          <a:lstStyle/>
          <a:p>
            <a:pPr marL="0" indent="0" algn="just" eaLnBrk="1" hangingPunct="1">
              <a:lnSpc>
                <a:spcPct val="150000"/>
              </a:lnSpc>
              <a:buFontTx/>
              <a:buChar char="-"/>
            </a:pPr>
            <a:r>
              <a:rPr lang="en-US" sz="1600" smtClean="0"/>
              <a:t>Teknologi dan SI-</a:t>
            </a:r>
            <a:r>
              <a:rPr lang="en-US" sz="1600" smtClean="0">
                <a:sym typeface="Wingdings" pitchFamily="2" charset="2"/>
              </a:rPr>
              <a:t> alat penting bagi perusahaan untuk menciptakan produk dan jasa baru sebagaimana model bisnis yang benar-benar baru. </a:t>
            </a:r>
            <a:endParaRPr lang="en-US" sz="1600" smtClean="0">
              <a:solidFill>
                <a:srgbClr val="FF0000"/>
              </a:solidFill>
              <a:sym typeface="Wingdings" pitchFamily="2" charset="2"/>
            </a:endParaRPr>
          </a:p>
          <a:p>
            <a:pPr marL="0" indent="0" algn="just" eaLnBrk="1" hangingPunct="1">
              <a:lnSpc>
                <a:spcPct val="150000"/>
              </a:lnSpc>
              <a:buFontTx/>
              <a:buChar char="-"/>
            </a:pPr>
            <a:r>
              <a:rPr lang="en-US" sz="1600" smtClean="0">
                <a:sym typeface="Wingdings" pitchFamily="2" charset="2"/>
              </a:rPr>
              <a:t>Adanya kerjasama yang baik antara pelanggan dengan pemasok----berkaitan dengan model penjualan yang digunakan (offline atau online).</a:t>
            </a:r>
          </a:p>
          <a:p>
            <a:pPr marL="0" indent="0" algn="just" eaLnBrk="1" hangingPunct="1">
              <a:lnSpc>
                <a:spcPct val="150000"/>
              </a:lnSpc>
              <a:buFontTx/>
              <a:buChar char="-"/>
            </a:pPr>
            <a:r>
              <a:rPr lang="en-US" sz="1600" smtClean="0">
                <a:sym typeface="Wingdings" pitchFamily="2" charset="2"/>
              </a:rPr>
              <a:t> Banyak pelaku bisnis berjalan dalam sumber informasi yang tidak jelas, tidak tepat waktu sehingga sulit dalam pengembalian keputusan, karena adanya kepercayaan terhadap prediksi, tebakan dan keberuntungan - akan menghasilkan produksi yang berlebih atau kekurangan, dan berdampak pada sisi lain.</a:t>
            </a:r>
          </a:p>
          <a:p>
            <a:pPr marL="0" indent="0" algn="just" eaLnBrk="1" hangingPunct="1">
              <a:lnSpc>
                <a:spcPct val="150000"/>
              </a:lnSpc>
              <a:buFont typeface="Arial" charset="0"/>
              <a:buNone/>
            </a:pPr>
            <a:endParaRPr lang="en-US" sz="1600" smtClean="0">
              <a:sym typeface="Wingdings" pitchFamily="2" charset="2"/>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96000"/>
          </a:xfrm>
        </p:spPr>
        <p:txBody>
          <a:bodyPr rtlCol="0">
            <a:normAutofit/>
          </a:bodyPr>
          <a:lstStyle/>
          <a:p>
            <a:pPr algn="just" eaLnBrk="1" fontAlgn="auto" hangingPunct="1">
              <a:lnSpc>
                <a:spcPct val="150000"/>
              </a:lnSpc>
              <a:spcAft>
                <a:spcPts val="0"/>
              </a:spcAft>
              <a:buFont typeface="Arial" pitchFamily="34" charset="0"/>
              <a:buNone/>
              <a:defRPr/>
            </a:pPr>
            <a:r>
              <a:rPr lang="en-US" sz="1600" dirty="0" smtClean="0"/>
              <a:t>1.2 SISTEM INFORMASI DARI BEBERAPA SUDUT PANDANG</a:t>
            </a:r>
          </a:p>
          <a:p>
            <a:pPr marL="0" indent="0" algn="just" eaLnBrk="1" fontAlgn="auto" hangingPunct="1">
              <a:lnSpc>
                <a:spcPct val="150000"/>
              </a:lnSpc>
              <a:spcAft>
                <a:spcPts val="0"/>
              </a:spcAft>
              <a:buFontTx/>
              <a:buChar char="-"/>
              <a:defRPr/>
            </a:pPr>
            <a:r>
              <a:rPr lang="en-US" sz="1600" dirty="0" smtClean="0"/>
              <a:t> </a:t>
            </a:r>
            <a:r>
              <a:rPr lang="en-US" sz="1600" dirty="0" err="1" smtClean="0"/>
              <a:t>Apa</a:t>
            </a:r>
            <a:r>
              <a:rPr lang="en-US" sz="1600" dirty="0" smtClean="0"/>
              <a:t> </a:t>
            </a:r>
            <a:r>
              <a:rPr lang="en-US" sz="1600" dirty="0" err="1" smtClean="0"/>
              <a:t>itu</a:t>
            </a:r>
            <a:r>
              <a:rPr lang="en-US" sz="1600" dirty="0" smtClean="0"/>
              <a:t> </a:t>
            </a:r>
            <a:r>
              <a:rPr lang="en-US" sz="1600" dirty="0" err="1" smtClean="0"/>
              <a:t>Sistem</a:t>
            </a:r>
            <a:r>
              <a:rPr lang="en-US" sz="1600" dirty="0" smtClean="0"/>
              <a:t> </a:t>
            </a:r>
            <a:r>
              <a:rPr lang="en-US" sz="1600" dirty="0" err="1" smtClean="0"/>
              <a:t>informasi</a:t>
            </a:r>
            <a:r>
              <a:rPr lang="en-US" sz="1600" dirty="0" smtClean="0"/>
              <a:t> ? </a:t>
            </a:r>
          </a:p>
          <a:p>
            <a:pPr marL="0" indent="0" algn="just" eaLnBrk="1" fontAlgn="auto" hangingPunct="1">
              <a:lnSpc>
                <a:spcPct val="150000"/>
              </a:lnSpc>
              <a:spcAft>
                <a:spcPts val="0"/>
              </a:spcAft>
              <a:buFont typeface="Arial" pitchFamily="34" charset="0"/>
              <a:buNone/>
              <a:defRPr/>
            </a:pPr>
            <a:endParaRPr lang="en-US" sz="1600" dirty="0" smtClean="0"/>
          </a:p>
        </p:txBody>
      </p:sp>
      <p:sp>
        <p:nvSpPr>
          <p:cNvPr id="4" name="Rectangle 3"/>
          <p:cNvSpPr/>
          <p:nvPr/>
        </p:nvSpPr>
        <p:spPr>
          <a:xfrm>
            <a:off x="533400" y="1905000"/>
            <a:ext cx="8001000" cy="36576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chemeClr val="tx1"/>
              </a:solidFill>
            </a:endParaRPr>
          </a:p>
        </p:txBody>
      </p:sp>
      <p:sp>
        <p:nvSpPr>
          <p:cNvPr id="5" name="Rectangle 4"/>
          <p:cNvSpPr/>
          <p:nvPr/>
        </p:nvSpPr>
        <p:spPr>
          <a:xfrm>
            <a:off x="914400" y="3048000"/>
            <a:ext cx="7239000" cy="1600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chemeClr val="tx1"/>
              </a:solidFill>
            </a:endParaRPr>
          </a:p>
        </p:txBody>
      </p:sp>
      <p:sp>
        <p:nvSpPr>
          <p:cNvPr id="6" name="Rectangle 5"/>
          <p:cNvSpPr/>
          <p:nvPr/>
        </p:nvSpPr>
        <p:spPr>
          <a:xfrm>
            <a:off x="1143000" y="3276600"/>
            <a:ext cx="1600200" cy="838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dirty="0">
                <a:solidFill>
                  <a:schemeClr val="tx1"/>
                </a:solidFill>
              </a:rPr>
              <a:t>Input</a:t>
            </a:r>
          </a:p>
        </p:txBody>
      </p:sp>
      <p:sp>
        <p:nvSpPr>
          <p:cNvPr id="7" name="Rectangle 6"/>
          <p:cNvSpPr/>
          <p:nvPr/>
        </p:nvSpPr>
        <p:spPr>
          <a:xfrm>
            <a:off x="3733800" y="3200400"/>
            <a:ext cx="1600200" cy="9906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dirty="0" err="1">
                <a:solidFill>
                  <a:schemeClr val="tx1"/>
                </a:solidFill>
              </a:rPr>
              <a:t>Pemrosesan</a:t>
            </a:r>
            <a:endParaRPr lang="en-US" sz="1200" dirty="0">
              <a:solidFill>
                <a:schemeClr val="tx1"/>
              </a:solidFill>
            </a:endParaRPr>
          </a:p>
          <a:p>
            <a:pPr algn="ctr" fontAlgn="auto">
              <a:spcBef>
                <a:spcPts val="0"/>
              </a:spcBef>
              <a:spcAft>
                <a:spcPts val="0"/>
              </a:spcAft>
              <a:defRPr/>
            </a:pPr>
            <a:r>
              <a:rPr lang="en-US" sz="1200" dirty="0" err="1">
                <a:solidFill>
                  <a:schemeClr val="tx1"/>
                </a:solidFill>
              </a:rPr>
              <a:t>Pengklasifikasian</a:t>
            </a:r>
            <a:endParaRPr lang="en-US" sz="1200" dirty="0">
              <a:solidFill>
                <a:schemeClr val="tx1"/>
              </a:solidFill>
            </a:endParaRPr>
          </a:p>
          <a:p>
            <a:pPr algn="ctr" fontAlgn="auto">
              <a:spcBef>
                <a:spcPts val="0"/>
              </a:spcBef>
              <a:spcAft>
                <a:spcPts val="0"/>
              </a:spcAft>
              <a:defRPr/>
            </a:pPr>
            <a:r>
              <a:rPr lang="en-US" sz="1200" dirty="0" err="1">
                <a:solidFill>
                  <a:schemeClr val="tx1"/>
                </a:solidFill>
              </a:rPr>
              <a:t>Pengaturan</a:t>
            </a:r>
            <a:r>
              <a:rPr lang="en-US" sz="1200" dirty="0">
                <a:solidFill>
                  <a:schemeClr val="tx1"/>
                </a:solidFill>
              </a:rPr>
              <a:t> </a:t>
            </a:r>
          </a:p>
          <a:p>
            <a:pPr algn="ctr" fontAlgn="auto">
              <a:spcBef>
                <a:spcPts val="0"/>
              </a:spcBef>
              <a:spcAft>
                <a:spcPts val="0"/>
              </a:spcAft>
              <a:defRPr/>
            </a:pPr>
            <a:r>
              <a:rPr lang="en-US" sz="1200" dirty="0" err="1">
                <a:solidFill>
                  <a:schemeClr val="tx1"/>
                </a:solidFill>
              </a:rPr>
              <a:t>Perhitungan</a:t>
            </a:r>
            <a:endParaRPr lang="en-US" sz="1200" dirty="0">
              <a:solidFill>
                <a:schemeClr val="tx1"/>
              </a:solidFill>
            </a:endParaRPr>
          </a:p>
          <a:p>
            <a:pPr algn="ctr" fontAlgn="auto">
              <a:spcBef>
                <a:spcPts val="0"/>
              </a:spcBef>
              <a:spcAft>
                <a:spcPts val="0"/>
              </a:spcAft>
              <a:defRPr/>
            </a:pPr>
            <a:endParaRPr lang="en-US" sz="1200" dirty="0">
              <a:solidFill>
                <a:schemeClr val="tx1"/>
              </a:solidFill>
            </a:endParaRPr>
          </a:p>
        </p:txBody>
      </p:sp>
      <p:sp>
        <p:nvSpPr>
          <p:cNvPr id="8" name="Rectangle 7"/>
          <p:cNvSpPr/>
          <p:nvPr/>
        </p:nvSpPr>
        <p:spPr>
          <a:xfrm>
            <a:off x="6248400" y="3276600"/>
            <a:ext cx="1600200" cy="838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dirty="0">
                <a:solidFill>
                  <a:schemeClr val="tx1"/>
                </a:solidFill>
              </a:rPr>
              <a:t>Output</a:t>
            </a:r>
          </a:p>
        </p:txBody>
      </p:sp>
      <p:cxnSp>
        <p:nvCxnSpPr>
          <p:cNvPr id="10" name="Straight Arrow Connector 9"/>
          <p:cNvCxnSpPr/>
          <p:nvPr/>
        </p:nvCxnSpPr>
        <p:spPr>
          <a:xfrm>
            <a:off x="2819400" y="3505200"/>
            <a:ext cx="7620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5410200" y="3657600"/>
            <a:ext cx="7620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6972301" y="4305300"/>
            <a:ext cx="228600" cy="31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1828800" y="4419600"/>
            <a:ext cx="52578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rot="5400000" flipH="1" flipV="1">
            <a:off x="1714501" y="4305300"/>
            <a:ext cx="228600" cy="317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205" name="TextBox 21"/>
          <p:cNvSpPr txBox="1">
            <a:spLocks noChangeArrowheads="1"/>
          </p:cNvSpPr>
          <p:nvPr/>
        </p:nvSpPr>
        <p:spPr bwMode="auto">
          <a:xfrm>
            <a:off x="3352800" y="2057400"/>
            <a:ext cx="2362200"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1400">
                <a:latin typeface="Calibri" pitchFamily="34" charset="0"/>
              </a:rPr>
              <a:t>Lingkungan</a:t>
            </a:r>
          </a:p>
          <a:p>
            <a:pPr eaLnBrk="1" hangingPunct="1"/>
            <a:endParaRPr lang="en-US" sz="1400">
              <a:latin typeface="Calibri" pitchFamily="34" charset="0"/>
            </a:endParaRPr>
          </a:p>
          <a:p>
            <a:pPr algn="ctr" eaLnBrk="1" hangingPunct="1"/>
            <a:r>
              <a:rPr lang="en-US" sz="1400">
                <a:latin typeface="Calibri" pitchFamily="34" charset="0"/>
              </a:rPr>
              <a:t>Organisasi</a:t>
            </a:r>
          </a:p>
        </p:txBody>
      </p:sp>
      <p:sp>
        <p:nvSpPr>
          <p:cNvPr id="8206" name="TextBox 22"/>
          <p:cNvSpPr txBox="1">
            <a:spLocks noChangeArrowheads="1"/>
          </p:cNvSpPr>
          <p:nvPr/>
        </p:nvSpPr>
        <p:spPr bwMode="auto">
          <a:xfrm>
            <a:off x="6324600" y="2057400"/>
            <a:ext cx="18288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1400">
                <a:latin typeface="Calibri" pitchFamily="34" charset="0"/>
              </a:rPr>
              <a:t>Pelanggan</a:t>
            </a:r>
          </a:p>
        </p:txBody>
      </p:sp>
      <p:sp>
        <p:nvSpPr>
          <p:cNvPr id="8207" name="TextBox 23"/>
          <p:cNvSpPr txBox="1">
            <a:spLocks noChangeArrowheads="1"/>
          </p:cNvSpPr>
          <p:nvPr/>
        </p:nvSpPr>
        <p:spPr bwMode="auto">
          <a:xfrm>
            <a:off x="6400800" y="5105400"/>
            <a:ext cx="18288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1400">
                <a:latin typeface="Calibri" pitchFamily="34" charset="0"/>
              </a:rPr>
              <a:t>Pesaing</a:t>
            </a:r>
          </a:p>
        </p:txBody>
      </p:sp>
      <p:sp>
        <p:nvSpPr>
          <p:cNvPr id="8208" name="TextBox 24"/>
          <p:cNvSpPr txBox="1">
            <a:spLocks noChangeArrowheads="1"/>
          </p:cNvSpPr>
          <p:nvPr/>
        </p:nvSpPr>
        <p:spPr bwMode="auto">
          <a:xfrm>
            <a:off x="3657600" y="5105400"/>
            <a:ext cx="18288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1400">
                <a:latin typeface="Calibri" pitchFamily="34" charset="0"/>
              </a:rPr>
              <a:t>Pemegang saham</a:t>
            </a:r>
          </a:p>
        </p:txBody>
      </p:sp>
      <p:sp>
        <p:nvSpPr>
          <p:cNvPr id="8209" name="TextBox 25"/>
          <p:cNvSpPr txBox="1">
            <a:spLocks noChangeArrowheads="1"/>
          </p:cNvSpPr>
          <p:nvPr/>
        </p:nvSpPr>
        <p:spPr bwMode="auto">
          <a:xfrm>
            <a:off x="990600" y="4953000"/>
            <a:ext cx="1828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1400">
                <a:latin typeface="Calibri" pitchFamily="34" charset="0"/>
              </a:rPr>
              <a:t>Badan Pembuat Peraturan</a:t>
            </a:r>
          </a:p>
        </p:txBody>
      </p:sp>
      <p:sp>
        <p:nvSpPr>
          <p:cNvPr id="8210" name="TextBox 26"/>
          <p:cNvSpPr txBox="1">
            <a:spLocks noChangeArrowheads="1"/>
          </p:cNvSpPr>
          <p:nvPr/>
        </p:nvSpPr>
        <p:spPr bwMode="auto">
          <a:xfrm>
            <a:off x="762000" y="2057400"/>
            <a:ext cx="18288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1400">
                <a:latin typeface="Calibri" pitchFamily="34" charset="0"/>
              </a:rPr>
              <a:t>Pemasok</a:t>
            </a:r>
          </a:p>
        </p:txBody>
      </p:sp>
      <p:cxnSp>
        <p:nvCxnSpPr>
          <p:cNvPr id="29" name="Straight Arrow Connector 28"/>
          <p:cNvCxnSpPr/>
          <p:nvPr/>
        </p:nvCxnSpPr>
        <p:spPr>
          <a:xfrm>
            <a:off x="1600200" y="2438400"/>
            <a:ext cx="609600" cy="457200"/>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rot="5400000">
            <a:off x="6819900" y="2476500"/>
            <a:ext cx="457200" cy="381000"/>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endCxn id="8209" idx="0"/>
          </p:cNvCxnSpPr>
          <p:nvPr/>
        </p:nvCxnSpPr>
        <p:spPr>
          <a:xfrm rot="10800000" flipV="1">
            <a:off x="1905000" y="4724400"/>
            <a:ext cx="304800" cy="228600"/>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rot="5400000">
            <a:off x="4457701" y="4914900"/>
            <a:ext cx="381000" cy="3175"/>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a:endCxn id="8207" idx="0"/>
          </p:cNvCxnSpPr>
          <p:nvPr/>
        </p:nvCxnSpPr>
        <p:spPr>
          <a:xfrm rot="16200000" flipH="1">
            <a:off x="6934200" y="4724400"/>
            <a:ext cx="381000" cy="381000"/>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2"/>
          <p:cNvSpPr>
            <a:spLocks noGrp="1"/>
          </p:cNvSpPr>
          <p:nvPr>
            <p:ph idx="1"/>
          </p:nvPr>
        </p:nvSpPr>
        <p:spPr>
          <a:xfrm>
            <a:off x="457200" y="381000"/>
            <a:ext cx="8229600" cy="6172200"/>
          </a:xfrm>
        </p:spPr>
        <p:txBody>
          <a:bodyPr/>
          <a:lstStyle/>
          <a:p>
            <a:pPr marL="115888" indent="-115888" algn="just" eaLnBrk="1" hangingPunct="1">
              <a:lnSpc>
                <a:spcPct val="150000"/>
              </a:lnSpc>
              <a:buFontTx/>
              <a:buChar char="-"/>
            </a:pPr>
            <a:r>
              <a:rPr lang="en-US" sz="1600" smtClean="0"/>
              <a:t>Perbedaan inti antara komputer dan program komputer di satu sisi dengan SI di sisi lainnya meskipun SI berbasis komputer menggunakan teknologi komputer untuk memproses data mentah menjadi informasi yang bermanfaat.</a:t>
            </a:r>
          </a:p>
          <a:p>
            <a:pPr marL="115888" indent="-115888" algn="just" eaLnBrk="1" hangingPunct="1">
              <a:lnSpc>
                <a:spcPct val="150000"/>
              </a:lnSpc>
              <a:buFontTx/>
              <a:buChar char="-"/>
            </a:pPr>
            <a:r>
              <a:rPr lang="en-US" sz="1600" smtClean="0"/>
              <a:t>Komputer --</a:t>
            </a:r>
            <a:r>
              <a:rPr lang="en-US" sz="1600" smtClean="0">
                <a:sym typeface="Wingdings" pitchFamily="2" charset="2"/>
              </a:rPr>
              <a:t> menyediakan perlengkapan untuk menyimpan dan memproses informasi</a:t>
            </a:r>
          </a:p>
          <a:p>
            <a:pPr marL="115888" indent="-115888" algn="just" eaLnBrk="1" hangingPunct="1">
              <a:lnSpc>
                <a:spcPct val="150000"/>
              </a:lnSpc>
              <a:buFontTx/>
              <a:buChar char="-"/>
            </a:pPr>
            <a:r>
              <a:rPr lang="en-US" sz="1600" smtClean="0">
                <a:sym typeface="Wingdings" pitchFamily="2" charset="2"/>
              </a:rPr>
              <a:t>Program komputer -kumpulan dari instruksi – instruksi operasional yang mengawasi proses komputer.</a:t>
            </a:r>
          </a:p>
          <a:p>
            <a:pPr marL="115888" indent="-115888" algn="just" eaLnBrk="1" hangingPunct="1">
              <a:lnSpc>
                <a:spcPct val="150000"/>
              </a:lnSpc>
              <a:buFontTx/>
              <a:buChar char="-"/>
            </a:pPr>
            <a:r>
              <a:rPr lang="en-US" sz="1600" smtClean="0">
                <a:sym typeface="Wingdings" pitchFamily="2" charset="2"/>
              </a:rPr>
              <a:t>Dimensi SI---dapat memberikan solusi atas tantangan dan pemasalahan di lingkungan bisnis</a:t>
            </a:r>
            <a:endParaRPr lang="en-US" sz="1600" smtClean="0"/>
          </a:p>
        </p:txBody>
      </p:sp>
      <p:sp>
        <p:nvSpPr>
          <p:cNvPr id="4" name="Oval 3"/>
          <p:cNvSpPr/>
          <p:nvPr/>
        </p:nvSpPr>
        <p:spPr>
          <a:xfrm>
            <a:off x="2743200" y="3200400"/>
            <a:ext cx="3505200" cy="31242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Oval 4"/>
          <p:cNvSpPr/>
          <p:nvPr/>
        </p:nvSpPr>
        <p:spPr>
          <a:xfrm>
            <a:off x="3962400" y="4267200"/>
            <a:ext cx="1066800" cy="10668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tx1"/>
                </a:solidFill>
              </a:rPr>
              <a:t>SI</a:t>
            </a:r>
          </a:p>
        </p:txBody>
      </p:sp>
      <p:cxnSp>
        <p:nvCxnSpPr>
          <p:cNvPr id="7" name="Straight Connector 6"/>
          <p:cNvCxnSpPr>
            <a:stCxn id="4" idx="0"/>
            <a:endCxn id="5" idx="0"/>
          </p:cNvCxnSpPr>
          <p:nvPr/>
        </p:nvCxnSpPr>
        <p:spPr>
          <a:xfrm rot="16200000" flipH="1">
            <a:off x="3962401" y="3733800"/>
            <a:ext cx="1066800" cy="31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5" idx="5"/>
            <a:endCxn id="4" idx="5"/>
          </p:cNvCxnSpPr>
          <p:nvPr/>
        </p:nvCxnSpPr>
        <p:spPr>
          <a:xfrm rot="16200000" flipH="1">
            <a:off x="4960144" y="5091906"/>
            <a:ext cx="688975" cy="86201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5" idx="3"/>
            <a:endCxn id="4" idx="3"/>
          </p:cNvCxnSpPr>
          <p:nvPr/>
        </p:nvCxnSpPr>
        <p:spPr>
          <a:xfrm rot="5400000">
            <a:off x="3342481" y="5091907"/>
            <a:ext cx="688975" cy="8620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224" name="TextBox 15"/>
          <p:cNvSpPr txBox="1">
            <a:spLocks noChangeArrowheads="1"/>
          </p:cNvSpPr>
          <p:nvPr/>
        </p:nvSpPr>
        <p:spPr bwMode="auto">
          <a:xfrm>
            <a:off x="3048000" y="3886200"/>
            <a:ext cx="11430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600">
                <a:latin typeface="Calibri" pitchFamily="34" charset="0"/>
              </a:rPr>
              <a:t>Organisasi</a:t>
            </a:r>
          </a:p>
        </p:txBody>
      </p:sp>
      <p:sp>
        <p:nvSpPr>
          <p:cNvPr id="9225" name="TextBox 16"/>
          <p:cNvSpPr txBox="1">
            <a:spLocks noChangeArrowheads="1"/>
          </p:cNvSpPr>
          <p:nvPr/>
        </p:nvSpPr>
        <p:spPr bwMode="auto">
          <a:xfrm>
            <a:off x="3962400" y="5638800"/>
            <a:ext cx="12954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600">
                <a:latin typeface="Calibri" pitchFamily="34" charset="0"/>
              </a:rPr>
              <a:t>Manajemen</a:t>
            </a:r>
          </a:p>
        </p:txBody>
      </p:sp>
      <p:sp>
        <p:nvSpPr>
          <p:cNvPr id="9226" name="TextBox 17"/>
          <p:cNvSpPr txBox="1">
            <a:spLocks noChangeArrowheads="1"/>
          </p:cNvSpPr>
          <p:nvPr/>
        </p:nvSpPr>
        <p:spPr bwMode="auto">
          <a:xfrm>
            <a:off x="4876800" y="3962400"/>
            <a:ext cx="11430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600">
                <a:latin typeface="Calibri" pitchFamily="34" charset="0"/>
              </a:rPr>
              <a:t>Teknologi</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96000"/>
          </a:xfrm>
        </p:spPr>
        <p:txBody>
          <a:bodyPr rtlCol="0">
            <a:normAutofit/>
          </a:bodyPr>
          <a:lstStyle/>
          <a:p>
            <a:pPr marL="174625" indent="-174625" algn="just" eaLnBrk="1" fontAlgn="auto" hangingPunct="1">
              <a:lnSpc>
                <a:spcPct val="150000"/>
              </a:lnSpc>
              <a:spcAft>
                <a:spcPts val="0"/>
              </a:spcAft>
              <a:buFont typeface="Arial" pitchFamily="34" charset="0"/>
              <a:buChar char="•"/>
              <a:defRPr/>
            </a:pPr>
            <a:r>
              <a:rPr lang="en-US" sz="1600" b="1" dirty="0" err="1" smtClean="0"/>
              <a:t>Organisasi</a:t>
            </a:r>
            <a:endParaRPr lang="en-US" sz="1600" b="1" dirty="0" smtClean="0"/>
          </a:p>
          <a:p>
            <a:pPr marL="174625" indent="0" algn="just" eaLnBrk="1" fontAlgn="auto" hangingPunct="1">
              <a:lnSpc>
                <a:spcPct val="150000"/>
              </a:lnSpc>
              <a:spcAft>
                <a:spcPts val="0"/>
              </a:spcAft>
              <a:buFontTx/>
              <a:buChar char="-"/>
              <a:defRPr/>
            </a:pPr>
            <a:r>
              <a:rPr lang="en-US" sz="1600" dirty="0" smtClean="0"/>
              <a:t>  </a:t>
            </a:r>
            <a:r>
              <a:rPr lang="en-US" sz="1600" dirty="0" err="1" smtClean="0"/>
              <a:t>Organisasi</a:t>
            </a:r>
            <a:r>
              <a:rPr lang="en-US" sz="1600" dirty="0" smtClean="0"/>
              <a:t> </a:t>
            </a:r>
            <a:r>
              <a:rPr lang="en-US" sz="1600" dirty="0" err="1" smtClean="0"/>
              <a:t>memiliki</a:t>
            </a:r>
            <a:r>
              <a:rPr lang="en-US" sz="1600" dirty="0" smtClean="0"/>
              <a:t> </a:t>
            </a:r>
            <a:r>
              <a:rPr lang="en-US" sz="1600" dirty="0" err="1" smtClean="0"/>
              <a:t>beberapa</a:t>
            </a:r>
            <a:r>
              <a:rPr lang="en-US" sz="1600" dirty="0" smtClean="0"/>
              <a:t> </a:t>
            </a:r>
            <a:r>
              <a:rPr lang="en-US" sz="1600" dirty="0" err="1" smtClean="0"/>
              <a:t>tingkatan</a:t>
            </a:r>
            <a:r>
              <a:rPr lang="en-US" sz="1600" dirty="0" smtClean="0"/>
              <a:t>  </a:t>
            </a:r>
            <a:r>
              <a:rPr lang="en-US" sz="1600" dirty="0" err="1" smtClean="0"/>
              <a:t>manajerial</a:t>
            </a:r>
            <a:r>
              <a:rPr lang="en-US" sz="1600" dirty="0" smtClean="0"/>
              <a:t> </a:t>
            </a:r>
            <a:r>
              <a:rPr lang="en-US" sz="1600" dirty="0" err="1" smtClean="0"/>
              <a:t>dan</a:t>
            </a:r>
            <a:r>
              <a:rPr lang="en-US" sz="1600" dirty="0" smtClean="0"/>
              <a:t> </a:t>
            </a:r>
            <a:r>
              <a:rPr lang="en-US" sz="1600" dirty="0" err="1" smtClean="0"/>
              <a:t>keahlian</a:t>
            </a:r>
            <a:r>
              <a:rPr lang="en-US" sz="1600" dirty="0" smtClean="0"/>
              <a:t> yang </a:t>
            </a:r>
            <a:r>
              <a:rPr lang="en-US" sz="1600" dirty="0" err="1" smtClean="0"/>
              <a:t>berbeda-beda</a:t>
            </a:r>
            <a:endParaRPr lang="en-US" sz="1600" dirty="0" smtClean="0"/>
          </a:p>
          <a:p>
            <a:pPr marL="347663" indent="-173038" algn="just" eaLnBrk="1" fontAlgn="auto" hangingPunct="1">
              <a:lnSpc>
                <a:spcPct val="150000"/>
              </a:lnSpc>
              <a:spcAft>
                <a:spcPts val="0"/>
              </a:spcAft>
              <a:buFont typeface="Arial" pitchFamily="34" charset="0"/>
              <a:buNone/>
              <a:defRPr/>
            </a:pPr>
            <a:r>
              <a:rPr lang="en-US" sz="1600" dirty="0" smtClean="0"/>
              <a:t>	&gt; Top Management-</a:t>
            </a:r>
            <a:r>
              <a:rPr lang="en-US" sz="1600" dirty="0" smtClean="0">
                <a:sym typeface="Wingdings" pitchFamily="2" charset="2"/>
              </a:rPr>
              <a:t> </a:t>
            </a:r>
            <a:r>
              <a:rPr lang="en-US" sz="1600" dirty="0" err="1" smtClean="0">
                <a:sym typeface="Wingdings" pitchFamily="2" charset="2"/>
              </a:rPr>
              <a:t>keputusan</a:t>
            </a:r>
            <a:r>
              <a:rPr lang="en-US" sz="1600" dirty="0" smtClean="0">
                <a:sym typeface="Wingdings" pitchFamily="2" charset="2"/>
              </a:rPr>
              <a:t> </a:t>
            </a:r>
            <a:r>
              <a:rPr lang="en-US" sz="1600" dirty="0" err="1" smtClean="0">
                <a:sym typeface="Wingdings" pitchFamily="2" charset="2"/>
              </a:rPr>
              <a:t>strategis</a:t>
            </a:r>
            <a:endParaRPr lang="en-US" sz="1600" dirty="0" smtClean="0">
              <a:sym typeface="Wingdings" pitchFamily="2" charset="2"/>
            </a:endParaRPr>
          </a:p>
          <a:p>
            <a:pPr marL="347663" indent="-173038" algn="just" eaLnBrk="1" fontAlgn="auto" hangingPunct="1">
              <a:lnSpc>
                <a:spcPct val="150000"/>
              </a:lnSpc>
              <a:spcAft>
                <a:spcPts val="0"/>
              </a:spcAft>
              <a:buFont typeface="Arial" pitchFamily="34" charset="0"/>
              <a:buNone/>
              <a:defRPr/>
            </a:pPr>
            <a:r>
              <a:rPr lang="en-US" sz="1600" dirty="0" smtClean="0">
                <a:sym typeface="Wingdings" pitchFamily="2" charset="2"/>
              </a:rPr>
              <a:t>	&gt; Middle Management  </a:t>
            </a:r>
            <a:r>
              <a:rPr lang="en-US" sz="1600" dirty="0" err="1" smtClean="0">
                <a:sym typeface="Wingdings" pitchFamily="2" charset="2"/>
              </a:rPr>
              <a:t>Menjalankan</a:t>
            </a:r>
            <a:r>
              <a:rPr lang="en-US" sz="1600" dirty="0" smtClean="0">
                <a:sym typeface="Wingdings" pitchFamily="2" charset="2"/>
              </a:rPr>
              <a:t> </a:t>
            </a:r>
            <a:r>
              <a:rPr lang="en-US" sz="1600" dirty="0" err="1" smtClean="0">
                <a:sym typeface="Wingdings" pitchFamily="2" charset="2"/>
              </a:rPr>
              <a:t>rencana</a:t>
            </a:r>
            <a:r>
              <a:rPr lang="en-US" sz="1600" dirty="0" smtClean="0">
                <a:sym typeface="Wingdings" pitchFamily="2" charset="2"/>
              </a:rPr>
              <a:t> program</a:t>
            </a:r>
          </a:p>
          <a:p>
            <a:pPr marL="347663" indent="-173038" algn="just" eaLnBrk="1" fontAlgn="auto" hangingPunct="1">
              <a:lnSpc>
                <a:spcPct val="150000"/>
              </a:lnSpc>
              <a:spcAft>
                <a:spcPts val="0"/>
              </a:spcAft>
              <a:buFont typeface="Arial" pitchFamily="34" charset="0"/>
              <a:buNone/>
              <a:defRPr/>
            </a:pPr>
            <a:r>
              <a:rPr lang="en-US" sz="1600" dirty="0" smtClean="0">
                <a:sym typeface="Wingdings" pitchFamily="2" charset="2"/>
              </a:rPr>
              <a:t>	&gt; Low level Management  </a:t>
            </a:r>
            <a:r>
              <a:rPr lang="en-US" sz="1600" dirty="0" err="1" smtClean="0">
                <a:sym typeface="Wingdings" pitchFamily="2" charset="2"/>
              </a:rPr>
              <a:t>Mengawasi</a:t>
            </a:r>
            <a:r>
              <a:rPr lang="en-US" sz="1600" dirty="0" smtClean="0">
                <a:sym typeface="Wingdings" pitchFamily="2" charset="2"/>
              </a:rPr>
              <a:t> </a:t>
            </a:r>
            <a:r>
              <a:rPr lang="en-US" sz="1600" dirty="0" err="1" smtClean="0">
                <a:sym typeface="Wingdings" pitchFamily="2" charset="2"/>
              </a:rPr>
              <a:t>kegiatan</a:t>
            </a:r>
            <a:r>
              <a:rPr lang="en-US" sz="1600" dirty="0" smtClean="0">
                <a:sym typeface="Wingdings" pitchFamily="2" charset="2"/>
              </a:rPr>
              <a:t> </a:t>
            </a:r>
            <a:r>
              <a:rPr lang="en-US" sz="1600" dirty="0" err="1" smtClean="0">
                <a:sym typeface="Wingdings" pitchFamily="2" charset="2"/>
              </a:rPr>
              <a:t>harian</a:t>
            </a:r>
            <a:endParaRPr lang="en-US" sz="1600" dirty="0" smtClean="0">
              <a:sym typeface="Wingdings" pitchFamily="2" charset="2"/>
            </a:endParaRPr>
          </a:p>
          <a:p>
            <a:pPr marL="347663" indent="-173038" algn="just" eaLnBrk="1" fontAlgn="auto" hangingPunct="1">
              <a:lnSpc>
                <a:spcPct val="150000"/>
              </a:lnSpc>
              <a:spcAft>
                <a:spcPts val="0"/>
              </a:spcAft>
              <a:buFont typeface="Arial" pitchFamily="34" charset="0"/>
              <a:buNone/>
              <a:defRPr/>
            </a:pPr>
            <a:r>
              <a:rPr lang="en-US" sz="1600" dirty="0" smtClean="0">
                <a:sym typeface="Wingdings" pitchFamily="2" charset="2"/>
              </a:rPr>
              <a:t>		&gt;&gt; </a:t>
            </a:r>
            <a:r>
              <a:rPr lang="en-US" sz="1600" dirty="0" err="1" smtClean="0">
                <a:sym typeface="Wingdings" pitchFamily="2" charset="2"/>
              </a:rPr>
              <a:t>Tenaga</a:t>
            </a:r>
            <a:r>
              <a:rPr lang="en-US" sz="1600" dirty="0" smtClean="0">
                <a:sym typeface="Wingdings" pitchFamily="2" charset="2"/>
              </a:rPr>
              <a:t> </a:t>
            </a:r>
            <a:r>
              <a:rPr lang="en-US" sz="1600" dirty="0" err="1" smtClean="0">
                <a:sym typeface="Wingdings" pitchFamily="2" charset="2"/>
              </a:rPr>
              <a:t>Ahli</a:t>
            </a:r>
            <a:endParaRPr lang="en-US" sz="1600" dirty="0" smtClean="0">
              <a:solidFill>
                <a:srgbClr val="FF0000"/>
              </a:solidFill>
              <a:sym typeface="Wingdings" pitchFamily="2" charset="2"/>
            </a:endParaRPr>
          </a:p>
          <a:p>
            <a:pPr marL="347663" indent="-173038" algn="just" eaLnBrk="1" fontAlgn="auto" hangingPunct="1">
              <a:lnSpc>
                <a:spcPct val="150000"/>
              </a:lnSpc>
              <a:spcAft>
                <a:spcPts val="0"/>
              </a:spcAft>
              <a:buFont typeface="Arial" pitchFamily="34" charset="0"/>
              <a:buNone/>
              <a:defRPr/>
            </a:pPr>
            <a:r>
              <a:rPr lang="en-US" sz="1600" dirty="0" smtClean="0">
                <a:sym typeface="Wingdings" pitchFamily="2" charset="2"/>
              </a:rPr>
              <a:t>		&gt;&gt;</a:t>
            </a:r>
            <a:r>
              <a:rPr lang="en-US" sz="1600" dirty="0" err="1" smtClean="0">
                <a:sym typeface="Wingdings" pitchFamily="2" charset="2"/>
              </a:rPr>
              <a:t>Pekerja</a:t>
            </a:r>
            <a:r>
              <a:rPr lang="en-US" sz="1600" dirty="0" smtClean="0">
                <a:sym typeface="Wingdings" pitchFamily="2" charset="2"/>
              </a:rPr>
              <a:t> Data</a:t>
            </a:r>
            <a:endParaRPr lang="en-US" sz="1600" dirty="0" smtClean="0">
              <a:solidFill>
                <a:srgbClr val="FF0000"/>
              </a:solidFill>
              <a:sym typeface="Wingdings" pitchFamily="2" charset="2"/>
            </a:endParaRPr>
          </a:p>
          <a:p>
            <a:pPr marL="347663" indent="-173038" algn="just" eaLnBrk="1" fontAlgn="auto" hangingPunct="1">
              <a:lnSpc>
                <a:spcPct val="150000"/>
              </a:lnSpc>
              <a:spcAft>
                <a:spcPts val="0"/>
              </a:spcAft>
              <a:buFont typeface="Arial" pitchFamily="34" charset="0"/>
              <a:buNone/>
              <a:defRPr/>
            </a:pPr>
            <a:r>
              <a:rPr lang="en-US" sz="1600" dirty="0" smtClean="0">
                <a:sym typeface="Wingdings" pitchFamily="2" charset="2"/>
              </a:rPr>
              <a:t>		&gt;&gt; </a:t>
            </a:r>
            <a:r>
              <a:rPr lang="en-US" sz="1600" dirty="0" err="1" smtClean="0">
                <a:sym typeface="Wingdings" pitchFamily="2" charset="2"/>
              </a:rPr>
              <a:t>Pekerja</a:t>
            </a:r>
            <a:r>
              <a:rPr lang="en-US" sz="1600" dirty="0" smtClean="0">
                <a:sym typeface="Wingdings" pitchFamily="2" charset="2"/>
              </a:rPr>
              <a:t> </a:t>
            </a:r>
            <a:r>
              <a:rPr lang="en-US" sz="1600" dirty="0" err="1" smtClean="0">
                <a:sym typeface="Wingdings" pitchFamily="2" charset="2"/>
              </a:rPr>
              <a:t>Produksi</a:t>
            </a:r>
            <a:endParaRPr lang="en-US" sz="1600" dirty="0" smtClean="0">
              <a:solidFill>
                <a:srgbClr val="FF0000"/>
              </a:solidFill>
            </a:endParaRPr>
          </a:p>
          <a:p>
            <a:pPr marL="174625" indent="-174625" algn="just" eaLnBrk="1" fontAlgn="auto" hangingPunct="1">
              <a:lnSpc>
                <a:spcPct val="150000"/>
              </a:lnSpc>
              <a:spcAft>
                <a:spcPts val="0"/>
              </a:spcAft>
              <a:buFont typeface="Arial" pitchFamily="34" charset="0"/>
              <a:buChar char="•"/>
              <a:defRPr/>
            </a:pPr>
            <a:r>
              <a:rPr lang="en-US" sz="1600" b="1" dirty="0" err="1" smtClean="0"/>
              <a:t>Manajemen</a:t>
            </a:r>
            <a:endParaRPr lang="en-US" sz="1600" b="1" dirty="0" smtClean="0"/>
          </a:p>
          <a:p>
            <a:pPr marL="174625" indent="0" algn="just" eaLnBrk="1" fontAlgn="auto" hangingPunct="1">
              <a:lnSpc>
                <a:spcPct val="150000"/>
              </a:lnSpc>
              <a:spcAft>
                <a:spcPts val="0"/>
              </a:spcAft>
              <a:buFont typeface="Arial" pitchFamily="34" charset="0"/>
              <a:buNone/>
              <a:defRPr/>
            </a:pPr>
            <a:r>
              <a:rPr lang="en-US" sz="1600" dirty="0" smtClean="0"/>
              <a:t>- </a:t>
            </a:r>
            <a:r>
              <a:rPr lang="en-US" sz="1600" dirty="0" err="1" smtClean="0"/>
              <a:t>Tugas</a:t>
            </a:r>
            <a:r>
              <a:rPr lang="en-US" sz="1600" dirty="0" smtClean="0"/>
              <a:t> : </a:t>
            </a:r>
            <a:r>
              <a:rPr lang="en-US" sz="1600" dirty="0" err="1" smtClean="0"/>
              <a:t>berusaha</a:t>
            </a:r>
            <a:r>
              <a:rPr lang="en-US" sz="1600" dirty="0" smtClean="0"/>
              <a:t> </a:t>
            </a:r>
            <a:r>
              <a:rPr lang="en-US" sz="1600" dirty="0" err="1" smtClean="0"/>
              <a:t>untuk</a:t>
            </a:r>
            <a:r>
              <a:rPr lang="en-US" sz="1600" dirty="0" smtClean="0"/>
              <a:t> </a:t>
            </a:r>
            <a:r>
              <a:rPr lang="en-US" sz="1600" dirty="0" err="1" smtClean="0"/>
              <a:t>memahami</a:t>
            </a:r>
            <a:r>
              <a:rPr lang="en-US" sz="1600" dirty="0" smtClean="0"/>
              <a:t> </a:t>
            </a:r>
            <a:r>
              <a:rPr lang="en-US" sz="1600" dirty="0" err="1" smtClean="0"/>
              <a:t>banyak</a:t>
            </a:r>
            <a:r>
              <a:rPr lang="en-US" sz="1600" dirty="0" smtClean="0"/>
              <a:t> </a:t>
            </a:r>
            <a:r>
              <a:rPr lang="en-US" sz="1600" dirty="0" err="1" smtClean="0"/>
              <a:t>keadaan</a:t>
            </a:r>
            <a:r>
              <a:rPr lang="en-US" sz="1600" dirty="0" smtClean="0"/>
              <a:t> yang </a:t>
            </a:r>
            <a:r>
              <a:rPr lang="en-US" sz="1600" dirty="0" err="1" smtClean="0"/>
              <a:t>dihadapi</a:t>
            </a:r>
            <a:r>
              <a:rPr lang="en-US" sz="1600" dirty="0" smtClean="0"/>
              <a:t> </a:t>
            </a:r>
            <a:r>
              <a:rPr lang="en-US" sz="1600" dirty="0" err="1" smtClean="0"/>
              <a:t>oleh</a:t>
            </a:r>
            <a:r>
              <a:rPr lang="en-US" sz="1600" dirty="0" smtClean="0"/>
              <a:t> </a:t>
            </a:r>
            <a:r>
              <a:rPr lang="en-US" sz="1600" dirty="0" err="1" smtClean="0"/>
              <a:t>organisasi</a:t>
            </a:r>
            <a:r>
              <a:rPr lang="en-US" sz="1600" dirty="0" smtClean="0"/>
              <a:t>, </a:t>
            </a:r>
            <a:r>
              <a:rPr lang="en-US" sz="1600" dirty="0" err="1" smtClean="0"/>
              <a:t>mengambil</a:t>
            </a:r>
            <a:r>
              <a:rPr lang="en-US" sz="1600" dirty="0" smtClean="0"/>
              <a:t> </a:t>
            </a:r>
            <a:r>
              <a:rPr lang="en-US" sz="1600" dirty="0" err="1" smtClean="0"/>
              <a:t>keputusan</a:t>
            </a:r>
            <a:r>
              <a:rPr lang="en-US" sz="1600" dirty="0" smtClean="0"/>
              <a:t> </a:t>
            </a:r>
            <a:r>
              <a:rPr lang="en-US" sz="1600" dirty="0" err="1" smtClean="0"/>
              <a:t>dan</a:t>
            </a:r>
            <a:r>
              <a:rPr lang="en-US" sz="1600" dirty="0" smtClean="0"/>
              <a:t> </a:t>
            </a:r>
            <a:r>
              <a:rPr lang="en-US" sz="1600" dirty="0" err="1" smtClean="0"/>
              <a:t>merumuskan</a:t>
            </a:r>
            <a:r>
              <a:rPr lang="en-US" sz="1600" dirty="0" smtClean="0"/>
              <a:t> </a:t>
            </a:r>
            <a:r>
              <a:rPr lang="en-US" sz="1600" dirty="0" err="1" smtClean="0"/>
              <a:t>rencana</a:t>
            </a:r>
            <a:r>
              <a:rPr lang="en-US" sz="1600" dirty="0" smtClean="0"/>
              <a:t> </a:t>
            </a:r>
            <a:r>
              <a:rPr lang="en-US" sz="1600" dirty="0" err="1" smtClean="0"/>
              <a:t>kegiatan</a:t>
            </a:r>
            <a:r>
              <a:rPr lang="en-US" sz="1600" dirty="0" smtClean="0"/>
              <a:t> </a:t>
            </a:r>
            <a:r>
              <a:rPr lang="en-US" sz="1600" dirty="0" err="1" smtClean="0"/>
              <a:t>untuk</a:t>
            </a:r>
            <a:r>
              <a:rPr lang="en-US" sz="1600" dirty="0" smtClean="0"/>
              <a:t> </a:t>
            </a:r>
            <a:r>
              <a:rPr lang="en-US" sz="1600" dirty="0" err="1" smtClean="0"/>
              <a:t>memecahkan</a:t>
            </a:r>
            <a:r>
              <a:rPr lang="en-US" sz="1600" dirty="0" smtClean="0"/>
              <a:t> </a:t>
            </a:r>
            <a:r>
              <a:rPr lang="en-US" sz="1600" dirty="0" err="1" smtClean="0"/>
              <a:t>permasalahan</a:t>
            </a:r>
            <a:r>
              <a:rPr lang="en-US" sz="1600" dirty="0" smtClean="0"/>
              <a:t> </a:t>
            </a:r>
            <a:r>
              <a:rPr lang="en-US" sz="1600" dirty="0" err="1" smtClean="0"/>
              <a:t>organisasi</a:t>
            </a:r>
            <a:endParaRPr lang="en-US" sz="1600" dirty="0" smtClean="0"/>
          </a:p>
          <a:p>
            <a:pPr marL="174625" indent="-174625" algn="just" eaLnBrk="1" fontAlgn="auto" hangingPunct="1">
              <a:lnSpc>
                <a:spcPct val="150000"/>
              </a:lnSpc>
              <a:spcAft>
                <a:spcPts val="0"/>
              </a:spcAft>
              <a:buFont typeface="Arial" pitchFamily="34" charset="0"/>
              <a:buChar char="•"/>
              <a:defRPr/>
            </a:pPr>
            <a:r>
              <a:rPr lang="en-US" sz="1600" b="1" dirty="0" err="1" smtClean="0"/>
              <a:t>Teknologi</a:t>
            </a:r>
            <a:endParaRPr lang="en-US" sz="1600" b="1" dirty="0" smtClean="0"/>
          </a:p>
          <a:p>
            <a:pPr marL="174625" indent="0" algn="just" eaLnBrk="1" fontAlgn="auto" hangingPunct="1">
              <a:lnSpc>
                <a:spcPct val="150000"/>
              </a:lnSpc>
              <a:spcAft>
                <a:spcPts val="0"/>
              </a:spcAft>
              <a:buFont typeface="Arial" pitchFamily="34" charset="0"/>
              <a:buNone/>
              <a:defRPr/>
            </a:pPr>
            <a:r>
              <a:rPr lang="en-US" sz="1600" dirty="0" smtClean="0"/>
              <a:t>- </a:t>
            </a:r>
            <a:r>
              <a:rPr lang="en-US" sz="1600" dirty="0" err="1" smtClean="0"/>
              <a:t>Membutuhkan</a:t>
            </a:r>
            <a:r>
              <a:rPr lang="en-US" sz="1600" dirty="0" smtClean="0"/>
              <a:t> </a:t>
            </a:r>
            <a:r>
              <a:rPr lang="en-US" sz="1600" dirty="0" err="1" smtClean="0"/>
              <a:t>manusia</a:t>
            </a:r>
            <a:r>
              <a:rPr lang="en-US" sz="1600" dirty="0" smtClean="0"/>
              <a:t> </a:t>
            </a:r>
            <a:r>
              <a:rPr lang="en-US" sz="1600" dirty="0" err="1" smtClean="0"/>
              <a:t>untuk</a:t>
            </a:r>
            <a:r>
              <a:rPr lang="en-US" sz="1600" dirty="0" smtClean="0"/>
              <a:t> </a:t>
            </a:r>
            <a:r>
              <a:rPr lang="en-US" sz="1600" dirty="0" err="1" smtClean="0"/>
              <a:t>menjalankan</a:t>
            </a:r>
            <a:r>
              <a:rPr lang="en-US" sz="1600" dirty="0" smtClean="0"/>
              <a:t> </a:t>
            </a:r>
            <a:r>
              <a:rPr lang="en-US" sz="1600" dirty="0" err="1" smtClean="0"/>
              <a:t>dan</a:t>
            </a:r>
            <a:r>
              <a:rPr lang="en-US" sz="1600" dirty="0" smtClean="0"/>
              <a:t> </a:t>
            </a:r>
            <a:r>
              <a:rPr lang="en-US" sz="1600" dirty="0" err="1" smtClean="0"/>
              <a:t>mengelolanya</a:t>
            </a:r>
            <a:r>
              <a:rPr lang="en-US" sz="1600" dirty="0" smtClean="0"/>
              <a:t>, </a:t>
            </a:r>
            <a:r>
              <a:rPr lang="en-US" sz="1600" dirty="0" err="1" smtClean="0"/>
              <a:t>mewakili</a:t>
            </a:r>
            <a:r>
              <a:rPr lang="en-US" sz="1600" dirty="0" smtClean="0"/>
              <a:t> </a:t>
            </a:r>
            <a:r>
              <a:rPr lang="en-US" sz="1600" dirty="0" err="1" smtClean="0"/>
              <a:t>sumber</a:t>
            </a:r>
            <a:r>
              <a:rPr lang="en-US" sz="1600" dirty="0" smtClean="0"/>
              <a:t> </a:t>
            </a:r>
            <a:r>
              <a:rPr lang="en-US" sz="1600" dirty="0" err="1" smtClean="0"/>
              <a:t>daya</a:t>
            </a:r>
            <a:r>
              <a:rPr lang="en-US" sz="1600" dirty="0" smtClean="0"/>
              <a:t> yang </a:t>
            </a:r>
            <a:r>
              <a:rPr lang="en-US" sz="1600" dirty="0" err="1" smtClean="0"/>
              <a:t>dapat</a:t>
            </a:r>
            <a:r>
              <a:rPr lang="en-US" sz="1600" dirty="0" smtClean="0"/>
              <a:t> </a:t>
            </a:r>
            <a:r>
              <a:rPr lang="en-US" sz="1600" dirty="0" err="1" smtClean="0"/>
              <a:t>dibagi</a:t>
            </a:r>
            <a:r>
              <a:rPr lang="en-US" sz="1600" dirty="0" smtClean="0"/>
              <a:t> </a:t>
            </a:r>
            <a:r>
              <a:rPr lang="en-US" sz="1600" dirty="0" err="1" smtClean="0"/>
              <a:t>ke</a:t>
            </a:r>
            <a:r>
              <a:rPr lang="en-US" sz="1600" dirty="0" smtClean="0"/>
              <a:t> </a:t>
            </a:r>
            <a:r>
              <a:rPr lang="en-US" sz="1600" dirty="0" err="1" smtClean="0"/>
              <a:t>seluruh</a:t>
            </a:r>
            <a:r>
              <a:rPr lang="en-US" sz="1600" dirty="0" smtClean="0"/>
              <a:t> </a:t>
            </a:r>
            <a:r>
              <a:rPr lang="en-US" sz="1600" dirty="0" err="1" smtClean="0"/>
              <a:t>organisasi</a:t>
            </a:r>
            <a:r>
              <a:rPr lang="en-US" sz="1600" dirty="0" smtClean="0"/>
              <a:t> </a:t>
            </a:r>
            <a:r>
              <a:rPr lang="en-US" sz="1600" dirty="0" err="1" smtClean="0"/>
              <a:t>danmembentuk</a:t>
            </a:r>
            <a:r>
              <a:rPr lang="en-US" sz="1600" dirty="0" smtClean="0"/>
              <a:t> </a:t>
            </a:r>
            <a:r>
              <a:rPr lang="en-US" sz="1600" dirty="0" err="1" smtClean="0"/>
              <a:t>infrastruktur</a:t>
            </a:r>
            <a:r>
              <a:rPr lang="en-US" sz="1600" dirty="0" smtClean="0"/>
              <a:t> TI</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742</Words>
  <Application>Microsoft Office PowerPoint</Application>
  <PresentationFormat>On-screen Show (4:3)</PresentationFormat>
  <Paragraphs>145</Paragraphs>
  <Slides>12</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Wingdings</vt:lpstr>
      <vt:lpstr>Office Theme</vt:lpstr>
      <vt:lpstr>MANAJEMEN SISTEM INFORMASI BOBOT 3 SKS </vt:lpstr>
      <vt:lpstr>TUJUAN DAN LINGKUP</vt:lpstr>
      <vt:lpstr>BAB I  SISTEM INFORMASI DALAM KEGIATAN BISNIS SAAT INI</vt:lpstr>
      <vt:lpstr>TUJUAN BISNIS STRATEGIS</vt:lpstr>
      <vt:lpstr>PowerPoint Presentation</vt:lpstr>
      <vt:lpstr>Produk, jasa dan model bisnis baru</vt:lpstr>
      <vt:lpstr>PowerPoint Presentation</vt:lpstr>
      <vt:lpstr>PowerPoint Presentation</vt:lpstr>
      <vt:lpstr>PowerPoint Presentation</vt:lpstr>
      <vt:lpstr>PowerPoint Presentation</vt:lpstr>
      <vt:lpstr>PowerPoint Presentation</vt:lpstr>
      <vt:lpstr>PowerPoint Presentation</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MANAJEMEN SISTEM INFORMASI BOBOT 3 SKS</dc:title>
  <dc:creator>Naufal</dc:creator>
  <cp:lastModifiedBy>Phantom Assassin</cp:lastModifiedBy>
  <cp:revision>3</cp:revision>
  <dcterms:created xsi:type="dcterms:W3CDTF">2009-11-18T04:32:26Z</dcterms:created>
  <dcterms:modified xsi:type="dcterms:W3CDTF">2012-11-03T03:53:10Z</dcterms:modified>
</cp:coreProperties>
</file>