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18BD5-0026-4E94-B894-EE4D798E2775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5CE5C-64A1-471C-97C7-512364D09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29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FAB497-483F-4CE7-B1F8-A41CE642B2C4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C2B33-A4F5-4FB9-B158-1ED644885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13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C2B33-A4F5-4FB9-B158-1ED644885C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6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C2B33-A4F5-4FB9-B158-1ED644885C2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50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C2B33-A4F5-4FB9-B158-1ED644885C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30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C2B33-A4F5-4FB9-B158-1ED644885C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487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C2B33-A4F5-4FB9-B158-1ED644885C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854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C2B33-A4F5-4FB9-B158-1ED644885C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4271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C2B33-A4F5-4FB9-B158-1ED644885C2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262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C2B33-A4F5-4FB9-B158-1ED644885C2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58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D9E97-5964-4105-B6A8-CC0AC00E354E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9CC67-F558-4EEC-A317-2A8B5AB427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61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1363A-9570-4B95-A859-6EECBDE328D2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88363-61BE-4B5D-8074-7E6BBC1B3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709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54B27-86B3-4B9B-91FB-51DCFCB59E58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A3724-2504-4941-A9DA-0276961FFC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27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6D2AC-1D7E-4C5C-88F5-B4863A554789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FB4F1-CD9E-4082-9AD3-18E0408D3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347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D32EB-B7FF-4EFB-B757-C924782D3B08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410F1-26C5-4C7E-AB08-01D6F2861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503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36E4B-0E07-4EF4-A35F-DD480D463372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14796-20DA-402B-82E6-00872B4E6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031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B0705-8F67-4AC0-8EE4-2246F2E4E34B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E1167-8778-49BC-9813-16078CCFB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4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2E27D-09F2-4B81-83FB-17825AF49537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C57BA-CFFB-4F96-92FD-5EF41C95B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06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44BAD-40A6-4210-BD19-C6FDC352BA8F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31536-C121-4FED-888B-4B1802110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057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0DEAB-D0AA-4610-9747-7515AF9FDA38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56C92-3EB4-4AB3-8179-518079075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728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4865B-81C2-4EBD-B55F-F61E3EC8FDBF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8653C-509C-421A-9613-5E36FB9E6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58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EC0678-7FE7-43B1-8FDB-377656714AA5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65FF2D9-F164-4AF2-BA7D-C90B7A427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600" b="1" smtClean="0"/>
              <a:t>MENGELOLA  PENGETAHUAN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 rtlCol="0">
            <a:norm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b="1" dirty="0" err="1" smtClean="0"/>
              <a:t>Dimensi</a:t>
            </a:r>
            <a:r>
              <a:rPr lang="en-US" sz="1600" b="1" dirty="0" smtClean="0"/>
              <a:t>  </a:t>
            </a:r>
            <a:r>
              <a:rPr lang="en-US" sz="1600" b="1" dirty="0" err="1" smtClean="0"/>
              <a:t>pengetahuan</a:t>
            </a:r>
            <a:r>
              <a:rPr lang="en-US" sz="1600" b="1" dirty="0" smtClean="0"/>
              <a:t> yang </a:t>
            </a:r>
            <a:r>
              <a:rPr lang="en-US" sz="1600" b="1" dirty="0" err="1" smtClean="0"/>
              <a:t>penting</a:t>
            </a:r>
            <a:endParaRPr lang="en-US" sz="1600" b="1" dirty="0" smtClean="0"/>
          </a:p>
          <a:p>
            <a:pPr marL="115888" indent="-115888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dirty="0" smtClean="0"/>
              <a:t>Data </a:t>
            </a:r>
            <a:r>
              <a:rPr lang="en-US" sz="1600" dirty="0" smtClean="0">
                <a:sym typeface="Wingdings" pitchFamily="2" charset="2"/>
              </a:rPr>
              <a:t> </a:t>
            </a:r>
            <a:r>
              <a:rPr lang="en-US" sz="1600" dirty="0" err="1" smtClean="0">
                <a:sym typeface="Wingdings" pitchFamily="2" charset="2"/>
              </a:rPr>
              <a:t>informasi</a:t>
            </a:r>
            <a:endParaRPr lang="en-US" sz="1600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115888" indent="-115888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dirty="0" err="1" smtClean="0">
                <a:sym typeface="Wingdings" pitchFamily="2" charset="2"/>
              </a:rPr>
              <a:t>Informasi</a:t>
            </a:r>
            <a:r>
              <a:rPr lang="en-US" sz="1600" dirty="0" smtClean="0">
                <a:sym typeface="Wingdings" pitchFamily="2" charset="2"/>
              </a:rPr>
              <a:t>  </a:t>
            </a:r>
            <a:r>
              <a:rPr lang="en-US" sz="1600" dirty="0" err="1" smtClean="0">
                <a:sym typeface="Wingdings" pitchFamily="2" charset="2"/>
              </a:rPr>
              <a:t>pengetahuan</a:t>
            </a:r>
            <a:endParaRPr lang="en-US" sz="1600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115888" indent="-115888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dirty="0" err="1" smtClean="0">
                <a:sym typeface="Wingdings" pitchFamily="2" charset="2"/>
              </a:rPr>
              <a:t>Kebijakan</a:t>
            </a:r>
            <a:endParaRPr lang="en-US" sz="1600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115888" indent="-115888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dirty="0" err="1" smtClean="0">
                <a:sym typeface="Wingdings" pitchFamily="2" charset="2"/>
              </a:rPr>
              <a:t>Pengetahuan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dibagi</a:t>
            </a:r>
            <a:r>
              <a:rPr lang="en-US" sz="1600" dirty="0" smtClean="0">
                <a:sym typeface="Wingdings" pitchFamily="2" charset="2"/>
              </a:rPr>
              <a:t> 2 </a:t>
            </a:r>
            <a:r>
              <a:rPr lang="en-US" sz="1600" dirty="0" err="1" smtClean="0">
                <a:sym typeface="Wingdings" pitchFamily="2" charset="2"/>
              </a:rPr>
              <a:t>yaitu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pengetahuan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tersirat</a:t>
            </a:r>
            <a:r>
              <a:rPr lang="en-US" sz="1600" dirty="0" smtClean="0">
                <a:sym typeface="Wingdings" pitchFamily="2" charset="2"/>
              </a:rPr>
              <a:t> ( </a:t>
            </a:r>
            <a:r>
              <a:rPr lang="en-US" sz="1600" dirty="0" err="1" smtClean="0">
                <a:sym typeface="Wingdings" pitchFamily="2" charset="2"/>
              </a:rPr>
              <a:t>blm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terdokumentasi</a:t>
            </a:r>
            <a:r>
              <a:rPr lang="en-US" sz="1600" dirty="0" smtClean="0">
                <a:sym typeface="Wingdings" pitchFamily="2" charset="2"/>
              </a:rPr>
              <a:t> ) </a:t>
            </a:r>
            <a:r>
              <a:rPr lang="en-US" sz="1600" dirty="0" err="1" smtClean="0">
                <a:sym typeface="Wingdings" pitchFamily="2" charset="2"/>
              </a:rPr>
              <a:t>dan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pengetahuan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eksplisit</a:t>
            </a:r>
            <a:r>
              <a:rPr lang="en-US" sz="1600" dirty="0" smtClean="0">
                <a:sym typeface="Wingdings" pitchFamily="2" charset="2"/>
              </a:rPr>
              <a:t> ( </a:t>
            </a:r>
            <a:r>
              <a:rPr lang="en-US" sz="1600" dirty="0" err="1" smtClean="0">
                <a:sym typeface="Wingdings" pitchFamily="2" charset="2"/>
              </a:rPr>
              <a:t>sudah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terdokumentasikan</a:t>
            </a:r>
            <a:r>
              <a:rPr lang="en-US" sz="1600" dirty="0" smtClean="0">
                <a:sym typeface="Wingdings" pitchFamily="2" charset="2"/>
              </a:rPr>
              <a:t> )</a:t>
            </a:r>
          </a:p>
          <a:p>
            <a:pPr marL="115888" indent="-115888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endParaRPr lang="en-US" sz="1600" dirty="0" smtClean="0">
              <a:sym typeface="Wingdings" pitchFamily="2" charset="2"/>
            </a:endParaRP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b="1" dirty="0" err="1" smtClean="0"/>
              <a:t>Rantai</a:t>
            </a:r>
            <a:r>
              <a:rPr lang="en-US" sz="1600" b="1" dirty="0" smtClean="0"/>
              <a:t>  </a:t>
            </a:r>
            <a:r>
              <a:rPr lang="en-US" sz="1600" b="1" dirty="0" err="1" smtClean="0"/>
              <a:t>nilai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manajemen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pengetahuan</a:t>
            </a:r>
            <a:endParaRPr lang="en-US" sz="1600" b="1" dirty="0" smtClean="0"/>
          </a:p>
          <a:p>
            <a:pPr marL="174625" indent="-174625"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/>
              <a:t>- </a:t>
            </a:r>
            <a:r>
              <a:rPr lang="en-US" sz="1600" dirty="0" err="1" smtClean="0"/>
              <a:t>Manajemen</a:t>
            </a:r>
            <a:r>
              <a:rPr lang="en-US" sz="1600" dirty="0" smtClean="0"/>
              <a:t> </a:t>
            </a:r>
            <a:r>
              <a:rPr lang="en-US" sz="1600" dirty="0" err="1" smtClean="0"/>
              <a:t>pengetahuan</a:t>
            </a:r>
            <a:r>
              <a:rPr lang="en-US" sz="1600" dirty="0" smtClean="0"/>
              <a:t> (knowledge management )?? </a:t>
            </a:r>
          </a:p>
          <a:p>
            <a:pPr marL="115888" indent="-115888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 rtlCol="0">
            <a:norm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b="1" dirty="0" err="1" smtClean="0"/>
              <a:t>Pemerolehan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pengetahuan</a:t>
            </a:r>
            <a:endParaRPr lang="en-US" sz="1600" b="1" dirty="0" smtClean="0"/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err="1" smtClean="0"/>
              <a:t>Organisasi</a:t>
            </a:r>
            <a:r>
              <a:rPr lang="en-US" sz="1600" dirty="0" smtClean="0"/>
              <a:t> </a:t>
            </a:r>
            <a:r>
              <a:rPr lang="en-US" sz="1600" dirty="0" err="1" smtClean="0"/>
              <a:t>mendapatkan</a:t>
            </a:r>
            <a:r>
              <a:rPr lang="en-US" sz="1600" dirty="0" smtClean="0"/>
              <a:t> </a:t>
            </a:r>
            <a:r>
              <a:rPr lang="en-US" sz="1600" dirty="0" err="1" smtClean="0"/>
              <a:t>pengetahuan</a:t>
            </a:r>
            <a:r>
              <a:rPr lang="en-US" sz="1600" dirty="0" smtClean="0"/>
              <a:t> </a:t>
            </a:r>
            <a:r>
              <a:rPr lang="en-US" sz="1600" dirty="0" err="1" smtClean="0"/>
              <a:t>melalui</a:t>
            </a:r>
            <a:r>
              <a:rPr lang="en-US" sz="1600" dirty="0" smtClean="0"/>
              <a:t> </a:t>
            </a:r>
            <a:r>
              <a:rPr lang="en-US" sz="1600" dirty="0" err="1" smtClean="0"/>
              <a:t>beberapa</a:t>
            </a:r>
            <a:r>
              <a:rPr lang="en-US" sz="1600" dirty="0" smtClean="0"/>
              <a:t> </a:t>
            </a:r>
            <a:r>
              <a:rPr lang="en-US" sz="1600" dirty="0" err="1" smtClean="0"/>
              <a:t>cara</a:t>
            </a:r>
            <a:r>
              <a:rPr lang="en-US" sz="1600" dirty="0" smtClean="0"/>
              <a:t>, </a:t>
            </a:r>
            <a:r>
              <a:rPr lang="en-US" sz="1600" dirty="0" err="1" smtClean="0"/>
              <a:t>tergantung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jenis</a:t>
            </a:r>
            <a:r>
              <a:rPr lang="en-US" sz="1600" dirty="0" smtClean="0"/>
              <a:t> </a:t>
            </a:r>
            <a:r>
              <a:rPr lang="en-US" sz="1600" dirty="0" err="1" smtClean="0"/>
              <a:t>pengetahuan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dicarinya</a:t>
            </a:r>
            <a:r>
              <a:rPr lang="en-US" sz="1600" dirty="0" smtClean="0"/>
              <a:t>.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dirty="0" smtClean="0"/>
              <a:t>Perusahaan </a:t>
            </a:r>
            <a:r>
              <a:rPr lang="en-US" sz="1600" dirty="0" err="1" smtClean="0"/>
              <a:t>membangun</a:t>
            </a:r>
            <a:r>
              <a:rPr lang="en-US" sz="1600" dirty="0" smtClean="0"/>
              <a:t> </a:t>
            </a:r>
            <a:r>
              <a:rPr lang="en-US" sz="1600" dirty="0" err="1" smtClean="0"/>
              <a:t>pusat</a:t>
            </a:r>
            <a:r>
              <a:rPr lang="en-US" sz="1600" dirty="0" smtClean="0"/>
              <a:t> data yang </a:t>
            </a:r>
            <a:r>
              <a:rPr lang="en-US" sz="1600" dirty="0" err="1" smtClean="0"/>
              <a:t>berisi</a:t>
            </a:r>
            <a:r>
              <a:rPr lang="en-US" sz="1600" dirty="0" smtClean="0"/>
              <a:t> </a:t>
            </a:r>
            <a:r>
              <a:rPr lang="en-US" sz="1600" dirty="0" err="1" smtClean="0"/>
              <a:t>dokumen</a:t>
            </a:r>
            <a:r>
              <a:rPr lang="en-US" sz="1600" dirty="0" smtClean="0"/>
              <a:t>, </a:t>
            </a:r>
            <a:r>
              <a:rPr lang="en-US" sz="1600" dirty="0" err="1" smtClean="0"/>
              <a:t>laporan</a:t>
            </a:r>
            <a:r>
              <a:rPr lang="en-US" sz="1600" dirty="0" smtClean="0"/>
              <a:t>, </a:t>
            </a:r>
            <a:r>
              <a:rPr lang="en-US" sz="1600" dirty="0" err="1" smtClean="0"/>
              <a:t>presentasi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best practices  </a:t>
            </a:r>
            <a:r>
              <a:rPr lang="en-US" sz="1600" dirty="0" smtClean="0">
                <a:sym typeface="Wingdings" pitchFamily="2" charset="2"/>
              </a:rPr>
              <a:t> </a:t>
            </a:r>
            <a:r>
              <a:rPr lang="en-US" sz="1600" dirty="0" err="1" smtClean="0">
                <a:sym typeface="Wingdings" pitchFamily="2" charset="2"/>
              </a:rPr>
              <a:t>dikembangkan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untuk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menyertakan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dokumen</a:t>
            </a:r>
            <a:r>
              <a:rPr lang="en-US" sz="1600" dirty="0" smtClean="0">
                <a:sym typeface="Wingdings" pitchFamily="2" charset="2"/>
              </a:rPr>
              <a:t> yang </a:t>
            </a:r>
            <a:r>
              <a:rPr lang="en-US" sz="1600" dirty="0" err="1" smtClean="0">
                <a:sym typeface="Wingdings" pitchFamily="2" charset="2"/>
              </a:rPr>
              <a:t>tidak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terstruktur</a:t>
            </a:r>
            <a:endParaRPr lang="en-US" sz="1600" dirty="0" smtClean="0">
              <a:sym typeface="Wingdings" pitchFamily="2" charset="2"/>
            </a:endParaRP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dirty="0" smtClean="0">
                <a:sym typeface="Wingdings" pitchFamily="2" charset="2"/>
              </a:rPr>
              <a:t>Perusahaan </a:t>
            </a:r>
            <a:r>
              <a:rPr lang="en-US" sz="1600" dirty="0" err="1" smtClean="0">
                <a:sym typeface="Wingdings" pitchFamily="2" charset="2"/>
              </a:rPr>
              <a:t>mengembangkan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jaringan</a:t>
            </a:r>
            <a:r>
              <a:rPr lang="en-US" sz="1600" dirty="0" smtClean="0">
                <a:sym typeface="Wingdings" pitchFamily="2" charset="2"/>
              </a:rPr>
              <a:t> online agar </a:t>
            </a:r>
            <a:r>
              <a:rPr lang="en-US" sz="1600" dirty="0" err="1" smtClean="0">
                <a:sym typeface="Wingdings" pitchFamily="2" charset="2"/>
              </a:rPr>
              <a:t>para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karyawannya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dapat</a:t>
            </a:r>
            <a:r>
              <a:rPr lang="en-US" sz="1600" dirty="0" smtClean="0">
                <a:sym typeface="Wingdings" pitchFamily="2" charset="2"/>
              </a:rPr>
              <a:t> “</a:t>
            </a:r>
            <a:r>
              <a:rPr lang="en-US" sz="1600" dirty="0" err="1" smtClean="0">
                <a:sym typeface="Wingdings" pitchFamily="2" charset="2"/>
              </a:rPr>
              <a:t>menghubungkan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para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pakar</a:t>
            </a:r>
            <a:r>
              <a:rPr lang="en-US" sz="1600" dirty="0" smtClean="0">
                <a:sym typeface="Wingdings" pitchFamily="2" charset="2"/>
              </a:rPr>
              <a:t> “ </a:t>
            </a:r>
            <a:r>
              <a:rPr lang="en-US" sz="1600" dirty="0" err="1" smtClean="0">
                <a:sym typeface="Wingdings" pitchFamily="2" charset="2"/>
              </a:rPr>
              <a:t>di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perusahaan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tersebut</a:t>
            </a:r>
            <a:r>
              <a:rPr lang="en-US" sz="1600" dirty="0" smtClean="0">
                <a:sym typeface="Wingdings" pitchFamily="2" charset="2"/>
              </a:rPr>
              <a:t> yang </a:t>
            </a:r>
            <a:r>
              <a:rPr lang="en-US" sz="1600" dirty="0" err="1" smtClean="0">
                <a:sym typeface="Wingdings" pitchFamily="2" charset="2"/>
              </a:rPr>
              <a:t>memiliki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pengetahuan</a:t>
            </a:r>
            <a:endParaRPr lang="en-US" sz="1600" dirty="0" smtClean="0">
              <a:sym typeface="Wingdings" pitchFamily="2" charset="2"/>
            </a:endParaRP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dirty="0" smtClean="0">
                <a:sym typeface="Wingdings" pitchFamily="2" charset="2"/>
              </a:rPr>
              <a:t>Perusahaan </a:t>
            </a:r>
            <a:r>
              <a:rPr lang="en-US" sz="1600" dirty="0" err="1" smtClean="0">
                <a:sym typeface="Wingdings" pitchFamily="2" charset="2"/>
              </a:rPr>
              <a:t>harus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menciptakan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pengetahuan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baru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dengan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mencari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pola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dari</a:t>
            </a:r>
            <a:r>
              <a:rPr lang="en-US" sz="1600" dirty="0" smtClean="0">
                <a:sym typeface="Wingdings" pitchFamily="2" charset="2"/>
              </a:rPr>
              <a:t> data </a:t>
            </a:r>
            <a:r>
              <a:rPr lang="en-US" sz="1600" dirty="0" err="1" smtClean="0">
                <a:sym typeface="Wingdings" pitchFamily="2" charset="2"/>
              </a:rPr>
              <a:t>perusahaan</a:t>
            </a:r>
            <a:r>
              <a:rPr lang="en-US" sz="1600" dirty="0" smtClean="0">
                <a:sym typeface="Wingdings" pitchFamily="2" charset="2"/>
              </a:rPr>
              <a:t>/</a:t>
            </a:r>
            <a:r>
              <a:rPr lang="en-US" sz="1600" dirty="0" err="1" smtClean="0">
                <a:sym typeface="Wingdings" pitchFamily="2" charset="2"/>
              </a:rPr>
              <a:t>menggunakan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pengetahuan</a:t>
            </a:r>
            <a:r>
              <a:rPr lang="en-US" sz="1600" dirty="0" smtClean="0">
                <a:sym typeface="Wingdings" pitchFamily="2" charset="2"/>
              </a:rPr>
              <a:t> yang </a:t>
            </a:r>
            <a:r>
              <a:rPr lang="en-US" sz="1600" dirty="0" err="1" smtClean="0">
                <a:sym typeface="Wingdings" pitchFamily="2" charset="2"/>
              </a:rPr>
              <a:t>dimasukkan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dalam</a:t>
            </a:r>
            <a:r>
              <a:rPr lang="en-US" sz="1600" dirty="0" smtClean="0">
                <a:sym typeface="Wingdings" pitchFamily="2" charset="2"/>
              </a:rPr>
              <a:t> workstation </a:t>
            </a:r>
            <a:r>
              <a:rPr lang="en-US" sz="1600" dirty="0" err="1" smtClean="0">
                <a:sym typeface="Wingdings" pitchFamily="2" charset="2"/>
              </a:rPr>
              <a:t>sehingga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para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teknisi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dapat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mencari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pengetahuan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baru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dengan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mengakses</a:t>
            </a:r>
            <a:r>
              <a:rPr lang="en-US" sz="1600" dirty="0" smtClean="0">
                <a:sym typeface="Wingdings" pitchFamily="2" charset="2"/>
              </a:rPr>
              <a:t> workstation.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b="1" dirty="0" err="1" smtClean="0">
                <a:sym typeface="Wingdings" pitchFamily="2" charset="2"/>
              </a:rPr>
              <a:t>Penyimpanan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pengetahuan</a:t>
            </a:r>
            <a:endParaRPr lang="en-US" sz="1600" b="1" dirty="0" smtClean="0">
              <a:sym typeface="Wingdings" pitchFamily="2" charset="2"/>
            </a:endParaRP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err="1" smtClean="0">
                <a:sym typeface="Wingdings" pitchFamily="2" charset="2"/>
              </a:rPr>
              <a:t>Penyimpanan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pengetahuan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umumnya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melibatkan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proses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pembuatan</a:t>
            </a:r>
            <a:r>
              <a:rPr lang="en-US" sz="1600" dirty="0" smtClean="0">
                <a:sym typeface="Wingdings" pitchFamily="2" charset="2"/>
              </a:rPr>
              <a:t> basis data. </a:t>
            </a:r>
            <a:r>
              <a:rPr lang="en-US" sz="1600" dirty="0" err="1" smtClean="0">
                <a:sym typeface="Wingdings" pitchFamily="2" charset="2"/>
              </a:rPr>
              <a:t>Sistem</a:t>
            </a:r>
            <a:r>
              <a:rPr lang="en-US" sz="1600" dirty="0" smtClean="0">
                <a:sym typeface="Wingdings" pitchFamily="2" charset="2"/>
              </a:rPr>
              <a:t>  </a:t>
            </a:r>
            <a:r>
              <a:rPr lang="en-US" sz="1600" dirty="0" err="1" smtClean="0">
                <a:sym typeface="Wingdings" pitchFamily="2" charset="2"/>
              </a:rPr>
              <a:t>manajemen</a:t>
            </a:r>
            <a:r>
              <a:rPr lang="en-US" sz="1600" dirty="0" smtClean="0">
                <a:sym typeface="Wingdings" pitchFamily="2" charset="2"/>
              </a:rPr>
              <a:t>  </a:t>
            </a:r>
            <a:r>
              <a:rPr lang="en-US" sz="1600" dirty="0" err="1" smtClean="0">
                <a:sym typeface="Wingdings" pitchFamily="2" charset="2"/>
              </a:rPr>
              <a:t>dokumen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mengubah</a:t>
            </a:r>
            <a:r>
              <a:rPr lang="en-US" sz="1600" dirty="0" smtClean="0">
                <a:sym typeface="Wingdings" pitchFamily="2" charset="2"/>
              </a:rPr>
              <a:t> data </a:t>
            </a:r>
            <a:r>
              <a:rPr lang="en-US" sz="1600" dirty="0" err="1" smtClean="0">
                <a:sym typeface="Wingdings" pitchFamily="2" charset="2"/>
              </a:rPr>
              <a:t>ke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dalam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bentuk</a:t>
            </a:r>
            <a:r>
              <a:rPr lang="en-US" sz="1600" dirty="0" smtClean="0">
                <a:sym typeface="Wingdings" pitchFamily="2" charset="2"/>
              </a:rPr>
              <a:t> digital, </a:t>
            </a:r>
            <a:r>
              <a:rPr lang="en-US" sz="1600" dirty="0" err="1" smtClean="0">
                <a:sym typeface="Wingdings" pitchFamily="2" charset="2"/>
              </a:rPr>
              <a:t>menyusun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indeks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menandai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dokumen-dokumen</a:t>
            </a:r>
            <a:r>
              <a:rPr lang="en-US" sz="1600" dirty="0" smtClean="0">
                <a:sym typeface="Wingdings" pitchFamily="2" charset="2"/>
              </a:rPr>
              <a:t> yang </a:t>
            </a:r>
            <a:r>
              <a:rPr lang="en-US" sz="1600" dirty="0" err="1" smtClean="0">
                <a:sym typeface="Wingdings" pitchFamily="2" charset="2"/>
              </a:rPr>
              <a:t>diperlukan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berdasarkan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kerangka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kerja</a:t>
            </a:r>
            <a:r>
              <a:rPr lang="en-US" sz="1600" dirty="0" smtClean="0">
                <a:sym typeface="Wingdings" pitchFamily="2" charset="2"/>
              </a:rPr>
              <a:t> yang </a:t>
            </a:r>
            <a:r>
              <a:rPr lang="en-US" sz="1600" dirty="0" err="1" smtClean="0">
                <a:sym typeface="Wingdings" pitchFamily="2" charset="2"/>
              </a:rPr>
              <a:t>koheren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dengan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bentuk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akhirnya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suatu</a:t>
            </a:r>
            <a:r>
              <a:rPr lang="en-US" sz="1600" dirty="0" smtClean="0">
                <a:sym typeface="Wingdings" pitchFamily="2" charset="2"/>
              </a:rPr>
              <a:t> basis data yang </a:t>
            </a:r>
            <a:r>
              <a:rPr lang="en-US" sz="1600" dirty="0" err="1" smtClean="0">
                <a:sym typeface="Wingdings" pitchFamily="2" charset="2"/>
              </a:rPr>
              <a:t>dapat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menyimpan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berbagai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dokumen</a:t>
            </a:r>
            <a:r>
              <a:rPr lang="en-US" sz="1600" dirty="0" smtClean="0">
                <a:sym typeface="Wingdings" pitchFamily="2" charset="2"/>
              </a:rPr>
              <a:t>.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en-US" sz="1600" b="1" smtClean="0"/>
              <a:t>Jenis Knowledge Management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Sistem manajemen pengetahuan keseluruhan perusahaan</a:t>
            </a:r>
            <a:endParaRPr lang="en-US" sz="160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Sistem kerja pengetahuan</a:t>
            </a:r>
            <a:endParaRPr lang="en-US" sz="160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Teknik cerdas</a:t>
            </a:r>
          </a:p>
          <a:p>
            <a:pPr algn="just">
              <a:lnSpc>
                <a:spcPct val="150000"/>
              </a:lnSpc>
              <a:buFont typeface="Arial" charset="0"/>
              <a:buNone/>
            </a:pPr>
            <a:endParaRPr lang="en-US" sz="1600" smtClean="0"/>
          </a:p>
          <a:p>
            <a:pPr algn="just">
              <a:lnSpc>
                <a:spcPct val="150000"/>
              </a:lnSpc>
              <a:buFontTx/>
              <a:buChar char="-"/>
            </a:pPr>
            <a:endParaRPr lang="en-US" sz="16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Arial" charset="0"/>
              <a:buAutoNum type="alphaUcPeriod"/>
            </a:pPr>
            <a:r>
              <a:rPr lang="en-US" sz="1600" b="1" smtClean="0"/>
              <a:t>Sistem Manajemen pengetahuan keseluruhan perusahaan</a:t>
            </a:r>
          </a:p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en-US" sz="1600" smtClean="0"/>
              <a:t>Terdapat 3 kategori utama :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S. Pengetahuan terstruktur</a:t>
            </a:r>
            <a:endParaRPr lang="en-US" sz="1600" smtClean="0">
              <a:sym typeface="Wingdings" pitchFamily="2" charset="2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>
                <a:sym typeface="Wingdings" pitchFamily="2" charset="2"/>
              </a:rPr>
              <a:t>S. Pengetahuan semi terstruktur</a:t>
            </a:r>
            <a:endParaRPr lang="en-US" sz="1600" smtClean="0">
              <a:solidFill>
                <a:srgbClr val="FF0000"/>
              </a:solidFill>
              <a:sym typeface="Wingdings" pitchFamily="2" charset="2"/>
            </a:endParaRPr>
          </a:p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en-US" sz="1600" smtClean="0">
                <a:sym typeface="Wingdings" pitchFamily="2" charset="2"/>
              </a:rPr>
              <a:t>	s. pengetahuan terstruktur dan semi  berfungsi sebagai pusat penyimpanan penegtahuan</a:t>
            </a:r>
          </a:p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en-US" sz="1600" smtClean="0">
                <a:sym typeface="Wingdings" pitchFamily="2" charset="2"/>
              </a:rPr>
              <a:t>	Pusat penyimpanan pengetahuan (knowledge repository )  kump. Pengethuan internal dan eksternal yang berada dalam satu lokasi untuk efisiensi pengelolaannya dan penggunaannya (menggunakan mesin pencari ).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>
                <a:sym typeface="Wingdings" pitchFamily="2" charset="2"/>
              </a:rPr>
              <a:t>S. jaringan pengetahuan (knowledge network system )</a:t>
            </a:r>
            <a:endParaRPr lang="en-US" sz="16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 rtlCol="0">
            <a:norm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b="1" dirty="0" smtClean="0"/>
              <a:t>B. </a:t>
            </a:r>
            <a:r>
              <a:rPr lang="en-US" sz="1600" b="1" dirty="0" err="1" smtClean="0"/>
              <a:t>Sistem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Kerja</a:t>
            </a:r>
            <a:r>
              <a:rPr lang="en-US" sz="1600" b="1" dirty="0" smtClean="0"/>
              <a:t> Perusahaan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err="1" smtClean="0"/>
              <a:t>Pekerja</a:t>
            </a:r>
            <a:r>
              <a:rPr lang="en-US" sz="1600" dirty="0" smtClean="0"/>
              <a:t> </a:t>
            </a:r>
            <a:r>
              <a:rPr lang="en-US" sz="1600" dirty="0" err="1" smtClean="0"/>
              <a:t>pengetahuan</a:t>
            </a:r>
            <a:r>
              <a:rPr lang="en-US" sz="1600" dirty="0" smtClean="0"/>
              <a:t> </a:t>
            </a:r>
            <a:r>
              <a:rPr lang="en-US" sz="1600" dirty="0" err="1" smtClean="0"/>
              <a:t>biasanya</a:t>
            </a:r>
            <a:r>
              <a:rPr lang="en-US" sz="1600" dirty="0" smtClean="0"/>
              <a:t> </a:t>
            </a:r>
            <a:r>
              <a:rPr lang="en-US" sz="1600" dirty="0" err="1" smtClean="0"/>
              <a:t>memiliki</a:t>
            </a:r>
            <a:r>
              <a:rPr lang="en-US" sz="1600" dirty="0" smtClean="0"/>
              <a:t> </a:t>
            </a:r>
            <a:r>
              <a:rPr lang="en-US" sz="1600" dirty="0" err="1" smtClean="0"/>
              <a:t>tingkat</a:t>
            </a:r>
            <a:r>
              <a:rPr lang="en-US" sz="1600" dirty="0" smtClean="0"/>
              <a:t> </a:t>
            </a:r>
            <a:r>
              <a:rPr lang="en-US" sz="1600" dirty="0" err="1" smtClean="0"/>
              <a:t>pendidikan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tinggi</a:t>
            </a:r>
            <a:r>
              <a:rPr lang="en-US" sz="1600" dirty="0" smtClean="0"/>
              <a:t>, </a:t>
            </a:r>
            <a:r>
              <a:rPr lang="en-US" sz="1600" dirty="0" err="1" smtClean="0"/>
              <a:t>memiliki</a:t>
            </a:r>
            <a:r>
              <a:rPr lang="en-US" sz="1600" dirty="0" smtClean="0"/>
              <a:t> </a:t>
            </a:r>
            <a:r>
              <a:rPr lang="en-US" sz="1600" dirty="0" err="1" smtClean="0"/>
              <a:t>keanggotan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organisasi</a:t>
            </a:r>
            <a:r>
              <a:rPr lang="en-US" sz="1600" dirty="0" smtClean="0"/>
              <a:t> </a:t>
            </a:r>
            <a:r>
              <a:rPr lang="en-US" sz="1600" dirty="0" err="1" smtClean="0"/>
              <a:t>profesional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biasanya</a:t>
            </a:r>
            <a:r>
              <a:rPr lang="en-US" sz="1600" dirty="0" smtClean="0"/>
              <a:t> </a:t>
            </a:r>
            <a:r>
              <a:rPr lang="en-US" sz="1600" dirty="0" err="1" smtClean="0"/>
              <a:t>diminta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melakukan</a:t>
            </a:r>
            <a:r>
              <a:rPr lang="en-US" sz="1600" dirty="0" smtClean="0"/>
              <a:t> </a:t>
            </a:r>
            <a:r>
              <a:rPr lang="en-US" sz="1600" dirty="0" err="1" smtClean="0"/>
              <a:t>penilaian</a:t>
            </a:r>
            <a:r>
              <a:rPr lang="en-US" sz="1600" dirty="0" smtClean="0"/>
              <a:t>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aspek</a:t>
            </a:r>
            <a:r>
              <a:rPr lang="en-US" sz="1600" dirty="0" smtClean="0"/>
              <a:t> </a:t>
            </a:r>
            <a:r>
              <a:rPr lang="en-US" sz="1600" dirty="0" err="1" smtClean="0"/>
              <a:t>rutin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pekerjaan</a:t>
            </a:r>
            <a:r>
              <a:rPr lang="en-US" sz="1600" dirty="0" smtClean="0"/>
              <a:t> </a:t>
            </a:r>
            <a:r>
              <a:rPr lang="en-US" sz="1600" dirty="0" err="1" smtClean="0"/>
              <a:t>mereka</a:t>
            </a:r>
            <a:r>
              <a:rPr lang="en-US" sz="1600" dirty="0" smtClean="0"/>
              <a:t>. </a:t>
            </a:r>
            <a:r>
              <a:rPr lang="en-US" sz="1600" dirty="0" err="1" smtClean="0"/>
              <a:t>Pekerja</a:t>
            </a:r>
            <a:r>
              <a:rPr lang="en-US" sz="1600" dirty="0" smtClean="0"/>
              <a:t> </a:t>
            </a:r>
            <a:r>
              <a:rPr lang="en-US" sz="1600" dirty="0" err="1" smtClean="0"/>
              <a:t>pengetahuan</a:t>
            </a:r>
            <a:r>
              <a:rPr lang="en-US" sz="1600" dirty="0" smtClean="0"/>
              <a:t> </a:t>
            </a:r>
            <a:r>
              <a:rPr lang="en-US" sz="1600" dirty="0" err="1" smtClean="0"/>
              <a:t>melakukan</a:t>
            </a:r>
            <a:r>
              <a:rPr lang="en-US" sz="1600" dirty="0" smtClean="0"/>
              <a:t> 3 </a:t>
            </a:r>
            <a:r>
              <a:rPr lang="en-US" sz="1600" dirty="0" err="1" smtClean="0"/>
              <a:t>peran</a:t>
            </a:r>
            <a:r>
              <a:rPr lang="en-US" sz="1600" dirty="0" smtClean="0"/>
              <a:t> </a:t>
            </a:r>
            <a:r>
              <a:rPr lang="en-US" sz="1600" dirty="0" err="1" smtClean="0"/>
              <a:t>kunci</a:t>
            </a:r>
            <a:r>
              <a:rPr lang="en-US" sz="1600" dirty="0" smtClean="0"/>
              <a:t> yang </a:t>
            </a:r>
            <a:r>
              <a:rPr lang="en-US" sz="1600" dirty="0" err="1" smtClean="0"/>
              <a:t>sangat</a:t>
            </a:r>
            <a:r>
              <a:rPr lang="en-US" sz="1600" dirty="0" smtClean="0"/>
              <a:t> </a:t>
            </a:r>
            <a:r>
              <a:rPr lang="en-US" sz="1600" dirty="0" err="1" smtClean="0"/>
              <a:t>penting</a:t>
            </a:r>
            <a:r>
              <a:rPr lang="en-US" sz="1600" dirty="0" smtClean="0"/>
              <a:t> </a:t>
            </a:r>
            <a:r>
              <a:rPr lang="en-US" sz="1600" dirty="0" err="1" smtClean="0"/>
              <a:t>bagi</a:t>
            </a:r>
            <a:r>
              <a:rPr lang="en-US" sz="1600" dirty="0" smtClean="0"/>
              <a:t> </a:t>
            </a:r>
            <a:r>
              <a:rPr lang="en-US" sz="1600" dirty="0" err="1" smtClean="0"/>
              <a:t>organisasi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manajer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bekerja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organisasi</a:t>
            </a:r>
            <a:r>
              <a:rPr lang="en-US" sz="1600" dirty="0" smtClean="0"/>
              <a:t> :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dirty="0" err="1" smtClean="0"/>
              <a:t>Menjaga</a:t>
            </a:r>
            <a:r>
              <a:rPr lang="en-US" sz="1600" dirty="0" smtClean="0"/>
              <a:t> </a:t>
            </a:r>
            <a:r>
              <a:rPr lang="en-US" sz="1600" dirty="0" err="1" smtClean="0"/>
              <a:t>aliran</a:t>
            </a:r>
            <a:r>
              <a:rPr lang="en-US" sz="1600" dirty="0" smtClean="0"/>
              <a:t> </a:t>
            </a:r>
            <a:r>
              <a:rPr lang="en-US" sz="1600" dirty="0" err="1" smtClean="0"/>
              <a:t>pengetahuan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perusahaan</a:t>
            </a:r>
            <a:r>
              <a:rPr lang="en-US" sz="1600" dirty="0" smtClean="0"/>
              <a:t> </a:t>
            </a:r>
            <a:r>
              <a:rPr lang="en-US" sz="1600" dirty="0" err="1" smtClean="0"/>
              <a:t>seiring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perkembangan</a:t>
            </a:r>
            <a:r>
              <a:rPr lang="en-US" sz="1600" dirty="0" smtClean="0"/>
              <a:t> </a:t>
            </a:r>
            <a:r>
              <a:rPr lang="en-US" sz="1600" dirty="0" err="1" smtClean="0"/>
              <a:t>perusahaan</a:t>
            </a:r>
            <a:endParaRPr lang="en-US" sz="1600" dirty="0" smtClean="0"/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dirty="0" err="1" smtClean="0"/>
              <a:t>Bertugas</a:t>
            </a:r>
            <a:r>
              <a:rPr lang="en-US" sz="1600" dirty="0" smtClean="0"/>
              <a:t> </a:t>
            </a:r>
            <a:r>
              <a:rPr lang="en-US" sz="1600" dirty="0" err="1" smtClean="0"/>
              <a:t>melayani</a:t>
            </a:r>
            <a:r>
              <a:rPr lang="en-US" sz="1600" dirty="0" smtClean="0"/>
              <a:t>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konsultan</a:t>
            </a:r>
            <a:r>
              <a:rPr lang="en-US" sz="1600" dirty="0" smtClean="0"/>
              <a:t> internal </a:t>
            </a:r>
            <a:r>
              <a:rPr lang="en-US" sz="1600" dirty="0" err="1" smtClean="0"/>
              <a:t>mengenai</a:t>
            </a:r>
            <a:r>
              <a:rPr lang="en-US" sz="1600" dirty="0" smtClean="0"/>
              <a:t> </a:t>
            </a:r>
            <a:r>
              <a:rPr lang="en-US" sz="1600" dirty="0" err="1" smtClean="0"/>
              <a:t>pengetahuan</a:t>
            </a:r>
            <a:r>
              <a:rPr lang="en-US" sz="1600" dirty="0" smtClean="0"/>
              <a:t> </a:t>
            </a:r>
            <a:r>
              <a:rPr lang="en-US" sz="1600" dirty="0" err="1" smtClean="0"/>
              <a:t>khusus</a:t>
            </a:r>
            <a:r>
              <a:rPr lang="en-US" sz="1600" dirty="0" smtClean="0"/>
              <a:t> </a:t>
            </a:r>
            <a:r>
              <a:rPr lang="en-US" sz="1600" dirty="0" err="1" smtClean="0"/>
              <a:t>mereka</a:t>
            </a:r>
            <a:r>
              <a:rPr lang="en-US" sz="1600" dirty="0" smtClean="0"/>
              <a:t> </a:t>
            </a:r>
            <a:r>
              <a:rPr lang="en-US" sz="1600" dirty="0" err="1" smtClean="0"/>
              <a:t>berbagai</a:t>
            </a:r>
            <a:r>
              <a:rPr lang="en-US" sz="1600" dirty="0" smtClean="0"/>
              <a:t> </a:t>
            </a:r>
            <a:r>
              <a:rPr lang="en-US" sz="1600" dirty="0" err="1" smtClean="0"/>
              <a:t>perubahan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terjadi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kesempatan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muncul</a:t>
            </a:r>
            <a:endParaRPr lang="en-US" sz="1600" dirty="0" smtClean="0"/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dirty="0" err="1" smtClean="0"/>
              <a:t>Bertindak</a:t>
            </a:r>
            <a:r>
              <a:rPr lang="en-US" sz="1600" dirty="0" smtClean="0"/>
              <a:t>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agen</a:t>
            </a:r>
            <a:r>
              <a:rPr lang="en-US" sz="1600" dirty="0" smtClean="0"/>
              <a:t> </a:t>
            </a:r>
            <a:r>
              <a:rPr lang="en-US" sz="1600" dirty="0" err="1" smtClean="0"/>
              <a:t>perubahan</a:t>
            </a:r>
            <a:r>
              <a:rPr lang="en-US" sz="1600" dirty="0" smtClean="0"/>
              <a:t>, </a:t>
            </a:r>
            <a:r>
              <a:rPr lang="en-US" sz="1600" dirty="0" err="1" smtClean="0"/>
              <a:t>mengevaluasi</a:t>
            </a:r>
            <a:r>
              <a:rPr lang="en-US" sz="1600" dirty="0" smtClean="0"/>
              <a:t>, </a:t>
            </a:r>
            <a:r>
              <a:rPr lang="en-US" sz="1600" dirty="0" err="1" smtClean="0"/>
              <a:t>merintis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mendukung</a:t>
            </a:r>
            <a:r>
              <a:rPr lang="en-US" sz="1600" dirty="0" smtClean="0"/>
              <a:t> </a:t>
            </a:r>
            <a:r>
              <a:rPr lang="en-US" sz="1600" dirty="0" err="1" smtClean="0"/>
              <a:t>proyek-proyek</a:t>
            </a:r>
            <a:r>
              <a:rPr lang="en-US" sz="1600" dirty="0" smtClean="0"/>
              <a:t> </a:t>
            </a:r>
            <a:r>
              <a:rPr lang="en-US" sz="1600" dirty="0" err="1" smtClean="0"/>
              <a:t>perubahan</a:t>
            </a:r>
            <a:r>
              <a:rPr lang="en-US" sz="1600" dirty="0" smtClean="0"/>
              <a:t>.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err="1" smtClean="0"/>
              <a:t>Contoh</a:t>
            </a:r>
            <a:r>
              <a:rPr lang="en-US" sz="1600" dirty="0" smtClean="0"/>
              <a:t> : 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dirty="0" smtClean="0"/>
              <a:t>CAD (Computer Aided Design) </a:t>
            </a:r>
            <a:r>
              <a:rPr lang="en-US" sz="1600" dirty="0" smtClean="0">
                <a:sym typeface="Wingdings" pitchFamily="2" charset="2"/>
              </a:rPr>
              <a:t> </a:t>
            </a:r>
            <a:r>
              <a:rPr lang="en-US" sz="1600" dirty="0" err="1" smtClean="0">
                <a:sym typeface="Wingdings" pitchFamily="2" charset="2"/>
              </a:rPr>
              <a:t>membuat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proses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penciptaan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revisi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rancanan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menjadi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otomatis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dengan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menggunakan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komputer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dan</a:t>
            </a:r>
            <a:r>
              <a:rPr lang="en-US" sz="1600" dirty="0" smtClean="0">
                <a:sym typeface="Wingdings" pitchFamily="2" charset="2"/>
              </a:rPr>
              <a:t> s/w </a:t>
            </a:r>
            <a:r>
              <a:rPr lang="en-US" sz="1600" dirty="0" err="1" smtClean="0">
                <a:sym typeface="Wingdings" pitchFamily="2" charset="2"/>
              </a:rPr>
              <a:t>grafis</a:t>
            </a:r>
            <a:r>
              <a:rPr lang="en-US" sz="1600" dirty="0" smtClean="0">
                <a:sym typeface="Wingdings" pitchFamily="2" charset="2"/>
              </a:rPr>
              <a:t> yang </a:t>
            </a:r>
            <a:r>
              <a:rPr lang="en-US" sz="1600" dirty="0" err="1" smtClean="0">
                <a:sym typeface="Wingdings" pitchFamily="2" charset="2"/>
              </a:rPr>
              <a:t>rumit</a:t>
            </a:r>
            <a:endParaRPr lang="en-US" sz="1600" dirty="0" smtClean="0">
              <a:sym typeface="Wingdings" pitchFamily="2" charset="2"/>
            </a:endParaRP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dirty="0" smtClean="0">
                <a:sym typeface="Wingdings" pitchFamily="2" charset="2"/>
              </a:rPr>
              <a:t>Virtual Reality System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 rtlCol="0">
            <a:norm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b="1" dirty="0" smtClean="0"/>
              <a:t>C. </a:t>
            </a:r>
            <a:r>
              <a:rPr lang="en-US" sz="1600" b="1" dirty="0" err="1" smtClean="0"/>
              <a:t>Teknik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Cerdas</a:t>
            </a:r>
            <a:endParaRPr lang="en-US" sz="1600" dirty="0" smtClean="0"/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err="1" smtClean="0"/>
              <a:t>Kecerdasan</a:t>
            </a:r>
            <a:r>
              <a:rPr lang="en-US" sz="1600" dirty="0" smtClean="0"/>
              <a:t> </a:t>
            </a:r>
            <a:r>
              <a:rPr lang="en-US" sz="1600" dirty="0" err="1" smtClean="0"/>
              <a:t>buatan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teknologi</a:t>
            </a:r>
            <a:r>
              <a:rPr lang="en-US" sz="1600" dirty="0" smtClean="0"/>
              <a:t> basis data </a:t>
            </a:r>
            <a:r>
              <a:rPr lang="en-US" sz="1600" dirty="0" err="1" smtClean="0"/>
              <a:t>memberikan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sejumlah</a:t>
            </a:r>
            <a:r>
              <a:rPr lang="en-US" sz="1600" dirty="0" smtClean="0"/>
              <a:t> </a:t>
            </a:r>
            <a:r>
              <a:rPr lang="en-US" sz="1600" dirty="0" err="1" smtClean="0"/>
              <a:t>teknik</a:t>
            </a:r>
            <a:r>
              <a:rPr lang="en-US" sz="1600" dirty="0" smtClean="0"/>
              <a:t> </a:t>
            </a:r>
            <a:r>
              <a:rPr lang="en-US" sz="1600" dirty="0" err="1" smtClean="0"/>
              <a:t>cerdas</a:t>
            </a:r>
            <a:r>
              <a:rPr lang="en-US" sz="1600" dirty="0" smtClean="0"/>
              <a:t> yang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baerbagai</a:t>
            </a:r>
            <a:r>
              <a:rPr lang="en-US" sz="1600" dirty="0" smtClean="0"/>
              <a:t> </a:t>
            </a:r>
            <a:r>
              <a:rPr lang="en-US" sz="1600" dirty="0" err="1" smtClean="0"/>
              <a:t>organisasi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menangkap</a:t>
            </a:r>
            <a:r>
              <a:rPr lang="en-US" sz="1600" dirty="0" smtClean="0"/>
              <a:t> </a:t>
            </a:r>
            <a:r>
              <a:rPr lang="en-US" sz="1600" dirty="0" err="1" smtClean="0"/>
              <a:t>pengetahuan</a:t>
            </a:r>
            <a:r>
              <a:rPr lang="en-US" sz="1600" dirty="0" smtClean="0"/>
              <a:t> </a:t>
            </a:r>
            <a:r>
              <a:rPr lang="en-US" sz="1600" dirty="0" err="1" smtClean="0"/>
              <a:t>perorangan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kolektif</a:t>
            </a:r>
            <a:r>
              <a:rPr lang="en-US" sz="1600" dirty="0" smtClean="0"/>
              <a:t> </a:t>
            </a:r>
            <a:r>
              <a:rPr lang="en-US" sz="1600" dirty="0" err="1" smtClean="0"/>
              <a:t>serta</a:t>
            </a:r>
            <a:r>
              <a:rPr lang="en-US" sz="1600" dirty="0" smtClean="0"/>
              <a:t> </a:t>
            </a:r>
            <a:r>
              <a:rPr lang="en-US" sz="1600" dirty="0" err="1" smtClean="0"/>
              <a:t>mengembangka</a:t>
            </a:r>
            <a:r>
              <a:rPr lang="en-US" sz="1600" dirty="0" smtClean="0"/>
              <a:t> </a:t>
            </a:r>
            <a:r>
              <a:rPr lang="en-US" sz="1600" dirty="0" err="1" smtClean="0"/>
              <a:t>pengetahuan</a:t>
            </a:r>
            <a:r>
              <a:rPr lang="en-US" sz="1600" dirty="0" smtClean="0"/>
              <a:t>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.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b="1" dirty="0" smtClean="0"/>
              <a:t>Expert system</a:t>
            </a:r>
            <a:endParaRPr lang="en-US" sz="1600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err="1" smtClean="0">
                <a:sym typeface="Wingdings" pitchFamily="2" charset="2"/>
              </a:rPr>
              <a:t>Pengetahuan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manusia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harus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dimodelkan</a:t>
            </a:r>
            <a:r>
              <a:rPr lang="en-US" sz="1600" dirty="0" smtClean="0">
                <a:sym typeface="Wingdings" pitchFamily="2" charset="2"/>
              </a:rPr>
              <a:t> / </a:t>
            </a:r>
            <a:r>
              <a:rPr lang="en-US" sz="1600" dirty="0" err="1" smtClean="0">
                <a:sym typeface="Wingdings" pitchFamily="2" charset="2"/>
              </a:rPr>
              <a:t>direpresentasikan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sedemikian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rupa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sehingga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dapat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diproses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oleh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komputer</a:t>
            </a:r>
            <a:r>
              <a:rPr lang="en-US" sz="1600" dirty="0" smtClean="0">
                <a:sym typeface="Wingdings" pitchFamily="2" charset="2"/>
              </a:rPr>
              <a:t>. Expert system </a:t>
            </a:r>
            <a:r>
              <a:rPr lang="en-US" sz="1600" dirty="0" err="1" smtClean="0">
                <a:sym typeface="Wingdings" pitchFamily="2" charset="2"/>
              </a:rPr>
              <a:t>membuat</a:t>
            </a:r>
            <a:r>
              <a:rPr lang="en-US" sz="1600" dirty="0" smtClean="0">
                <a:sym typeface="Wingdings" pitchFamily="2" charset="2"/>
              </a:rPr>
              <a:t> model </a:t>
            </a:r>
            <a:r>
              <a:rPr lang="en-US" sz="1600" dirty="0" err="1" smtClean="0">
                <a:sym typeface="Wingdings" pitchFamily="2" charset="2"/>
              </a:rPr>
              <a:t>pengetahuan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manusia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menjadi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serangkaian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aturan</a:t>
            </a:r>
            <a:r>
              <a:rPr lang="en-US" sz="1600" dirty="0" smtClean="0">
                <a:sym typeface="Wingdings" pitchFamily="2" charset="2"/>
              </a:rPr>
              <a:t> yang </a:t>
            </a:r>
            <a:r>
              <a:rPr lang="en-US" sz="1600" dirty="0" err="1" smtClean="0">
                <a:sym typeface="Wingdings" pitchFamily="2" charset="2"/>
              </a:rPr>
              <a:t>secara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kolektif</a:t>
            </a:r>
            <a:r>
              <a:rPr lang="en-US" sz="1600" dirty="0" smtClean="0">
                <a:sym typeface="Wingdings" pitchFamily="2" charset="2"/>
              </a:rPr>
              <a:t> (basis </a:t>
            </a:r>
            <a:r>
              <a:rPr lang="en-US" sz="1600" dirty="0" err="1" smtClean="0">
                <a:sym typeface="Wingdings" pitchFamily="2" charset="2"/>
              </a:rPr>
              <a:t>pengetahuan</a:t>
            </a:r>
            <a:r>
              <a:rPr lang="en-US" sz="1600" dirty="0" smtClean="0">
                <a:sym typeface="Wingdings" pitchFamily="2" charset="2"/>
              </a:rPr>
              <a:t>/knowledge base).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 rtlCol="0">
            <a:normAutofit/>
          </a:bodyPr>
          <a:lstStyle/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err="1" smtClean="0">
                <a:sym typeface="Wingdings" pitchFamily="2" charset="2"/>
              </a:rPr>
              <a:t>Strategi</a:t>
            </a:r>
            <a:r>
              <a:rPr lang="en-US" sz="1600" dirty="0" smtClean="0">
                <a:sym typeface="Wingdings" pitchFamily="2" charset="2"/>
              </a:rPr>
              <a:t>  yang </a:t>
            </a:r>
            <a:r>
              <a:rPr lang="en-US" sz="1600" dirty="0" err="1" smtClean="0">
                <a:sym typeface="Wingdings" pitchFamily="2" charset="2"/>
              </a:rPr>
              <a:t>digunakan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untuk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melakukan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pencarian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dalam</a:t>
            </a:r>
            <a:r>
              <a:rPr lang="en-US" sz="1600" dirty="0" smtClean="0">
                <a:sym typeface="Wingdings" pitchFamily="2" charset="2"/>
              </a:rPr>
              <a:t> basis </a:t>
            </a:r>
            <a:r>
              <a:rPr lang="en-US" sz="1600" dirty="0" err="1" smtClean="0">
                <a:sym typeface="Wingdings" pitchFamily="2" charset="2"/>
              </a:rPr>
              <a:t>pengetahuan</a:t>
            </a:r>
            <a:r>
              <a:rPr lang="en-US" sz="1600" dirty="0" smtClean="0">
                <a:sym typeface="Wingdings" pitchFamily="2" charset="2"/>
              </a:rPr>
              <a:t> inference engine. </a:t>
            </a:r>
            <a:r>
              <a:rPr lang="en-US" sz="1600" dirty="0" err="1" smtClean="0">
                <a:sym typeface="Wingdings" pitchFamily="2" charset="2"/>
              </a:rPr>
              <a:t>Terdiri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dari</a:t>
            </a:r>
            <a:r>
              <a:rPr lang="en-US" sz="1600" dirty="0" smtClean="0">
                <a:sym typeface="Wingdings" pitchFamily="2" charset="2"/>
              </a:rPr>
              <a:t> 2 :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1600" dirty="0" err="1" smtClean="0">
                <a:sym typeface="Wingdings" pitchFamily="2" charset="2"/>
              </a:rPr>
              <a:t>Penalaran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maju</a:t>
            </a:r>
            <a:r>
              <a:rPr lang="en-US" sz="1600" dirty="0" smtClean="0">
                <a:sym typeface="Wingdings" pitchFamily="2" charset="2"/>
              </a:rPr>
              <a:t> (forward chaining )</a:t>
            </a:r>
            <a:endParaRPr lang="en-US" sz="1600" dirty="0" smtClean="0">
              <a:solidFill>
                <a:srgbClr val="FF0000"/>
              </a:solidFill>
              <a:sym typeface="Wingdings" pitchFamily="2" charset="2"/>
            </a:endParaRP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1600" dirty="0" err="1" smtClean="0">
                <a:sym typeface="Wingdings" pitchFamily="2" charset="2"/>
              </a:rPr>
              <a:t>Penalaran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mundur</a:t>
            </a:r>
            <a:r>
              <a:rPr lang="en-US" sz="1600" dirty="0" smtClean="0">
                <a:sym typeface="Wingdings" pitchFamily="2" charset="2"/>
              </a:rPr>
              <a:t> (backward chaining)</a:t>
            </a:r>
            <a:endParaRPr lang="en-US" sz="1600" dirty="0" smtClean="0">
              <a:solidFill>
                <a:srgbClr val="FF0000"/>
              </a:solidFill>
              <a:sym typeface="Wingdings" pitchFamily="2" charset="2"/>
            </a:endParaRP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b="1" dirty="0" smtClean="0">
                <a:sym typeface="Wingdings" pitchFamily="2" charset="2"/>
              </a:rPr>
              <a:t>- </a:t>
            </a:r>
            <a:r>
              <a:rPr lang="en-US" sz="1600" b="1" dirty="0" err="1" smtClean="0">
                <a:sym typeface="Wingdings" pitchFamily="2" charset="2"/>
              </a:rPr>
              <a:t>Sistem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Logika</a:t>
            </a:r>
            <a:r>
              <a:rPr lang="en-US" sz="1600" b="1" dirty="0" smtClean="0">
                <a:sym typeface="Wingdings" pitchFamily="2" charset="2"/>
              </a:rPr>
              <a:t> fuzzy</a:t>
            </a:r>
            <a:r>
              <a:rPr lang="en-US" sz="1600" dirty="0" smtClean="0">
                <a:sym typeface="Wingdings" pitchFamily="2" charset="2"/>
              </a:rPr>
              <a:t>  </a:t>
            </a:r>
            <a:r>
              <a:rPr lang="en-US" sz="1600" dirty="0" err="1" smtClean="0">
                <a:sym typeface="Wingdings" pitchFamily="2" charset="2"/>
              </a:rPr>
              <a:t>teknologi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berbasis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aturan</a:t>
            </a:r>
            <a:r>
              <a:rPr lang="en-US" sz="1600" dirty="0" smtClean="0">
                <a:sym typeface="Wingdings" pitchFamily="2" charset="2"/>
              </a:rPr>
              <a:t> yang </a:t>
            </a:r>
            <a:r>
              <a:rPr lang="en-US" sz="1600" dirty="0" err="1" smtClean="0">
                <a:sym typeface="Wingdings" pitchFamily="2" charset="2"/>
              </a:rPr>
              <a:t>dapat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merepresentasikan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ketidakpresisian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seperti</a:t>
            </a:r>
            <a:r>
              <a:rPr lang="en-US" sz="1600" dirty="0" smtClean="0">
                <a:sym typeface="Wingdings" pitchFamily="2" charset="2"/>
              </a:rPr>
              <a:t> yang </a:t>
            </a:r>
            <a:r>
              <a:rPr lang="en-US" sz="1600" dirty="0" err="1" smtClean="0">
                <a:sym typeface="Wingdings" pitchFamily="2" charset="2"/>
              </a:rPr>
              <a:t>telah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disebutkan</a:t>
            </a:r>
            <a:r>
              <a:rPr lang="en-US" sz="1600" dirty="0" smtClean="0">
                <a:sym typeface="Wingdings" pitchFamily="2" charset="2"/>
              </a:rPr>
              <a:t>, </a:t>
            </a:r>
            <a:r>
              <a:rPr lang="en-US" sz="1600" dirty="0" err="1" smtClean="0">
                <a:sym typeface="Wingdings" pitchFamily="2" charset="2"/>
              </a:rPr>
              <a:t>dengan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menciptakan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aturan</a:t>
            </a:r>
            <a:r>
              <a:rPr lang="en-US" sz="1600" dirty="0" smtClean="0">
                <a:sym typeface="Wingdings" pitchFamily="2" charset="2"/>
              </a:rPr>
              <a:t> yang </a:t>
            </a:r>
            <a:r>
              <a:rPr lang="en-US" sz="1600" dirty="0" err="1" smtClean="0">
                <a:sym typeface="Wingdings" pitchFamily="2" charset="2"/>
              </a:rPr>
              <a:t>menggunakan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nilai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subjektif</a:t>
            </a:r>
            <a:r>
              <a:rPr lang="en-US" sz="1600" dirty="0" smtClean="0">
                <a:sym typeface="Wingdings" pitchFamily="2" charset="2"/>
              </a:rPr>
              <a:t>/</a:t>
            </a:r>
            <a:r>
              <a:rPr lang="en-US" sz="1600" dirty="0" err="1" smtClean="0">
                <a:sym typeface="Wingdings" pitchFamily="2" charset="2"/>
              </a:rPr>
              <a:t>nilai</a:t>
            </a:r>
            <a:r>
              <a:rPr lang="en-US" sz="1600" dirty="0" smtClean="0">
                <a:sym typeface="Wingdings" pitchFamily="2" charset="2"/>
              </a:rPr>
              <a:t> yang </a:t>
            </a:r>
            <a:r>
              <a:rPr lang="en-US" sz="1600" dirty="0" err="1" smtClean="0">
                <a:sym typeface="Wingdings" pitchFamily="2" charset="2"/>
              </a:rPr>
              <a:t>mendekati</a:t>
            </a:r>
            <a:r>
              <a:rPr lang="en-US" sz="1600" dirty="0" smtClean="0">
                <a:sym typeface="Wingdings" pitchFamily="2" charset="2"/>
              </a:rPr>
              <a:t>.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b="1" dirty="0" smtClean="0">
                <a:sym typeface="Wingdings" pitchFamily="2" charset="2"/>
              </a:rPr>
              <a:t>- Neural network</a:t>
            </a:r>
            <a:endParaRPr lang="en-US" sz="1600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174625" indent="-174625" algn="just">
              <a:lnSpc>
                <a:spcPct val="150000"/>
              </a:lnSpc>
              <a:buFontTx/>
              <a:buChar char="-"/>
            </a:pPr>
            <a:r>
              <a:rPr lang="en-US" sz="1600" b="1" smtClean="0"/>
              <a:t>Genetic Algoritm</a:t>
            </a:r>
            <a:endParaRPr lang="en-US" sz="1600" smtClean="0">
              <a:solidFill>
                <a:srgbClr val="FF0000"/>
              </a:solidFill>
              <a:sym typeface="Wingdings" pitchFamily="2" charset="2"/>
            </a:endParaRPr>
          </a:p>
          <a:p>
            <a:pPr marL="174625" indent="-174625" algn="just">
              <a:lnSpc>
                <a:spcPct val="150000"/>
              </a:lnSpc>
              <a:buFont typeface="Arial" charset="0"/>
              <a:buNone/>
            </a:pPr>
            <a:r>
              <a:rPr lang="en-US" sz="1600" b="1" smtClean="0">
                <a:sym typeface="Wingdings" pitchFamily="2" charset="2"/>
              </a:rPr>
              <a:t>	B</a:t>
            </a:r>
            <a:r>
              <a:rPr lang="en-US" sz="1600" smtClean="0">
                <a:sym typeface="Wingdings" pitchFamily="2" charset="2"/>
              </a:rPr>
              <a:t>anyak persoalan bisnis memerlukan optimalisasi karena berurusan dengan hal-hal seperti minimalisasi biaya, maksimalisasi keuntungan, efisiensi jadwal dan penggunaan sumber daya. Jika situasi ini sangat kompleks dan dinamis, melibatkan banyak variabel/rumus, algoritma genetik  dapat mempercepat penentuan solusi karena algoritma ini dapat mengevaluasi banyak alternatif solusi yang berbeda dengan cepat untuk menemukan solusi yang terbaik.</a:t>
            </a:r>
          </a:p>
          <a:p>
            <a:pPr marL="174625" indent="-174625" algn="just">
              <a:lnSpc>
                <a:spcPct val="150000"/>
              </a:lnSpc>
              <a:buFont typeface="Arial" charset="0"/>
              <a:buNone/>
            </a:pPr>
            <a:r>
              <a:rPr lang="en-US" sz="1600" b="1" smtClean="0">
                <a:sym typeface="Wingdings" pitchFamily="2" charset="2"/>
              </a:rPr>
              <a:t>- Intelligent Agent</a:t>
            </a:r>
            <a:endParaRPr lang="en-US" sz="1600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454</Words>
  <Application>Microsoft Office PowerPoint</Application>
  <PresentationFormat>On-screen Show (4:3)</PresentationFormat>
  <Paragraphs>55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Arial</vt:lpstr>
      <vt:lpstr>Wingdings</vt:lpstr>
      <vt:lpstr>Office Theme</vt:lpstr>
      <vt:lpstr>MENGELOLA  PENGETAHUAN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MENGELOLA  PENGETAHUAN</dc:title>
  <dc:creator>Naufal</dc:creator>
  <cp:lastModifiedBy>Phantom Assassin</cp:lastModifiedBy>
  <cp:revision>1</cp:revision>
  <dcterms:created xsi:type="dcterms:W3CDTF">2009-12-28T07:33:31Z</dcterms:created>
  <dcterms:modified xsi:type="dcterms:W3CDTF">2012-11-03T03:56:58Z</dcterms:modified>
</cp:coreProperties>
</file>