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DF334-D8CD-41E2-BDDF-BF320FEDF54F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85AF7-0D7E-4B2C-8F43-BF763D9AA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32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11490-FEC0-4B70-8842-C80048F1F551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3B46B-730A-4DF7-9D2E-003B9CC05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1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3B46B-730A-4DF7-9D2E-003B9CC059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48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3B46B-730A-4DF7-9D2E-003B9CC0597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82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3B46B-730A-4DF7-9D2E-003B9CC0597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161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3B46B-730A-4DF7-9D2E-003B9CC0597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3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3B46B-730A-4DF7-9D2E-003B9CC0597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61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3B46B-730A-4DF7-9D2E-003B9CC059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75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3B46B-730A-4DF7-9D2E-003B9CC059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66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3B46B-730A-4DF7-9D2E-003B9CC059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91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3B46B-730A-4DF7-9D2E-003B9CC059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3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3B46B-730A-4DF7-9D2E-003B9CC059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50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3B46B-730A-4DF7-9D2E-003B9CC059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55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3B46B-730A-4DF7-9D2E-003B9CC059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33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3B46B-730A-4DF7-9D2E-003B9CC0597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34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89E94-7FBA-4677-9A08-691F4C0666B3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8BD52-B5BF-4710-BDB5-56A689BC9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4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79227-C9E1-476C-847B-BB9AFD5FF151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ECA96-3FCA-4F38-B422-77EAC2B08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2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7D9E7-2751-4E36-99E9-DCA8DB6E641F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DBCE0-238D-43D9-8EE9-0CE1BC5C1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9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BD98-ECE2-41C1-9121-F954FAE92634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0788E-5356-4AD2-9C92-6F4FC59EB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9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3A96B-063B-4E61-B6D0-6DDEFB01E522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983F5-D04A-4435-A9EE-B66BD3C91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4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D53F9-AD4B-4F37-9C90-BCC37AB6F8CC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05E35-921B-4326-8EBB-ABCA80813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C48A8-AEC4-4CC9-84DE-B20975020C47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04F73-A39D-41B5-96B7-412B63FB2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0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6FB5D-9559-4DAB-817F-A6C91D14208C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010E2-AC99-49D0-8AD4-12F501DA7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4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A9E8B-6ACF-4073-B5C4-901CD6ACCF21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10A5D-B281-4682-BD76-3E18B0AB7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8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FF921-9194-498F-BB34-7AD90EF53FC3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E40B1-CF3F-4E43-A156-9BDABDA34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6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7BF6-A212-4262-86DB-F76FB7936CF0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873FD-608C-4565-A972-B40E85001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7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EDAFC9-1552-4F2E-88C7-35CEC74FE4D3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B06F22-BA94-45B8-92D8-4FCC2F8A0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1800" b="1" smtClean="0"/>
              <a:t>BAB III</a:t>
            </a:r>
            <a:br>
              <a:rPr lang="en-US" sz="1800" b="1" smtClean="0"/>
            </a:br>
            <a:r>
              <a:rPr lang="en-US" sz="1800" b="1" smtClean="0"/>
              <a:t>SISTEM INFORMASI, ORGANISASI DAN STRATEGI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3.1 ORGANISASI DAN SI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en-US" sz="1600" smtClean="0"/>
          </a:p>
        </p:txBody>
      </p:sp>
      <p:sp>
        <p:nvSpPr>
          <p:cNvPr id="4" name="Oval 3"/>
          <p:cNvSpPr/>
          <p:nvPr/>
        </p:nvSpPr>
        <p:spPr>
          <a:xfrm>
            <a:off x="1066800" y="2895600"/>
            <a:ext cx="13716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tx1"/>
                </a:solidFill>
              </a:rPr>
              <a:t>Organisasi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248400" y="2895600"/>
            <a:ext cx="13716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tx1"/>
                </a:solidFill>
              </a:rPr>
              <a:t>Teknologi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informasi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2514600"/>
            <a:ext cx="22098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Faktor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penengah</a:t>
            </a:r>
            <a:r>
              <a:rPr lang="en-US" sz="1600" dirty="0">
                <a:solidFill>
                  <a:schemeClr val="tx1"/>
                </a:solidFill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Lingkungan</a:t>
            </a:r>
            <a:endParaRPr lang="en-US" sz="1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Budaya</a:t>
            </a:r>
            <a:endParaRPr lang="en-US" sz="1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Struktur</a:t>
            </a:r>
            <a:endParaRPr lang="en-US" sz="1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Proses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Bisnis</a:t>
            </a:r>
            <a:endParaRPr lang="en-US" sz="1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Politik</a:t>
            </a:r>
            <a:endParaRPr lang="en-US" sz="1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Keputusan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manajemen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5" name="Curved Connector 14"/>
          <p:cNvCxnSpPr>
            <a:stCxn id="4" idx="0"/>
            <a:endCxn id="5" idx="0"/>
          </p:cNvCxnSpPr>
          <p:nvPr/>
        </p:nvCxnSpPr>
        <p:spPr>
          <a:xfrm rot="5400000" flipH="1" flipV="1">
            <a:off x="4343400" y="304801"/>
            <a:ext cx="3175" cy="5181600"/>
          </a:xfrm>
          <a:prstGeom prst="curvedConnector3">
            <a:avLst>
              <a:gd name="adj1" fmla="val 3997037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5" idx="4"/>
            <a:endCxn id="4" idx="4"/>
          </p:cNvCxnSpPr>
          <p:nvPr/>
        </p:nvCxnSpPr>
        <p:spPr>
          <a:xfrm rot="5400000">
            <a:off x="4343400" y="1524001"/>
            <a:ext cx="3175" cy="5181600"/>
          </a:xfrm>
          <a:prstGeom prst="curvedConnector3">
            <a:avLst>
              <a:gd name="adj1" fmla="val 4453551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marL="174625" indent="-174625"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Menggunakan model rantai  nilai bisnis, berarti mendorong perusahaan untuk menentukan tolok ukur (</a:t>
            </a:r>
            <a:r>
              <a:rPr lang="en-US" sz="1600" i="1" smtClean="0"/>
              <a:t>benchmarking</a:t>
            </a:r>
            <a:r>
              <a:rPr lang="en-US" sz="1600" smtClean="0"/>
              <a:t>) proses bisnis perusahaan tersebut dengan pesaingnya. </a:t>
            </a:r>
          </a:p>
          <a:p>
            <a:pPr marL="174625" indent="-174625"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- Bagaimana SI dapat digunakan untuk mencapai keuntungan strategi pada tingkat industri ? </a:t>
            </a:r>
            <a:endParaRPr lang="en-US" sz="16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z="1400" smtClean="0"/>
          </a:p>
        </p:txBody>
      </p:sp>
      <p:sp>
        <p:nvSpPr>
          <p:cNvPr id="4" name="Pentagon 3"/>
          <p:cNvSpPr/>
          <p:nvPr/>
        </p:nvSpPr>
        <p:spPr>
          <a:xfrm>
            <a:off x="1066800" y="1054100"/>
            <a:ext cx="7391400" cy="358140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838701" y="2855912"/>
            <a:ext cx="35814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66800" y="1587500"/>
            <a:ext cx="556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2120900"/>
            <a:ext cx="556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2654300"/>
            <a:ext cx="556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66800" y="3187700"/>
            <a:ext cx="556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TextBox 11"/>
          <p:cNvSpPr txBox="1">
            <a:spLocks noChangeArrowheads="1"/>
          </p:cNvSpPr>
          <p:nvPr/>
        </p:nvSpPr>
        <p:spPr bwMode="auto">
          <a:xfrm>
            <a:off x="1524000" y="1054100"/>
            <a:ext cx="3124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200"/>
              <a:t>Administrasi dan manajemen</a:t>
            </a:r>
          </a:p>
          <a:p>
            <a:r>
              <a:rPr lang="en-US" sz="1200"/>
              <a:t>Sistem penjadwaln dan pesan elektronik</a:t>
            </a:r>
          </a:p>
        </p:txBody>
      </p:sp>
      <p:sp>
        <p:nvSpPr>
          <p:cNvPr id="12298" name="TextBox 12"/>
          <p:cNvSpPr txBox="1">
            <a:spLocks noChangeArrowheads="1"/>
          </p:cNvSpPr>
          <p:nvPr/>
        </p:nvSpPr>
        <p:spPr bwMode="auto">
          <a:xfrm>
            <a:off x="1600200" y="1587500"/>
            <a:ext cx="3124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200"/>
              <a:t>Sumber daya manusia</a:t>
            </a:r>
          </a:p>
          <a:p>
            <a:r>
              <a:rPr lang="en-US" sz="1200"/>
              <a:t>Sistem perencanaan angkatan kerja</a:t>
            </a:r>
          </a:p>
        </p:txBody>
      </p:sp>
      <p:sp>
        <p:nvSpPr>
          <p:cNvPr id="12299" name="TextBox 13"/>
          <p:cNvSpPr txBox="1">
            <a:spLocks noChangeArrowheads="1"/>
          </p:cNvSpPr>
          <p:nvPr/>
        </p:nvSpPr>
        <p:spPr bwMode="auto">
          <a:xfrm>
            <a:off x="1600200" y="2197100"/>
            <a:ext cx="3124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200"/>
              <a:t>Teknologi</a:t>
            </a:r>
          </a:p>
          <a:p>
            <a:r>
              <a:rPr lang="en-US" sz="1200"/>
              <a:t>Sistem berbasiskan komputer</a:t>
            </a:r>
          </a:p>
        </p:txBody>
      </p:sp>
      <p:sp>
        <p:nvSpPr>
          <p:cNvPr id="12300" name="TextBox 14"/>
          <p:cNvSpPr txBox="1">
            <a:spLocks noChangeArrowheads="1"/>
          </p:cNvSpPr>
          <p:nvPr/>
        </p:nvSpPr>
        <p:spPr bwMode="auto">
          <a:xfrm>
            <a:off x="1600200" y="2730500"/>
            <a:ext cx="3124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200"/>
              <a:t>Pengadaan</a:t>
            </a:r>
          </a:p>
          <a:p>
            <a:r>
              <a:rPr lang="en-US" sz="1200"/>
              <a:t>Sistem pemesanan terkomputerisasi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1485901" y="3924300"/>
            <a:ext cx="14462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621087" y="3922713"/>
            <a:ext cx="14462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762500" y="3922713"/>
            <a:ext cx="14462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554287" y="3922713"/>
            <a:ext cx="14462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5" name="TextBox 29"/>
          <p:cNvSpPr txBox="1">
            <a:spLocks noChangeArrowheads="1"/>
          </p:cNvSpPr>
          <p:nvPr/>
        </p:nvSpPr>
        <p:spPr bwMode="auto">
          <a:xfrm>
            <a:off x="1143000" y="3263900"/>
            <a:ext cx="10668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100" b="1"/>
              <a:t>Logistik Masuk</a:t>
            </a:r>
          </a:p>
          <a:p>
            <a:endParaRPr lang="en-US" sz="1100" b="1"/>
          </a:p>
          <a:p>
            <a:endParaRPr lang="en-US" sz="1100" b="1"/>
          </a:p>
          <a:p>
            <a:r>
              <a:rPr lang="en-US" sz="1000"/>
              <a:t>Sist. Penggudangan otomatis</a:t>
            </a:r>
          </a:p>
        </p:txBody>
      </p:sp>
      <p:sp>
        <p:nvSpPr>
          <p:cNvPr id="12306" name="TextBox 30"/>
          <p:cNvSpPr txBox="1">
            <a:spLocks noChangeArrowheads="1"/>
          </p:cNvSpPr>
          <p:nvPr/>
        </p:nvSpPr>
        <p:spPr bwMode="auto">
          <a:xfrm>
            <a:off x="2209800" y="3263900"/>
            <a:ext cx="10668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100" b="1"/>
              <a:t>Operasi</a:t>
            </a:r>
          </a:p>
          <a:p>
            <a:endParaRPr lang="en-US" sz="1100" b="1"/>
          </a:p>
          <a:p>
            <a:endParaRPr lang="en-US" sz="1100" b="1"/>
          </a:p>
          <a:p>
            <a:endParaRPr lang="en-US" sz="1100" b="1"/>
          </a:p>
          <a:p>
            <a:r>
              <a:rPr lang="en-US" sz="1000"/>
              <a:t>Sist. Penggudangan otomatis</a:t>
            </a:r>
          </a:p>
        </p:txBody>
      </p:sp>
      <p:sp>
        <p:nvSpPr>
          <p:cNvPr id="12307" name="TextBox 31"/>
          <p:cNvSpPr txBox="1">
            <a:spLocks noChangeArrowheads="1"/>
          </p:cNvSpPr>
          <p:nvPr/>
        </p:nvSpPr>
        <p:spPr bwMode="auto">
          <a:xfrm>
            <a:off x="3276600" y="3263900"/>
            <a:ext cx="1066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100" b="1"/>
              <a:t>Penjualan dan Pemasaran</a:t>
            </a:r>
          </a:p>
          <a:p>
            <a:endParaRPr lang="en-US" sz="1100" b="1"/>
          </a:p>
          <a:p>
            <a:r>
              <a:rPr lang="en-US" sz="1000"/>
              <a:t>Sist. Pemesanan terkomputerisasi</a:t>
            </a:r>
          </a:p>
        </p:txBody>
      </p:sp>
      <p:sp>
        <p:nvSpPr>
          <p:cNvPr id="12308" name="TextBox 33"/>
          <p:cNvSpPr txBox="1">
            <a:spLocks noChangeArrowheads="1"/>
          </p:cNvSpPr>
          <p:nvPr/>
        </p:nvSpPr>
        <p:spPr bwMode="auto">
          <a:xfrm>
            <a:off x="4419600" y="3263900"/>
            <a:ext cx="10668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100" b="1"/>
              <a:t>Layanan</a:t>
            </a:r>
          </a:p>
          <a:p>
            <a:endParaRPr lang="en-US" sz="1100" b="1"/>
          </a:p>
          <a:p>
            <a:endParaRPr lang="en-US" sz="1100" b="1"/>
          </a:p>
          <a:p>
            <a:endParaRPr lang="en-US" sz="1100" b="1"/>
          </a:p>
          <a:p>
            <a:r>
              <a:rPr lang="en-US" sz="1000"/>
              <a:t>Sist. Pemeliharaan peralatan</a:t>
            </a:r>
          </a:p>
        </p:txBody>
      </p:sp>
      <p:sp>
        <p:nvSpPr>
          <p:cNvPr id="12309" name="TextBox 34"/>
          <p:cNvSpPr txBox="1">
            <a:spLocks noChangeArrowheads="1"/>
          </p:cNvSpPr>
          <p:nvPr/>
        </p:nvSpPr>
        <p:spPr bwMode="auto">
          <a:xfrm>
            <a:off x="5486400" y="3263900"/>
            <a:ext cx="10668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100" b="1"/>
              <a:t>Logistik keluar</a:t>
            </a:r>
          </a:p>
          <a:p>
            <a:endParaRPr lang="en-US" sz="1100" b="1"/>
          </a:p>
          <a:p>
            <a:r>
              <a:rPr lang="en-US" sz="1000"/>
              <a:t>Sist. Penjadwalan pengiriman otomatis</a:t>
            </a:r>
          </a:p>
        </p:txBody>
      </p:sp>
      <p:sp>
        <p:nvSpPr>
          <p:cNvPr id="12310" name="TextBox 35"/>
          <p:cNvSpPr txBox="1">
            <a:spLocks noChangeArrowheads="1"/>
          </p:cNvSpPr>
          <p:nvPr/>
        </p:nvSpPr>
        <p:spPr bwMode="auto">
          <a:xfrm>
            <a:off x="6705600" y="2286000"/>
            <a:ext cx="10668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/>
              <a:t>Rantai </a:t>
            </a:r>
          </a:p>
          <a:p>
            <a:pPr>
              <a:lnSpc>
                <a:spcPct val="150000"/>
              </a:lnSpc>
            </a:pPr>
            <a:r>
              <a:rPr lang="en-US" sz="1200" b="1"/>
              <a:t>nilai perusahaan</a:t>
            </a:r>
          </a:p>
        </p:txBody>
      </p:sp>
      <p:sp>
        <p:nvSpPr>
          <p:cNvPr id="12311" name="TextBox 36"/>
          <p:cNvSpPr txBox="1">
            <a:spLocks noChangeArrowheads="1"/>
          </p:cNvSpPr>
          <p:nvPr/>
        </p:nvSpPr>
        <p:spPr bwMode="auto">
          <a:xfrm rot="-5400000">
            <a:off x="276225" y="1781175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000"/>
              <a:t>Aktivitas pendukung</a:t>
            </a:r>
          </a:p>
        </p:txBody>
      </p:sp>
      <p:sp>
        <p:nvSpPr>
          <p:cNvPr id="12312" name="TextBox 37"/>
          <p:cNvSpPr txBox="1">
            <a:spLocks noChangeArrowheads="1"/>
          </p:cNvSpPr>
          <p:nvPr/>
        </p:nvSpPr>
        <p:spPr bwMode="auto">
          <a:xfrm rot="-5400000">
            <a:off x="276225" y="3686175"/>
            <a:ext cx="1066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000"/>
              <a:t>Aktivitas Utama</a:t>
            </a:r>
          </a:p>
        </p:txBody>
      </p:sp>
      <p:sp>
        <p:nvSpPr>
          <p:cNvPr id="39" name="Pentagon 38"/>
          <p:cNvSpPr/>
          <p:nvPr/>
        </p:nvSpPr>
        <p:spPr>
          <a:xfrm>
            <a:off x="762000" y="5562600"/>
            <a:ext cx="1066800" cy="38100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err="1">
                <a:solidFill>
                  <a:schemeClr val="tx1"/>
                </a:solidFill>
              </a:rPr>
              <a:t>Pemasok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dari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pemasok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0" name="Chevron 39"/>
          <p:cNvSpPr/>
          <p:nvPr/>
        </p:nvSpPr>
        <p:spPr>
          <a:xfrm>
            <a:off x="1676400" y="5562600"/>
            <a:ext cx="1219200" cy="381000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err="1">
                <a:solidFill>
                  <a:schemeClr val="tx1"/>
                </a:solidFill>
              </a:rPr>
              <a:t>Pemasok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1" name="Chevron 40"/>
          <p:cNvSpPr/>
          <p:nvPr/>
        </p:nvSpPr>
        <p:spPr>
          <a:xfrm>
            <a:off x="2743200" y="5562600"/>
            <a:ext cx="1371600" cy="381000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Perusahaan</a:t>
            </a:r>
          </a:p>
        </p:txBody>
      </p:sp>
      <p:sp>
        <p:nvSpPr>
          <p:cNvPr id="42" name="Chevron 41"/>
          <p:cNvSpPr/>
          <p:nvPr/>
        </p:nvSpPr>
        <p:spPr>
          <a:xfrm>
            <a:off x="3962400" y="5562600"/>
            <a:ext cx="1219200" cy="381000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err="1">
                <a:solidFill>
                  <a:schemeClr val="tx1"/>
                </a:solidFill>
              </a:rPr>
              <a:t>Penyalur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3" name="Chevron 42"/>
          <p:cNvSpPr/>
          <p:nvPr/>
        </p:nvSpPr>
        <p:spPr>
          <a:xfrm>
            <a:off x="4953000" y="5562600"/>
            <a:ext cx="1219200" cy="381000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err="1">
                <a:solidFill>
                  <a:schemeClr val="tx1"/>
                </a:solidFill>
              </a:rPr>
              <a:t>Pelanggan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1828800" y="4724400"/>
            <a:ext cx="1295400" cy="762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 flipV="1">
            <a:off x="4038600" y="4800600"/>
            <a:ext cx="1219200" cy="6858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20" name="TextBox 47"/>
          <p:cNvSpPr txBox="1">
            <a:spLocks noChangeArrowheads="1"/>
          </p:cNvSpPr>
          <p:nvPr/>
        </p:nvSpPr>
        <p:spPr bwMode="auto">
          <a:xfrm>
            <a:off x="533400" y="4724400"/>
            <a:ext cx="106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000"/>
              <a:t>Sistem Pengadaan dan sumber daya</a:t>
            </a:r>
          </a:p>
        </p:txBody>
      </p:sp>
      <p:sp>
        <p:nvSpPr>
          <p:cNvPr id="12321" name="TextBox 48"/>
          <p:cNvSpPr txBox="1">
            <a:spLocks noChangeArrowheads="1"/>
          </p:cNvSpPr>
          <p:nvPr/>
        </p:nvSpPr>
        <p:spPr bwMode="auto">
          <a:xfrm>
            <a:off x="5486400" y="4741863"/>
            <a:ext cx="106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000"/>
              <a:t>Sistem Manejemen hubungan pelanggan</a:t>
            </a:r>
          </a:p>
        </p:txBody>
      </p:sp>
      <p:sp>
        <p:nvSpPr>
          <p:cNvPr id="12322" name="TextBox 50"/>
          <p:cNvSpPr txBox="1">
            <a:spLocks noChangeArrowheads="1"/>
          </p:cNvSpPr>
          <p:nvPr/>
        </p:nvSpPr>
        <p:spPr bwMode="auto">
          <a:xfrm>
            <a:off x="2286000" y="6078538"/>
            <a:ext cx="228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 b="1"/>
              <a:t>Rantai Nilai Industri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/>
              <a:t>SINERGI, KOMPETENSI INTI DAN STRATEGI BERDASARKAN JARINGAN</a:t>
            </a:r>
            <a:endParaRPr lang="en-US" sz="1600" dirty="0" smtClean="0"/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Perusahaan 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umumnya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sekumpulan</a:t>
            </a:r>
            <a:r>
              <a:rPr lang="en-US" sz="1600" dirty="0" smtClean="0"/>
              <a:t> </a:t>
            </a:r>
            <a:r>
              <a:rPr lang="en-US" sz="1600" dirty="0" err="1" smtClean="0"/>
              <a:t>bisnis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 unit </a:t>
            </a:r>
            <a:r>
              <a:rPr lang="en-US" sz="1600" dirty="0" err="1" smtClean="0"/>
              <a:t>bisnis</a:t>
            </a:r>
            <a:r>
              <a:rPr lang="en-US" sz="1600" dirty="0" smtClean="0"/>
              <a:t> </a:t>
            </a:r>
            <a:r>
              <a:rPr lang="en-US" sz="1600" dirty="0" err="1" smtClean="0"/>
              <a:t>strategi</a:t>
            </a:r>
            <a:r>
              <a:rPr lang="en-US" sz="1600" dirty="0" smtClean="0"/>
              <a:t> . SI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meningkatkan</a:t>
            </a:r>
            <a:r>
              <a:rPr lang="en-US" sz="1600" dirty="0" smtClean="0"/>
              <a:t> </a:t>
            </a:r>
            <a:r>
              <a:rPr lang="en-US" sz="1600" dirty="0" err="1" smtClean="0"/>
              <a:t>kinerja</a:t>
            </a:r>
            <a:r>
              <a:rPr lang="en-US" sz="1600" dirty="0" smtClean="0"/>
              <a:t> </a:t>
            </a:r>
            <a:r>
              <a:rPr lang="en-US" sz="1600" dirty="0" err="1" smtClean="0"/>
              <a:t>keseluruhan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unit </a:t>
            </a:r>
            <a:r>
              <a:rPr lang="en-US" sz="1600" dirty="0" err="1" smtClean="0"/>
              <a:t>bisnis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mempromosikan</a:t>
            </a:r>
            <a:r>
              <a:rPr lang="en-US" sz="1600" dirty="0" smtClean="0"/>
              <a:t> </a:t>
            </a:r>
            <a:r>
              <a:rPr lang="en-US" sz="1600" dirty="0" err="1" smtClean="0"/>
              <a:t>sinergi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kompetensi</a:t>
            </a:r>
            <a:r>
              <a:rPr lang="en-US" sz="1600" dirty="0" smtClean="0"/>
              <a:t> </a:t>
            </a:r>
            <a:r>
              <a:rPr lang="en-US" sz="1600" dirty="0" err="1" smtClean="0"/>
              <a:t>dini</a:t>
            </a:r>
            <a:r>
              <a:rPr lang="en-US" sz="1600" dirty="0" smtClean="0"/>
              <a:t>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b="1" dirty="0" err="1" smtClean="0"/>
              <a:t>Sinergi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>
                <a:sym typeface="Wingdings" pitchFamily="2" charset="2"/>
              </a:rPr>
              <a:t>pemikiran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mengenai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sinergi</a:t>
            </a:r>
            <a:r>
              <a:rPr lang="en-US" sz="1600" dirty="0" smtClean="0">
                <a:sym typeface="Wingdings" pitchFamily="2" charset="2"/>
              </a:rPr>
              <a:t> : </a:t>
            </a:r>
            <a:r>
              <a:rPr lang="en-US" sz="1600" dirty="0" err="1" smtClean="0">
                <a:sym typeface="Wingdings" pitchFamily="2" charset="2"/>
              </a:rPr>
              <a:t>ketika</a:t>
            </a:r>
            <a:r>
              <a:rPr lang="en-US" sz="1600" dirty="0" smtClean="0">
                <a:sym typeface="Wingdings" pitchFamily="2" charset="2"/>
              </a:rPr>
              <a:t> output </a:t>
            </a:r>
            <a:r>
              <a:rPr lang="en-US" sz="1600" dirty="0" err="1" smtClean="0">
                <a:sym typeface="Wingdings" pitchFamily="2" charset="2"/>
              </a:rPr>
              <a:t>beberapa</a:t>
            </a:r>
            <a:r>
              <a:rPr lang="en-US" sz="1600" dirty="0" smtClean="0">
                <a:sym typeface="Wingdings" pitchFamily="2" charset="2"/>
              </a:rPr>
              <a:t> unit </a:t>
            </a:r>
            <a:r>
              <a:rPr lang="en-US" sz="1600" dirty="0" err="1" smtClean="0">
                <a:sym typeface="Wingdings" pitchFamily="2" charset="2"/>
              </a:rPr>
              <a:t>dapat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digunakan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sebagai</a:t>
            </a:r>
            <a:r>
              <a:rPr lang="en-US" sz="1600" dirty="0" smtClean="0">
                <a:sym typeface="Wingdings" pitchFamily="2" charset="2"/>
              </a:rPr>
              <a:t> input </a:t>
            </a:r>
            <a:r>
              <a:rPr lang="en-US" sz="1600" dirty="0" err="1" smtClean="0">
                <a:sym typeface="Wingdings" pitchFamily="2" charset="2"/>
              </a:rPr>
              <a:t>untuk</a:t>
            </a:r>
            <a:r>
              <a:rPr lang="en-US" sz="1600" dirty="0" smtClean="0">
                <a:sym typeface="Wingdings" pitchFamily="2" charset="2"/>
              </a:rPr>
              <a:t> unit lain </a:t>
            </a:r>
            <a:r>
              <a:rPr lang="en-US" sz="1600" dirty="0" err="1" smtClean="0">
                <a:sym typeface="Wingdings" pitchFamily="2" charset="2"/>
              </a:rPr>
              <a:t>atau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dua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organisasi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menggabungkan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pasar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keahlian</a:t>
            </a:r>
            <a:r>
              <a:rPr lang="en-US" sz="1600" dirty="0" smtClean="0">
                <a:sym typeface="Wingdings" pitchFamily="2" charset="2"/>
              </a:rPr>
              <a:t>, </a:t>
            </a:r>
            <a:r>
              <a:rPr lang="en-US" sz="1600" dirty="0" err="1" smtClean="0">
                <a:sym typeface="Wingdings" pitchFamily="2" charset="2"/>
              </a:rPr>
              <a:t>hubungan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ini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mengurangi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biaya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menghasilkan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keuntungan</a:t>
            </a:r>
            <a:r>
              <a:rPr lang="en-US" sz="1600" dirty="0" smtClean="0">
                <a:sym typeface="Wingdings" pitchFamily="2" charset="2"/>
              </a:rPr>
              <a:t>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Meningkatkan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kompetensi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inti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>
                <a:sym typeface="Wingdings" pitchFamily="2" charset="2"/>
              </a:rPr>
              <a:t>aktivitas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dimana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perusahaan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adalah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pemimpin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kelas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dunia</a:t>
            </a:r>
            <a:r>
              <a:rPr lang="en-US" sz="1600" dirty="0" smtClean="0">
                <a:sym typeface="Wingdings" pitchFamily="2" charset="2"/>
              </a:rPr>
              <a:t>. </a:t>
            </a:r>
            <a:r>
              <a:rPr lang="en-US" sz="1600" dirty="0" err="1" smtClean="0">
                <a:sym typeface="Wingdings" pitchFamily="2" charset="2"/>
              </a:rPr>
              <a:t>Kompetensi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inti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tergantung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kepada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pengetahuan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diperoleh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dari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pengalaman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bertahun-tahun.Hal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ini</a:t>
            </a:r>
            <a:r>
              <a:rPr lang="en-US" sz="1600" dirty="0" smtClean="0">
                <a:sym typeface="Wingdings" pitchFamily="2" charset="2"/>
              </a:rPr>
              <a:t>  </a:t>
            </a:r>
            <a:r>
              <a:rPr lang="en-US" sz="1600" dirty="0" err="1" smtClean="0">
                <a:sym typeface="Wingdings" pitchFamily="2" charset="2"/>
              </a:rPr>
              <a:t>berkaitan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dengan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kegiatan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untuk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mendorong</a:t>
            </a:r>
            <a:r>
              <a:rPr lang="en-US" sz="1600" dirty="0" smtClean="0">
                <a:sym typeface="Wingdings" pitchFamily="2" charset="2"/>
              </a:rPr>
              <a:t>/</a:t>
            </a:r>
            <a:r>
              <a:rPr lang="en-US" sz="1600" dirty="0" err="1" smtClean="0">
                <a:sym typeface="Wingdings" pitchFamily="2" charset="2"/>
              </a:rPr>
              <a:t>meningkatkan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kompetensi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ada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membantu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karyawan</a:t>
            </a:r>
            <a:r>
              <a:rPr lang="en-US" sz="1600" dirty="0" smtClean="0">
                <a:sym typeface="Wingdings" pitchFamily="2" charset="2"/>
              </a:rPr>
              <a:t> agar </a:t>
            </a:r>
            <a:r>
              <a:rPr lang="en-US" sz="1600" dirty="0" err="1" smtClean="0">
                <a:sym typeface="Wingdings" pitchFamily="2" charset="2"/>
              </a:rPr>
              <a:t>selalu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memperbaharui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pengetahuan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baru</a:t>
            </a:r>
            <a:r>
              <a:rPr lang="en-US" sz="1600" dirty="0" smtClean="0">
                <a:sym typeface="Wingdings" pitchFamily="2" charset="2"/>
              </a:rPr>
              <a:t>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b="1" dirty="0" err="1" smtClean="0">
                <a:sym typeface="Wingdings" pitchFamily="2" charset="2"/>
              </a:rPr>
              <a:t>Strategi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berdasarkan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jaringan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>
                <a:sym typeface="Wingdings" pitchFamily="2" charset="2"/>
              </a:rPr>
              <a:t>termasuk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penggunaan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ekonomi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jaringan</a:t>
            </a:r>
            <a:r>
              <a:rPr lang="en-US" sz="1600" dirty="0" smtClean="0">
                <a:sym typeface="Wingdings" pitchFamily="2" charset="2"/>
              </a:rPr>
              <a:t>, model </a:t>
            </a:r>
            <a:r>
              <a:rPr lang="en-US" sz="1600" dirty="0" err="1" smtClean="0">
                <a:sym typeface="Wingdings" pitchFamily="2" charset="2"/>
              </a:rPr>
              <a:t>perusahaan</a:t>
            </a:r>
            <a:r>
              <a:rPr lang="en-US" sz="1600" dirty="0" smtClean="0">
                <a:sym typeface="Wingdings" pitchFamily="2" charset="2"/>
              </a:rPr>
              <a:t> virtual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ekosistem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bisnis</a:t>
            </a:r>
            <a:endParaRPr 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/>
              <a:t>MELAKUKAN ANALISIS SISTEM STRATEGIS YANG KOMPETITIF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err="1" smtClean="0"/>
              <a:t>Manajer</a:t>
            </a:r>
            <a:r>
              <a:rPr lang="en-US" sz="1600" dirty="0" smtClean="0"/>
              <a:t> yang </a:t>
            </a:r>
            <a:r>
              <a:rPr lang="en-US" sz="1600" dirty="0" err="1" smtClean="0"/>
              <a:t>ingin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SI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keunggulan</a:t>
            </a:r>
            <a:r>
              <a:rPr lang="en-US" sz="1600" dirty="0" smtClean="0"/>
              <a:t> </a:t>
            </a:r>
            <a:r>
              <a:rPr lang="en-US" sz="1600" dirty="0" err="1" smtClean="0"/>
              <a:t>kompetitif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analisis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strategis</a:t>
            </a:r>
            <a:r>
              <a:rPr lang="en-US" sz="1600" dirty="0" smtClean="0"/>
              <a:t> :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1600" dirty="0" err="1" smtClean="0"/>
              <a:t>Bagaimana</a:t>
            </a:r>
            <a:r>
              <a:rPr lang="en-US" sz="1600" dirty="0" smtClean="0"/>
              <a:t> </a:t>
            </a:r>
            <a:r>
              <a:rPr lang="en-US" sz="1600" dirty="0" err="1" smtClean="0"/>
              <a:t>struktur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</a:t>
            </a:r>
            <a:r>
              <a:rPr lang="en-US" sz="1600" dirty="0" smtClean="0"/>
              <a:t> </a:t>
            </a:r>
            <a:r>
              <a:rPr lang="en-US" sz="1600" dirty="0" err="1" smtClean="0"/>
              <a:t>dimana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terletak</a:t>
            </a:r>
            <a:r>
              <a:rPr lang="en-US" sz="1600" dirty="0" smtClean="0"/>
              <a:t> ?</a:t>
            </a:r>
          </a:p>
          <a:p>
            <a:pPr indent="4763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Apakah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kompetitif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pekerjaan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</a:t>
            </a:r>
            <a:r>
              <a:rPr lang="en-US" sz="1600" dirty="0" smtClean="0"/>
              <a:t>?</a:t>
            </a:r>
          </a:p>
          <a:p>
            <a:pPr indent="4763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Apa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dasar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persaingan</a:t>
            </a:r>
            <a:r>
              <a:rPr lang="en-US" sz="1600" dirty="0" smtClean="0"/>
              <a:t>, </a:t>
            </a:r>
            <a:r>
              <a:rPr lang="en-US" sz="1600" dirty="0" err="1" smtClean="0"/>
              <a:t>kualitas</a:t>
            </a:r>
            <a:r>
              <a:rPr lang="en-US" sz="1600" dirty="0" smtClean="0"/>
              <a:t>, </a:t>
            </a:r>
            <a:r>
              <a:rPr lang="en-US" sz="1600" dirty="0" err="1" smtClean="0"/>
              <a:t>harga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merk</a:t>
            </a:r>
            <a:r>
              <a:rPr lang="en-US" sz="1600" dirty="0" smtClean="0"/>
              <a:t> ?</a:t>
            </a:r>
          </a:p>
          <a:p>
            <a:pPr indent="4763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Bagaimana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</a:t>
            </a:r>
            <a:r>
              <a:rPr lang="en-US" sz="1600" dirty="0" smtClean="0"/>
              <a:t> </a:t>
            </a:r>
            <a:r>
              <a:rPr lang="en-US" sz="1600" dirty="0" err="1" smtClean="0"/>
              <a:t>saat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TI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AutoNum type="arabicPeriod" startAt="2"/>
              <a:defRPr/>
            </a:pPr>
            <a:r>
              <a:rPr lang="en-US" sz="1600" dirty="0" err="1" smtClean="0"/>
              <a:t>Bagaimana</a:t>
            </a:r>
            <a:r>
              <a:rPr lang="en-US" sz="1600" dirty="0" smtClean="0"/>
              <a:t> </a:t>
            </a:r>
            <a:r>
              <a:rPr lang="en-US" sz="1600" dirty="0" err="1" smtClean="0"/>
              <a:t>rantai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bisnis</a:t>
            </a:r>
            <a:r>
              <a:rPr lang="en-US" sz="1600" dirty="0" smtClean="0"/>
              <a:t>,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</a:t>
            </a:r>
            <a:r>
              <a:rPr lang="en-US" sz="1600" dirty="0" smtClean="0"/>
              <a:t>?</a:t>
            </a:r>
          </a:p>
          <a:p>
            <a:pPr indent="4763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mengerti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mengelola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bisnisnya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praktik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terbaik</a:t>
            </a:r>
            <a:r>
              <a:rPr lang="en-US" sz="1600" dirty="0" smtClean="0"/>
              <a:t>? </a:t>
            </a:r>
          </a:p>
          <a:p>
            <a:pPr indent="4763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meningkatkan</a:t>
            </a:r>
            <a:r>
              <a:rPr lang="en-US" sz="1600" dirty="0" smtClean="0"/>
              <a:t> </a:t>
            </a:r>
            <a:r>
              <a:rPr lang="en-US" sz="1600" dirty="0" err="1" smtClean="0"/>
              <a:t>kompetensi</a:t>
            </a:r>
            <a:r>
              <a:rPr lang="en-US" sz="1600" dirty="0" smtClean="0"/>
              <a:t> </a:t>
            </a:r>
            <a:r>
              <a:rPr lang="en-US" sz="1600" dirty="0" err="1" smtClean="0"/>
              <a:t>intinya</a:t>
            </a:r>
            <a:r>
              <a:rPr lang="en-US" sz="1600" dirty="0" smtClean="0"/>
              <a:t> ?</a:t>
            </a:r>
          </a:p>
          <a:p>
            <a:pPr indent="4763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rantai</a:t>
            </a:r>
            <a:r>
              <a:rPr lang="en-US" sz="1600" dirty="0" smtClean="0"/>
              <a:t> </a:t>
            </a:r>
            <a:r>
              <a:rPr lang="en-US" sz="1600" dirty="0" err="1" smtClean="0"/>
              <a:t>pasokan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basis </a:t>
            </a:r>
            <a:r>
              <a:rPr lang="en-US" sz="1600" dirty="0" err="1" smtClean="0"/>
              <a:t>pelanggan</a:t>
            </a:r>
            <a:r>
              <a:rPr lang="en-US" sz="1600" dirty="0" smtClean="0"/>
              <a:t> </a:t>
            </a:r>
            <a:r>
              <a:rPr lang="en-US" sz="1600" dirty="0" err="1" smtClean="0"/>
              <a:t>berubah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menguntungkan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merugikan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?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marL="174625" indent="-174625"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Organisasi ? </a:t>
            </a:r>
            <a:endParaRPr lang="en-US" sz="1600" smtClean="0">
              <a:solidFill>
                <a:srgbClr val="FF0000"/>
              </a:solidFill>
            </a:endParaRPr>
          </a:p>
          <a:p>
            <a:pPr marL="174625" indent="-174625"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Organisasi dapat mengubah masukan menjadi produk atau jasa pada fungsi produksi. Produk dan jasa dikonsumsi oleh lingkungan untuk pengembalian persediaan input.</a:t>
            </a:r>
          </a:p>
          <a:p>
            <a:pPr marL="174625" indent="-174625" algn="just">
              <a:lnSpc>
                <a:spcPct val="150000"/>
              </a:lnSpc>
              <a:buFont typeface="Arial" charset="0"/>
              <a:buNone/>
            </a:pPr>
            <a:endParaRPr lang="en-US" sz="1600" smtClean="0"/>
          </a:p>
          <a:p>
            <a:pPr marL="174625" indent="-174625"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Hubungan antara definisi organisasi dengan Teknologi SI ?</a:t>
            </a:r>
          </a:p>
          <a:p>
            <a:pPr marL="174625" indent="-174625" algn="just">
              <a:lnSpc>
                <a:spcPct val="150000"/>
              </a:lnSpc>
              <a:buFont typeface="Arial" charset="0"/>
              <a:buNone/>
            </a:pPr>
            <a:endParaRPr lang="en-US" sz="1600" smtClean="0">
              <a:solidFill>
                <a:srgbClr val="FF0000"/>
              </a:solidFill>
            </a:endParaRPr>
          </a:p>
          <a:p>
            <a:pPr marL="174625" indent="-174625"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Perubahan teknologi membutuhkan perubahan pada siapa yang memiliki dan mengendalikan informasi</a:t>
            </a:r>
          </a:p>
          <a:p>
            <a:pPr marL="174625" indent="-174625" algn="just">
              <a:lnSpc>
                <a:spcPct val="150000"/>
              </a:lnSpc>
              <a:buFont typeface="Arial" charset="0"/>
              <a:buNone/>
            </a:pP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marL="174625" indent="-174625"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Definisi teknis dan perilaku organisasi  teknis : menunjukkan bagaimana persaingan antar perusahaan dengan menggabungkan modal, tenaga kerja dan TI, dimana model perilaku membawa kita ke dalam perusahaan individual untuk melihat bagaimana Teknologi mempengaruhi pekerjaan di dalam organisasi.</a:t>
            </a:r>
            <a:endParaRPr lang="en-US" sz="1600" smtClean="0"/>
          </a:p>
          <a:p>
            <a:pPr marL="174625" indent="-174625" algn="just">
              <a:lnSpc>
                <a:spcPct val="150000"/>
              </a:lnSpc>
              <a:buFont typeface="Arial" charset="0"/>
              <a:buNone/>
            </a:pPr>
            <a:endParaRPr lang="en-US" sz="16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smtClean="0"/>
              <a:t>CIRI – CIRI ORGANISASI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Rutinitas dan proses bisnis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Politik organisasi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Budaya organisasi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Lingkungan organisasi</a:t>
            </a:r>
            <a:endParaRPr lang="en-US" sz="160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Struktur organisasi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en-US" sz="1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3.2 BAGAIMANA SI MEMPENGARUHI ORGANISASI DAN PERUSAHAAN</a:t>
            </a:r>
          </a:p>
          <a:p>
            <a:pPr marL="174625" indent="-174625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/>
              <a:t>SI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yang integral, online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interaktif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terlibat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operasional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.</a:t>
            </a:r>
          </a:p>
          <a:p>
            <a:pPr marL="174625" indent="-174625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/>
              <a:t>SI </a:t>
            </a:r>
            <a:r>
              <a:rPr lang="en-US" sz="1600" dirty="0" err="1" smtClean="0"/>
              <a:t>mengubah</a:t>
            </a:r>
            <a:r>
              <a:rPr lang="en-US" sz="1600" dirty="0" smtClean="0"/>
              <a:t> </a:t>
            </a:r>
            <a:r>
              <a:rPr lang="en-US" sz="1600" dirty="0" err="1" smtClean="0"/>
              <a:t>ekonomi</a:t>
            </a:r>
            <a:r>
              <a:rPr lang="en-US" sz="1600" dirty="0" smtClean="0"/>
              <a:t>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meningkatkan</a:t>
            </a:r>
            <a:r>
              <a:rPr lang="en-US" sz="1600" dirty="0" smtClean="0"/>
              <a:t> </a:t>
            </a:r>
            <a:r>
              <a:rPr lang="en-US" sz="1600" dirty="0" err="1" smtClean="0"/>
              <a:t>kemungkinan</a:t>
            </a:r>
            <a:r>
              <a:rPr lang="en-US" sz="1600" dirty="0" smtClean="0"/>
              <a:t> </a:t>
            </a:r>
            <a:r>
              <a:rPr lang="en-US" sz="1600" dirty="0" err="1" smtClean="0"/>
              <a:t>mengelola</a:t>
            </a:r>
            <a:r>
              <a:rPr lang="en-US" sz="1600" dirty="0" smtClean="0"/>
              <a:t> </a:t>
            </a:r>
            <a:r>
              <a:rPr lang="en-US" sz="1600" dirty="0" err="1" smtClean="0"/>
              <a:t>pekerjaan</a:t>
            </a:r>
            <a:r>
              <a:rPr lang="en-US" sz="1600" dirty="0" smtClean="0"/>
              <a:t>.</a:t>
            </a:r>
          </a:p>
          <a:p>
            <a:pPr marL="174625" indent="-174625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b="1" dirty="0" err="1" smtClean="0"/>
              <a:t>Dampak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ekonomi</a:t>
            </a:r>
            <a:r>
              <a:rPr lang="en-US" sz="1600" b="1" dirty="0" smtClean="0"/>
              <a:t> </a:t>
            </a:r>
            <a:r>
              <a:rPr lang="en-US" sz="1600" dirty="0" smtClean="0">
                <a:sym typeface="Wingdings" pitchFamily="2" charset="2"/>
              </a:rPr>
              <a:t>TI </a:t>
            </a:r>
            <a:r>
              <a:rPr lang="en-US" sz="1600" dirty="0" err="1" smtClean="0">
                <a:sym typeface="Wingdings" pitchFamily="2" charset="2"/>
              </a:rPr>
              <a:t>mempengaruhi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biaya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kualitas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informasi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mengubah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nilai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ekonomi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informasi</a:t>
            </a:r>
            <a:r>
              <a:rPr lang="en-US" sz="1600" dirty="0" smtClean="0">
                <a:sym typeface="Wingdings" pitchFamily="2" charset="2"/>
              </a:rPr>
              <a:t>. TI </a:t>
            </a:r>
            <a:r>
              <a:rPr lang="en-US" sz="1600" dirty="0" err="1" smtClean="0">
                <a:sym typeface="Wingdings" pitchFamily="2" charset="2"/>
              </a:rPr>
              <a:t>membantu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perusahaan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melakukan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kontrak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dalam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ukuran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karena</a:t>
            </a:r>
            <a:r>
              <a:rPr lang="en-US" sz="1600" dirty="0" smtClean="0">
                <a:sym typeface="Wingdings" pitchFamily="2" charset="2"/>
              </a:rPr>
              <a:t> TI </a:t>
            </a:r>
            <a:r>
              <a:rPr lang="en-US" sz="1600" dirty="0" err="1" smtClean="0">
                <a:sym typeface="Wingdings" pitchFamily="2" charset="2"/>
              </a:rPr>
              <a:t>dapat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mengurangi</a:t>
            </a:r>
            <a:r>
              <a:rPr lang="en-US" sz="1600" dirty="0" smtClean="0">
                <a:sym typeface="Wingdings" pitchFamily="2" charset="2"/>
              </a:rPr>
              <a:t>  </a:t>
            </a:r>
            <a:r>
              <a:rPr lang="en-US" sz="1600" dirty="0" err="1" smtClean="0">
                <a:sym typeface="Wingdings" pitchFamily="2" charset="2"/>
              </a:rPr>
              <a:t>biaya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transaksi</a:t>
            </a:r>
            <a:r>
              <a:rPr lang="en-US" sz="1600" dirty="0" smtClean="0">
                <a:sym typeface="Wingdings" pitchFamily="2" charset="2"/>
              </a:rPr>
              <a:t>. </a:t>
            </a:r>
            <a:endParaRPr lang="en-US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406400" indent="-231775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ym typeface="Wingdings" pitchFamily="2" charset="2"/>
              </a:rPr>
              <a:t>&gt; TI </a:t>
            </a:r>
            <a:r>
              <a:rPr lang="en-US" sz="1600" dirty="0" err="1" smtClean="0">
                <a:sym typeface="Wingdings" pitchFamily="2" charset="2"/>
              </a:rPr>
              <a:t>juga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dapat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mengurangi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biaya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manajemen</a:t>
            </a:r>
            <a:r>
              <a:rPr lang="en-US" sz="1600" dirty="0" smtClean="0">
                <a:sym typeface="Wingdings" pitchFamily="2" charset="2"/>
              </a:rPr>
              <a:t> internal. </a:t>
            </a:r>
          </a:p>
          <a:p>
            <a:pPr marL="174625" indent="-174625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b="1" dirty="0" err="1" smtClean="0">
                <a:sym typeface="Wingdings" pitchFamily="2" charset="2"/>
              </a:rPr>
              <a:t>Dampak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organisasi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dan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perilaku</a:t>
            </a:r>
            <a:r>
              <a:rPr lang="en-US" sz="1600" b="1" dirty="0" smtClean="0">
                <a:sym typeface="Wingdings" pitchFamily="2" charset="2"/>
              </a:rPr>
              <a:t> </a:t>
            </a:r>
          </a:p>
          <a:p>
            <a:pPr marL="347663" indent="-173038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ym typeface="Wingdings" pitchFamily="2" charset="2"/>
              </a:rPr>
              <a:t>&gt; TI </a:t>
            </a:r>
            <a:r>
              <a:rPr lang="en-US" sz="1600" dirty="0" err="1" smtClean="0">
                <a:sym typeface="Wingdings" pitchFamily="2" charset="2"/>
              </a:rPr>
              <a:t>meratakan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organisasi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 rtlCol="0">
            <a:normAutofit/>
          </a:bodyPr>
          <a:lstStyle/>
          <a:p>
            <a:pPr indent="-111125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&gt;  </a:t>
            </a:r>
            <a:r>
              <a:rPr lang="en-US" sz="1600" dirty="0" err="1" smtClean="0"/>
              <a:t>Memahami</a:t>
            </a:r>
            <a:r>
              <a:rPr lang="en-US" sz="1600" dirty="0" smtClean="0"/>
              <a:t> </a:t>
            </a:r>
            <a:r>
              <a:rPr lang="en-US" sz="1600" dirty="0" err="1" smtClean="0"/>
              <a:t>penolakan</a:t>
            </a:r>
            <a:r>
              <a:rPr lang="en-US" sz="1600" dirty="0" smtClean="0"/>
              <a:t>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perubahan</a:t>
            </a:r>
            <a:endParaRPr lang="en-US" sz="1600" dirty="0" smtClean="0"/>
          </a:p>
          <a:p>
            <a:pPr marL="406400" indent="-174625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	&gt;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Internet</a:t>
            </a:r>
            <a:endParaRPr lang="en-US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406400" indent="-174625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ym typeface="Wingdings" pitchFamily="2" charset="2"/>
              </a:rPr>
              <a:t>&gt; </a:t>
            </a:r>
            <a:r>
              <a:rPr lang="en-US" sz="1600" dirty="0" err="1" smtClean="0">
                <a:sym typeface="Wingdings" pitchFamily="2" charset="2"/>
              </a:rPr>
              <a:t>Implikasi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rancangan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pemahaman</a:t>
            </a:r>
            <a:r>
              <a:rPr lang="en-US" sz="1600" dirty="0" smtClean="0">
                <a:sym typeface="Wingdings" pitchFamily="2" charset="2"/>
              </a:rPr>
              <a:t> SI</a:t>
            </a:r>
          </a:p>
          <a:p>
            <a:pPr marL="406400" indent="-174625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ym typeface="Wingdings" pitchFamily="2" charset="2"/>
              </a:rPr>
              <a:t>    Yang  </a:t>
            </a:r>
            <a:r>
              <a:rPr lang="en-US" sz="1600" dirty="0" err="1" smtClean="0">
                <a:sym typeface="Wingdings" pitchFamily="2" charset="2"/>
              </a:rPr>
              <a:t>harus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dipertimbangkan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ketika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merencanakan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sistem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baru</a:t>
            </a:r>
            <a:r>
              <a:rPr lang="en-US" sz="1600" dirty="0" smtClean="0">
                <a:sym typeface="Wingdings" pitchFamily="2" charset="2"/>
              </a:rPr>
              <a:t> :</a:t>
            </a:r>
          </a:p>
          <a:p>
            <a:pPr marL="682625" indent="-276225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>
                <a:sym typeface="Wingdings" pitchFamily="2" charset="2"/>
              </a:rPr>
              <a:t>Lingkungan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dimana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organisasi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berfungsi</a:t>
            </a:r>
            <a:endParaRPr lang="en-US" sz="1600" dirty="0" smtClean="0">
              <a:sym typeface="Wingdings" pitchFamily="2" charset="2"/>
            </a:endParaRPr>
          </a:p>
          <a:p>
            <a:pPr marL="682625" indent="-276225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>
                <a:sym typeface="Wingdings" pitchFamily="2" charset="2"/>
              </a:rPr>
              <a:t>Struktur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organisasi</a:t>
            </a:r>
            <a:endParaRPr lang="en-US" sz="1600" dirty="0" smtClean="0">
              <a:sym typeface="Wingdings" pitchFamily="2" charset="2"/>
            </a:endParaRPr>
          </a:p>
          <a:p>
            <a:pPr marL="682625" indent="-276225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>
                <a:sym typeface="Wingdings" pitchFamily="2" charset="2"/>
              </a:rPr>
              <a:t>Budaya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politik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organisasi</a:t>
            </a:r>
            <a:endParaRPr lang="en-US" sz="1600" dirty="0" smtClean="0">
              <a:sym typeface="Wingdings" pitchFamily="2" charset="2"/>
            </a:endParaRPr>
          </a:p>
          <a:p>
            <a:pPr marL="682625" indent="-276225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>
                <a:sym typeface="Wingdings" pitchFamily="2" charset="2"/>
              </a:rPr>
              <a:t>Jenis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organisasi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gaya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kepemimpinan</a:t>
            </a:r>
            <a:r>
              <a:rPr lang="en-US" sz="1600" dirty="0" smtClean="0">
                <a:sym typeface="Wingdings" pitchFamily="2" charset="2"/>
              </a:rPr>
              <a:t>	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 rtlCol="0">
            <a:normAutofit/>
          </a:bodyPr>
          <a:lstStyle/>
          <a:p>
            <a:pPr marL="406400" indent="-174625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-  </a:t>
            </a:r>
            <a:r>
              <a:rPr lang="en-US" sz="1600" dirty="0" err="1" smtClean="0"/>
              <a:t>Kelompok</a:t>
            </a:r>
            <a:r>
              <a:rPr lang="en-US" sz="1600" dirty="0" smtClean="0"/>
              <a:t> </a:t>
            </a:r>
            <a:r>
              <a:rPr lang="en-US" sz="1600" dirty="0" err="1" smtClean="0"/>
              <a:t>kepentingan</a:t>
            </a:r>
            <a:r>
              <a:rPr lang="en-US" sz="1600" dirty="0" smtClean="0"/>
              <a:t> </a:t>
            </a:r>
            <a:r>
              <a:rPr lang="en-US" sz="1600" dirty="0" err="1" smtClean="0"/>
              <a:t>utama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dipengaruhi</a:t>
            </a:r>
            <a:r>
              <a:rPr lang="en-US" sz="1600" dirty="0" smtClean="0"/>
              <a:t> 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sikap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karyawan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.</a:t>
            </a:r>
          </a:p>
          <a:p>
            <a:pPr marL="508000" indent="-276225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-  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tugas</a:t>
            </a:r>
            <a:r>
              <a:rPr lang="en-US" sz="1600" dirty="0" smtClean="0"/>
              <a:t>, </a:t>
            </a:r>
            <a:r>
              <a:rPr lang="en-US" sz="1600" dirty="0" err="1" smtClean="0"/>
              <a:t>keputusan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bisnis</a:t>
            </a:r>
            <a:r>
              <a:rPr lang="en-US" sz="1600" dirty="0" smtClean="0"/>
              <a:t> </a:t>
            </a:r>
            <a:r>
              <a:rPr lang="en-US" sz="1600" dirty="0" err="1" smtClean="0"/>
              <a:t>dimana</a:t>
            </a:r>
            <a:r>
              <a:rPr lang="en-US" sz="1600" dirty="0" smtClean="0"/>
              <a:t> SI </a:t>
            </a:r>
            <a:r>
              <a:rPr lang="en-US" sz="1600" dirty="0" err="1" smtClean="0"/>
              <a:t>dirancang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membantunya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3.3 MENGGUNAKAN SI UNTUK MENCAPAI KEUNGGULAN KOMPETITIF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-  </a:t>
            </a:r>
            <a:r>
              <a:rPr lang="en-US" sz="1600" b="1" smtClean="0"/>
              <a:t>Model daya kompetitif Porter  </a:t>
            </a:r>
            <a:r>
              <a:rPr lang="en-US" sz="1600" smtClean="0">
                <a:sym typeface="Wingdings" pitchFamily="2" charset="2"/>
              </a:rPr>
              <a:t> model ini menyediakan pandangan umum terhadap perusahaan, pesaingnya dan lingkungan perusahaan </a:t>
            </a:r>
            <a:endParaRPr lang="en-US" sz="1600" smtClean="0"/>
          </a:p>
        </p:txBody>
      </p:sp>
      <p:sp>
        <p:nvSpPr>
          <p:cNvPr id="5" name="Oval 4"/>
          <p:cNvSpPr/>
          <p:nvPr/>
        </p:nvSpPr>
        <p:spPr>
          <a:xfrm>
            <a:off x="1981200" y="2514600"/>
            <a:ext cx="5105400" cy="2514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Perusahaan                            </a:t>
            </a:r>
            <a:r>
              <a:rPr lang="en-US" dirty="0" err="1">
                <a:solidFill>
                  <a:schemeClr val="tx1"/>
                </a:solidFill>
              </a:rPr>
              <a:t>Pesaing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2362200"/>
            <a:ext cx="19050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tx1"/>
                </a:solidFill>
              </a:rPr>
              <a:t>Pemain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baru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4343400"/>
            <a:ext cx="19050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tx1"/>
                </a:solidFill>
              </a:rPr>
              <a:t>Pelanggan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4343400"/>
            <a:ext cx="19050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tx1"/>
                </a:solidFill>
              </a:rPr>
              <a:t>Pemasok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2362200"/>
            <a:ext cx="19050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tx1"/>
                </a:solidFill>
              </a:rPr>
              <a:t>Produk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substitusi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4191000" y="3687763"/>
            <a:ext cx="990600" cy="1984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marL="115888" indent="-115888"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Pesaing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marL="115888" indent="-115888"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Pemain baru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marL="115888" indent="-115888"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Produk dan jasa pengganti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marL="115888" indent="-115888"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Pelanggan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marL="115888" indent="-115888"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Pemasok</a:t>
            </a:r>
            <a:endParaRPr lang="en-US" sz="16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smtClean="0"/>
              <a:t>Strategi SI untuk berhubungan dengan daya kompetitif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Kepemimpinan harga rendah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Diferensiasi produk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Berfokus pada peluang pasar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Menguatkan keakraban pelanggan dan pemasok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endParaRPr lang="en-US" sz="1600" smtClean="0"/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smtClean="0"/>
              <a:t>Model rantai nilai bisnis</a:t>
            </a:r>
            <a:endParaRPr lang="en-US" sz="1600" smtClean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Model rantai nilai</a:t>
            </a:r>
            <a:endParaRPr lang="en-US" sz="160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Aktivitas utama</a:t>
            </a:r>
            <a:endParaRPr lang="en-US" sz="160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Aktivitas pendukung</a:t>
            </a:r>
            <a:endParaRPr lang="en-US" sz="16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668</Words>
  <Application>Microsoft Office PowerPoint</Application>
  <PresentationFormat>On-screen Show (4:3)</PresentationFormat>
  <Paragraphs>135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Arial</vt:lpstr>
      <vt:lpstr>Wingdings</vt:lpstr>
      <vt:lpstr>Office Theme</vt:lpstr>
      <vt:lpstr>BAB III SISTEM INFORMASI, ORGANISASI DAN STRATEGI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 SISTEM INFORMASI, ORGANISASI DAN STRATEGI</dc:title>
  <dc:creator>Naufal</dc:creator>
  <cp:lastModifiedBy>Phantom Assassin</cp:lastModifiedBy>
  <cp:revision>1</cp:revision>
  <dcterms:created xsi:type="dcterms:W3CDTF">2009-11-18T04:37:34Z</dcterms:created>
  <dcterms:modified xsi:type="dcterms:W3CDTF">2012-11-03T03:53:55Z</dcterms:modified>
</cp:coreProperties>
</file>