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A6E87-465A-42B0-81AE-8A5F28D5EB9F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F4F7-6FC3-4F02-BF6C-12DAB542FF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5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657A2-BA4F-42FF-B6A3-213035C09437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5B57A-CDD4-4858-B9DB-A04375B7A5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8402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23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9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5B57A-CDD4-4858-B9DB-A04375B7A56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7785-1F6E-41C6-B844-B9D7920CFD95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9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63FAA-2244-4673-955A-C759BFB5E75A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5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D979-3E70-4C37-AF10-DB9D7A0702DD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10B1-12A0-4523-AB1F-9E6245A49E7D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1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1443-8324-4F0B-95B5-EF6F498AB595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1C428-DAA9-4AA6-89A0-BEA88C5EAD13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7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D3DE-0AA1-4808-90B0-E67D214CA1C7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7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A9B0-014A-44F2-AC1A-2759C2213C07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2746-4047-4AA1-B77E-380F0FDE8B0C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3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23761-3C45-49E8-B057-2E563853A7F8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3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FD30-7E0A-4CAE-A1C2-8CAB76668BED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0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46FE-2580-44AF-93A8-75E9C4162582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Rekayasa Perangkat Lunak - Citra N., S.Si, MT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0608B-D438-4EE7-8975-14D9F6264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7519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 err="1" smtClean="0"/>
              <a:t>Kinerja</a:t>
            </a:r>
            <a:endParaRPr lang="en-US" dirty="0" smtClean="0"/>
          </a:p>
          <a:p>
            <a:pPr lvl="0"/>
            <a:r>
              <a:rPr lang="en-GB" dirty="0" smtClean="0"/>
              <a:t>Reliability</a:t>
            </a:r>
            <a:endParaRPr lang="en-US" dirty="0" smtClean="0"/>
          </a:p>
          <a:p>
            <a:pPr lvl="0"/>
            <a:r>
              <a:rPr lang="en-GB" dirty="0" err="1" smtClean="0"/>
              <a:t>Pelayanan</a:t>
            </a:r>
            <a:endParaRPr lang="en-US" dirty="0" smtClean="0"/>
          </a:p>
          <a:p>
            <a:pPr lvl="0"/>
            <a:r>
              <a:rPr lang="en-GB" dirty="0" err="1" smtClean="0"/>
              <a:t>Maintanability</a:t>
            </a:r>
            <a:endParaRPr lang="en-US" dirty="0" smtClean="0"/>
          </a:p>
          <a:p>
            <a:pPr lvl="0"/>
            <a:r>
              <a:rPr lang="en-GB" dirty="0" err="1" smtClean="0"/>
              <a:t>Garansi</a:t>
            </a:r>
            <a:endParaRPr lang="en-US" dirty="0" smtClean="0"/>
          </a:p>
          <a:p>
            <a:pPr lvl="0"/>
            <a:r>
              <a:rPr lang="en-GB" dirty="0" err="1" smtClean="0"/>
              <a:t>Mudah</a:t>
            </a:r>
            <a:r>
              <a:rPr lang="en-GB" dirty="0" smtClean="0"/>
              <a:t> </a:t>
            </a:r>
            <a:r>
              <a:rPr lang="en-GB" dirty="0" err="1" smtClean="0"/>
              <a:t>digunakan</a:t>
            </a:r>
            <a:endParaRPr lang="en-US" dirty="0" smtClean="0"/>
          </a:p>
          <a:p>
            <a:pPr lvl="0"/>
            <a:r>
              <a:rPr lang="en-GB" dirty="0" err="1" smtClean="0"/>
              <a:t>Penampilan</a:t>
            </a:r>
            <a:endParaRPr lang="en-US" dirty="0" smtClean="0"/>
          </a:p>
          <a:p>
            <a:pPr lvl="0"/>
            <a:r>
              <a:rPr lang="en-GB" dirty="0" err="1" smtClean="0"/>
              <a:t>Merek</a:t>
            </a:r>
            <a:endParaRPr lang="en-US" dirty="0" smtClean="0"/>
          </a:p>
          <a:p>
            <a:pPr lvl="0"/>
            <a:r>
              <a:rPr lang="en-GB" dirty="0" err="1" smtClean="0"/>
              <a:t>Kemasan</a:t>
            </a:r>
            <a:endParaRPr lang="en-US" dirty="0" smtClean="0"/>
          </a:p>
          <a:p>
            <a:pPr lvl="0"/>
            <a:r>
              <a:rPr lang="en-GB" dirty="0" smtClean="0"/>
              <a:t>Model </a:t>
            </a:r>
            <a:r>
              <a:rPr lang="en-GB" dirty="0" err="1" smtClean="0"/>
              <a:t>terakhir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458200" cy="4572000"/>
          </a:xfrm>
        </p:spPr>
        <p:txBody>
          <a:bodyPr>
            <a:normAutofit fontScale="92500"/>
          </a:bodyPr>
          <a:lstStyle/>
          <a:p>
            <a:pPr lvl="0" algn="just"/>
            <a:r>
              <a:rPr lang="de-DE" dirty="0" smtClean="0"/>
              <a:t>Perangkat lunak dibangun dan dikembangkan, tidak dibuat dalam bentuk yang klasik. Walaupun perkembangan antara perangkat keras dan perangkat lunak sangat ekuivalen, namun aktivitas diantara keduanya sangat berbeda. </a:t>
            </a:r>
            <a:endParaRPr lang="en-US" dirty="0" smtClean="0"/>
          </a:p>
          <a:p>
            <a:pPr lvl="0" algn="just"/>
            <a:r>
              <a:rPr lang="de-DE" dirty="0" smtClean="0"/>
              <a:t>Perangkat lunak tidak pernah usang, </a:t>
            </a:r>
            <a:endParaRPr lang="en-US" dirty="0" smtClean="0"/>
          </a:p>
          <a:p>
            <a:pPr lvl="0" algn="just"/>
            <a:r>
              <a:rPr lang="en-GB" dirty="0" err="1" smtClean="0"/>
              <a:t>Sebagian</a:t>
            </a:r>
            <a:r>
              <a:rPr lang="en-GB" dirty="0" smtClean="0"/>
              <a:t> </a:t>
            </a:r>
            <a:r>
              <a:rPr lang="en-GB" dirty="0" err="1" smtClean="0"/>
              <a:t>besar</a:t>
            </a:r>
            <a:r>
              <a:rPr lang="en-GB" dirty="0" smtClean="0"/>
              <a:t> </a:t>
            </a:r>
            <a:r>
              <a:rPr lang="en-GB" dirty="0" err="1" smtClean="0"/>
              <a:t>perangkat</a:t>
            </a:r>
            <a:r>
              <a:rPr lang="en-GB" dirty="0" smtClean="0"/>
              <a:t> </a:t>
            </a:r>
            <a:r>
              <a:rPr lang="en-GB" dirty="0" err="1" smtClean="0"/>
              <a:t>lunak</a:t>
            </a:r>
            <a:r>
              <a:rPr lang="en-GB" dirty="0" smtClean="0"/>
              <a:t> </a:t>
            </a:r>
            <a:r>
              <a:rPr lang="en-GB" dirty="0" err="1" smtClean="0"/>
              <a:t>dibuat</a:t>
            </a:r>
            <a:r>
              <a:rPr lang="en-GB" dirty="0" smtClean="0"/>
              <a:t> </a:t>
            </a:r>
            <a:r>
              <a:rPr lang="en-GB" dirty="0" err="1" smtClean="0"/>
              <a:t>secara</a:t>
            </a:r>
            <a:r>
              <a:rPr lang="en-GB" dirty="0" smtClean="0"/>
              <a:t> custom built,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tidak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dirakit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komponen</a:t>
            </a:r>
            <a:r>
              <a:rPr lang="en-GB" dirty="0" smtClean="0"/>
              <a:t> yang </a:t>
            </a:r>
            <a:r>
              <a:rPr lang="en-GB" dirty="0" err="1" smtClean="0"/>
              <a:t>sudah</a:t>
            </a:r>
            <a:r>
              <a:rPr lang="en-GB" dirty="0" smtClean="0"/>
              <a:t> </a:t>
            </a:r>
            <a:r>
              <a:rPr lang="en-GB" dirty="0" err="1" smtClean="0"/>
              <a:t>ada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Bahttube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-1" y="1447800"/>
          <a:ext cx="4890197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4" imgW="3519720" imgH="2182320" progId="Visio.Drawing.11">
                  <p:embed/>
                </p:oleObj>
              </mc:Choice>
              <mc:Fallback>
                <p:oleObj name="Visio" r:id="rId4" imgW="3519720" imgH="2182320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1447800"/>
                        <a:ext cx="4890197" cy="304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24638" y="3733800"/>
          <a:ext cx="5122562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6" imgW="3693960" imgH="2247120" progId="Visio.Drawing.11">
                  <p:embed/>
                </p:oleObj>
              </mc:Choice>
              <mc:Fallback>
                <p:oleObj name="Visio" r:id="rId6" imgW="3693960" imgH="2247120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638" y="3733800"/>
                        <a:ext cx="5122562" cy="312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599" y="1905000"/>
          <a:ext cx="8686802" cy="4572000"/>
        </p:xfrm>
        <a:graphic>
          <a:graphicData uri="http://schemas.openxmlformats.org/drawingml/2006/table">
            <a:tbl>
              <a:tblPr/>
              <a:tblGrid>
                <a:gridCol w="1752601"/>
                <a:gridCol w="2103566"/>
                <a:gridCol w="2559403"/>
                <a:gridCol w="2271232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>
                          <a:latin typeface="Arial"/>
                          <a:ea typeface="Times New Roman"/>
                        </a:rPr>
                        <a:t>Periode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>
                          <a:latin typeface="Arial"/>
                          <a:ea typeface="Times New Roman"/>
                        </a:rPr>
                        <a:t>Simbolisasi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>
                          <a:latin typeface="Arial"/>
                          <a:ea typeface="Times New Roman"/>
                        </a:rPr>
                        <a:t>Penyebab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1" dirty="0" err="1">
                          <a:latin typeface="Arial"/>
                          <a:ea typeface="Times New Roman"/>
                        </a:rPr>
                        <a:t>Solusi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Pembuatan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DFR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(Decreasing Failure Rate)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Defect, 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rendahnya control kualitas,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Arial"/>
                          <a:ea typeface="Times New Roman"/>
                        </a:rPr>
                        <a:t>Quality control,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latin typeface="Arial"/>
                          <a:ea typeface="Times New Roman"/>
                        </a:rPr>
                        <a:t>Pengujian</a:t>
                      </a:r>
                      <a:r>
                        <a:rPr lang="en-GB" sz="2400" dirty="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2400" dirty="0" err="1">
                          <a:latin typeface="Arial"/>
                          <a:ea typeface="Times New Roman"/>
                        </a:rPr>
                        <a:t>penerimaan</a:t>
                      </a:r>
                      <a:r>
                        <a:rPr lang="en-GB" sz="2400" dirty="0">
                          <a:latin typeface="Arial"/>
                          <a:ea typeface="Times New Roman"/>
                        </a:rPr>
                        <a:t>,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Pemakaian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CFR  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(Constant Failure Rate)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Human error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latin typeface="Arial"/>
                          <a:ea typeface="Times New Roman"/>
                        </a:rPr>
                        <a:t>Redudancy</a:t>
                      </a:r>
                      <a:r>
                        <a:rPr lang="en-GB" sz="2400" dirty="0">
                          <a:latin typeface="Arial"/>
                          <a:ea typeface="Times New Roman"/>
                        </a:rPr>
                        <a:t>, 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Arial"/>
                          <a:ea typeface="Times New Roman"/>
                        </a:rPr>
                        <a:t>User friendly,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Kadaluarsa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IFR 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(Increasing Failure Rate)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Arial"/>
                          <a:ea typeface="Times New Roman"/>
                        </a:rPr>
                        <a:t>Peningkatan kebutuhan, prosedur kerja baru,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latin typeface="Arial"/>
                          <a:ea typeface="Times New Roman"/>
                        </a:rPr>
                        <a:t>Teknologi</a:t>
                      </a:r>
                      <a:r>
                        <a:rPr lang="en-GB" sz="2400" dirty="0">
                          <a:latin typeface="Arial"/>
                          <a:ea typeface="Times New Roman"/>
                        </a:rPr>
                        <a:t>, 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latin typeface="Arial"/>
                          <a:ea typeface="Times New Roman"/>
                        </a:rPr>
                        <a:t>Modifikasi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de-DE" dirty="0" smtClean="0"/>
              <a:t>Asumsi, digunakan untuk mengurangi jumlah kemungkinan (permutasi) dan variasi yang mungkin.</a:t>
            </a:r>
            <a:endParaRPr lang="en-US" dirty="0" smtClean="0"/>
          </a:p>
          <a:p>
            <a:pPr lvl="0" algn="just"/>
            <a:r>
              <a:rPr lang="de-DE" dirty="0" smtClean="0"/>
              <a:t>Penyederhanaan, digunakan untuk menciptakan model dengan waktu yang tepat.</a:t>
            </a:r>
            <a:endParaRPr lang="en-US" dirty="0" smtClean="0"/>
          </a:p>
          <a:p>
            <a:pPr lvl="0" algn="just"/>
            <a:r>
              <a:rPr lang="en-GB" dirty="0" err="1" smtClean="0"/>
              <a:t>Pembatasan</a:t>
            </a:r>
            <a:r>
              <a:rPr lang="en-GB" dirty="0" smtClean="0"/>
              <a:t> (</a:t>
            </a:r>
            <a:r>
              <a:rPr lang="en-GB" i="1" dirty="0" smtClean="0"/>
              <a:t>Boundaries</a:t>
            </a:r>
            <a:r>
              <a:rPr lang="en-GB" dirty="0" smtClean="0"/>
              <a:t>), </a:t>
            </a:r>
            <a:r>
              <a:rPr lang="en-GB" dirty="0" err="1" smtClean="0"/>
              <a:t>digunakan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membatasi</a:t>
            </a:r>
            <a:r>
              <a:rPr lang="en-GB" dirty="0" smtClean="0"/>
              <a:t> </a:t>
            </a:r>
            <a:r>
              <a:rPr lang="en-GB" dirty="0" err="1" smtClean="0"/>
              <a:t>lingkup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.</a:t>
            </a:r>
            <a:endParaRPr lang="en-US" dirty="0" smtClean="0"/>
          </a:p>
          <a:p>
            <a:pPr lvl="0" algn="just"/>
            <a:r>
              <a:rPr lang="en-GB" dirty="0" err="1" smtClean="0"/>
              <a:t>Batasan</a:t>
            </a:r>
            <a:r>
              <a:rPr lang="en-GB" dirty="0" smtClean="0"/>
              <a:t> (</a:t>
            </a:r>
            <a:r>
              <a:rPr lang="en-GB" i="1" dirty="0" smtClean="0"/>
              <a:t>Constraint</a:t>
            </a:r>
            <a:r>
              <a:rPr lang="en-GB" dirty="0" smtClean="0"/>
              <a:t>), </a:t>
            </a:r>
            <a:r>
              <a:rPr lang="en-GB" dirty="0" err="1" smtClean="0"/>
              <a:t>digunakan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menunjukkan</a:t>
            </a:r>
            <a:r>
              <a:rPr lang="en-GB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 </a:t>
            </a:r>
            <a:r>
              <a:rPr lang="en-GB" dirty="0" err="1" smtClean="0"/>
              <a:t>dimana</a:t>
            </a:r>
            <a:r>
              <a:rPr lang="en-GB" dirty="0" smtClean="0"/>
              <a:t> model </a:t>
            </a:r>
            <a:r>
              <a:rPr lang="en-GB" dirty="0" err="1" smtClean="0"/>
              <a:t>tersebut</a:t>
            </a:r>
            <a:r>
              <a:rPr lang="en-GB" dirty="0" smtClean="0"/>
              <a:t> </a:t>
            </a:r>
            <a:r>
              <a:rPr lang="en-GB" dirty="0" err="1" smtClean="0"/>
              <a:t>diciptakan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pendekatan</a:t>
            </a:r>
            <a:r>
              <a:rPr lang="en-GB" dirty="0" smtClean="0"/>
              <a:t> yang </a:t>
            </a:r>
            <a:r>
              <a:rPr lang="en-GB" dirty="0" err="1" smtClean="0"/>
              <a:t>dilakukan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saat</a:t>
            </a:r>
            <a:r>
              <a:rPr lang="en-GB" dirty="0" smtClean="0"/>
              <a:t> model </a:t>
            </a:r>
            <a:r>
              <a:rPr lang="en-GB" dirty="0" err="1" smtClean="0"/>
              <a:t>diimplementasikan</a:t>
            </a:r>
            <a:r>
              <a:rPr lang="en-GB" dirty="0" smtClean="0"/>
              <a:t>.</a:t>
            </a:r>
            <a:endParaRPr lang="en-US" dirty="0" smtClean="0"/>
          </a:p>
          <a:p>
            <a:pPr lvl="0" algn="just"/>
            <a:r>
              <a:rPr lang="en-GB" dirty="0" err="1" smtClean="0"/>
              <a:t>Preferensi</a:t>
            </a:r>
            <a:r>
              <a:rPr lang="en-GB" dirty="0" smtClean="0"/>
              <a:t>, </a:t>
            </a:r>
            <a:r>
              <a:rPr lang="en-GB" dirty="0" err="1" smtClean="0"/>
              <a:t>digunakan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menunjukkan</a:t>
            </a:r>
            <a:r>
              <a:rPr lang="en-GB" dirty="0" smtClean="0"/>
              <a:t> </a:t>
            </a:r>
            <a:r>
              <a:rPr lang="en-GB" dirty="0" err="1" smtClean="0"/>
              <a:t>arsitektur</a:t>
            </a:r>
            <a:r>
              <a:rPr lang="en-GB" dirty="0" smtClean="0"/>
              <a:t> yang </a:t>
            </a:r>
            <a:r>
              <a:rPr lang="en-GB" dirty="0" err="1" smtClean="0"/>
              <a:t>dipilih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semua</a:t>
            </a:r>
            <a:r>
              <a:rPr lang="en-GB" dirty="0" smtClean="0"/>
              <a:t> data, </a:t>
            </a:r>
            <a:r>
              <a:rPr lang="en-GB" dirty="0" err="1" smtClean="0"/>
              <a:t>fungsi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teknologi</a:t>
            </a:r>
            <a:r>
              <a:rPr lang="en-GB" dirty="0" smtClean="0"/>
              <a:t>.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3352800" cy="365125"/>
          </a:xfrm>
        </p:spPr>
        <p:txBody>
          <a:bodyPr/>
          <a:lstStyle/>
          <a:p>
            <a:r>
              <a:rPr lang="en-US" i="1" dirty="0" err="1" smtClean="0"/>
              <a:t>Rekayasa</a:t>
            </a:r>
            <a:r>
              <a:rPr lang="en-US" i="1" dirty="0" smtClean="0"/>
              <a:t> 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- Citra N., </a:t>
            </a:r>
            <a:r>
              <a:rPr lang="en-US" i="1" dirty="0" err="1" smtClean="0"/>
              <a:t>S.Si</a:t>
            </a:r>
            <a:r>
              <a:rPr lang="en-US" i="1" dirty="0" smtClean="0"/>
              <a:t>, MT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608B-D438-4EE7-8975-14D9F62648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351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Visio</vt:lpstr>
      <vt:lpstr>Rekayasa Perangkat Lunak</vt:lpstr>
      <vt:lpstr>Atribut Produk</vt:lpstr>
      <vt:lpstr>Karakteristik Perangkat Lunak</vt:lpstr>
      <vt:lpstr>Kurva Bahttube</vt:lpstr>
      <vt:lpstr>Tahapan Umur Perangkat Lunak</vt:lpstr>
      <vt:lpstr>Pemodelan Sistem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Phantom Assassin</cp:lastModifiedBy>
  <cp:revision>9</cp:revision>
  <dcterms:created xsi:type="dcterms:W3CDTF">2011-11-10T02:29:37Z</dcterms:created>
  <dcterms:modified xsi:type="dcterms:W3CDTF">2012-11-03T04:01:41Z</dcterms:modified>
</cp:coreProperties>
</file>