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F51F9-9F8C-4D3D-A145-231C19149551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5E6B0-A1DC-4BFE-83DB-A1A116DB1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77333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AD56E-F942-46AE-9CD6-3BA87DDFEFEA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E6DE1F-499D-4D90-9A86-34571EE84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85503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6DE1F-499D-4D90-9A86-34571EE84B41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E6DE1F-499D-4D90-9A86-34571EE84B4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008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E6DE1F-499D-4D90-9A86-34571EE84B4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317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E6DE1F-499D-4D90-9A86-34571EE84B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881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E6DE1F-499D-4D90-9A86-34571EE84B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18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E6DE1F-499D-4D90-9A86-34571EE84B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39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E6DE1F-499D-4D90-9A86-34571EE84B4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3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E6DE1F-499D-4D90-9A86-34571EE84B4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4378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E6DE1F-499D-4D90-9A86-34571EE84B4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095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E6DE1F-499D-4D90-9A86-34571EE84B4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4423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E6DE1F-499D-4D90-9A86-34571EE84B4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67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CB55-6A70-46F0-953A-ADFA7E025240}" type="datetime1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N11S.Si,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FFA5-9BF9-4807-B1A1-0039DD655F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03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CF04-BC2E-4CDA-AD4E-B32D9594C11A}" type="datetime1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N11S.Si,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FFA5-9BF9-4807-B1A1-0039DD655F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901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80E5D-59DD-457D-886C-663BC7E37729}" type="datetime1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N11S.Si,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FFA5-9BF9-4807-B1A1-0039DD655F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19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637C-A1ED-4574-9C66-47FB52C25C42}" type="datetime1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N11S.Si,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FFA5-9BF9-4807-B1A1-0039DD655F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61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08CA-3AF1-4EFB-8108-35ED16A4F025}" type="datetime1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N11S.Si,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FFA5-9BF9-4807-B1A1-0039DD655F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2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444AF-D458-4D80-B6DD-E92B8598E502}" type="datetime1">
              <a:rPr lang="en-US" smtClean="0"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N11S.Si,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FFA5-9BF9-4807-B1A1-0039DD655F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6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247A-A441-4B6C-9345-90EF7A102D29}" type="datetime1">
              <a:rPr lang="en-US" smtClean="0"/>
              <a:t>11/3/2012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N11S.Si, MT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FFA5-9BF9-4807-B1A1-0039DD655F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8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73CD-C04D-4CB1-AA80-AFD53426F64C}" type="datetime1">
              <a:rPr lang="en-US" smtClean="0"/>
              <a:t>11/3/2012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N11S.Si,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FFA5-9BF9-4807-B1A1-0039DD655F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616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6086-CE4A-41E1-9195-7F3CB731D208}" type="datetime1">
              <a:rPr lang="en-US" smtClean="0"/>
              <a:t>11/3/2012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N11S.Si, MT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FFA5-9BF9-4807-B1A1-0039DD655F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30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F3087-DF2D-4705-9C39-C41BF2D57E9F}" type="datetime1">
              <a:rPr lang="en-US" smtClean="0"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N11S.Si,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FFA5-9BF9-4807-B1A1-0039DD655F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59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90207-6143-40CA-A672-C01A082F341E}" type="datetime1">
              <a:rPr lang="en-US" smtClean="0"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N11S.Si,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FFA5-9BF9-4807-B1A1-0039DD655F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690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E7827-2605-4F65-9764-73F141FD97E4}" type="datetime1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Rekayasa Perangkat Lunak - Citra N11S.Si,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9FFA5-9BF9-4807-B1A1-0039DD655F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799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Perancangan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 smtClean="0"/>
          </a:p>
          <a:p>
            <a:r>
              <a:rPr lang="en-US" dirty="0" err="1" smtClean="0"/>
              <a:t>Dosen</a:t>
            </a:r>
            <a:r>
              <a:rPr lang="en-US" dirty="0" smtClean="0"/>
              <a:t> : Citra </a:t>
            </a:r>
            <a:r>
              <a:rPr lang="en-US" dirty="0" err="1" smtClean="0"/>
              <a:t>Noviyasari</a:t>
            </a:r>
            <a:r>
              <a:rPr lang="en-US" dirty="0" smtClean="0"/>
              <a:t>, </a:t>
            </a:r>
            <a:r>
              <a:rPr lang="en-US" dirty="0" err="1" smtClean="0"/>
              <a:t>S.Si</a:t>
            </a:r>
            <a:r>
              <a:rPr lang="en-US" dirty="0" smtClean="0"/>
              <a:t>, MT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N11S.Si, MT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FFA5-9BF9-4807-B1A1-0039DD655F9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Pengkodean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dirty="0" err="1" smtClean="0"/>
              <a:t>Kode</a:t>
            </a:r>
            <a:r>
              <a:rPr lang="en-GB" dirty="0" smtClean="0"/>
              <a:t> </a:t>
            </a:r>
            <a:r>
              <a:rPr lang="en-GB" dirty="0" err="1" smtClean="0"/>
              <a:t>Mnemonik</a:t>
            </a:r>
            <a:endParaRPr lang="en-US" dirty="0" smtClean="0"/>
          </a:p>
          <a:p>
            <a:pPr algn="just">
              <a:buNone/>
            </a:pPr>
            <a:r>
              <a:rPr lang="en-GB" dirty="0" smtClean="0"/>
              <a:t>	</a:t>
            </a:r>
            <a:r>
              <a:rPr lang="en-GB" dirty="0" err="1" smtClean="0"/>
              <a:t>Kode</a:t>
            </a:r>
            <a:r>
              <a:rPr lang="en-GB" dirty="0" smtClean="0"/>
              <a:t> </a:t>
            </a:r>
            <a:r>
              <a:rPr lang="en-GB" dirty="0" err="1" smtClean="0"/>
              <a:t>ini</a:t>
            </a:r>
            <a:r>
              <a:rPr lang="en-GB" dirty="0" smtClean="0"/>
              <a:t> </a:t>
            </a:r>
            <a:r>
              <a:rPr lang="en-GB" dirty="0" err="1" smtClean="0"/>
              <a:t>digunakan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mudah</a:t>
            </a:r>
            <a:r>
              <a:rPr lang="en-GB" dirty="0" smtClean="0"/>
              <a:t> </a:t>
            </a:r>
            <a:r>
              <a:rPr lang="en-GB" dirty="0" err="1" smtClean="0"/>
              <a:t>diingat</a:t>
            </a:r>
            <a:r>
              <a:rPr lang="en-GB" dirty="0" smtClean="0"/>
              <a:t>, </a:t>
            </a:r>
            <a:r>
              <a:rPr lang="en-GB" dirty="0" err="1" smtClean="0"/>
              <a:t>dibuat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dasar</a:t>
            </a:r>
            <a:r>
              <a:rPr lang="en-GB" dirty="0" smtClean="0"/>
              <a:t> </a:t>
            </a:r>
            <a:r>
              <a:rPr lang="en-GB" dirty="0" err="1" smtClean="0"/>
              <a:t>singkatan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mengambil</a:t>
            </a:r>
            <a:r>
              <a:rPr lang="en-GB" dirty="0" smtClean="0"/>
              <a:t> </a:t>
            </a:r>
            <a:r>
              <a:rPr lang="en-GB" dirty="0" err="1" smtClean="0"/>
              <a:t>sebagian</a:t>
            </a:r>
            <a:r>
              <a:rPr lang="en-GB" dirty="0" smtClean="0"/>
              <a:t> </a:t>
            </a:r>
            <a:r>
              <a:rPr lang="en-GB" dirty="0" err="1" smtClean="0"/>
              <a:t>karakter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item yang </a:t>
            </a:r>
            <a:r>
              <a:rPr lang="en-GB" dirty="0" err="1" smtClean="0"/>
              <a:t>diwakili</a:t>
            </a:r>
            <a:r>
              <a:rPr lang="en-GB" dirty="0" smtClean="0"/>
              <a:t>. </a:t>
            </a:r>
            <a:r>
              <a:rPr lang="de-DE" dirty="0" smtClean="0"/>
              <a:t>Kode ini menggunakan huruf atau gabungan huruf dan angka, sehingga bentuk kode akan panjang.</a:t>
            </a:r>
            <a:endParaRPr lang="en-US" dirty="0" smtClean="0"/>
          </a:p>
          <a:p>
            <a:pPr lvl="0"/>
            <a:r>
              <a:rPr lang="en-GB" dirty="0" err="1" smtClean="0"/>
              <a:t>Kode</a:t>
            </a:r>
            <a:r>
              <a:rPr lang="en-GB" dirty="0" smtClean="0"/>
              <a:t> </a:t>
            </a:r>
            <a:r>
              <a:rPr lang="en-GB" dirty="0" err="1" smtClean="0"/>
              <a:t>urut</a:t>
            </a:r>
            <a:endParaRPr lang="en-US" dirty="0" smtClean="0"/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err="1" smtClean="0"/>
              <a:t>Kode</a:t>
            </a:r>
            <a:r>
              <a:rPr lang="en-GB" dirty="0" smtClean="0"/>
              <a:t> </a:t>
            </a:r>
            <a:r>
              <a:rPr lang="en-GB" dirty="0" err="1" smtClean="0"/>
              <a:t>urut</a:t>
            </a:r>
            <a:r>
              <a:rPr lang="en-GB" dirty="0" smtClean="0"/>
              <a:t> </a:t>
            </a:r>
            <a:r>
              <a:rPr lang="en-GB" dirty="0" err="1" smtClean="0"/>
              <a:t>merupakan</a:t>
            </a:r>
            <a:r>
              <a:rPr lang="en-GB" dirty="0" smtClean="0"/>
              <a:t> </a:t>
            </a:r>
            <a:r>
              <a:rPr lang="en-GB" dirty="0" err="1" smtClean="0"/>
              <a:t>kode</a:t>
            </a:r>
            <a:r>
              <a:rPr lang="en-GB" dirty="0" smtClean="0"/>
              <a:t> yang </a:t>
            </a:r>
            <a:r>
              <a:rPr lang="en-GB" dirty="0" err="1" smtClean="0"/>
              <a:t>nilainya</a:t>
            </a:r>
            <a:r>
              <a:rPr lang="en-GB" dirty="0" smtClean="0"/>
              <a:t> </a:t>
            </a:r>
            <a:r>
              <a:rPr lang="en-GB" dirty="0" err="1" smtClean="0"/>
              <a:t>berurutan</a:t>
            </a:r>
            <a:r>
              <a:rPr lang="en-GB" dirty="0" smtClean="0"/>
              <a:t> </a:t>
            </a:r>
            <a:r>
              <a:rPr lang="en-GB" dirty="0" err="1" smtClean="0"/>
              <a:t>Jika</a:t>
            </a:r>
            <a:r>
              <a:rPr lang="en-GB" dirty="0" smtClean="0"/>
              <a:t> </a:t>
            </a:r>
            <a:r>
              <a:rPr lang="en-GB" dirty="0" err="1" smtClean="0"/>
              <a:t>terdapat</a:t>
            </a:r>
            <a:r>
              <a:rPr lang="en-GB" dirty="0" smtClean="0"/>
              <a:t> item </a:t>
            </a:r>
            <a:r>
              <a:rPr lang="en-GB" dirty="0" err="1" smtClean="0"/>
              <a:t>baru</a:t>
            </a:r>
            <a:r>
              <a:rPr lang="en-GB" dirty="0" smtClean="0"/>
              <a:t>, </a:t>
            </a:r>
            <a:r>
              <a:rPr lang="en-GB" dirty="0" err="1" smtClean="0"/>
              <a:t>maka</a:t>
            </a:r>
            <a:r>
              <a:rPr lang="en-GB" dirty="0" smtClean="0"/>
              <a:t> </a:t>
            </a:r>
            <a:r>
              <a:rPr lang="en-GB" dirty="0" err="1" smtClean="0"/>
              <a:t>penambahan</a:t>
            </a:r>
            <a:r>
              <a:rPr lang="en-GB" dirty="0" smtClean="0"/>
              <a:t> </a:t>
            </a:r>
            <a:r>
              <a:rPr lang="en-GB" dirty="0" err="1" smtClean="0"/>
              <a:t>dilakukan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kode</a:t>
            </a:r>
            <a:r>
              <a:rPr lang="en-GB" dirty="0" smtClean="0"/>
              <a:t> </a:t>
            </a:r>
            <a:r>
              <a:rPr lang="en-GB" dirty="0" err="1" smtClean="0"/>
              <a:t>terakhir</a:t>
            </a:r>
            <a:r>
              <a:rPr lang="en-GB" dirty="0" smtClean="0"/>
              <a:t>.</a:t>
            </a:r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N11S.Si,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FFA5-9BF9-4807-B1A1-0039DD655F9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Pengkodean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GB" dirty="0" err="1" smtClean="0"/>
              <a:t>Kode</a:t>
            </a:r>
            <a:r>
              <a:rPr lang="en-GB" dirty="0" smtClean="0"/>
              <a:t> </a:t>
            </a:r>
            <a:r>
              <a:rPr lang="en-GB" dirty="0" err="1" smtClean="0"/>
              <a:t>blok</a:t>
            </a:r>
            <a:endParaRPr lang="en-US" dirty="0" smtClean="0"/>
          </a:p>
          <a:p>
            <a:pPr algn="just">
              <a:buNone/>
            </a:pPr>
            <a:r>
              <a:rPr lang="en-GB" dirty="0" smtClean="0"/>
              <a:t>	</a:t>
            </a:r>
            <a:r>
              <a:rPr lang="en-GB" dirty="0" err="1" smtClean="0"/>
              <a:t>Kode</a:t>
            </a:r>
            <a:r>
              <a:rPr lang="en-GB" dirty="0" smtClean="0"/>
              <a:t> </a:t>
            </a:r>
            <a:r>
              <a:rPr lang="en-GB" dirty="0" err="1" smtClean="0"/>
              <a:t>blok</a:t>
            </a:r>
            <a:r>
              <a:rPr lang="en-GB" dirty="0" smtClean="0"/>
              <a:t> </a:t>
            </a:r>
            <a:r>
              <a:rPr lang="en-GB" dirty="0" err="1" smtClean="0"/>
              <a:t>mengklasifikasikan</a:t>
            </a:r>
            <a:r>
              <a:rPr lang="en-GB" dirty="0" smtClean="0"/>
              <a:t> item </a:t>
            </a:r>
            <a:r>
              <a:rPr lang="en-GB" dirty="0" err="1" smtClean="0"/>
              <a:t>ke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kelompok</a:t>
            </a:r>
            <a:r>
              <a:rPr lang="en-GB" dirty="0" smtClean="0"/>
              <a:t> </a:t>
            </a:r>
            <a:r>
              <a:rPr lang="en-GB" dirty="0" err="1" smtClean="0"/>
              <a:t>blok</a:t>
            </a:r>
            <a:r>
              <a:rPr lang="en-GB" dirty="0" smtClean="0"/>
              <a:t> </a:t>
            </a:r>
            <a:r>
              <a:rPr lang="en-GB" dirty="0" err="1" smtClean="0"/>
              <a:t>tertentu</a:t>
            </a:r>
            <a:r>
              <a:rPr lang="en-GB" dirty="0" smtClean="0"/>
              <a:t> yang </a:t>
            </a:r>
            <a:r>
              <a:rPr lang="en-GB" dirty="0" err="1" smtClean="0"/>
              <a:t>mencerminkan</a:t>
            </a:r>
            <a:r>
              <a:rPr lang="en-GB" dirty="0" smtClean="0"/>
              <a:t> </a:t>
            </a:r>
            <a:r>
              <a:rPr lang="en-GB" dirty="0" err="1" smtClean="0"/>
              <a:t>suatu</a:t>
            </a:r>
            <a:r>
              <a:rPr lang="en-GB" dirty="0" smtClean="0"/>
              <a:t> </a:t>
            </a:r>
            <a:r>
              <a:rPr lang="en-GB" dirty="0" err="1" smtClean="0"/>
              <a:t>klasifikasi</a:t>
            </a:r>
            <a:r>
              <a:rPr lang="en-GB" dirty="0" smtClean="0"/>
              <a:t> </a:t>
            </a:r>
            <a:r>
              <a:rPr lang="en-GB" dirty="0" err="1" smtClean="0"/>
              <a:t>tertentu</a:t>
            </a:r>
            <a:r>
              <a:rPr lang="en-GB" dirty="0" smtClean="0"/>
              <a:t> </a:t>
            </a:r>
            <a:r>
              <a:rPr lang="en-GB" dirty="0" err="1" smtClean="0"/>
              <a:t>atas</a:t>
            </a:r>
            <a:r>
              <a:rPr lang="en-GB" dirty="0" smtClean="0"/>
              <a:t> </a:t>
            </a:r>
            <a:r>
              <a:rPr lang="en-GB" dirty="0" err="1" smtClean="0"/>
              <a:t>dasar</a:t>
            </a:r>
            <a:r>
              <a:rPr lang="en-GB" dirty="0" smtClean="0"/>
              <a:t> </a:t>
            </a:r>
            <a:r>
              <a:rPr lang="en-GB" dirty="0" err="1" smtClean="0"/>
              <a:t>pemakaian</a:t>
            </a:r>
            <a:r>
              <a:rPr lang="en-GB" dirty="0" smtClean="0"/>
              <a:t> </a:t>
            </a:r>
            <a:r>
              <a:rPr lang="en-GB" dirty="0" err="1" smtClean="0"/>
              <a:t>maksimum</a:t>
            </a:r>
            <a:r>
              <a:rPr lang="en-GB" dirty="0" smtClean="0"/>
              <a:t> yang </a:t>
            </a:r>
            <a:r>
              <a:rPr lang="en-GB" dirty="0" err="1" smtClean="0"/>
              <a:t>diharapkan</a:t>
            </a:r>
            <a:r>
              <a:rPr lang="en-GB" dirty="0" smtClean="0"/>
              <a:t>.</a:t>
            </a:r>
            <a:endParaRPr lang="en-US" dirty="0" smtClean="0"/>
          </a:p>
          <a:p>
            <a:pPr lvl="0"/>
            <a:r>
              <a:rPr lang="en-GB" dirty="0" err="1" smtClean="0"/>
              <a:t>Kode</a:t>
            </a:r>
            <a:r>
              <a:rPr lang="en-GB" dirty="0" smtClean="0"/>
              <a:t> </a:t>
            </a:r>
            <a:r>
              <a:rPr lang="en-GB" dirty="0" err="1" smtClean="0"/>
              <a:t>Grup</a:t>
            </a:r>
            <a:endParaRPr lang="en-US" dirty="0" smtClean="0"/>
          </a:p>
          <a:p>
            <a:pPr algn="just">
              <a:buNone/>
            </a:pPr>
            <a:r>
              <a:rPr lang="en-GB" dirty="0" smtClean="0"/>
              <a:t>	</a:t>
            </a:r>
            <a:r>
              <a:rPr lang="en-GB" dirty="0" err="1" smtClean="0"/>
              <a:t>Kode</a:t>
            </a:r>
            <a:r>
              <a:rPr lang="en-GB" dirty="0" smtClean="0"/>
              <a:t> </a:t>
            </a:r>
            <a:r>
              <a:rPr lang="en-GB" dirty="0" err="1" smtClean="0"/>
              <a:t>grup</a:t>
            </a:r>
            <a:r>
              <a:rPr lang="en-GB" dirty="0" smtClean="0"/>
              <a:t> </a:t>
            </a:r>
            <a:r>
              <a:rPr lang="en-GB" dirty="0" err="1" smtClean="0"/>
              <a:t>merupakan</a:t>
            </a:r>
            <a:r>
              <a:rPr lang="en-GB" dirty="0" smtClean="0"/>
              <a:t> </a:t>
            </a:r>
            <a:r>
              <a:rPr lang="en-GB" dirty="0" err="1" smtClean="0"/>
              <a:t>kode</a:t>
            </a:r>
            <a:r>
              <a:rPr lang="en-GB" dirty="0" smtClean="0"/>
              <a:t> yang </a:t>
            </a:r>
            <a:r>
              <a:rPr lang="en-GB" dirty="0" err="1" smtClean="0"/>
              <a:t>berdasarkan</a:t>
            </a:r>
            <a:r>
              <a:rPr lang="en-GB" dirty="0" smtClean="0"/>
              <a:t> field-field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tiap</a:t>
            </a:r>
            <a:r>
              <a:rPr lang="en-GB" dirty="0" smtClean="0"/>
              <a:t> field </a:t>
            </a:r>
            <a:r>
              <a:rPr lang="en-GB" dirty="0" err="1" smtClean="0"/>
              <a:t>mempunyai</a:t>
            </a:r>
            <a:r>
              <a:rPr lang="en-GB" dirty="0" smtClean="0"/>
              <a:t> </a:t>
            </a:r>
            <a:r>
              <a:rPr lang="en-GB" dirty="0" err="1" smtClean="0"/>
              <a:t>arti</a:t>
            </a:r>
            <a:r>
              <a:rPr lang="en-GB" dirty="0" smtClean="0"/>
              <a:t> </a:t>
            </a:r>
            <a:r>
              <a:rPr lang="en-GB" dirty="0" err="1" smtClean="0"/>
              <a:t>tertentu</a:t>
            </a:r>
            <a:r>
              <a:rPr lang="en-GB" dirty="0" smtClean="0"/>
              <a:t>.</a:t>
            </a:r>
            <a:endParaRPr lang="en-US" dirty="0" smtClean="0"/>
          </a:p>
          <a:p>
            <a:pPr lvl="0"/>
            <a:r>
              <a:rPr lang="en-GB" dirty="0" err="1" smtClean="0"/>
              <a:t>Kode</a:t>
            </a:r>
            <a:r>
              <a:rPr lang="en-GB" dirty="0" smtClean="0"/>
              <a:t> </a:t>
            </a:r>
            <a:r>
              <a:rPr lang="en-GB" dirty="0" err="1" smtClean="0"/>
              <a:t>Desimal</a:t>
            </a:r>
            <a:endParaRPr lang="en-US" dirty="0" smtClean="0"/>
          </a:p>
          <a:p>
            <a:pPr algn="just">
              <a:buNone/>
            </a:pPr>
            <a:r>
              <a:rPr lang="de-DE" dirty="0" smtClean="0"/>
              <a:t>	Kode decimal mengklasifikasikan kode atas dasar 10 unit angka (0 sd. 9). Kode decimal maupun kode blok dapat dipilih untuk pembuatan kode dalam akuntansi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N11S.Si,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FFA5-9BF9-4807-B1A1-0039DD655F9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PEMBUATAN KAMUS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GB" dirty="0" err="1" smtClean="0"/>
              <a:t>Kamus</a:t>
            </a:r>
            <a:r>
              <a:rPr lang="en-GB" dirty="0" smtClean="0"/>
              <a:t> data </a:t>
            </a:r>
            <a:r>
              <a:rPr lang="en-GB" dirty="0" err="1" smtClean="0"/>
              <a:t>merupakan</a:t>
            </a:r>
            <a:r>
              <a:rPr lang="en-GB" dirty="0" smtClean="0"/>
              <a:t> </a:t>
            </a:r>
            <a:r>
              <a:rPr lang="en-GB" dirty="0" err="1" smtClean="0"/>
              <a:t>catalog</a:t>
            </a:r>
            <a:r>
              <a:rPr lang="en-GB" dirty="0" smtClean="0"/>
              <a:t> (</a:t>
            </a:r>
            <a:r>
              <a:rPr lang="en-GB" dirty="0" err="1" smtClean="0"/>
              <a:t>tempat</a:t>
            </a:r>
            <a:r>
              <a:rPr lang="en-GB" dirty="0" smtClean="0"/>
              <a:t> </a:t>
            </a:r>
            <a:r>
              <a:rPr lang="en-GB" dirty="0" err="1" smtClean="0"/>
              <a:t>penyimpanan/gudang</a:t>
            </a:r>
            <a:r>
              <a:rPr lang="en-GB" dirty="0" smtClean="0"/>
              <a:t>) </a:t>
            </a:r>
            <a:r>
              <a:rPr lang="en-GB" dirty="0" err="1" smtClean="0"/>
              <a:t>dari</a:t>
            </a:r>
            <a:r>
              <a:rPr lang="en-GB" dirty="0" smtClean="0"/>
              <a:t> </a:t>
            </a:r>
            <a:r>
              <a:rPr lang="en-GB" dirty="0" err="1" smtClean="0"/>
              <a:t>elemen-elemen</a:t>
            </a:r>
            <a:r>
              <a:rPr lang="en-GB" dirty="0" smtClean="0"/>
              <a:t> yang </a:t>
            </a:r>
            <a:r>
              <a:rPr lang="en-GB" dirty="0" err="1" smtClean="0"/>
              <a:t>berada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satu</a:t>
            </a:r>
            <a:r>
              <a:rPr lang="en-GB" dirty="0" smtClean="0"/>
              <a:t> system. </a:t>
            </a:r>
            <a:r>
              <a:rPr lang="en-GB" dirty="0" err="1" smtClean="0"/>
              <a:t>Berpusat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data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struktur</a:t>
            </a:r>
            <a:r>
              <a:rPr lang="en-GB" dirty="0" smtClean="0"/>
              <a:t> yang </a:t>
            </a:r>
            <a:r>
              <a:rPr lang="en-GB" dirty="0" err="1" smtClean="0"/>
              <a:t>akan</a:t>
            </a:r>
            <a:r>
              <a:rPr lang="en-GB" dirty="0" smtClean="0"/>
              <a:t> </a:t>
            </a:r>
            <a:r>
              <a:rPr lang="en-GB" dirty="0" err="1" smtClean="0"/>
              <a:t>memenuhi</a:t>
            </a:r>
            <a:r>
              <a:rPr lang="en-GB" dirty="0" smtClean="0"/>
              <a:t> </a:t>
            </a:r>
            <a:r>
              <a:rPr lang="en-GB" dirty="0" err="1" smtClean="0"/>
              <a:t>kebutuhan</a:t>
            </a:r>
            <a:r>
              <a:rPr lang="en-GB" dirty="0" smtClean="0"/>
              <a:t> system.</a:t>
            </a:r>
            <a:endParaRPr lang="en-US" dirty="0" smtClean="0"/>
          </a:p>
          <a:p>
            <a:r>
              <a:rPr lang="en-GB" dirty="0" err="1" smtClean="0"/>
              <a:t>Kamus</a:t>
            </a:r>
            <a:r>
              <a:rPr lang="en-GB" dirty="0" smtClean="0"/>
              <a:t> data </a:t>
            </a:r>
            <a:r>
              <a:rPr lang="en-GB" dirty="0" err="1" smtClean="0"/>
              <a:t>menyimpan</a:t>
            </a:r>
            <a:r>
              <a:rPr lang="en-GB" dirty="0" smtClean="0"/>
              <a:t> </a:t>
            </a:r>
            <a:r>
              <a:rPr lang="en-GB" dirty="0" err="1" smtClean="0"/>
              <a:t>rincian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deskripsi</a:t>
            </a:r>
            <a:r>
              <a:rPr lang="en-GB" dirty="0" smtClean="0"/>
              <a:t> </a:t>
            </a:r>
            <a:r>
              <a:rPr lang="en-GB" dirty="0" err="1" smtClean="0"/>
              <a:t>setiap</a:t>
            </a:r>
            <a:r>
              <a:rPr lang="en-GB" dirty="0" smtClean="0"/>
              <a:t> </a:t>
            </a:r>
            <a:r>
              <a:rPr lang="en-GB" dirty="0" err="1" smtClean="0"/>
              <a:t>elemen</a:t>
            </a:r>
            <a:r>
              <a:rPr lang="en-GB" dirty="0" smtClean="0"/>
              <a:t> data, </a:t>
            </a:r>
            <a:r>
              <a:rPr lang="en-GB" dirty="0" err="1" smtClean="0"/>
              <a:t>meliputi</a:t>
            </a:r>
            <a:r>
              <a:rPr lang="en-GB" dirty="0" smtClean="0"/>
              <a:t> :</a:t>
            </a:r>
            <a:endParaRPr lang="en-US" dirty="0" smtClean="0"/>
          </a:p>
          <a:p>
            <a:pPr lvl="2"/>
            <a:r>
              <a:rPr lang="en-GB" dirty="0" err="1" smtClean="0"/>
              <a:t>Nama</a:t>
            </a:r>
            <a:r>
              <a:rPr lang="en-GB" dirty="0" smtClean="0"/>
              <a:t> Data / </a:t>
            </a:r>
            <a:r>
              <a:rPr lang="en-GB" dirty="0" err="1" smtClean="0"/>
              <a:t>Aliran</a:t>
            </a:r>
            <a:r>
              <a:rPr lang="en-GB" dirty="0" smtClean="0"/>
              <a:t> data</a:t>
            </a:r>
            <a:endParaRPr lang="en-US" dirty="0" smtClean="0"/>
          </a:p>
          <a:p>
            <a:pPr lvl="2"/>
            <a:r>
              <a:rPr lang="en-GB" dirty="0" err="1" smtClean="0"/>
              <a:t>Deskripsi</a:t>
            </a:r>
            <a:r>
              <a:rPr lang="en-GB" dirty="0" smtClean="0"/>
              <a:t> data</a:t>
            </a:r>
            <a:endParaRPr lang="en-US" dirty="0" smtClean="0"/>
          </a:p>
          <a:p>
            <a:pPr lvl="2"/>
            <a:r>
              <a:rPr lang="en-GB" dirty="0" err="1" smtClean="0"/>
              <a:t>Nama</a:t>
            </a:r>
            <a:r>
              <a:rPr lang="en-GB" dirty="0" smtClean="0"/>
              <a:t> Alias</a:t>
            </a:r>
            <a:endParaRPr lang="en-US" dirty="0" smtClean="0"/>
          </a:p>
          <a:p>
            <a:pPr lvl="2"/>
            <a:r>
              <a:rPr lang="en-GB" dirty="0" err="1" smtClean="0"/>
              <a:t>Keterkaitan</a:t>
            </a:r>
            <a:r>
              <a:rPr lang="en-GB" dirty="0" smtClean="0"/>
              <a:t> </a:t>
            </a:r>
            <a:r>
              <a:rPr lang="en-GB" dirty="0" err="1" smtClean="0"/>
              <a:t>proses</a:t>
            </a:r>
            <a:endParaRPr lang="en-US" dirty="0" smtClean="0"/>
          </a:p>
          <a:p>
            <a:pPr lvl="2"/>
            <a:r>
              <a:rPr lang="en-GB" dirty="0" err="1" smtClean="0"/>
              <a:t>Struktur</a:t>
            </a:r>
            <a:r>
              <a:rPr lang="en-GB" dirty="0" smtClean="0"/>
              <a:t> data :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N11S.Si,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FFA5-9BF9-4807-B1A1-0039DD655F9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2590800"/>
          <a:ext cx="7772401" cy="2133600"/>
        </p:xfrm>
        <a:graphic>
          <a:graphicData uri="http://schemas.openxmlformats.org/drawingml/2006/table">
            <a:tbl>
              <a:tblPr/>
              <a:tblGrid>
                <a:gridCol w="630194"/>
                <a:gridCol w="2653820"/>
                <a:gridCol w="1337413"/>
                <a:gridCol w="1260390"/>
                <a:gridCol w="1890584"/>
              </a:tblGrid>
              <a:tr h="1066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>
                          <a:latin typeface="Arial"/>
                          <a:ea typeface="Times New Roman"/>
                        </a:rPr>
                        <a:t>No.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 err="1">
                          <a:latin typeface="Arial"/>
                          <a:ea typeface="Times New Roman"/>
                        </a:rPr>
                        <a:t>Nama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>
                          <a:latin typeface="Arial"/>
                          <a:ea typeface="Times New Roman"/>
                        </a:rPr>
                        <a:t>Type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 err="1">
                          <a:latin typeface="Arial"/>
                          <a:ea typeface="Times New Roman"/>
                        </a:rPr>
                        <a:t>Lebar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 err="1">
                          <a:latin typeface="Arial"/>
                          <a:ea typeface="Times New Roman"/>
                        </a:rPr>
                        <a:t>Keterangan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N11S.Si, MT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FFA5-9BF9-4807-B1A1-0039DD655F9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Memodelkan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proses</a:t>
            </a:r>
            <a:r>
              <a:rPr lang="en-GB" dirty="0" smtClean="0"/>
              <a:t> </a:t>
            </a:r>
            <a:r>
              <a:rPr lang="en-GB" dirty="0" err="1" smtClean="0"/>
              <a:t>menganalisis</a:t>
            </a:r>
            <a:r>
              <a:rPr lang="en-GB" dirty="0" smtClean="0"/>
              <a:t> </a:t>
            </a:r>
            <a:r>
              <a:rPr lang="en-GB" dirty="0" err="1" smtClean="0"/>
              <a:t>salah</a:t>
            </a:r>
            <a:r>
              <a:rPr lang="en-GB" dirty="0" smtClean="0"/>
              <a:t> </a:t>
            </a:r>
            <a:r>
              <a:rPr lang="en-GB" dirty="0" err="1" smtClean="0"/>
              <a:t>satu</a:t>
            </a:r>
            <a:r>
              <a:rPr lang="en-GB" dirty="0" smtClean="0"/>
              <a:t> </a:t>
            </a:r>
            <a:r>
              <a:rPr lang="en-GB" dirty="0" err="1" smtClean="0"/>
              <a:t>hal</a:t>
            </a:r>
            <a:r>
              <a:rPr lang="en-GB" dirty="0" smtClean="0"/>
              <a:t> yang </a:t>
            </a:r>
            <a:r>
              <a:rPr lang="en-GB" dirty="0" err="1" smtClean="0"/>
              <a:t>harus</a:t>
            </a:r>
            <a:r>
              <a:rPr lang="en-GB" dirty="0" smtClean="0"/>
              <a:t> </a:t>
            </a:r>
            <a:r>
              <a:rPr lang="en-GB" dirty="0" err="1" smtClean="0"/>
              <a:t>diperhatikan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bagaimana</a:t>
            </a:r>
            <a:r>
              <a:rPr lang="en-GB" dirty="0" smtClean="0"/>
              <a:t> data/</a:t>
            </a:r>
            <a:r>
              <a:rPr lang="en-GB" dirty="0" err="1" smtClean="0"/>
              <a:t>informasi</a:t>
            </a:r>
            <a:r>
              <a:rPr lang="en-GB" dirty="0" smtClean="0"/>
              <a:t> yang </a:t>
            </a:r>
            <a:r>
              <a:rPr lang="en-GB" dirty="0" err="1" smtClean="0"/>
              <a:t>terdapat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mengalir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system </a:t>
            </a:r>
            <a:r>
              <a:rPr lang="en-GB" dirty="0" err="1" smtClean="0"/>
              <a:t>tersebut</a:t>
            </a:r>
            <a:r>
              <a:rPr lang="en-GB" dirty="0" smtClean="0"/>
              <a:t> </a:t>
            </a:r>
            <a:r>
              <a:rPr lang="en-GB" dirty="0" err="1" smtClean="0"/>
              <a:t>dapat</a:t>
            </a:r>
            <a:r>
              <a:rPr lang="en-GB" dirty="0" smtClean="0"/>
              <a:t> </a:t>
            </a:r>
            <a:r>
              <a:rPr lang="en-GB" dirty="0" err="1" smtClean="0"/>
              <a:t>dipetakan</a:t>
            </a:r>
            <a:r>
              <a:rPr lang="en-GB" dirty="0" smtClean="0"/>
              <a:t> </a:t>
            </a:r>
            <a:r>
              <a:rPr lang="en-GB" dirty="0" err="1" smtClean="0"/>
              <a:t>menjadi</a:t>
            </a:r>
            <a:r>
              <a:rPr lang="en-GB" dirty="0" smtClean="0"/>
              <a:t> </a:t>
            </a:r>
            <a:r>
              <a:rPr lang="en-GB" dirty="0" err="1" smtClean="0"/>
              <a:t>bentuk</a:t>
            </a:r>
            <a:r>
              <a:rPr lang="en-GB" dirty="0" smtClean="0"/>
              <a:t> diagram </a:t>
            </a:r>
            <a:r>
              <a:rPr lang="en-GB" dirty="0" err="1" smtClean="0"/>
              <a:t>sehingga</a:t>
            </a:r>
            <a:r>
              <a:rPr lang="en-GB" dirty="0" smtClean="0"/>
              <a:t> </a:t>
            </a:r>
            <a:r>
              <a:rPr lang="en-GB" dirty="0" err="1" smtClean="0"/>
              <a:t>memudahkan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membuat</a:t>
            </a:r>
            <a:r>
              <a:rPr lang="en-GB" dirty="0" smtClean="0"/>
              <a:t> </a:t>
            </a:r>
            <a:r>
              <a:rPr lang="en-GB" dirty="0" err="1" smtClean="0"/>
              <a:t>skema</a:t>
            </a:r>
            <a:r>
              <a:rPr lang="en-GB" dirty="0" smtClean="0"/>
              <a:t> basis data system </a:t>
            </a:r>
            <a:r>
              <a:rPr lang="en-GB" dirty="0" err="1" smtClean="0"/>
              <a:t>tersebut</a:t>
            </a:r>
            <a:r>
              <a:rPr lang="en-GB" dirty="0" smtClean="0"/>
              <a:t>.</a:t>
            </a:r>
            <a:endParaRPr lang="en-US" dirty="0" smtClean="0"/>
          </a:p>
          <a:p>
            <a:pPr algn="just"/>
            <a:r>
              <a:rPr lang="en-GB" dirty="0" smtClean="0"/>
              <a:t>Model basis data yang </a:t>
            </a:r>
            <a:r>
              <a:rPr lang="en-GB" dirty="0" err="1" smtClean="0"/>
              <a:t>dapat</a:t>
            </a:r>
            <a:r>
              <a:rPr lang="en-GB" dirty="0" smtClean="0"/>
              <a:t> </a:t>
            </a:r>
            <a:r>
              <a:rPr lang="en-GB" dirty="0" err="1" smtClean="0"/>
              <a:t>digunakan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model </a:t>
            </a:r>
            <a:r>
              <a:rPr lang="en-GB" dirty="0" err="1" smtClean="0"/>
              <a:t>keterhubungan</a:t>
            </a:r>
            <a:r>
              <a:rPr lang="en-GB" dirty="0" smtClean="0"/>
              <a:t> </a:t>
            </a:r>
            <a:r>
              <a:rPr lang="en-GB" dirty="0" err="1" smtClean="0"/>
              <a:t>entitas</a:t>
            </a:r>
            <a:r>
              <a:rPr lang="en-GB" dirty="0" smtClean="0"/>
              <a:t> (ERD). </a:t>
            </a:r>
            <a:r>
              <a:rPr lang="en-GB" dirty="0" err="1" smtClean="0"/>
              <a:t>Dalam</a:t>
            </a:r>
            <a:r>
              <a:rPr lang="en-GB" dirty="0" smtClean="0"/>
              <a:t> model </a:t>
            </a:r>
            <a:r>
              <a:rPr lang="en-GB" dirty="0" err="1" smtClean="0"/>
              <a:t>ini</a:t>
            </a:r>
            <a:r>
              <a:rPr lang="en-GB" dirty="0" smtClean="0"/>
              <a:t> </a:t>
            </a:r>
            <a:r>
              <a:rPr lang="en-GB" dirty="0" err="1" smtClean="0"/>
              <a:t>analis</a:t>
            </a:r>
            <a:r>
              <a:rPr lang="en-GB" dirty="0" smtClean="0"/>
              <a:t> </a:t>
            </a:r>
            <a:r>
              <a:rPr lang="en-GB" dirty="0" err="1" smtClean="0"/>
              <a:t>harus</a:t>
            </a:r>
            <a:r>
              <a:rPr lang="en-GB" dirty="0" smtClean="0"/>
              <a:t> </a:t>
            </a:r>
            <a:r>
              <a:rPr lang="en-GB" dirty="0" err="1" smtClean="0"/>
              <a:t>dapat</a:t>
            </a:r>
            <a:r>
              <a:rPr lang="en-GB" dirty="0" smtClean="0"/>
              <a:t> </a:t>
            </a:r>
            <a:r>
              <a:rPr lang="en-GB" dirty="0" err="1" smtClean="0"/>
              <a:t>memilih</a:t>
            </a:r>
            <a:r>
              <a:rPr lang="en-GB" dirty="0" smtClean="0"/>
              <a:t> data-data </a:t>
            </a:r>
            <a:r>
              <a:rPr lang="en-GB" dirty="0" err="1" smtClean="0"/>
              <a:t>apa</a:t>
            </a:r>
            <a:r>
              <a:rPr lang="en-GB" dirty="0" smtClean="0"/>
              <a:t> </a:t>
            </a:r>
            <a:r>
              <a:rPr lang="en-GB" dirty="0" err="1" smtClean="0"/>
              <a:t>saja</a:t>
            </a:r>
            <a:r>
              <a:rPr lang="en-GB" dirty="0" smtClean="0"/>
              <a:t> yang </a:t>
            </a:r>
            <a:r>
              <a:rPr lang="en-GB" dirty="0" err="1" smtClean="0"/>
              <a:t>penting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harus</a:t>
            </a:r>
            <a:r>
              <a:rPr lang="en-GB" dirty="0" smtClean="0"/>
              <a:t> </a:t>
            </a:r>
            <a:r>
              <a:rPr lang="en-GB" dirty="0" err="1" smtClean="0"/>
              <a:t>ada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skema</a:t>
            </a:r>
            <a:r>
              <a:rPr lang="en-GB" dirty="0" smtClean="0"/>
              <a:t> yang </a:t>
            </a:r>
            <a:r>
              <a:rPr lang="en-GB" dirty="0" err="1" smtClean="0"/>
              <a:t>dirancang</a:t>
            </a:r>
            <a:r>
              <a:rPr lang="en-GB" dirty="0" smtClean="0"/>
              <a:t>. </a:t>
            </a:r>
            <a:r>
              <a:rPr lang="en-GB" dirty="0" err="1" smtClean="0"/>
              <a:t>Memilah</a:t>
            </a:r>
            <a:r>
              <a:rPr lang="en-GB" dirty="0" smtClean="0"/>
              <a:t> data-data </a:t>
            </a:r>
            <a:r>
              <a:rPr lang="en-GB" dirty="0" err="1" smtClean="0"/>
              <a:t>tersebut</a:t>
            </a:r>
            <a:r>
              <a:rPr lang="en-GB" dirty="0" smtClean="0"/>
              <a:t> </a:t>
            </a:r>
            <a:r>
              <a:rPr lang="en-GB" dirty="0" err="1" smtClean="0"/>
              <a:t>dapat</a:t>
            </a:r>
            <a:r>
              <a:rPr lang="en-GB" dirty="0" smtClean="0"/>
              <a:t> </a:t>
            </a:r>
            <a:r>
              <a:rPr lang="en-GB" dirty="0" err="1" smtClean="0"/>
              <a:t>digabungkan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dipunyai</a:t>
            </a:r>
            <a:r>
              <a:rPr lang="en-GB" dirty="0" smtClean="0"/>
              <a:t> </a:t>
            </a:r>
            <a:r>
              <a:rPr lang="en-GB" dirty="0" err="1" smtClean="0"/>
              <a:t>oleh</a:t>
            </a:r>
            <a:r>
              <a:rPr lang="en-GB" dirty="0" smtClean="0"/>
              <a:t> </a:t>
            </a:r>
            <a:r>
              <a:rPr lang="en-GB" dirty="0" err="1" smtClean="0"/>
              <a:t>entitas</a:t>
            </a:r>
            <a:r>
              <a:rPr lang="en-GB" dirty="0" smtClean="0"/>
              <a:t> yang </a:t>
            </a:r>
            <a:r>
              <a:rPr lang="en-GB" dirty="0" err="1" smtClean="0"/>
              <a:t>mana</a:t>
            </a:r>
            <a:r>
              <a:rPr lang="en-GB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N11S.Si,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FFA5-9BF9-4807-B1A1-0039DD655F9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Normalisasi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menggunakan</a:t>
            </a:r>
            <a:r>
              <a:rPr lang="en-GB" dirty="0" smtClean="0"/>
              <a:t> </a:t>
            </a:r>
            <a:r>
              <a:rPr lang="en-GB" dirty="0" err="1" smtClean="0"/>
              <a:t>proses</a:t>
            </a:r>
            <a:r>
              <a:rPr lang="en-GB" dirty="0" smtClean="0"/>
              <a:t> </a:t>
            </a:r>
            <a:r>
              <a:rPr lang="en-GB" dirty="0" err="1" smtClean="0"/>
              <a:t>normalisasi</a:t>
            </a:r>
            <a:r>
              <a:rPr lang="en-GB" dirty="0" smtClean="0"/>
              <a:t>, </a:t>
            </a:r>
            <a:r>
              <a:rPr lang="en-GB" dirty="0" err="1" smtClean="0"/>
              <a:t>dalam</a:t>
            </a:r>
            <a:r>
              <a:rPr lang="en-GB" dirty="0" smtClean="0"/>
              <a:t> model </a:t>
            </a:r>
            <a:r>
              <a:rPr lang="en-GB" dirty="0" err="1" smtClean="0"/>
              <a:t>ini</a:t>
            </a:r>
            <a:r>
              <a:rPr lang="en-GB" dirty="0" smtClean="0"/>
              <a:t> </a:t>
            </a:r>
            <a:r>
              <a:rPr lang="en-GB" dirty="0" err="1" smtClean="0"/>
              <a:t>analisis</a:t>
            </a:r>
            <a:r>
              <a:rPr lang="en-GB" dirty="0" smtClean="0"/>
              <a:t> </a:t>
            </a:r>
            <a:r>
              <a:rPr lang="en-GB" dirty="0" err="1" smtClean="0"/>
              <a:t>akan</a:t>
            </a:r>
            <a:r>
              <a:rPr lang="en-GB" dirty="0" smtClean="0"/>
              <a:t> </a:t>
            </a:r>
            <a:r>
              <a:rPr lang="en-GB" dirty="0" err="1" smtClean="0"/>
              <a:t>menggumpulkan</a:t>
            </a:r>
            <a:r>
              <a:rPr lang="en-GB" dirty="0" smtClean="0"/>
              <a:t> </a:t>
            </a:r>
            <a:r>
              <a:rPr lang="en-GB" dirty="0" err="1" smtClean="0"/>
              <a:t>semua</a:t>
            </a:r>
            <a:r>
              <a:rPr lang="en-GB" dirty="0" smtClean="0"/>
              <a:t> data yang </a:t>
            </a:r>
            <a:r>
              <a:rPr lang="en-GB" dirty="0" err="1" smtClean="0"/>
              <a:t>ada</a:t>
            </a:r>
            <a:r>
              <a:rPr lang="en-GB" dirty="0" smtClean="0"/>
              <a:t> </a:t>
            </a:r>
            <a:r>
              <a:rPr lang="en-GB" dirty="0" err="1" smtClean="0"/>
              <a:t>perusahaan</a:t>
            </a:r>
            <a:r>
              <a:rPr lang="en-GB" dirty="0" smtClean="0"/>
              <a:t>, yang </a:t>
            </a:r>
            <a:r>
              <a:rPr lang="en-GB" dirty="0" err="1" smtClean="0"/>
              <a:t>didapat</a:t>
            </a:r>
            <a:r>
              <a:rPr lang="en-GB" dirty="0" smtClean="0"/>
              <a:t> </a:t>
            </a:r>
            <a:r>
              <a:rPr lang="en-GB" dirty="0" err="1" smtClean="0"/>
              <a:t>melalui</a:t>
            </a:r>
            <a:r>
              <a:rPr lang="en-GB" dirty="0" smtClean="0"/>
              <a:t> </a:t>
            </a:r>
            <a:r>
              <a:rPr lang="en-GB" dirty="0" err="1" smtClean="0"/>
              <a:t>formulir</a:t>
            </a:r>
            <a:r>
              <a:rPr lang="en-GB" dirty="0" smtClean="0"/>
              <a:t>, </a:t>
            </a:r>
            <a:r>
              <a:rPr lang="en-GB" dirty="0" err="1" smtClean="0"/>
              <a:t>dokumen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laporan</a:t>
            </a:r>
            <a:r>
              <a:rPr lang="en-GB" dirty="0" smtClean="0"/>
              <a:t> yang </a:t>
            </a:r>
            <a:r>
              <a:rPr lang="en-GB" dirty="0" err="1" smtClean="0"/>
              <a:t>digunakan</a:t>
            </a:r>
            <a:r>
              <a:rPr lang="en-GB" dirty="0" smtClean="0"/>
              <a:t> </a:t>
            </a:r>
            <a:r>
              <a:rPr lang="en-GB" dirty="0" err="1" smtClean="0"/>
              <a:t>perusahaan</a:t>
            </a:r>
            <a:r>
              <a:rPr lang="en-GB" dirty="0" smtClean="0"/>
              <a:t>.</a:t>
            </a:r>
          </a:p>
          <a:p>
            <a:pPr algn="just"/>
            <a:r>
              <a:rPr lang="en-GB" dirty="0" err="1" smtClean="0"/>
              <a:t>Tahapan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normalisasi</a:t>
            </a:r>
            <a:r>
              <a:rPr lang="en-GB" dirty="0" smtClean="0"/>
              <a:t> :</a:t>
            </a:r>
          </a:p>
          <a:p>
            <a:pPr lvl="1" algn="just"/>
            <a:r>
              <a:rPr lang="en-GB" dirty="0" err="1" smtClean="0"/>
              <a:t>Unnormal</a:t>
            </a:r>
            <a:endParaRPr lang="en-GB" dirty="0" smtClean="0"/>
          </a:p>
          <a:p>
            <a:pPr lvl="1" algn="just"/>
            <a:r>
              <a:rPr lang="en-GB" dirty="0" smtClean="0"/>
              <a:t>Normal </a:t>
            </a:r>
            <a:r>
              <a:rPr lang="en-GB" dirty="0" err="1" smtClean="0"/>
              <a:t>Pertama</a:t>
            </a:r>
            <a:endParaRPr lang="en-GB" dirty="0" smtClean="0"/>
          </a:p>
          <a:p>
            <a:pPr lvl="1" algn="just"/>
            <a:r>
              <a:rPr lang="en-GB" dirty="0" smtClean="0"/>
              <a:t>Normal </a:t>
            </a:r>
            <a:r>
              <a:rPr lang="en-GB" dirty="0" err="1" smtClean="0"/>
              <a:t>Kedua</a:t>
            </a:r>
            <a:endParaRPr lang="en-GB" dirty="0" smtClean="0"/>
          </a:p>
          <a:p>
            <a:pPr lvl="1" algn="just"/>
            <a:r>
              <a:rPr lang="en-GB" dirty="0" smtClean="0"/>
              <a:t>Normal </a:t>
            </a:r>
            <a:r>
              <a:rPr lang="en-GB" dirty="0" err="1" smtClean="0"/>
              <a:t>Ketiga</a:t>
            </a:r>
            <a:endParaRPr lang="en-GB" dirty="0" smtClean="0"/>
          </a:p>
          <a:p>
            <a:pPr lvl="1" algn="just"/>
            <a:r>
              <a:rPr lang="en-GB" dirty="0" smtClean="0"/>
              <a:t>BCNF (Boyce </a:t>
            </a:r>
            <a:r>
              <a:rPr lang="en-GB" dirty="0" err="1" smtClean="0"/>
              <a:t>Codd</a:t>
            </a:r>
            <a:r>
              <a:rPr lang="en-GB" dirty="0" smtClean="0"/>
              <a:t> Normalization Form)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N11S.Si,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FFA5-9BF9-4807-B1A1-0039DD655F9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STRUKTUR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GB" dirty="0" err="1" smtClean="0"/>
              <a:t>Langkah</a:t>
            </a:r>
            <a:r>
              <a:rPr lang="en-GB" dirty="0" smtClean="0"/>
              <a:t> </a:t>
            </a:r>
            <a:r>
              <a:rPr lang="en-GB" dirty="0" err="1" smtClean="0"/>
              <a:t>berikutnya</a:t>
            </a:r>
            <a:r>
              <a:rPr lang="en-GB" dirty="0" smtClean="0"/>
              <a:t> yang </a:t>
            </a:r>
            <a:r>
              <a:rPr lang="en-GB" dirty="0" err="1" smtClean="0"/>
              <a:t>harus</a:t>
            </a:r>
            <a:r>
              <a:rPr lang="en-GB" dirty="0" smtClean="0"/>
              <a:t> </a:t>
            </a:r>
            <a:r>
              <a:rPr lang="en-GB" dirty="0" err="1" smtClean="0"/>
              <a:t>dilakukan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menentukan</a:t>
            </a:r>
            <a:r>
              <a:rPr lang="en-GB" dirty="0" smtClean="0"/>
              <a:t> file-file </a:t>
            </a:r>
            <a:r>
              <a:rPr lang="en-GB" dirty="0" err="1" smtClean="0"/>
              <a:t>apa</a:t>
            </a:r>
            <a:r>
              <a:rPr lang="en-GB" dirty="0" smtClean="0"/>
              <a:t> </a:t>
            </a:r>
            <a:r>
              <a:rPr lang="en-GB" dirty="0" err="1" smtClean="0"/>
              <a:t>saja</a:t>
            </a:r>
            <a:r>
              <a:rPr lang="en-GB" dirty="0" smtClean="0"/>
              <a:t> yang </a:t>
            </a:r>
            <a:r>
              <a:rPr lang="en-GB" dirty="0" err="1" smtClean="0"/>
              <a:t>harus</a:t>
            </a:r>
            <a:r>
              <a:rPr lang="en-GB" dirty="0" smtClean="0"/>
              <a:t> </a:t>
            </a:r>
            <a:r>
              <a:rPr lang="en-GB" dirty="0" err="1" smtClean="0"/>
              <a:t>disediakan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akan</a:t>
            </a:r>
            <a:r>
              <a:rPr lang="en-GB" dirty="0" smtClean="0"/>
              <a:t> </a:t>
            </a:r>
            <a:r>
              <a:rPr lang="en-GB" dirty="0" err="1" smtClean="0"/>
              <a:t>digunakan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aktivitas</a:t>
            </a:r>
            <a:r>
              <a:rPr lang="en-GB" dirty="0" smtClean="0"/>
              <a:t> </a:t>
            </a:r>
            <a:r>
              <a:rPr lang="en-GB" dirty="0" err="1" smtClean="0"/>
              <a:t>kerja</a:t>
            </a:r>
            <a:r>
              <a:rPr lang="en-GB" dirty="0" smtClean="0"/>
              <a:t> </a:t>
            </a:r>
            <a:r>
              <a:rPr lang="en-GB" dirty="0" err="1" smtClean="0"/>
              <a:t>jika</a:t>
            </a:r>
            <a:r>
              <a:rPr lang="en-GB" dirty="0" smtClean="0"/>
              <a:t> system </a:t>
            </a:r>
            <a:r>
              <a:rPr lang="en-GB" dirty="0" err="1" smtClean="0"/>
              <a:t>ini</a:t>
            </a:r>
            <a:r>
              <a:rPr lang="en-GB" dirty="0" smtClean="0"/>
              <a:t> </a:t>
            </a:r>
            <a:r>
              <a:rPr lang="en-GB" dirty="0" err="1" smtClean="0"/>
              <a:t>diimplementasikan</a:t>
            </a:r>
            <a:r>
              <a:rPr lang="en-GB" dirty="0" smtClean="0"/>
              <a:t>. </a:t>
            </a:r>
            <a:r>
              <a:rPr lang="en-GB" dirty="0" err="1" smtClean="0"/>
              <a:t>Pemilihan</a:t>
            </a:r>
            <a:r>
              <a:rPr lang="en-GB" dirty="0" smtClean="0"/>
              <a:t> file yang </a:t>
            </a:r>
            <a:r>
              <a:rPr lang="en-GB" dirty="0" err="1" smtClean="0"/>
              <a:t>akan</a:t>
            </a:r>
            <a:r>
              <a:rPr lang="en-GB" dirty="0" smtClean="0"/>
              <a:t> </a:t>
            </a:r>
            <a:r>
              <a:rPr lang="en-GB" dirty="0" err="1" smtClean="0"/>
              <a:t>dibentuk</a:t>
            </a:r>
            <a:r>
              <a:rPr lang="en-GB" dirty="0" smtClean="0"/>
              <a:t> </a:t>
            </a:r>
            <a:r>
              <a:rPr lang="en-GB" dirty="0" err="1" smtClean="0"/>
              <a:t>dapat</a:t>
            </a:r>
            <a:r>
              <a:rPr lang="en-GB" dirty="0" smtClean="0"/>
              <a:t> </a:t>
            </a:r>
            <a:r>
              <a:rPr lang="en-GB" dirty="0" err="1" smtClean="0"/>
              <a:t>ditentukan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</a:t>
            </a:r>
            <a:r>
              <a:rPr lang="en-GB" dirty="0" err="1" smtClean="0"/>
              <a:t>skema</a:t>
            </a:r>
            <a:r>
              <a:rPr lang="en-GB" dirty="0" smtClean="0"/>
              <a:t> ER yang </a:t>
            </a:r>
            <a:r>
              <a:rPr lang="en-GB" dirty="0" err="1" smtClean="0"/>
              <a:t>telah</a:t>
            </a:r>
            <a:r>
              <a:rPr lang="en-GB" dirty="0" smtClean="0"/>
              <a:t> </a:t>
            </a:r>
            <a:r>
              <a:rPr lang="en-GB" dirty="0" err="1" smtClean="0"/>
              <a:t>ditransformasikan</a:t>
            </a:r>
            <a:r>
              <a:rPr lang="en-GB" dirty="0" smtClean="0"/>
              <a:t> </a:t>
            </a:r>
            <a:r>
              <a:rPr lang="en-GB" dirty="0" err="1" smtClean="0"/>
              <a:t>ke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bentuk</a:t>
            </a:r>
            <a:r>
              <a:rPr lang="en-GB" dirty="0" smtClean="0"/>
              <a:t> table yang </a:t>
            </a:r>
            <a:r>
              <a:rPr lang="en-GB" dirty="0" err="1" smtClean="0"/>
              <a:t>telah</a:t>
            </a:r>
            <a:r>
              <a:rPr lang="en-GB" dirty="0" smtClean="0"/>
              <a:t> normal.</a:t>
            </a:r>
            <a:endParaRPr lang="en-US" dirty="0" smtClean="0"/>
          </a:p>
          <a:p>
            <a:pPr algn="just"/>
            <a:r>
              <a:rPr lang="de-DE" dirty="0" smtClean="0"/>
              <a:t>Tabel yang sudah normal tersebut selanjutnya akan dibuatkan struktur file-nya. Struktur file berisi data yang harus disimpan oleh perusahaan beserta bagaimana data tseb akan diakses oleh pemakai data.</a:t>
            </a:r>
            <a:endParaRPr lang="en-US" dirty="0" smtClean="0"/>
          </a:p>
          <a:p>
            <a:r>
              <a:rPr lang="de-DE" dirty="0" smtClean="0"/>
              <a:t>Susunan struktur file :</a:t>
            </a:r>
            <a:endParaRPr lang="en-US" dirty="0" smtClean="0"/>
          </a:p>
          <a:p>
            <a:pPr lvl="1"/>
            <a:r>
              <a:rPr lang="en-GB" dirty="0" err="1" smtClean="0"/>
              <a:t>Nama</a:t>
            </a:r>
            <a:r>
              <a:rPr lang="en-GB" dirty="0" smtClean="0"/>
              <a:t> file</a:t>
            </a:r>
            <a:endParaRPr lang="en-US" dirty="0" smtClean="0"/>
          </a:p>
          <a:p>
            <a:pPr lvl="1"/>
            <a:r>
              <a:rPr lang="en-GB" dirty="0" smtClean="0"/>
              <a:t>Media </a:t>
            </a:r>
            <a:r>
              <a:rPr lang="en-GB" dirty="0" err="1" smtClean="0"/>
              <a:t>Penyimpanan</a:t>
            </a:r>
            <a:endParaRPr lang="en-US" dirty="0" smtClean="0"/>
          </a:p>
          <a:p>
            <a:pPr lvl="1"/>
            <a:r>
              <a:rPr lang="de-DE" dirty="0" smtClean="0"/>
              <a:t>Retensi (tenggang waktu pemasukkan data)</a:t>
            </a:r>
            <a:endParaRPr lang="en-US" dirty="0" smtClean="0"/>
          </a:p>
          <a:p>
            <a:pPr lvl="1"/>
            <a:r>
              <a:rPr lang="en-GB" dirty="0" err="1" smtClean="0"/>
              <a:t>Atribute</a:t>
            </a:r>
            <a:r>
              <a:rPr lang="en-GB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N11S.Si,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FFA5-9BF9-4807-B1A1-0039DD655F9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Atribute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057400"/>
          <a:ext cx="8153400" cy="2286160"/>
        </p:xfrm>
        <a:graphic>
          <a:graphicData uri="http://schemas.openxmlformats.org/drawingml/2006/table">
            <a:tbl>
              <a:tblPr/>
              <a:tblGrid>
                <a:gridCol w="694685"/>
                <a:gridCol w="2771424"/>
                <a:gridCol w="1396681"/>
                <a:gridCol w="1316243"/>
                <a:gridCol w="1974367"/>
              </a:tblGrid>
              <a:tr h="13431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>
                          <a:latin typeface="Arial"/>
                          <a:ea typeface="Times New Roman"/>
                        </a:rPr>
                        <a:t>No.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 err="1">
                          <a:latin typeface="Arial"/>
                          <a:ea typeface="Times New Roman"/>
                        </a:rPr>
                        <a:t>Nama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>
                          <a:latin typeface="Arial"/>
                          <a:ea typeface="Times New Roman"/>
                        </a:rPr>
                        <a:t>Type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 err="1">
                          <a:latin typeface="Arial"/>
                          <a:ea typeface="Times New Roman"/>
                        </a:rPr>
                        <a:t>Lebar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 err="1">
                          <a:latin typeface="Arial"/>
                          <a:ea typeface="Times New Roman"/>
                        </a:rPr>
                        <a:t>Keterangan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5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5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N11S.Si, MT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FFA5-9BF9-4807-B1A1-0039DD655F9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KODEFIKASI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err="1" smtClean="0"/>
              <a:t>Kode</a:t>
            </a:r>
            <a:r>
              <a:rPr lang="en-GB" dirty="0" smtClean="0"/>
              <a:t> </a:t>
            </a:r>
            <a:r>
              <a:rPr lang="en-GB" dirty="0" err="1" smtClean="0"/>
              <a:t>digunakan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tujuan</a:t>
            </a:r>
            <a:r>
              <a:rPr lang="en-GB" dirty="0" smtClean="0"/>
              <a:t> </a:t>
            </a:r>
            <a:r>
              <a:rPr lang="en-GB" dirty="0" err="1" smtClean="0"/>
              <a:t>mengklasifikasikan</a:t>
            </a:r>
            <a:r>
              <a:rPr lang="en-GB" dirty="0" smtClean="0"/>
              <a:t> data, </a:t>
            </a:r>
            <a:r>
              <a:rPr lang="en-GB" dirty="0" err="1" smtClean="0"/>
              <a:t>memasukkan</a:t>
            </a:r>
            <a:r>
              <a:rPr lang="en-GB" dirty="0" smtClean="0"/>
              <a:t> data </a:t>
            </a:r>
            <a:r>
              <a:rPr lang="en-GB" dirty="0" err="1" smtClean="0"/>
              <a:t>ke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computer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mengambil</a:t>
            </a:r>
            <a:r>
              <a:rPr lang="en-GB" dirty="0" smtClean="0"/>
              <a:t> </a:t>
            </a:r>
            <a:r>
              <a:rPr lang="en-GB" dirty="0" err="1" smtClean="0"/>
              <a:t>bermacam</a:t>
            </a:r>
            <a:r>
              <a:rPr lang="en-GB" dirty="0" smtClean="0"/>
              <a:t> </a:t>
            </a:r>
            <a:r>
              <a:rPr lang="en-GB" dirty="0" err="1" smtClean="0"/>
              <a:t>informasi</a:t>
            </a:r>
            <a:r>
              <a:rPr lang="en-GB" dirty="0" smtClean="0"/>
              <a:t>. </a:t>
            </a:r>
            <a:r>
              <a:rPr lang="en-GB" dirty="0" err="1" smtClean="0"/>
              <a:t>Pembuatan</a:t>
            </a:r>
            <a:r>
              <a:rPr lang="en-GB" dirty="0" smtClean="0"/>
              <a:t> </a:t>
            </a:r>
            <a:r>
              <a:rPr lang="en-GB" dirty="0" err="1" smtClean="0"/>
              <a:t>kode</a:t>
            </a:r>
            <a:r>
              <a:rPr lang="en-GB" dirty="0" smtClean="0"/>
              <a:t> </a:t>
            </a:r>
            <a:r>
              <a:rPr lang="en-GB" dirty="0" err="1" smtClean="0"/>
              <a:t>secara</a:t>
            </a:r>
            <a:r>
              <a:rPr lang="en-GB" dirty="0" smtClean="0"/>
              <a:t> </a:t>
            </a:r>
            <a:r>
              <a:rPr lang="en-GB" dirty="0" err="1" smtClean="0"/>
              <a:t>khusus</a:t>
            </a:r>
            <a:r>
              <a:rPr lang="en-GB" dirty="0" smtClean="0"/>
              <a:t> </a:t>
            </a:r>
            <a:r>
              <a:rPr lang="en-GB" dirty="0" err="1" smtClean="0"/>
              <a:t>dilakukan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kunci-kunci</a:t>
            </a:r>
            <a:r>
              <a:rPr lang="en-GB" dirty="0" smtClean="0"/>
              <a:t> </a:t>
            </a:r>
            <a:r>
              <a:rPr lang="en-GB" dirty="0" err="1" smtClean="0"/>
              <a:t>utama</a:t>
            </a:r>
            <a:r>
              <a:rPr lang="en-GB" dirty="0" smtClean="0"/>
              <a:t> yang </a:t>
            </a:r>
            <a:r>
              <a:rPr lang="en-GB" dirty="0" err="1" smtClean="0"/>
              <a:t>terdapat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file/table.</a:t>
            </a:r>
          </a:p>
          <a:p>
            <a:pPr algn="just"/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N11S.Si,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FFA5-9BF9-4807-B1A1-0039DD655F9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dirty="0" err="1" smtClean="0"/>
              <a:t>Kode</a:t>
            </a:r>
            <a:r>
              <a:rPr lang="en-GB" dirty="0" smtClean="0"/>
              <a:t> </a:t>
            </a:r>
            <a:r>
              <a:rPr lang="en-GB" dirty="0" err="1" smtClean="0"/>
              <a:t>harus</a:t>
            </a:r>
            <a:r>
              <a:rPr lang="en-GB" dirty="0" smtClean="0"/>
              <a:t> </a:t>
            </a:r>
            <a:r>
              <a:rPr lang="en-GB" dirty="0" err="1" smtClean="0"/>
              <a:t>unik</a:t>
            </a:r>
            <a:endParaRPr lang="en-US" dirty="0" smtClean="0"/>
          </a:p>
          <a:p>
            <a:pPr lvl="0"/>
            <a:r>
              <a:rPr lang="de-DE" dirty="0" smtClean="0"/>
              <a:t>Kode harus fleksibel sehingga memungkinkan perubahan</a:t>
            </a:r>
            <a:endParaRPr lang="en-US" dirty="0" smtClean="0"/>
          </a:p>
          <a:p>
            <a:pPr lvl="0" algn="just"/>
            <a:r>
              <a:rPr lang="de-DE" dirty="0" smtClean="0"/>
              <a:t>Kode harus konsisten, baik dalam penggunaan notasi maupun ukuran kode</a:t>
            </a:r>
            <a:endParaRPr lang="en-US" dirty="0" smtClean="0"/>
          </a:p>
          <a:p>
            <a:pPr lvl="0" algn="just"/>
            <a:r>
              <a:rPr lang="de-DE" dirty="0" smtClean="0"/>
              <a:t>Kode harus mudah diingat, bila tidak memungkinkan untuk menjadi pendek (misal hanya 4 digit </a:t>
            </a:r>
            <a:r>
              <a:rPr lang="en-GB" dirty="0" smtClean="0">
                <a:sym typeface="Wingdings"/>
              </a:rPr>
              <a:t></a:t>
            </a:r>
            <a:r>
              <a:rPr lang="de-DE" dirty="0" smtClean="0"/>
              <a:t> untuk efisiensi), maka bentuk penulisan harus dikelompokkan. </a:t>
            </a:r>
            <a:r>
              <a:rPr lang="en-GB" dirty="0" smtClean="0"/>
              <a:t>(</a:t>
            </a:r>
            <a:r>
              <a:rPr lang="en-GB" dirty="0" err="1" smtClean="0"/>
              <a:t>Contoh</a:t>
            </a:r>
            <a:r>
              <a:rPr lang="en-GB" dirty="0" smtClean="0"/>
              <a:t> : 4127.7026.012)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N11S.Si,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FFA5-9BF9-4807-B1A1-0039DD655F9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626</Words>
  <Application>Microsoft Office PowerPoint</Application>
  <PresentationFormat>On-screen Show (4:3)</PresentationFormat>
  <Paragraphs>105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Perancangan Data</vt:lpstr>
      <vt:lpstr>PEMBUATAN KAMUS DATA</vt:lpstr>
      <vt:lpstr>Struktur Data</vt:lpstr>
      <vt:lpstr>Memodelkan Data</vt:lpstr>
      <vt:lpstr>Normalisasi</vt:lpstr>
      <vt:lpstr>STRUKTUR FILE</vt:lpstr>
      <vt:lpstr>Atribute </vt:lpstr>
      <vt:lpstr>KODEFIKASI</vt:lpstr>
      <vt:lpstr>Syarat pembuatan kode</vt:lpstr>
      <vt:lpstr>Tipe Pengkodean (1)</vt:lpstr>
      <vt:lpstr>Tipe Pengkodean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Perancangan Data</dc:title>
  <dc:creator>ASUS</dc:creator>
  <cp:lastModifiedBy>Phantom Assassin</cp:lastModifiedBy>
  <cp:revision>6</cp:revision>
  <dcterms:created xsi:type="dcterms:W3CDTF">2011-11-10T03:48:57Z</dcterms:created>
  <dcterms:modified xsi:type="dcterms:W3CDTF">2012-11-03T04:04:50Z</dcterms:modified>
</cp:coreProperties>
</file>