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7"/>
  </p:notesMasterIdLst>
  <p:sldIdLst>
    <p:sldId id="256" r:id="rId2"/>
    <p:sldId id="273" r:id="rId3"/>
    <p:sldId id="257" r:id="rId4"/>
    <p:sldId id="258" r:id="rId5"/>
    <p:sldId id="260" r:id="rId6"/>
    <p:sldId id="274" r:id="rId7"/>
    <p:sldId id="262" r:id="rId8"/>
    <p:sldId id="263" r:id="rId9"/>
    <p:sldId id="265" r:id="rId10"/>
    <p:sldId id="267" r:id="rId11"/>
    <p:sldId id="269" r:id="rId12"/>
    <p:sldId id="268" r:id="rId13"/>
    <p:sldId id="270" r:id="rId14"/>
    <p:sldId id="271" r:id="rId15"/>
    <p:sldId id="272" r:id="rId16"/>
    <p:sldId id="276" r:id="rId17"/>
    <p:sldId id="284" r:id="rId18"/>
    <p:sldId id="277" r:id="rId19"/>
    <p:sldId id="280" r:id="rId20"/>
    <p:sldId id="278" r:id="rId21"/>
    <p:sldId id="281" r:id="rId22"/>
    <p:sldId id="282" r:id="rId23"/>
    <p:sldId id="279" r:id="rId24"/>
    <p:sldId id="283" r:id="rId25"/>
    <p:sldId id="266"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8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0E6B526B-80B8-448F-9838-431E6357AFC1}" type="datetimeFigureOut">
              <a:rPr lang="en-US"/>
              <a:pPr>
                <a:defRPr/>
              </a:pPr>
              <a:t>3/21/2013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2828911A-EC80-45AB-A50C-497982F3EB1A}" type="slidenum">
              <a:rPr lang="en-US"/>
              <a:pPr>
                <a:defRPr/>
              </a:pPr>
              <a:t>‹#›</a:t>
            </a:fld>
            <a:endParaRPr lang="en-US"/>
          </a:p>
        </p:txBody>
      </p:sp>
    </p:spTree>
    <p:extLst>
      <p:ext uri="{BB962C8B-B14F-4D97-AF65-F5344CB8AC3E}">
        <p14:creationId xmlns:p14="http://schemas.microsoft.com/office/powerpoint/2010/main" val="22045768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1F0394-1428-48A0-8850-EAFCEDB6A9B3}" type="slidenum">
              <a:rPr lang="en-US" smtClean="0"/>
              <a:pPr eaLnBrk="1" hangingPunct="1"/>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CEE495-5218-43D0-8909-1C93F968F8E6}"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135AD2-181A-48AA-80BB-E8B5213C1CFD}" type="slidenum">
              <a:rPr lang="en-US" smtClean="0"/>
              <a:pPr eaLnBrk="1" hangingPunct="1"/>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2D9562-28F7-4106-B495-588108EA449E}" type="slidenum">
              <a:rPr lang="en-US" smtClean="0"/>
              <a:pPr eaLnBrk="1" hangingPunct="1"/>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7759781-F611-4F88-B9AF-3DB018A4E7C6}" type="slidenum">
              <a:rPr lang="en-US" smtClean="0"/>
              <a:pPr eaLnBrk="1" hangingPunct="1"/>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A1A069-B1B3-477A-93DF-CAC8672D08FB}" type="slidenum">
              <a:rPr lang="en-US" smtClean="0"/>
              <a:pPr eaLnBrk="1" hangingPunct="1"/>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C69E7BF-8FE0-42B1-ADB3-F84997EEC82D}" type="slidenum">
              <a:rPr lang="en-US" smtClean="0"/>
              <a:pPr eaLnBrk="1" hangingPunct="1"/>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111E135-A0AD-42E3-8FA4-BAC0FEB8476C}" type="slidenum">
              <a:rPr lang="en-US" smtClean="0"/>
              <a:pPr eaLnBrk="1" hangingPunct="1"/>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AFDE7FF-23C0-43F8-A315-A7B41F432FE4}" type="slidenum">
              <a:rPr lang="en-US" smtClean="0"/>
              <a:pPr eaLnBrk="1" hangingPunct="1"/>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9E24B4C-6CC9-481C-9C63-297698E8C0D4}" type="slidenum">
              <a:rPr lang="en-US" smtClean="0"/>
              <a:pPr eaLnBrk="1" hangingPunct="1"/>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68B8BB7-D7B4-4CB6-A2E0-A9F2F3B1048D}" type="slidenum">
              <a:rPr lang="en-US" smtClean="0"/>
              <a:pPr eaLnBrk="1" hangingPunct="1"/>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BFDD309-AE66-4DD4-8B95-C95A2E47A575}" type="slidenum">
              <a:rPr lang="en-US" smtClean="0"/>
              <a:pPr eaLnBrk="1" hangingPunct="1"/>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71F20AA-E881-45DA-9A34-C393E7FFC093}" type="slidenum">
              <a:rPr lang="en-US" smtClean="0"/>
              <a:pPr eaLnBrk="1" hangingPunct="1"/>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3C1AA1-F8DA-46B9-A7E1-486CCF6F1A67}" type="slidenum">
              <a:rPr lang="en-US" smtClean="0"/>
              <a:pPr eaLnBrk="1" hangingPunct="1"/>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9FBFCF-D06E-4314-BB42-2DB86F3A0D06}" type="slidenum">
              <a:rPr lang="en-US" smtClean="0"/>
              <a:pPr eaLnBrk="1" hangingPunct="1"/>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190C0F2-D4DA-433A-A0A2-9996EC965F57}" type="slidenum">
              <a:rPr lang="en-US" smtClean="0"/>
              <a:pPr eaLnBrk="1" hangingPunct="1"/>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E612C0E-6995-4127-A281-FD254990304C}" type="slidenum">
              <a:rPr lang="en-US" smtClean="0"/>
              <a:pPr eaLnBrk="1" hangingPunct="1"/>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6CF780-BC33-45F7-888D-043030C95A6F}" type="slidenum">
              <a:rPr lang="en-US" smtClean="0"/>
              <a:pPr eaLnBrk="1" hangingPunct="1"/>
              <a:t>25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F74266A-BE6A-4529-A082-FBCEDB5324E8}" type="slidenum">
              <a:rPr lang="en-US" smtClean="0"/>
              <a:pPr eaLnBrk="1" hangingPunct="1"/>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072BFC6-6EFB-48F9-84D1-70BAA87FC034}"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33D1420-8A16-4FFB-9356-40E7B662EAED}" type="slidenum">
              <a:rPr lang="en-US" smtClean="0"/>
              <a:pPr eaLnBrk="1" hangingPunct="1"/>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93B426-450F-44D1-B410-246AF755FB04}"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A1B4A9-323C-4C24-A7D0-A975E3DBE9FD}" type="slidenum">
              <a:rPr lang="en-US" smtClean="0"/>
              <a:pPr eaLnBrk="1" hangingPunct="1"/>
              <a:t>7</a:t>
            </a:fld>
            <a:endParaRPr lang="en-US" smtClean="0"/>
          </a:p>
        </p:txBody>
      </p:sp>
      <p:sp>
        <p:nvSpPr>
          <p:cNvPr id="38915"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A3DEC11F-F181-4F72-A401-F44238FE261C}" type="slidenum">
              <a:rPr lang="en-US" smtClean="0"/>
              <a:pPr eaLnBrk="1" hangingPunct="1"/>
              <a:t>8</a:t>
            </a:fld>
            <a:endParaRPr lang="en-US" smtClean="0"/>
          </a:p>
        </p:txBody>
      </p:sp>
      <p:sp>
        <p:nvSpPr>
          <p:cNvPr id="39939"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29D663C-2D08-4AAD-A3E8-F34EDFCF4098}" type="slidenum">
              <a:rPr lang="en-US" smtClean="0"/>
              <a:pPr eaLnBrk="1" hangingPunct="1"/>
              <a:t>9</a:t>
            </a:fld>
            <a:endParaRPr lang="en-US" smtClean="0"/>
          </a:p>
        </p:txBody>
      </p:sp>
      <p:sp>
        <p:nvSpPr>
          <p:cNvPr id="40963" name="Rectangle 2"/>
          <p:cNvSpPr>
            <a:spLocks noRo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d-ID"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ed Rectangle 5"/>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en-US" smtClean="0"/>
              <a:t>Click to edit Master title style</a:t>
            </a:r>
            <a:endParaRPr lang="en-US"/>
          </a:p>
        </p:txBody>
      </p:sp>
      <p:sp>
        <p:nvSpPr>
          <p:cNvPr id="20" name="Subtitle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7" name="Date Placeholder 18"/>
          <p:cNvSpPr>
            <a:spLocks noGrp="1"/>
          </p:cNvSpPr>
          <p:nvPr>
            <p:ph type="dt" sz="half" idx="10"/>
          </p:nvPr>
        </p:nvSpPr>
        <p:spPr/>
        <p:txBody>
          <a:bodyPr/>
          <a:lstStyle>
            <a:lvl1pPr>
              <a:defRPr/>
            </a:lvl1pPr>
            <a:extLst/>
          </a:lstStyle>
          <a:p>
            <a:pPr>
              <a:defRPr/>
            </a:pPr>
            <a:fld id="{E9C03783-AB13-46EE-85F8-7ABE925E6F9B}" type="datetimeFigureOut">
              <a:rPr lang="en-US"/>
              <a:pPr>
                <a:defRPr/>
              </a:pPr>
              <a:t>3/21/2013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10"/>
          <p:cNvSpPr>
            <a:spLocks noGrp="1"/>
          </p:cNvSpPr>
          <p:nvPr>
            <p:ph type="sldNum" sz="quarter" idx="12"/>
          </p:nvPr>
        </p:nvSpPr>
        <p:spPr/>
        <p:txBody>
          <a:bodyPr/>
          <a:lstStyle>
            <a:lvl1pPr>
              <a:defRPr/>
            </a:lvl1pPr>
            <a:extLst/>
          </a:lstStyle>
          <a:p>
            <a:pPr>
              <a:defRPr/>
            </a:pPr>
            <a:fld id="{A249D557-A35D-4DE9-869A-99A74E11377A}" type="slidenum">
              <a:rPr lang="en-US"/>
              <a:pPr>
                <a:defRPr/>
              </a:pPr>
              <a:t>‹#›</a:t>
            </a:fld>
            <a:endParaRPr lang="en-US"/>
          </a:p>
        </p:txBody>
      </p:sp>
    </p:spTree>
    <p:extLst>
      <p:ext uri="{BB962C8B-B14F-4D97-AF65-F5344CB8AC3E}">
        <p14:creationId xmlns:p14="http://schemas.microsoft.com/office/powerpoint/2010/main" val="3284178666"/>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EF7CB272-C81E-4730-9B19-28E56457E11B}" type="datetimeFigureOut">
              <a:rPr lang="en-US"/>
              <a:pPr>
                <a:defRPr/>
              </a:pPr>
              <a:t>3/21/2013</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24882F42-9C63-4942-ABBC-82B9D46E03AA}" type="slidenum">
              <a:rPr lang="en-US"/>
              <a:pPr>
                <a:defRPr/>
              </a:pPr>
              <a:t>‹#›</a:t>
            </a:fld>
            <a:endParaRPr lang="en-US"/>
          </a:p>
        </p:txBody>
      </p:sp>
    </p:spTree>
    <p:extLst>
      <p:ext uri="{BB962C8B-B14F-4D97-AF65-F5344CB8AC3E}">
        <p14:creationId xmlns:p14="http://schemas.microsoft.com/office/powerpoint/2010/main" val="180339831"/>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A57961EB-B9A5-4FE9-8C9E-35C0AADD2095}" type="datetimeFigureOut">
              <a:rPr lang="en-US"/>
              <a:pPr>
                <a:defRPr/>
              </a:pPr>
              <a:t>3/21/2013</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1611375D-C852-4645-B504-6DCA13E35191}" type="slidenum">
              <a:rPr lang="en-US"/>
              <a:pPr>
                <a:defRPr/>
              </a:pPr>
              <a:t>‹#›</a:t>
            </a:fld>
            <a:endParaRPr lang="en-US"/>
          </a:p>
        </p:txBody>
      </p:sp>
    </p:spTree>
    <p:extLst>
      <p:ext uri="{BB962C8B-B14F-4D97-AF65-F5344CB8AC3E}">
        <p14:creationId xmlns:p14="http://schemas.microsoft.com/office/powerpoint/2010/main" val="3799452147"/>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502920" y="530352"/>
            <a:ext cx="8183880" cy="4187952"/>
          </a:xfrm>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fld id="{31B90A04-25D9-4481-963F-D5A2AB84EF5C}" type="datetimeFigureOut">
              <a:rPr lang="en-US"/>
              <a:pPr>
                <a:defRPr/>
              </a:pPr>
              <a:t>3/21/2013</a:t>
            </a:fld>
            <a:endParaRPr lang="en-US"/>
          </a:p>
        </p:txBody>
      </p:sp>
      <p:sp>
        <p:nvSpPr>
          <p:cNvPr id="5" name="Footer Placeholder 1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CD1B4D5F-1E4F-4193-818A-C1719BE124F1}" type="slidenum">
              <a:rPr lang="en-US"/>
              <a:pPr>
                <a:defRPr/>
              </a:pPr>
              <a:t>‹#›</a:t>
            </a:fld>
            <a:endParaRPr lang="en-US"/>
          </a:p>
        </p:txBody>
      </p:sp>
    </p:spTree>
    <p:extLst>
      <p:ext uri="{BB962C8B-B14F-4D97-AF65-F5344CB8AC3E}">
        <p14:creationId xmlns:p14="http://schemas.microsoft.com/office/powerpoint/2010/main" val="143409120"/>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5" name="Rounded Rectangle 4"/>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9E48358-B6F3-4F81-88A0-B880A6B09D87}" type="datetimeFigureOut">
              <a:rPr lang="en-US"/>
              <a:pPr>
                <a:defRPr/>
              </a:pPr>
              <a:t>3/21/2013</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65DC9CB-04F9-48EA-B86C-3DD480357D16}" type="slidenum">
              <a:rPr lang="en-US"/>
              <a:pPr>
                <a:defRPr/>
              </a:pPr>
              <a:t>‹#›</a:t>
            </a:fld>
            <a:endParaRPr lang="en-US"/>
          </a:p>
        </p:txBody>
      </p:sp>
    </p:spTree>
    <p:extLst>
      <p:ext uri="{BB962C8B-B14F-4D97-AF65-F5344CB8AC3E}">
        <p14:creationId xmlns:p14="http://schemas.microsoft.com/office/powerpoint/2010/main" val="140969473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36D78E81-45AD-45CF-9A43-62B7065F366F}" type="datetimeFigureOut">
              <a:rPr lang="en-US"/>
              <a:pPr>
                <a:defRPr/>
              </a:pPr>
              <a:t>3/21/2013</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E8108D84-1DE7-4089-9582-DD14D356D49E}" type="slidenum">
              <a:rPr lang="en-US"/>
              <a:pPr>
                <a:defRPr/>
              </a:pPr>
              <a:t>‹#›</a:t>
            </a:fld>
            <a:endParaRPr lang="en-US"/>
          </a:p>
        </p:txBody>
      </p:sp>
    </p:spTree>
    <p:extLst>
      <p:ext uri="{BB962C8B-B14F-4D97-AF65-F5344CB8AC3E}">
        <p14:creationId xmlns:p14="http://schemas.microsoft.com/office/powerpoint/2010/main" val="335921326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lvl1pPr>
              <a:defRPr b="1"/>
            </a:lvl1pPr>
            <a:extLst/>
          </a:lstStyle>
          <a:p>
            <a:r>
              <a:rPr lang="en-US" smtClean="0"/>
              <a:t>Click to edit Master title style</a:t>
            </a:r>
            <a:endParaRPr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4"/>
          <p:cNvSpPr>
            <a:spLocks noGrp="1"/>
          </p:cNvSpPr>
          <p:nvPr>
            <p:ph type="dt" sz="half" idx="10"/>
          </p:nvPr>
        </p:nvSpPr>
        <p:spPr/>
        <p:txBody>
          <a:bodyPr/>
          <a:lstStyle>
            <a:lvl1pPr>
              <a:defRPr/>
            </a:lvl1pPr>
          </a:lstStyle>
          <a:p>
            <a:pPr>
              <a:defRPr/>
            </a:pPr>
            <a:fld id="{9E20303D-6E70-4D64-97E5-3F7D5761FE7D}" type="datetimeFigureOut">
              <a:rPr lang="en-US"/>
              <a:pPr>
                <a:defRPr/>
              </a:pPr>
              <a:t>3/21/2013</a:t>
            </a:fld>
            <a:endParaRPr lang="en-US"/>
          </a:p>
        </p:txBody>
      </p:sp>
      <p:sp>
        <p:nvSpPr>
          <p:cNvPr id="8" name="Footer Placeholder 17"/>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B2C3B470-F0D7-4D6D-8368-AAC86B9D4CB3}" type="slidenum">
              <a:rPr lang="en-US"/>
              <a:pPr>
                <a:defRPr/>
              </a:pPr>
              <a:t>‹#›</a:t>
            </a:fld>
            <a:endParaRPr lang="en-US"/>
          </a:p>
        </p:txBody>
      </p:sp>
    </p:spTree>
    <p:extLst>
      <p:ext uri="{BB962C8B-B14F-4D97-AF65-F5344CB8AC3E}">
        <p14:creationId xmlns:p14="http://schemas.microsoft.com/office/powerpoint/2010/main" val="256532004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Date Placeholder 24"/>
          <p:cNvSpPr>
            <a:spLocks noGrp="1"/>
          </p:cNvSpPr>
          <p:nvPr>
            <p:ph type="dt" sz="half" idx="10"/>
          </p:nvPr>
        </p:nvSpPr>
        <p:spPr/>
        <p:txBody>
          <a:bodyPr/>
          <a:lstStyle>
            <a:lvl1pPr>
              <a:defRPr/>
            </a:lvl1pPr>
          </a:lstStyle>
          <a:p>
            <a:pPr>
              <a:defRPr/>
            </a:pPr>
            <a:fld id="{3F6CD4E8-6703-469B-9CF2-744214B3B1BC}" type="datetimeFigureOut">
              <a:rPr lang="en-US"/>
              <a:pPr>
                <a:defRPr/>
              </a:pPr>
              <a:t>3/21/2013</a:t>
            </a:fld>
            <a:endParaRPr lang="en-US"/>
          </a:p>
        </p:txBody>
      </p:sp>
      <p:sp>
        <p:nvSpPr>
          <p:cNvPr id="4" name="Footer Placeholder 1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32DE84EF-BC33-4AF7-8C9D-1B46FA781C4E}" type="slidenum">
              <a:rPr lang="en-US"/>
              <a:pPr>
                <a:defRPr/>
              </a:pPr>
              <a:t>‹#›</a:t>
            </a:fld>
            <a:endParaRPr lang="en-US"/>
          </a:p>
        </p:txBody>
      </p:sp>
    </p:spTree>
    <p:extLst>
      <p:ext uri="{BB962C8B-B14F-4D97-AF65-F5344CB8AC3E}">
        <p14:creationId xmlns:p14="http://schemas.microsoft.com/office/powerpoint/2010/main" val="362198087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Date Placeholder 1"/>
          <p:cNvSpPr>
            <a:spLocks noGrp="1"/>
          </p:cNvSpPr>
          <p:nvPr>
            <p:ph type="dt" sz="half" idx="10"/>
          </p:nvPr>
        </p:nvSpPr>
        <p:spPr/>
        <p:txBody>
          <a:bodyPr/>
          <a:lstStyle>
            <a:lvl1pPr>
              <a:defRPr/>
            </a:lvl1pPr>
            <a:extLst/>
          </a:lstStyle>
          <a:p>
            <a:pPr>
              <a:defRPr/>
            </a:pPr>
            <a:fld id="{4AE25878-EE36-4054-9372-B57C243D4E9D}" type="datetimeFigureOut">
              <a:rPr lang="en-US"/>
              <a:pPr>
                <a:defRPr/>
              </a:pPr>
              <a:t>3/21/2013</a:t>
            </a:fld>
            <a:endParaRPr lang="en-US"/>
          </a:p>
        </p:txBody>
      </p:sp>
      <p:sp>
        <p:nvSpPr>
          <p:cNvPr id="4" name="Footer Placeholder 2"/>
          <p:cNvSpPr>
            <a:spLocks noGrp="1"/>
          </p:cNvSpPr>
          <p:nvPr>
            <p:ph type="ftr" sz="quarter" idx="11"/>
          </p:nvPr>
        </p:nvSpPr>
        <p:spPr/>
        <p:txBody>
          <a:bodyPr/>
          <a:lstStyle>
            <a:lvl1pPr>
              <a:defRPr/>
            </a:lvl1pPr>
            <a:extLst/>
          </a:lstStyle>
          <a:p>
            <a:pPr>
              <a:defRPr/>
            </a:pPr>
            <a:endParaRPr lang="en-US"/>
          </a:p>
        </p:txBody>
      </p:sp>
      <p:sp>
        <p:nvSpPr>
          <p:cNvPr id="5" name="Slide Number Placeholder 3"/>
          <p:cNvSpPr>
            <a:spLocks noGrp="1"/>
          </p:cNvSpPr>
          <p:nvPr>
            <p:ph type="sldNum" sz="quarter" idx="12"/>
          </p:nvPr>
        </p:nvSpPr>
        <p:spPr/>
        <p:txBody>
          <a:bodyPr/>
          <a:lstStyle>
            <a:lvl1pPr>
              <a:defRPr/>
            </a:lvl1pPr>
            <a:extLst/>
          </a:lstStyle>
          <a:p>
            <a:pPr>
              <a:defRPr/>
            </a:pPr>
            <a:fld id="{4E326E8E-4520-40F9-8507-191651BCB281}" type="slidenum">
              <a:rPr lang="en-US"/>
              <a:pPr>
                <a:defRPr/>
              </a:pPr>
              <a:t>‹#›</a:t>
            </a:fld>
            <a:endParaRPr lang="en-US"/>
          </a:p>
        </p:txBody>
      </p:sp>
    </p:spTree>
    <p:extLst>
      <p:ext uri="{BB962C8B-B14F-4D97-AF65-F5344CB8AC3E}">
        <p14:creationId xmlns:p14="http://schemas.microsoft.com/office/powerpoint/2010/main" val="2808723643"/>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en-US" smtClean="0"/>
              <a:t>Click to edit Master title style</a:t>
            </a:r>
            <a:endParaRPr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4"/>
          <p:cNvSpPr>
            <a:spLocks noGrp="1"/>
          </p:cNvSpPr>
          <p:nvPr>
            <p:ph type="dt" sz="half" idx="10"/>
          </p:nvPr>
        </p:nvSpPr>
        <p:spPr/>
        <p:txBody>
          <a:bodyPr/>
          <a:lstStyle>
            <a:lvl1pPr>
              <a:defRPr/>
            </a:lvl1pPr>
          </a:lstStyle>
          <a:p>
            <a:pPr>
              <a:defRPr/>
            </a:pPr>
            <a:fld id="{00CCEB21-A42E-437D-B185-F0710850639F}" type="datetimeFigureOut">
              <a:rPr lang="en-US"/>
              <a:pPr>
                <a:defRPr/>
              </a:pPr>
              <a:t>3/21/2013</a:t>
            </a:fld>
            <a:endParaRPr lang="en-US"/>
          </a:p>
        </p:txBody>
      </p:sp>
      <p:sp>
        <p:nvSpPr>
          <p:cNvPr id="6" name="Footer Placeholder 1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DD759ABE-C0B9-4A86-834B-B28009082A97}" type="slidenum">
              <a:rPr lang="en-US"/>
              <a:pPr>
                <a:defRPr/>
              </a:pPr>
              <a:t>‹#›</a:t>
            </a:fld>
            <a:endParaRPr lang="en-US"/>
          </a:p>
        </p:txBody>
      </p:sp>
    </p:spTree>
    <p:extLst>
      <p:ext uri="{BB962C8B-B14F-4D97-AF65-F5344CB8AC3E}">
        <p14:creationId xmlns:p14="http://schemas.microsoft.com/office/powerpoint/2010/main" val="1469247978"/>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6" name="Round Single Corner Rectangle 5"/>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en-US" smtClean="0"/>
              <a:t>Click to edit Master title style</a:t>
            </a:r>
            <a:endParaRPr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en-US" noProof="0" smtClean="0"/>
              <a:t>Click icon to add picture</a:t>
            </a:r>
            <a:endParaRPr lang="en-US" noProof="0"/>
          </a:p>
        </p:txBody>
      </p:sp>
      <p:sp>
        <p:nvSpPr>
          <p:cNvPr id="7" name="Date Placeholder 4"/>
          <p:cNvSpPr>
            <a:spLocks noGrp="1"/>
          </p:cNvSpPr>
          <p:nvPr>
            <p:ph type="dt" sz="half" idx="10"/>
          </p:nvPr>
        </p:nvSpPr>
        <p:spPr/>
        <p:txBody>
          <a:bodyPr/>
          <a:lstStyle>
            <a:lvl1pPr>
              <a:defRPr/>
            </a:lvl1pPr>
            <a:extLst/>
          </a:lstStyle>
          <a:p>
            <a:pPr>
              <a:defRPr/>
            </a:pPr>
            <a:fld id="{8C16BB3C-C95A-4EEE-8FD4-B0C498F3A29A}" type="datetimeFigureOut">
              <a:rPr lang="en-US"/>
              <a:pPr>
                <a:defRPr/>
              </a:pPr>
              <a:t>3/21/2013</a:t>
            </a:fld>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DCF69209-8D2D-41A9-B6EA-D7607D5A8B58}" type="slidenum">
              <a:rPr lang="en-US"/>
              <a:pPr>
                <a:defRPr/>
              </a:pPr>
              <a:t>‹#›</a:t>
            </a:fld>
            <a:endParaRPr lang="en-US"/>
          </a:p>
        </p:txBody>
      </p:sp>
    </p:spTree>
    <p:extLst>
      <p:ext uri="{BB962C8B-B14F-4D97-AF65-F5344CB8AC3E}">
        <p14:creationId xmlns:p14="http://schemas.microsoft.com/office/powerpoint/2010/main" val="737831181"/>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13" name="Title Placeholder 12"/>
          <p:cNvSpPr>
            <a:spLocks noGrp="1"/>
          </p:cNvSpPr>
          <p:nvPr>
            <p:ph type="title"/>
          </p:nvPr>
        </p:nvSpPr>
        <p:spPr>
          <a:xfrm>
            <a:off x="503238" y="4986338"/>
            <a:ext cx="8183562" cy="1050925"/>
          </a:xfrm>
          <a:prstGeom prst="rect">
            <a:avLst/>
          </a:prstGeom>
        </p:spPr>
        <p:txBody>
          <a:bodyPr vert="horz" anchor="b">
            <a:normAutofit/>
          </a:bodyPr>
          <a:lstStyle>
            <a:extLst/>
          </a:lstStyle>
          <a:p>
            <a:r>
              <a:rPr lang="en-US" smtClean="0"/>
              <a:t>Click to edit Master title style</a:t>
            </a:r>
            <a:endParaRPr lang="en-US"/>
          </a:p>
        </p:txBody>
      </p:sp>
      <p:sp>
        <p:nvSpPr>
          <p:cNvPr id="1031" name="Text Placeholder 3"/>
          <p:cNvSpPr>
            <a:spLocks noGrp="1"/>
          </p:cNvSpPr>
          <p:nvPr>
            <p:ph type="body" idx="1"/>
          </p:nvPr>
        </p:nvSpPr>
        <p:spPr bwMode="auto">
          <a:xfrm>
            <a:off x="503238" y="530225"/>
            <a:ext cx="8183562"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880" tIns="9144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Date Placeholder 24"/>
          <p:cNvSpPr>
            <a:spLocks noGrp="1"/>
          </p:cNvSpPr>
          <p:nvPr>
            <p:ph type="dt" sz="half" idx="2"/>
          </p:nvPr>
        </p:nvSpPr>
        <p:spPr>
          <a:xfrm>
            <a:off x="3776663"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29BA7295-6DC5-40A8-88E7-0984C74F13A9}" type="datetimeFigureOut">
              <a:rPr lang="en-US"/>
              <a:pPr>
                <a:defRPr/>
              </a:pPr>
              <a:t>3/21/2013</a:t>
            </a:fld>
            <a:endParaRPr lang="en-US"/>
          </a:p>
        </p:txBody>
      </p:sp>
      <p:sp>
        <p:nvSpPr>
          <p:cNvPr id="18" name="Footer Placeholder 17"/>
          <p:cNvSpPr>
            <a:spLocks noGrp="1"/>
          </p:cNvSpPr>
          <p:nvPr>
            <p:ph type="ftr" sz="quarter" idx="3"/>
          </p:nvPr>
        </p:nvSpPr>
        <p:spPr>
          <a:xfrm>
            <a:off x="6062663"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8348663"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a:defRPr/>
            </a:pPr>
            <a:fld id="{1AB74B2D-8FF6-454A-91DF-5E21629B301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5" r:id="rId1"/>
    <p:sldLayoutId id="2147483868" r:id="rId2"/>
    <p:sldLayoutId id="2147483876" r:id="rId3"/>
    <p:sldLayoutId id="2147483869" r:id="rId4"/>
    <p:sldLayoutId id="2147483870" r:id="rId5"/>
    <p:sldLayoutId id="2147483871" r:id="rId6"/>
    <p:sldLayoutId id="2147483877" r:id="rId7"/>
    <p:sldLayoutId id="2147483872" r:id="rId8"/>
    <p:sldLayoutId id="2147483878" r:id="rId9"/>
    <p:sldLayoutId id="2147483873" r:id="rId10"/>
    <p:sldLayoutId id="2147483874" r:id="rId11"/>
  </p:sldLayoutIdLst>
  <p:transition>
    <p:fade/>
  </p:transition>
  <p:timing>
    <p:tnLst>
      <p:par>
        <p:cTn id="1" dur="indefinite" restart="never" nodeType="tmRoot"/>
      </p:par>
    </p:tnLst>
  </p:timing>
  <p:txStyles>
    <p:titleStyle>
      <a:lvl1pPr algn="l" rtl="0" eaLnBrk="0" fontAlgn="base" hangingPunct="0">
        <a:spcBef>
          <a:spcPct val="0"/>
        </a:spcBef>
        <a:spcAft>
          <a:spcPct val="0"/>
        </a:spcAft>
        <a:defRPr sz="3600" b="1" kern="1200">
          <a:solidFill>
            <a:srgbClr val="FF8D3E"/>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3600" b="1">
          <a:solidFill>
            <a:srgbClr val="FF8D3E"/>
          </a:solidFill>
          <a:latin typeface="Verdana" pitchFamily="34" charset="0"/>
        </a:defRPr>
      </a:lvl2pPr>
      <a:lvl3pPr algn="l" rtl="0" eaLnBrk="0" fontAlgn="base" hangingPunct="0">
        <a:spcBef>
          <a:spcPct val="0"/>
        </a:spcBef>
        <a:spcAft>
          <a:spcPct val="0"/>
        </a:spcAft>
        <a:defRPr sz="3600" b="1">
          <a:solidFill>
            <a:srgbClr val="FF8D3E"/>
          </a:solidFill>
          <a:latin typeface="Verdana" pitchFamily="34" charset="0"/>
        </a:defRPr>
      </a:lvl3pPr>
      <a:lvl4pPr algn="l" rtl="0" eaLnBrk="0" fontAlgn="base" hangingPunct="0">
        <a:spcBef>
          <a:spcPct val="0"/>
        </a:spcBef>
        <a:spcAft>
          <a:spcPct val="0"/>
        </a:spcAft>
        <a:defRPr sz="3600" b="1">
          <a:solidFill>
            <a:srgbClr val="FF8D3E"/>
          </a:solidFill>
          <a:latin typeface="Verdana" pitchFamily="34" charset="0"/>
        </a:defRPr>
      </a:lvl4pPr>
      <a:lvl5pPr algn="l" rtl="0" eaLnBrk="0" fontAlgn="base" hangingPunct="0">
        <a:spcBef>
          <a:spcPct val="0"/>
        </a:spcBef>
        <a:spcAft>
          <a:spcPct val="0"/>
        </a:spcAft>
        <a:defRPr sz="3600" b="1">
          <a:solidFill>
            <a:srgbClr val="FF8D3E"/>
          </a:solidFill>
          <a:latin typeface="Verdana" pitchFamily="34" charset="0"/>
        </a:defRPr>
      </a:lvl5pPr>
      <a:lvl6pPr marL="457200" algn="l" rtl="0" fontAlgn="base">
        <a:spcBef>
          <a:spcPct val="0"/>
        </a:spcBef>
        <a:spcAft>
          <a:spcPct val="0"/>
        </a:spcAft>
        <a:defRPr sz="3600" b="1">
          <a:solidFill>
            <a:srgbClr val="FF8D3E"/>
          </a:solidFill>
          <a:latin typeface="Verdana" pitchFamily="34" charset="0"/>
        </a:defRPr>
      </a:lvl6pPr>
      <a:lvl7pPr marL="914400" algn="l" rtl="0" fontAlgn="base">
        <a:spcBef>
          <a:spcPct val="0"/>
        </a:spcBef>
        <a:spcAft>
          <a:spcPct val="0"/>
        </a:spcAft>
        <a:defRPr sz="3600" b="1">
          <a:solidFill>
            <a:srgbClr val="FF8D3E"/>
          </a:solidFill>
          <a:latin typeface="Verdana" pitchFamily="34" charset="0"/>
        </a:defRPr>
      </a:lvl7pPr>
      <a:lvl8pPr marL="1371600" algn="l" rtl="0" fontAlgn="base">
        <a:spcBef>
          <a:spcPct val="0"/>
        </a:spcBef>
        <a:spcAft>
          <a:spcPct val="0"/>
        </a:spcAft>
        <a:defRPr sz="3600" b="1">
          <a:solidFill>
            <a:srgbClr val="FF8D3E"/>
          </a:solidFill>
          <a:latin typeface="Verdana" pitchFamily="34" charset="0"/>
        </a:defRPr>
      </a:lvl8pPr>
      <a:lvl9pPr marL="1828800" algn="l" rtl="0" fontAlgn="base">
        <a:spcBef>
          <a:spcPct val="0"/>
        </a:spcBef>
        <a:spcAft>
          <a:spcPct val="0"/>
        </a:spcAft>
        <a:defRPr sz="3600" b="1">
          <a:solidFill>
            <a:srgbClr val="FF8D3E"/>
          </a:solidFill>
          <a:latin typeface="Verdana" pitchFamily="34" charset="0"/>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mn-cs"/>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mn-cs"/>
        </a:defRPr>
      </a:lvl2pPr>
      <a:lvl3pPr marL="785813" indent="-182563" algn="l" rtl="0" eaLnBrk="0" fontAlgn="base" hangingPunct="0">
        <a:spcBef>
          <a:spcPts val="250"/>
        </a:spcBef>
        <a:spcAft>
          <a:spcPct val="0"/>
        </a:spcAft>
        <a:buClr>
          <a:srgbClr val="ED3742"/>
        </a:buClr>
        <a:buSzPct val="100000"/>
        <a:buFont typeface="Wingdings 2" pitchFamily="18" charset="2"/>
        <a:buChar char=""/>
        <a:defRPr sz="2200" kern="1200">
          <a:solidFill>
            <a:schemeClr val="tx1"/>
          </a:solidFill>
          <a:latin typeface="+mn-lt"/>
          <a:ea typeface="+mn-ea"/>
          <a:cs typeface="+mn-cs"/>
        </a:defRPr>
      </a:lvl3pPr>
      <a:lvl4pPr marL="1023938" indent="-182563" algn="l" rtl="0" eaLnBrk="0" fontAlgn="base" hangingPunct="0">
        <a:spcBef>
          <a:spcPts val="225"/>
        </a:spcBef>
        <a:spcAft>
          <a:spcPct val="0"/>
        </a:spcAft>
        <a:buClr>
          <a:srgbClr val="ED3742"/>
        </a:buClr>
        <a:buSzPct val="112000"/>
        <a:buFont typeface="Verdana" pitchFamily="34" charset="0"/>
        <a:buChar char="◦"/>
        <a:defRPr sz="1900" kern="1200">
          <a:solidFill>
            <a:schemeClr val="tx1"/>
          </a:solidFill>
          <a:latin typeface="+mn-lt"/>
          <a:ea typeface="+mn-ea"/>
          <a:cs typeface="+mn-cs"/>
        </a:defRPr>
      </a:lvl4pPr>
      <a:lvl5pPr marL="1279525" indent="-182563" algn="l" rtl="0" eaLnBrk="0" fontAlgn="base" hangingPunct="0">
        <a:spcBef>
          <a:spcPts val="250"/>
        </a:spcBef>
        <a:spcAft>
          <a:spcPct val="0"/>
        </a:spcAft>
        <a:buClr>
          <a:srgbClr val="4A85BF"/>
        </a:buClr>
        <a:buSzPct val="100000"/>
        <a:buFont typeface="Wingdings 2" pitchFamily="18" charset="2"/>
        <a:buChar char=""/>
        <a:defRPr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993775"/>
          </a:xfrm>
        </p:spPr>
        <p:txBody>
          <a:bodyPr rtlCol="0">
            <a:noAutofit/>
          </a:bodyPr>
          <a:lstStyle/>
          <a:p>
            <a:pPr algn="ctr" eaLnBrk="1" fontAlgn="auto" hangingPunct="1">
              <a:spcAft>
                <a:spcPts val="0"/>
              </a:spcAft>
              <a:defRPr/>
            </a:pPr>
            <a:r>
              <a:rPr lang="en-US" sz="3600" dirty="0" err="1" smtClean="0">
                <a:solidFill>
                  <a:srgbClr val="FF0000"/>
                </a:solidFill>
              </a:rPr>
              <a:t>Pengantar</a:t>
            </a:r>
            <a:r>
              <a:rPr lang="en-US" sz="3600" dirty="0" smtClean="0">
                <a:solidFill>
                  <a:srgbClr val="FF0000"/>
                </a:solidFill>
              </a:rPr>
              <a:t> </a:t>
            </a:r>
            <a:r>
              <a:rPr lang="en-US" sz="3600" dirty="0" err="1" smtClean="0">
                <a:solidFill>
                  <a:srgbClr val="FF0000"/>
                </a:solidFill>
              </a:rPr>
              <a:t>Teknologi</a:t>
            </a:r>
            <a:r>
              <a:rPr lang="en-US" sz="3600" dirty="0" smtClean="0">
                <a:solidFill>
                  <a:srgbClr val="FF0000"/>
                </a:solidFill>
              </a:rPr>
              <a:t> </a:t>
            </a:r>
            <a:r>
              <a:rPr lang="en-US" sz="3600" dirty="0" err="1" smtClean="0">
                <a:solidFill>
                  <a:srgbClr val="FF0000"/>
                </a:solidFill>
              </a:rPr>
              <a:t>Informasi</a:t>
            </a:r>
            <a:r>
              <a:rPr lang="en-US" sz="3600" dirty="0" smtClean="0">
                <a:solidFill>
                  <a:srgbClr val="FF0000"/>
                </a:solidFill>
              </a:rPr>
              <a:t/>
            </a:r>
            <a:br>
              <a:rPr lang="en-US" sz="3600" dirty="0" smtClean="0">
                <a:solidFill>
                  <a:srgbClr val="FF0000"/>
                </a:solidFill>
              </a:rPr>
            </a:br>
            <a:r>
              <a:rPr lang="en-US" sz="2400" dirty="0" smtClean="0">
                <a:solidFill>
                  <a:srgbClr val="FF0000"/>
                </a:solidFill>
              </a:rPr>
              <a:t>Semester </a:t>
            </a:r>
            <a:r>
              <a:rPr lang="en-US" sz="2400" dirty="0" err="1" smtClean="0">
                <a:solidFill>
                  <a:srgbClr val="FF0000"/>
                </a:solidFill>
              </a:rPr>
              <a:t>Genap</a:t>
            </a:r>
            <a:r>
              <a:rPr lang="en-US" sz="2400" dirty="0" smtClean="0">
                <a:solidFill>
                  <a:srgbClr val="FF0000"/>
                </a:solidFill>
              </a:rPr>
              <a:t> Th. </a:t>
            </a:r>
            <a:r>
              <a:rPr lang="en-US" sz="2400" dirty="0" err="1" smtClean="0">
                <a:solidFill>
                  <a:srgbClr val="FF0000"/>
                </a:solidFill>
              </a:rPr>
              <a:t>Akademik</a:t>
            </a:r>
            <a:r>
              <a:rPr lang="en-US" sz="2400" dirty="0" smtClean="0">
                <a:solidFill>
                  <a:srgbClr val="FF0000"/>
                </a:solidFill>
              </a:rPr>
              <a:t> 2012/2013</a:t>
            </a:r>
            <a:endParaRPr lang="en-US" sz="3600" dirty="0" smtClean="0">
              <a:solidFill>
                <a:srgbClr val="FF0000"/>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457200"/>
            <a:ext cx="8229600" cy="487363"/>
          </a:xfrm>
        </p:spPr>
        <p:txBody>
          <a:bodyPr>
            <a:normAutofit fontScale="90000"/>
          </a:bodyPr>
          <a:lstStyle/>
          <a:p>
            <a:pPr eaLnBrk="1" fontAlgn="auto" hangingPunct="1">
              <a:spcAft>
                <a:spcPts val="0"/>
              </a:spcAft>
              <a:defRPr/>
            </a:pPr>
            <a:r>
              <a:rPr lang="en-US" sz="3200" smtClean="0">
                <a:solidFill>
                  <a:srgbClr val="C00000"/>
                </a:solidFill>
              </a:rPr>
              <a:t>Manfaat Teknologi Informasi</a:t>
            </a:r>
          </a:p>
        </p:txBody>
      </p:sp>
      <p:sp>
        <p:nvSpPr>
          <p:cNvPr id="15363" name="Rectangle 1"/>
          <p:cNvSpPr>
            <a:spLocks noChangeArrowheads="1"/>
          </p:cNvSpPr>
          <p:nvPr/>
        </p:nvSpPr>
        <p:spPr bwMode="auto">
          <a:xfrm>
            <a:off x="304800" y="1066800"/>
            <a:ext cx="8077200"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tabLst>
                <a:tab pos="914400" algn="l"/>
              </a:tabLst>
            </a:pPr>
            <a:r>
              <a:rPr lang="en-US" sz="1400" b="1">
                <a:latin typeface="Tahoma" pitchFamily="34" charset="0"/>
                <a:ea typeface="Times New Roman" pitchFamily="18" charset="0"/>
                <a:cs typeface="Tahoma" pitchFamily="34" charset="0"/>
              </a:rPr>
              <a:t>MANFAAT DI BIDANG PENDIDIKAN</a:t>
            </a:r>
            <a:endParaRPr lang="en-US" sz="1400">
              <a:ea typeface="Times New Roman" pitchFamily="18" charset="0"/>
              <a:cs typeface="Tahoma" pitchFamily="34" charset="0"/>
            </a:endParaRPr>
          </a:p>
          <a:p>
            <a:pPr algn="just" eaLnBrk="0" hangingPunct="0">
              <a:buFontTx/>
              <a:buChar char="•"/>
              <a:tabLst>
                <a:tab pos="914400" algn="l"/>
              </a:tabLst>
            </a:pPr>
            <a:r>
              <a:rPr lang="en-US" sz="1400">
                <a:latin typeface="Tahoma" pitchFamily="34" charset="0"/>
                <a:ea typeface="Times New Roman" pitchFamily="18" charset="0"/>
                <a:cs typeface="Tahoma" pitchFamily="34" charset="0"/>
              </a:rPr>
              <a:t>E-Learning, berkembangnya pendidikan terbuka dengan modus belajar jarak jauh (Distance Learning).</a:t>
            </a:r>
            <a:endParaRPr lang="en-US" sz="1400">
              <a:ea typeface="Times New Roman" pitchFamily="18" charset="0"/>
              <a:cs typeface="Tahoma" pitchFamily="34" charset="0"/>
            </a:endParaRPr>
          </a:p>
          <a:p>
            <a:pPr algn="just" eaLnBrk="0" hangingPunct="0">
              <a:buFontTx/>
              <a:buChar char="•"/>
              <a:tabLst>
                <a:tab pos="914400" algn="l"/>
              </a:tabLst>
            </a:pPr>
            <a:r>
              <a:rPr lang="en-US" sz="1400">
                <a:latin typeface="Tahoma" pitchFamily="34" charset="0"/>
                <a:ea typeface="Times New Roman" pitchFamily="18" charset="0"/>
                <a:cs typeface="Tahoma" pitchFamily="34" charset="0"/>
              </a:rPr>
              <a:t>Sharing resource bersama antar lembaga pendidikan / latihan dalam sebuah jaringan</a:t>
            </a:r>
            <a:endParaRPr lang="en-US" sz="1400">
              <a:ea typeface="Times New Roman" pitchFamily="18" charset="0"/>
              <a:cs typeface="Tahoma" pitchFamily="34" charset="0"/>
            </a:endParaRPr>
          </a:p>
          <a:p>
            <a:pPr algn="just" eaLnBrk="0" hangingPunct="0">
              <a:buFontTx/>
              <a:buChar char="•"/>
              <a:tabLst>
                <a:tab pos="914400" algn="l"/>
              </a:tabLst>
            </a:pPr>
            <a:r>
              <a:rPr lang="en-US" sz="1400">
                <a:latin typeface="Tahoma" pitchFamily="34" charset="0"/>
                <a:ea typeface="Times New Roman" pitchFamily="18" charset="0"/>
                <a:cs typeface="Tahoma" pitchFamily="34" charset="0"/>
              </a:rPr>
              <a:t>E-Library, Perpustakaan Digital</a:t>
            </a:r>
            <a:endParaRPr lang="en-US" sz="1400">
              <a:ea typeface="Times New Roman" pitchFamily="18" charset="0"/>
              <a:cs typeface="Tahoma" pitchFamily="34" charset="0"/>
            </a:endParaRPr>
          </a:p>
          <a:p>
            <a:pPr algn="just" eaLnBrk="0" hangingPunct="0">
              <a:buFontTx/>
              <a:buChar char="•"/>
              <a:tabLst>
                <a:tab pos="914400" algn="l"/>
              </a:tabLst>
            </a:pPr>
            <a:r>
              <a:rPr lang="en-US" sz="1400">
                <a:latin typeface="Tahoma" pitchFamily="34" charset="0"/>
                <a:ea typeface="Times New Roman" pitchFamily="18" charset="0"/>
                <a:cs typeface="Tahoma" pitchFamily="34" charset="0"/>
              </a:rPr>
              <a:t>Penggunaan perangkat teknologi informasi interaktif, seperti CD-ROM Multimedia, dalam pendidikan secara bertahap menggantikan TV dan Video. </a:t>
            </a:r>
          </a:p>
          <a:p>
            <a:pPr algn="just" eaLnBrk="0" hangingPunct="0">
              <a:buFontTx/>
              <a:buChar char="•"/>
              <a:tabLst>
                <a:tab pos="914400" algn="l"/>
              </a:tabLst>
            </a:pPr>
            <a:endParaRPr lang="en-US" sz="1400">
              <a:ea typeface="Times New Roman" pitchFamily="18" charset="0"/>
              <a:cs typeface="Tahoma" pitchFamily="34" charset="0"/>
            </a:endParaRPr>
          </a:p>
          <a:p>
            <a:pPr algn="just" eaLnBrk="0" hangingPunct="0">
              <a:tabLst>
                <a:tab pos="914400" algn="l"/>
              </a:tabLst>
            </a:pPr>
            <a:r>
              <a:rPr lang="en-US" sz="1400" b="1">
                <a:latin typeface="Tahoma" pitchFamily="34" charset="0"/>
                <a:ea typeface="Times New Roman" pitchFamily="18" charset="0"/>
                <a:cs typeface="Tahoma" pitchFamily="34" charset="0"/>
              </a:rPr>
              <a:t>Manfaat Di Bidang Ekonomi</a:t>
            </a:r>
            <a:endParaRPr lang="en-US" sz="1400">
              <a:ea typeface="Times New Roman" pitchFamily="18" charset="0"/>
              <a:cs typeface="Tahoma" pitchFamily="34" charset="0"/>
            </a:endParaRPr>
          </a:p>
          <a:p>
            <a:pPr eaLnBrk="0" hangingPunct="0">
              <a:buFontTx/>
              <a:buChar char="•"/>
              <a:tabLst>
                <a:tab pos="914400" algn="l"/>
              </a:tabLst>
            </a:pPr>
            <a:r>
              <a:rPr lang="en-US" sz="1400">
                <a:latin typeface="Tahoma" pitchFamily="34" charset="0"/>
                <a:ea typeface="Times New Roman" pitchFamily="18" charset="0"/>
                <a:cs typeface="Tahoma" pitchFamily="34" charset="0"/>
              </a:rPr>
              <a:t>E-Banking, transaksi perbankan secara online.</a:t>
            </a:r>
            <a:endParaRPr lang="en-US" sz="1400">
              <a:ea typeface="Times New Roman" pitchFamily="18" charset="0"/>
              <a:cs typeface="Tahoma" pitchFamily="34" charset="0"/>
            </a:endParaRPr>
          </a:p>
          <a:p>
            <a:pPr eaLnBrk="0" hangingPunct="0">
              <a:buFontTx/>
              <a:buChar char="•"/>
              <a:tabLst>
                <a:tab pos="914400" algn="l"/>
              </a:tabLst>
            </a:pPr>
            <a:r>
              <a:rPr lang="en-US" sz="1400">
                <a:latin typeface="Tahoma" pitchFamily="34" charset="0"/>
                <a:ea typeface="Times New Roman" pitchFamily="18" charset="0"/>
                <a:cs typeface="Tahoma" pitchFamily="34" charset="0"/>
              </a:rPr>
              <a:t>E-Commerce, perdagangan menggunakan jaringan komunikasi internet.</a:t>
            </a:r>
            <a:endParaRPr lang="en-US" sz="1400">
              <a:ea typeface="Times New Roman" pitchFamily="18" charset="0"/>
              <a:cs typeface="Tahoma" pitchFamily="34" charset="0"/>
            </a:endParaRPr>
          </a:p>
          <a:p>
            <a:pPr eaLnBrk="0" hangingPunct="0">
              <a:buFontTx/>
              <a:buChar char="•"/>
              <a:tabLst>
                <a:tab pos="914400" algn="l"/>
              </a:tabLst>
            </a:pPr>
            <a:r>
              <a:rPr lang="en-US" sz="1400">
                <a:latin typeface="Tahoma" pitchFamily="34" charset="0"/>
                <a:ea typeface="Times New Roman" pitchFamily="18" charset="0"/>
                <a:cs typeface="Tahoma" pitchFamily="34" charset="0"/>
              </a:rPr>
              <a:t>Enterprice Resource Planning (ERP), aplikasi perangkat lunak yang mencakup sistem manajemen dalam perusahaan.</a:t>
            </a:r>
          </a:p>
          <a:p>
            <a:pPr eaLnBrk="0" hangingPunct="0">
              <a:buFontTx/>
              <a:buChar char="•"/>
              <a:tabLst>
                <a:tab pos="914400" algn="l"/>
              </a:tabLst>
            </a:pPr>
            <a:endParaRPr lang="en-US" sz="1400">
              <a:ea typeface="Times New Roman" pitchFamily="18" charset="0"/>
              <a:cs typeface="Tahoma" pitchFamily="34" charset="0"/>
            </a:endParaRPr>
          </a:p>
          <a:p>
            <a:pPr eaLnBrk="0" hangingPunct="0">
              <a:tabLst>
                <a:tab pos="914400" algn="l"/>
              </a:tabLst>
            </a:pPr>
            <a:r>
              <a:rPr lang="en-US" sz="1400" b="1">
                <a:latin typeface="Tahoma" pitchFamily="34" charset="0"/>
                <a:ea typeface="Times New Roman" pitchFamily="18" charset="0"/>
                <a:cs typeface="Tahoma" pitchFamily="34" charset="0"/>
              </a:rPr>
              <a:t>Manfaat Dalam Bidang Pemerintahan</a:t>
            </a:r>
            <a:endParaRPr lang="en-US" sz="1400">
              <a:ea typeface="Times New Roman" pitchFamily="18" charset="0"/>
              <a:cs typeface="Tahoma" pitchFamily="34" charset="0"/>
            </a:endParaRPr>
          </a:p>
          <a:p>
            <a:pPr eaLnBrk="0" hangingPunct="0">
              <a:buFontTx/>
              <a:buChar char="•"/>
              <a:tabLst>
                <a:tab pos="914400" algn="l"/>
              </a:tabLst>
            </a:pPr>
            <a:r>
              <a:rPr lang="en-US" sz="1400">
                <a:latin typeface="Tahoma" pitchFamily="34" charset="0"/>
                <a:ea typeface="Times New Roman" pitchFamily="18" charset="0"/>
                <a:cs typeface="Tahoma" pitchFamily="34" charset="0"/>
              </a:rPr>
              <a:t>E-government adalah penggunaan teknologi informasi yang dapat meningkatkan hubungan antara pemerintah dan pihak-pihak lain. Penggunaan teknologi informasi ini kemudian menghasilkan hubungan bentuk baru seperti: </a:t>
            </a:r>
            <a:endParaRPr lang="en-US" sz="1400">
              <a:ea typeface="Times New Roman" pitchFamily="18" charset="0"/>
              <a:cs typeface="Tahoma" pitchFamily="34" charset="0"/>
            </a:endParaRPr>
          </a:p>
          <a:p>
            <a:pPr lvl="1" eaLnBrk="0" hangingPunct="0">
              <a:tabLst>
                <a:tab pos="914400" algn="l"/>
              </a:tabLst>
            </a:pPr>
            <a:r>
              <a:rPr lang="en-US" sz="1400">
                <a:latin typeface="Tahoma" pitchFamily="34" charset="0"/>
                <a:ea typeface="Times New Roman" pitchFamily="18" charset="0"/>
                <a:cs typeface="Tahoma" pitchFamily="34" charset="0"/>
              </a:rPr>
              <a:t>1. G2C (Governmet to Citizen)</a:t>
            </a:r>
            <a:endParaRPr lang="en-US" sz="1400">
              <a:ea typeface="Times New Roman" pitchFamily="18" charset="0"/>
              <a:cs typeface="Tahoma" pitchFamily="34" charset="0"/>
            </a:endParaRPr>
          </a:p>
          <a:p>
            <a:pPr lvl="1" eaLnBrk="0" hangingPunct="0">
              <a:tabLst>
                <a:tab pos="914400" algn="l"/>
              </a:tabLst>
            </a:pPr>
            <a:r>
              <a:rPr lang="en-US" sz="1400">
                <a:latin typeface="Tahoma" pitchFamily="34" charset="0"/>
                <a:ea typeface="Times New Roman" pitchFamily="18" charset="0"/>
                <a:cs typeface="Tahoma" pitchFamily="34" charset="0"/>
              </a:rPr>
              <a:t>2. G2B (Government to Business)</a:t>
            </a:r>
            <a:endParaRPr lang="en-US" sz="1400">
              <a:ea typeface="Times New Roman" pitchFamily="18" charset="0"/>
              <a:cs typeface="Tahoma" pitchFamily="34" charset="0"/>
            </a:endParaRPr>
          </a:p>
          <a:p>
            <a:pPr lvl="1" eaLnBrk="0" hangingPunct="0">
              <a:tabLst>
                <a:tab pos="914400" algn="l"/>
              </a:tabLst>
            </a:pPr>
            <a:r>
              <a:rPr lang="en-US" sz="1400">
                <a:latin typeface="Tahoma" pitchFamily="34" charset="0"/>
                <a:ea typeface="Times New Roman" pitchFamily="18" charset="0"/>
                <a:cs typeface="Tahoma" pitchFamily="34" charset="0"/>
              </a:rPr>
              <a:t>3. G2G (Government to Government)</a:t>
            </a:r>
            <a:endParaRPr lang="en-US" sz="2400">
              <a:latin typeface="Calibri" pitchFamily="34" charset="0"/>
              <a:ea typeface="Times New Roman" pitchFamily="18" charset="0"/>
              <a:cs typeface="Tahoma" pitchFamily="34"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81000"/>
            <a:ext cx="8229600" cy="533400"/>
          </a:xfrm>
        </p:spPr>
        <p:txBody>
          <a:bodyPr>
            <a:normAutofit fontScale="90000"/>
          </a:bodyPr>
          <a:lstStyle/>
          <a:p>
            <a:pPr eaLnBrk="1" fontAlgn="auto" hangingPunct="1">
              <a:spcAft>
                <a:spcPts val="0"/>
              </a:spcAft>
              <a:defRPr/>
            </a:pPr>
            <a:r>
              <a:rPr lang="en-US" sz="3200" smtClean="0">
                <a:solidFill>
                  <a:srgbClr val="C00000"/>
                </a:solidFill>
              </a:rPr>
              <a:t>Dampak Teknologi Informasi</a:t>
            </a:r>
          </a:p>
        </p:txBody>
      </p:sp>
      <p:sp>
        <p:nvSpPr>
          <p:cNvPr id="16387" name="Rectangle 2"/>
          <p:cNvSpPr>
            <a:spLocks noChangeArrowheads="1"/>
          </p:cNvSpPr>
          <p:nvPr/>
        </p:nvSpPr>
        <p:spPr bwMode="auto">
          <a:xfrm>
            <a:off x="533400" y="1447800"/>
            <a:ext cx="82296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600" b="1">
                <a:latin typeface="Tahoma" pitchFamily="34" charset="0"/>
                <a:ea typeface="Times New Roman" pitchFamily="18" charset="0"/>
                <a:cs typeface="Tahoma" pitchFamily="34" charset="0"/>
              </a:rPr>
              <a:t>Dampak Perkembangan </a:t>
            </a:r>
            <a:r>
              <a:rPr lang="en-US" sz="1600">
                <a:latin typeface="Tahoma" pitchFamily="34" charset="0"/>
                <a:ea typeface="Times New Roman" pitchFamily="18" charset="0"/>
                <a:cs typeface="Tahoma" pitchFamily="34" charset="0"/>
              </a:rPr>
              <a:t>Tekhnologi Informasi</a:t>
            </a:r>
            <a:endParaRPr lang="en-US" sz="1600">
              <a:ea typeface="Times New Roman" pitchFamily="18" charset="0"/>
              <a:cs typeface="Tahoma" pitchFamily="34" charset="0"/>
            </a:endParaRPr>
          </a:p>
          <a:p>
            <a:pPr eaLnBrk="0" hangingPunct="0">
              <a:buFont typeface="Arial" charset="0"/>
              <a:buChar char="•"/>
            </a:pPr>
            <a:r>
              <a:rPr lang="en-US" sz="1600">
                <a:latin typeface="Tahoma" pitchFamily="34" charset="0"/>
                <a:ea typeface="Times New Roman" pitchFamily="18" charset="0"/>
                <a:cs typeface="Tahoma" pitchFamily="34" charset="0"/>
              </a:rPr>
              <a:t>  Dampak Positif :</a:t>
            </a:r>
            <a:endParaRPr lang="en-US" sz="1600">
              <a:latin typeface="Tahoma" pitchFamily="34" charset="0"/>
              <a:cs typeface="Tahoma" pitchFamily="34" charset="0"/>
            </a:endParaRPr>
          </a:p>
          <a:p>
            <a:pPr marL="800100" lvl="1" indent="-342900" eaLnBrk="0" hangingPunct="0">
              <a:buFont typeface="Calibri" pitchFamily="34" charset="0"/>
              <a:buAutoNum type="arabicPeriod"/>
            </a:pPr>
            <a:r>
              <a:rPr lang="en-US" sz="1600">
                <a:latin typeface="Tahoma" pitchFamily="34" charset="0"/>
                <a:cs typeface="Times New Roman" pitchFamily="18" charset="0"/>
              </a:rPr>
              <a:t>Lebih cepat </a:t>
            </a:r>
            <a:endParaRPr lang="en-US" sz="1600"/>
          </a:p>
          <a:p>
            <a:pPr marL="800100" lvl="1" indent="-342900" eaLnBrk="0" hangingPunct="0">
              <a:buFont typeface="Calibri" pitchFamily="34" charset="0"/>
              <a:buAutoNum type="arabicPeriod"/>
            </a:pPr>
            <a:r>
              <a:rPr lang="en-US" sz="1600">
                <a:latin typeface="Tahoma" pitchFamily="34" charset="0"/>
                <a:cs typeface="Times New Roman" pitchFamily="18" charset="0"/>
              </a:rPr>
              <a:t>Lebih efisien / menekan biaya overhead shg meningkatkan profit/laba</a:t>
            </a:r>
            <a:endParaRPr lang="en-US" sz="1600"/>
          </a:p>
          <a:p>
            <a:pPr marL="800100" lvl="1" indent="-342900" eaLnBrk="0" hangingPunct="0">
              <a:buFont typeface="Calibri" pitchFamily="34" charset="0"/>
              <a:buAutoNum type="arabicPeriod"/>
            </a:pPr>
            <a:r>
              <a:rPr lang="en-US" sz="1600">
                <a:latin typeface="Tahoma" pitchFamily="34" charset="0"/>
                <a:cs typeface="Times New Roman" pitchFamily="18" charset="0"/>
              </a:rPr>
              <a:t>Lebih luas sebarannya mis. </a:t>
            </a:r>
          </a:p>
          <a:p>
            <a:pPr lvl="2" eaLnBrk="0" hangingPunct="0">
              <a:buFont typeface="Arial" charset="0"/>
              <a:buChar char="•"/>
            </a:pPr>
            <a:r>
              <a:rPr lang="en-US" sz="1600">
                <a:latin typeface="Tahoma" pitchFamily="34" charset="0"/>
                <a:cs typeface="Times New Roman" pitchFamily="18" charset="0"/>
              </a:rPr>
              <a:t> Profit Center : menyumbang keuntungan finansial thd. Perusahaan</a:t>
            </a:r>
          </a:p>
          <a:p>
            <a:pPr lvl="2" eaLnBrk="0" hangingPunct="0">
              <a:buFont typeface="Arial" charset="0"/>
              <a:buChar char="•"/>
            </a:pPr>
            <a:r>
              <a:rPr lang="en-US" sz="1600">
                <a:latin typeface="Tahoma" pitchFamily="34" charset="0"/>
                <a:cs typeface="Tahoma" pitchFamily="34" charset="0"/>
              </a:rPr>
              <a:t> Investment Center : menghasilkan produk-produk baru</a:t>
            </a:r>
          </a:p>
          <a:p>
            <a:pPr lvl="2" eaLnBrk="0" hangingPunct="0">
              <a:buFont typeface="Arial" charset="0"/>
              <a:buChar char="•"/>
            </a:pPr>
            <a:r>
              <a:rPr lang="en-US" sz="1600">
                <a:latin typeface="Tahoma" pitchFamily="34" charset="0"/>
                <a:cs typeface="Tahoma" pitchFamily="34" charset="0"/>
              </a:rPr>
              <a:t>Service Center : Pusat layanan jasa guna kepuasan pelanggan</a:t>
            </a:r>
            <a:endParaRPr lang="en-US" sz="1600"/>
          </a:p>
          <a:p>
            <a:pPr marL="800100" lvl="1" indent="-342900" eaLnBrk="0" hangingPunct="0">
              <a:buFont typeface="Calibri" pitchFamily="34" charset="0"/>
              <a:buAutoNum type="arabicPeriod"/>
            </a:pPr>
            <a:r>
              <a:rPr lang="en-US" sz="1600">
                <a:latin typeface="Tahoma" pitchFamily="34" charset="0"/>
                <a:cs typeface="Times New Roman" pitchFamily="18" charset="0"/>
              </a:rPr>
              <a:t>Lebih lama penyimpanannya</a:t>
            </a:r>
          </a:p>
          <a:p>
            <a:pPr eaLnBrk="0" hangingPunct="0"/>
            <a:endParaRPr lang="en-US" sz="1600">
              <a:latin typeface="Calibri" pitchFamily="34" charset="0"/>
              <a:cs typeface="Times New Roman" pitchFamily="18" charset="0"/>
            </a:endParaRPr>
          </a:p>
          <a:p>
            <a:pPr eaLnBrk="0" hangingPunct="0">
              <a:buFont typeface="Arial" charset="0"/>
              <a:buChar char="•"/>
            </a:pPr>
            <a:r>
              <a:rPr lang="en-US" sz="1600">
                <a:latin typeface="Tahoma" pitchFamily="34" charset="0"/>
                <a:cs typeface="Times New Roman" pitchFamily="18" charset="0"/>
              </a:rPr>
              <a:t> </a:t>
            </a:r>
            <a:r>
              <a:rPr lang="en-US" sz="1600" b="1">
                <a:latin typeface="Tahoma" pitchFamily="34" charset="0"/>
                <a:cs typeface="Times New Roman" pitchFamily="18" charset="0"/>
              </a:rPr>
              <a:t>Dampak Negatif : </a:t>
            </a:r>
          </a:p>
          <a:p>
            <a:pPr marL="800100" lvl="1" indent="-342900" eaLnBrk="0" hangingPunct="0">
              <a:buFont typeface="Calibri" pitchFamily="34" charset="0"/>
              <a:buAutoNum type="arabicPeriod"/>
            </a:pPr>
            <a:r>
              <a:rPr lang="en-US" sz="1600">
                <a:latin typeface="Tahoma" pitchFamily="34" charset="0"/>
                <a:cs typeface="Times New Roman" pitchFamily="18" charset="0"/>
              </a:rPr>
              <a:t>Kesempatan Kerja Makin Sempit</a:t>
            </a:r>
            <a:endParaRPr lang="en-US" sz="1600"/>
          </a:p>
          <a:p>
            <a:pPr marL="800100" lvl="1" indent="-342900" eaLnBrk="0" hangingPunct="0">
              <a:buFont typeface="Calibri" pitchFamily="34" charset="0"/>
              <a:buAutoNum type="arabicPeriod"/>
            </a:pPr>
            <a:r>
              <a:rPr lang="en-US" sz="1600">
                <a:latin typeface="Tahoma" pitchFamily="34" charset="0"/>
                <a:cs typeface="Times New Roman" pitchFamily="18" charset="0"/>
              </a:rPr>
              <a:t>Berubahnya pola industrialisasi dunia </a:t>
            </a:r>
            <a:endParaRPr lang="en-US" sz="1600"/>
          </a:p>
          <a:p>
            <a:pPr marL="800100" lvl="1" indent="-342900" eaLnBrk="0" hangingPunct="0">
              <a:buFont typeface="Calibri" pitchFamily="34" charset="0"/>
              <a:buAutoNum type="arabicPeriod"/>
            </a:pPr>
            <a:r>
              <a:rPr lang="en-US" sz="1600">
                <a:latin typeface="Tahoma" pitchFamily="34" charset="0"/>
                <a:cs typeface="Times New Roman" pitchFamily="18" charset="0"/>
              </a:rPr>
              <a:t>Tekanan-tekanan ekonomi dari negara maju </a:t>
            </a:r>
            <a:endParaRPr lang="en-US" sz="1600"/>
          </a:p>
          <a:p>
            <a:pPr marL="800100" lvl="1" indent="-342900" eaLnBrk="0" hangingPunct="0">
              <a:buFont typeface="Calibri" pitchFamily="34" charset="0"/>
              <a:buAutoNum type="arabicPeriod"/>
            </a:pPr>
            <a:r>
              <a:rPr lang="en-US" sz="1600">
                <a:latin typeface="Tahoma" pitchFamily="34" charset="0"/>
                <a:cs typeface="Times New Roman" pitchFamily="18" charset="0"/>
              </a:rPr>
              <a:t>Penyalahgunaan seperti pornografi, pembajakan, atau perjudian.</a:t>
            </a:r>
            <a:endParaRPr lang="en-US" sz="280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14400" y="533400"/>
            <a:ext cx="7497763" cy="1096963"/>
          </a:xfrm>
        </p:spPr>
        <p:txBody>
          <a:bodyPr>
            <a:noAutofit/>
          </a:bodyPr>
          <a:lstStyle/>
          <a:p>
            <a:pPr eaLnBrk="1" fontAlgn="auto" hangingPunct="1">
              <a:spcAft>
                <a:spcPts val="0"/>
              </a:spcAft>
              <a:defRPr/>
            </a:pPr>
            <a:r>
              <a:rPr lang="en-US" sz="2400" dirty="0" err="1" smtClean="0">
                <a:solidFill>
                  <a:srgbClr val="C00000"/>
                </a:solidFill>
              </a:rPr>
              <a:t>Tantangan</a:t>
            </a:r>
            <a:r>
              <a:rPr lang="en-US" sz="2400" dirty="0" smtClean="0">
                <a:solidFill>
                  <a:srgbClr val="C00000"/>
                </a:solidFill>
              </a:rPr>
              <a:t> </a:t>
            </a:r>
            <a:r>
              <a:rPr lang="en-US" sz="2400" dirty="0" err="1" smtClean="0">
                <a:solidFill>
                  <a:srgbClr val="C00000"/>
                </a:solidFill>
              </a:rPr>
              <a:t>dan</a:t>
            </a:r>
            <a:r>
              <a:rPr lang="en-US" sz="2400" dirty="0" smtClean="0">
                <a:solidFill>
                  <a:srgbClr val="C00000"/>
                </a:solidFill>
              </a:rPr>
              <a:t> </a:t>
            </a:r>
            <a:r>
              <a:rPr lang="en-US" sz="2400" dirty="0" err="1" smtClean="0">
                <a:solidFill>
                  <a:srgbClr val="C00000"/>
                </a:solidFill>
              </a:rPr>
              <a:t>peluang</a:t>
            </a:r>
            <a:r>
              <a:rPr lang="en-US" sz="2400" dirty="0" smtClean="0">
                <a:solidFill>
                  <a:srgbClr val="C00000"/>
                </a:solidFill>
              </a:rPr>
              <a:t> </a:t>
            </a:r>
            <a:r>
              <a:rPr lang="en-US" sz="2400" dirty="0" err="1" smtClean="0">
                <a:solidFill>
                  <a:srgbClr val="C00000"/>
                </a:solidFill>
              </a:rPr>
              <a:t>dalam</a:t>
            </a:r>
            <a:r>
              <a:rPr lang="en-US" sz="2400" dirty="0" smtClean="0">
                <a:solidFill>
                  <a:srgbClr val="C00000"/>
                </a:solidFill>
              </a:rPr>
              <a:t> </a:t>
            </a:r>
            <a:r>
              <a:rPr lang="en-US" sz="2400" dirty="0" err="1" smtClean="0">
                <a:solidFill>
                  <a:srgbClr val="C00000"/>
                </a:solidFill>
              </a:rPr>
              <a:t>mengelola</a:t>
            </a:r>
            <a:r>
              <a:rPr lang="en-US" sz="2400" dirty="0" smtClean="0">
                <a:solidFill>
                  <a:srgbClr val="C00000"/>
                </a:solidFill>
              </a:rPr>
              <a:t> </a:t>
            </a:r>
            <a:r>
              <a:rPr lang="en-US" sz="2400" dirty="0" err="1" smtClean="0">
                <a:solidFill>
                  <a:srgbClr val="C00000"/>
                </a:solidFill>
              </a:rPr>
              <a:t>sistem</a:t>
            </a:r>
            <a:r>
              <a:rPr lang="en-US" sz="2400" dirty="0" smtClean="0">
                <a:solidFill>
                  <a:srgbClr val="C00000"/>
                </a:solidFill>
              </a:rPr>
              <a:t> </a:t>
            </a:r>
            <a:r>
              <a:rPr lang="en-US" sz="2400" dirty="0" err="1" smtClean="0">
                <a:solidFill>
                  <a:srgbClr val="C00000"/>
                </a:solidFill>
              </a:rPr>
              <a:t>informasi</a:t>
            </a:r>
            <a:r>
              <a:rPr lang="en-US" sz="2400" dirty="0" smtClean="0">
                <a:solidFill>
                  <a:srgbClr val="C00000"/>
                </a:solidFill>
              </a:rPr>
              <a:t> </a:t>
            </a:r>
            <a:r>
              <a:rPr lang="en-US" sz="2400" dirty="0" err="1" smtClean="0">
                <a:solidFill>
                  <a:srgbClr val="C00000"/>
                </a:solidFill>
              </a:rPr>
              <a:t>dan</a:t>
            </a:r>
            <a:r>
              <a:rPr lang="en-US" sz="2400" dirty="0" smtClean="0">
                <a:solidFill>
                  <a:srgbClr val="C00000"/>
                </a:solidFill>
              </a:rPr>
              <a:t> </a:t>
            </a:r>
            <a:r>
              <a:rPr lang="en-US" sz="2400" dirty="0" err="1" smtClean="0">
                <a:solidFill>
                  <a:srgbClr val="C00000"/>
                </a:solidFill>
              </a:rPr>
              <a:t>teknologinya</a:t>
            </a:r>
            <a:r>
              <a:rPr lang="en-US" sz="2400" dirty="0" smtClean="0">
                <a:solidFill>
                  <a:srgbClr val="C00000"/>
                </a:solidFill>
              </a:rPr>
              <a:t> </a:t>
            </a:r>
            <a:r>
              <a:rPr lang="en-US" sz="2400" dirty="0" err="1" smtClean="0">
                <a:solidFill>
                  <a:srgbClr val="C00000"/>
                </a:solidFill>
              </a:rPr>
              <a:t>untuk</a:t>
            </a:r>
            <a:r>
              <a:rPr lang="en-US" sz="2400" dirty="0" smtClean="0">
                <a:solidFill>
                  <a:srgbClr val="C00000"/>
                </a:solidFill>
              </a:rPr>
              <a:t> </a:t>
            </a:r>
            <a:r>
              <a:rPr lang="en-US" sz="2400" dirty="0" err="1" smtClean="0">
                <a:solidFill>
                  <a:srgbClr val="C00000"/>
                </a:solidFill>
              </a:rPr>
              <a:t>memenuhi</a:t>
            </a:r>
            <a:r>
              <a:rPr lang="en-US" sz="2400" dirty="0" smtClean="0">
                <a:solidFill>
                  <a:srgbClr val="C00000"/>
                </a:solidFill>
              </a:rPr>
              <a:t> </a:t>
            </a:r>
            <a:r>
              <a:rPr lang="en-US" sz="2400" dirty="0" err="1" smtClean="0">
                <a:solidFill>
                  <a:srgbClr val="C00000"/>
                </a:solidFill>
              </a:rPr>
              <a:t>tujuan</a:t>
            </a:r>
            <a:r>
              <a:rPr lang="en-US" sz="2400" dirty="0" smtClean="0">
                <a:solidFill>
                  <a:srgbClr val="C00000"/>
                </a:solidFill>
              </a:rPr>
              <a:t> </a:t>
            </a:r>
            <a:r>
              <a:rPr lang="en-US" sz="2400" dirty="0" err="1" smtClean="0">
                <a:solidFill>
                  <a:srgbClr val="C00000"/>
                </a:solidFill>
              </a:rPr>
              <a:t>bisnis</a:t>
            </a:r>
            <a:endParaRPr lang="en-US" sz="2400" dirty="0" smtClean="0">
              <a:solidFill>
                <a:srgbClr val="C00000"/>
              </a:solidFill>
            </a:endParaRPr>
          </a:p>
        </p:txBody>
      </p:sp>
      <p:graphicFrame>
        <p:nvGraphicFramePr>
          <p:cNvPr id="4" name="Table 3"/>
          <p:cNvGraphicFramePr>
            <a:graphicFrameLocks noGrp="1"/>
          </p:cNvGraphicFramePr>
          <p:nvPr/>
        </p:nvGraphicFramePr>
        <p:xfrm>
          <a:off x="914400" y="1752600"/>
          <a:ext cx="7315200" cy="5089525"/>
        </p:xfrm>
        <a:graphic>
          <a:graphicData uri="http://schemas.openxmlformats.org/drawingml/2006/table">
            <a:tbl>
              <a:tblPr firstRow="1" bandRow="1">
                <a:tableStyleId>{5C22544A-7EE6-4342-B048-85BDC9FD1C3A}</a:tableStyleId>
              </a:tblPr>
              <a:tblGrid>
                <a:gridCol w="2782331"/>
                <a:gridCol w="2266434"/>
                <a:gridCol w="2266434"/>
              </a:tblGrid>
              <a:tr h="365705">
                <a:tc>
                  <a:txBody>
                    <a:bodyPr/>
                    <a:lstStyle/>
                    <a:p>
                      <a:r>
                        <a:rPr lang="en-US" sz="1800" dirty="0" smtClean="0"/>
                        <a:t>Perusahaan/</a:t>
                      </a:r>
                      <a:r>
                        <a:rPr lang="en-US" sz="1800" dirty="0" err="1" smtClean="0"/>
                        <a:t>bisnis</a:t>
                      </a:r>
                      <a:endParaRPr lang="en-US" sz="1800" dirty="0"/>
                    </a:p>
                  </a:txBody>
                  <a:tcPr marT="45709" marB="45709"/>
                </a:tc>
                <a:tc>
                  <a:txBody>
                    <a:bodyPr/>
                    <a:lstStyle/>
                    <a:p>
                      <a:pPr algn="ctr"/>
                      <a:r>
                        <a:rPr lang="en-US" sz="1800" dirty="0" smtClean="0"/>
                        <a:t>IT</a:t>
                      </a:r>
                      <a:endParaRPr lang="en-US" sz="1800" dirty="0"/>
                    </a:p>
                  </a:txBody>
                  <a:tcPr marT="45709" marB="45709"/>
                </a:tc>
                <a:tc>
                  <a:txBody>
                    <a:bodyPr/>
                    <a:lstStyle/>
                    <a:p>
                      <a:r>
                        <a:rPr lang="en-US" sz="1800" dirty="0" err="1" smtClean="0"/>
                        <a:t>Nilai</a:t>
                      </a:r>
                      <a:r>
                        <a:rPr lang="en-US" sz="1800" dirty="0" smtClean="0"/>
                        <a:t>  </a:t>
                      </a:r>
                      <a:r>
                        <a:rPr lang="en-US" sz="1800" dirty="0" err="1" smtClean="0"/>
                        <a:t>bisnis</a:t>
                      </a:r>
                      <a:endParaRPr lang="en-US" sz="1800" dirty="0"/>
                    </a:p>
                  </a:txBody>
                  <a:tcPr marT="45709" marB="45709"/>
                </a:tc>
              </a:tr>
              <a:tr h="4358115">
                <a:tc>
                  <a:txBody>
                    <a:bodyPr/>
                    <a:lstStyle/>
                    <a:p>
                      <a:pPr>
                        <a:buFont typeface="Arial" pitchFamily="34" charset="0"/>
                        <a:buChar char="•"/>
                      </a:pPr>
                      <a:r>
                        <a:rPr lang="en-US" sz="1400" dirty="0" err="1" smtClean="0"/>
                        <a:t>Kebutuhan</a:t>
                      </a:r>
                      <a:r>
                        <a:rPr lang="en-US" sz="1400" baseline="0" dirty="0" smtClean="0"/>
                        <a:t> </a:t>
                      </a:r>
                      <a:r>
                        <a:rPr lang="en-US" sz="1400" baseline="0" dirty="0" err="1" smtClean="0"/>
                        <a:t>atas</a:t>
                      </a:r>
                      <a:r>
                        <a:rPr lang="en-US" sz="1400" baseline="0" dirty="0" smtClean="0"/>
                        <a:t> </a:t>
                      </a:r>
                      <a:r>
                        <a:rPr lang="en-US" sz="1400" baseline="0" dirty="0" err="1" smtClean="0"/>
                        <a:t>kecepatan</a:t>
                      </a:r>
                      <a:r>
                        <a:rPr lang="en-US" sz="1400" baseline="0" dirty="0" smtClean="0"/>
                        <a:t> </a:t>
                      </a:r>
                      <a:r>
                        <a:rPr lang="en-US" sz="1400" baseline="0" dirty="0" err="1" smtClean="0"/>
                        <a:t>dan</a:t>
                      </a:r>
                      <a:r>
                        <a:rPr lang="en-US" sz="1400" baseline="0" dirty="0" smtClean="0"/>
                        <a:t> </a:t>
                      </a:r>
                      <a:r>
                        <a:rPr lang="en-US" sz="1400" baseline="0" dirty="0" err="1" smtClean="0"/>
                        <a:t>fleksibilitas</a:t>
                      </a:r>
                      <a:r>
                        <a:rPr lang="en-US" sz="1400" baseline="0" dirty="0" smtClean="0"/>
                        <a:t> </a:t>
                      </a:r>
                      <a:r>
                        <a:rPr lang="en-US" sz="1400" baseline="0" dirty="0" err="1" smtClean="0"/>
                        <a:t>pengembangan</a:t>
                      </a:r>
                      <a:r>
                        <a:rPr lang="en-US" sz="1400" baseline="0" dirty="0" smtClean="0"/>
                        <a:t> </a:t>
                      </a:r>
                      <a:r>
                        <a:rPr lang="en-US" sz="1400" baseline="0" dirty="0" err="1" smtClean="0"/>
                        <a:t>siklus</a:t>
                      </a:r>
                      <a:r>
                        <a:rPr lang="en-US" sz="1400" baseline="0" dirty="0" smtClean="0"/>
                        <a:t> </a:t>
                      </a:r>
                      <a:r>
                        <a:rPr lang="en-US" sz="1400" baseline="0" dirty="0" err="1" smtClean="0"/>
                        <a:t>produk,manufaktur</a:t>
                      </a:r>
                      <a:r>
                        <a:rPr lang="en-US" sz="1400" baseline="0" dirty="0" smtClean="0"/>
                        <a:t> </a:t>
                      </a:r>
                      <a:r>
                        <a:rPr lang="en-US" sz="1400" baseline="0" dirty="0" err="1" smtClean="0"/>
                        <a:t>dan</a:t>
                      </a:r>
                      <a:r>
                        <a:rPr lang="en-US" sz="1400" baseline="0" dirty="0" smtClean="0"/>
                        <a:t> </a:t>
                      </a:r>
                      <a:r>
                        <a:rPr lang="en-US" sz="1400" baseline="0" dirty="0" err="1" smtClean="0"/>
                        <a:t>pengiriman</a:t>
                      </a:r>
                      <a:r>
                        <a:rPr lang="en-US" sz="1400" baseline="0" dirty="0" smtClean="0"/>
                        <a:t>.</a:t>
                      </a:r>
                    </a:p>
                    <a:p>
                      <a:pPr>
                        <a:buFont typeface="Arial" pitchFamily="34" charset="0"/>
                        <a:buNone/>
                      </a:pPr>
                      <a:endParaRPr lang="en-US" sz="1400" baseline="0" dirty="0" smtClean="0"/>
                    </a:p>
                    <a:p>
                      <a:pPr>
                        <a:buFont typeface="Arial" pitchFamily="34" charset="0"/>
                        <a:buNone/>
                      </a:pPr>
                      <a:endParaRPr lang="en-US" sz="1400" baseline="0" dirty="0" smtClean="0"/>
                    </a:p>
                    <a:p>
                      <a:pPr>
                        <a:buFont typeface="Arial" pitchFamily="34" charset="0"/>
                        <a:buNone/>
                      </a:pPr>
                      <a:endParaRPr lang="en-US" sz="1400" baseline="0" dirty="0" smtClean="0"/>
                    </a:p>
                    <a:p>
                      <a:pPr>
                        <a:buFont typeface="Arial" pitchFamily="34" charset="0"/>
                        <a:buChar char="•"/>
                      </a:pPr>
                      <a:r>
                        <a:rPr lang="en-US" sz="1400" baseline="0" dirty="0" err="1" smtClean="0"/>
                        <a:t>Rekayasa</a:t>
                      </a:r>
                      <a:r>
                        <a:rPr lang="en-US" sz="1400" baseline="0" dirty="0" smtClean="0"/>
                        <a:t> </a:t>
                      </a:r>
                      <a:r>
                        <a:rPr lang="en-US" sz="1400" baseline="0" dirty="0" err="1" smtClean="0"/>
                        <a:t>ulang</a:t>
                      </a:r>
                      <a:r>
                        <a:rPr lang="en-US" sz="1400" baseline="0" dirty="0" smtClean="0"/>
                        <a:t> </a:t>
                      </a:r>
                      <a:r>
                        <a:rPr lang="en-US" sz="1400" baseline="0" dirty="0" err="1" smtClean="0"/>
                        <a:t>dan</a:t>
                      </a:r>
                      <a:r>
                        <a:rPr lang="en-US" sz="1400" baseline="0" dirty="0" smtClean="0"/>
                        <a:t> </a:t>
                      </a:r>
                      <a:r>
                        <a:rPr lang="en-US" sz="1400" baseline="0" dirty="0" err="1" smtClean="0"/>
                        <a:t>integrasi</a:t>
                      </a:r>
                      <a:r>
                        <a:rPr lang="en-US" sz="1400" baseline="0" dirty="0" smtClean="0"/>
                        <a:t> </a:t>
                      </a:r>
                      <a:r>
                        <a:rPr lang="en-US" sz="1400" baseline="0" dirty="0" err="1" smtClean="0"/>
                        <a:t>lintas</a:t>
                      </a:r>
                      <a:r>
                        <a:rPr lang="en-US" sz="1400" baseline="0" dirty="0" smtClean="0"/>
                        <a:t> </a:t>
                      </a:r>
                      <a:r>
                        <a:rPr lang="en-US" sz="1400" baseline="0" dirty="0" err="1" smtClean="0"/>
                        <a:t>fungsi</a:t>
                      </a:r>
                      <a:r>
                        <a:rPr lang="en-US" sz="1400" baseline="0" dirty="0" smtClean="0"/>
                        <a:t> </a:t>
                      </a:r>
                      <a:r>
                        <a:rPr lang="en-US" sz="1400" baseline="0" dirty="0" err="1" smtClean="0"/>
                        <a:t>proses</a:t>
                      </a:r>
                      <a:r>
                        <a:rPr lang="en-US" sz="1400" baseline="0" dirty="0" smtClean="0"/>
                        <a:t> </a:t>
                      </a:r>
                      <a:r>
                        <a:rPr lang="en-US" sz="1400" baseline="0" dirty="0" err="1" smtClean="0"/>
                        <a:t>bisnis</a:t>
                      </a:r>
                      <a:r>
                        <a:rPr lang="en-US" sz="1400" baseline="0" dirty="0" smtClean="0"/>
                        <a:t> </a:t>
                      </a:r>
                      <a:r>
                        <a:rPr lang="en-US" sz="1400" baseline="0" dirty="0" err="1" smtClean="0"/>
                        <a:t>dengan</a:t>
                      </a:r>
                      <a:r>
                        <a:rPr lang="en-US" sz="1400" baseline="0" dirty="0" smtClean="0"/>
                        <a:t> internet.</a:t>
                      </a:r>
                    </a:p>
                    <a:p>
                      <a:pPr>
                        <a:buFont typeface="Arial" pitchFamily="34" charset="0"/>
                        <a:buNone/>
                      </a:pPr>
                      <a:endParaRPr lang="en-US" sz="1400" baseline="0" dirty="0" smtClean="0"/>
                    </a:p>
                    <a:p>
                      <a:pPr>
                        <a:buFont typeface="Arial" pitchFamily="34" charset="0"/>
                        <a:buNone/>
                      </a:pPr>
                      <a:endParaRPr lang="en-US" sz="1400" baseline="0" dirty="0" smtClean="0"/>
                    </a:p>
                    <a:p>
                      <a:pPr>
                        <a:buFont typeface="Arial" pitchFamily="34" charset="0"/>
                        <a:buChar char="•"/>
                      </a:pPr>
                      <a:r>
                        <a:rPr lang="en-US" sz="1400" baseline="0" dirty="0" err="1" smtClean="0"/>
                        <a:t>Integrasi</a:t>
                      </a:r>
                      <a:r>
                        <a:rPr lang="en-US" sz="1400" baseline="0" dirty="0" smtClean="0"/>
                        <a:t> E-Business </a:t>
                      </a:r>
                      <a:r>
                        <a:rPr lang="en-US" sz="1400" baseline="0" dirty="0" err="1" smtClean="0"/>
                        <a:t>danE</a:t>
                      </a:r>
                      <a:r>
                        <a:rPr lang="en-US" sz="1400" baseline="0" dirty="0" smtClean="0"/>
                        <a:t>-commerce </a:t>
                      </a:r>
                      <a:r>
                        <a:rPr lang="en-US" sz="1400" baseline="0" dirty="0" err="1" smtClean="0"/>
                        <a:t>ke</a:t>
                      </a:r>
                      <a:r>
                        <a:rPr lang="en-US" sz="1400" baseline="0" dirty="0" smtClean="0"/>
                        <a:t> </a:t>
                      </a:r>
                      <a:r>
                        <a:rPr lang="en-US" sz="1400" baseline="0" dirty="0" err="1" smtClean="0"/>
                        <a:t>dalam</a:t>
                      </a:r>
                      <a:r>
                        <a:rPr lang="en-US" sz="1400" baseline="0" dirty="0" smtClean="0"/>
                        <a:t> </a:t>
                      </a:r>
                      <a:r>
                        <a:rPr lang="en-US" sz="1400" baseline="0" dirty="0" err="1" smtClean="0"/>
                        <a:t>strategi,proses</a:t>
                      </a:r>
                      <a:r>
                        <a:rPr lang="en-US" sz="1400" baseline="0" dirty="0" smtClean="0"/>
                        <a:t>, </a:t>
                      </a:r>
                      <a:r>
                        <a:rPr lang="en-US" sz="1400" baseline="0" dirty="0" err="1" smtClean="0"/>
                        <a:t>struktur</a:t>
                      </a:r>
                      <a:r>
                        <a:rPr lang="en-US" sz="1400" baseline="0" dirty="0" smtClean="0"/>
                        <a:t>, </a:t>
                      </a:r>
                      <a:r>
                        <a:rPr lang="en-US" sz="1400" baseline="0" dirty="0" err="1" smtClean="0"/>
                        <a:t>dan</a:t>
                      </a:r>
                      <a:r>
                        <a:rPr lang="en-US" sz="1400" baseline="0" dirty="0" smtClean="0"/>
                        <a:t> </a:t>
                      </a:r>
                      <a:r>
                        <a:rPr lang="en-US" sz="1400" baseline="0" dirty="0" err="1" smtClean="0"/>
                        <a:t>budaya</a:t>
                      </a:r>
                      <a:r>
                        <a:rPr lang="en-US" sz="1400" baseline="0" dirty="0" smtClean="0"/>
                        <a:t> </a:t>
                      </a:r>
                      <a:r>
                        <a:rPr lang="en-US" sz="1400" baseline="0" dirty="0" err="1" smtClean="0"/>
                        <a:t>organisasi</a:t>
                      </a:r>
                      <a:r>
                        <a:rPr lang="en-US" sz="1400" baseline="0" dirty="0" smtClean="0"/>
                        <a:t>.</a:t>
                      </a:r>
                    </a:p>
                    <a:p>
                      <a:pPr>
                        <a:buFont typeface="Arial" pitchFamily="34" charset="0"/>
                        <a:buChar char="•"/>
                      </a:pPr>
                      <a:endParaRPr lang="en-US" sz="1400" baseline="0" dirty="0" smtClean="0"/>
                    </a:p>
                    <a:p>
                      <a:pPr>
                        <a:buFont typeface="Arial" pitchFamily="34" charset="0"/>
                        <a:buChar char="•"/>
                      </a:pPr>
                      <a:endParaRPr lang="en-US" sz="1400" baseline="0" dirty="0" smtClean="0"/>
                    </a:p>
                    <a:p>
                      <a:pPr>
                        <a:buFont typeface="Arial" pitchFamily="34" charset="0"/>
                        <a:buChar char="•"/>
                      </a:pPr>
                      <a:endParaRPr lang="en-US" sz="1400" dirty="0"/>
                    </a:p>
                  </a:txBody>
                  <a:tcPr marT="45709" marB="45709"/>
                </a:tc>
                <a:tc>
                  <a:txBody>
                    <a:bodyPr/>
                    <a:lstStyle/>
                    <a:p>
                      <a:pPr>
                        <a:buFont typeface="Arial" pitchFamily="34" charset="0"/>
                        <a:buChar char="•"/>
                      </a:pPr>
                      <a:r>
                        <a:rPr lang="en-US" sz="1400" dirty="0" err="1" smtClean="0"/>
                        <a:t>Penggunaan</a:t>
                      </a:r>
                      <a:r>
                        <a:rPr lang="en-US" sz="1400" dirty="0" smtClean="0"/>
                        <a:t> </a:t>
                      </a:r>
                      <a:r>
                        <a:rPr lang="en-US" sz="1400" dirty="0" err="1" smtClean="0"/>
                        <a:t>internet,intranet,ekstranet</a:t>
                      </a:r>
                      <a:r>
                        <a:rPr lang="en-US" sz="1400" dirty="0" smtClean="0"/>
                        <a:t> </a:t>
                      </a:r>
                      <a:r>
                        <a:rPr lang="en-US" sz="1400" dirty="0" err="1" smtClean="0"/>
                        <a:t>dan</a:t>
                      </a:r>
                      <a:r>
                        <a:rPr lang="en-US" sz="1400" dirty="0" smtClean="0"/>
                        <a:t> web </a:t>
                      </a:r>
                      <a:r>
                        <a:rPr lang="en-US" sz="1400" dirty="0" err="1" smtClean="0"/>
                        <a:t>sebagai</a:t>
                      </a:r>
                      <a:r>
                        <a:rPr lang="en-US" sz="1400" dirty="0" smtClean="0"/>
                        <a:t> </a:t>
                      </a:r>
                      <a:r>
                        <a:rPr lang="en-US" sz="1400" dirty="0" err="1" smtClean="0"/>
                        <a:t>infrastruktur</a:t>
                      </a:r>
                      <a:r>
                        <a:rPr lang="en-US" sz="1400" dirty="0" smtClean="0"/>
                        <a:t> IT </a:t>
                      </a:r>
                      <a:r>
                        <a:rPr lang="en-US" sz="1400" dirty="0" err="1" smtClean="0"/>
                        <a:t>utama</a:t>
                      </a:r>
                      <a:r>
                        <a:rPr lang="en-US" sz="1400" dirty="0" smtClean="0"/>
                        <a:t>.</a:t>
                      </a:r>
                    </a:p>
                    <a:p>
                      <a:pPr>
                        <a:buFont typeface="Arial" pitchFamily="34" charset="0"/>
                        <a:buNone/>
                      </a:pPr>
                      <a:endParaRPr lang="en-US" sz="1400" dirty="0" smtClean="0"/>
                    </a:p>
                    <a:p>
                      <a:pPr>
                        <a:buFont typeface="Arial" pitchFamily="34" charset="0"/>
                        <a:buNone/>
                      </a:pPr>
                      <a:endParaRPr lang="en-US" sz="1400" dirty="0" smtClean="0"/>
                    </a:p>
                    <a:p>
                      <a:pPr>
                        <a:buFont typeface="Arial" pitchFamily="34" charset="0"/>
                        <a:buNone/>
                      </a:pPr>
                      <a:endParaRPr lang="en-US" sz="1400" dirty="0" smtClean="0"/>
                    </a:p>
                    <a:p>
                      <a:pPr>
                        <a:buFont typeface="Arial" pitchFamily="34" charset="0"/>
                        <a:buChar char="•"/>
                      </a:pPr>
                      <a:r>
                        <a:rPr lang="en-US" sz="1400" dirty="0" err="1" smtClean="0"/>
                        <a:t>Difusi</a:t>
                      </a:r>
                      <a:r>
                        <a:rPr lang="en-US" sz="1400" dirty="0" smtClean="0"/>
                        <a:t> </a:t>
                      </a:r>
                      <a:r>
                        <a:rPr lang="en-US" sz="1400" dirty="0" err="1" smtClean="0"/>
                        <a:t>teknologi</a:t>
                      </a:r>
                      <a:r>
                        <a:rPr lang="en-US" sz="1400" dirty="0" smtClean="0"/>
                        <a:t> web </a:t>
                      </a:r>
                      <a:r>
                        <a:rPr lang="en-US" sz="1400" dirty="0" err="1" smtClean="0"/>
                        <a:t>bagi</a:t>
                      </a:r>
                      <a:r>
                        <a:rPr lang="en-US" sz="1400" baseline="0" dirty="0" smtClean="0"/>
                        <a:t> </a:t>
                      </a:r>
                      <a:r>
                        <a:rPr lang="en-US" sz="1400" baseline="0" dirty="0" err="1" smtClean="0"/>
                        <a:t>para</a:t>
                      </a:r>
                      <a:r>
                        <a:rPr lang="en-US" sz="1400" baseline="0" dirty="0" smtClean="0"/>
                        <a:t> </a:t>
                      </a:r>
                      <a:r>
                        <a:rPr lang="en-US" sz="1400" baseline="0" dirty="0" err="1" smtClean="0"/>
                        <a:t>pegawai,pelanggan</a:t>
                      </a:r>
                      <a:r>
                        <a:rPr lang="en-US" sz="1400" baseline="0" dirty="0" smtClean="0"/>
                        <a:t> </a:t>
                      </a:r>
                      <a:r>
                        <a:rPr lang="en-US" sz="1400" baseline="0" dirty="0" err="1" smtClean="0"/>
                        <a:t>dan</a:t>
                      </a:r>
                      <a:r>
                        <a:rPr lang="en-US" sz="1400" baseline="0" dirty="0" smtClean="0"/>
                        <a:t> </a:t>
                      </a:r>
                      <a:r>
                        <a:rPr lang="en-US" sz="1400" baseline="0" dirty="0" err="1" smtClean="0"/>
                        <a:t>pemasok</a:t>
                      </a:r>
                      <a:r>
                        <a:rPr lang="en-US" sz="1400" baseline="0" dirty="0" smtClean="0"/>
                        <a:t> yang </a:t>
                      </a:r>
                      <a:r>
                        <a:rPr lang="en-US" sz="1400" baseline="0" dirty="0" err="1" smtClean="0"/>
                        <a:t>bekerja</a:t>
                      </a:r>
                      <a:r>
                        <a:rPr lang="en-US" sz="1400" baseline="0" dirty="0" smtClean="0"/>
                        <a:t> </a:t>
                      </a:r>
                      <a:r>
                        <a:rPr lang="en-US" sz="1400" baseline="0" dirty="0" err="1" smtClean="0"/>
                        <a:t>dengan</a:t>
                      </a:r>
                      <a:r>
                        <a:rPr lang="en-US" sz="1400" baseline="0" dirty="0" smtClean="0"/>
                        <a:t> internet.</a:t>
                      </a:r>
                    </a:p>
                    <a:p>
                      <a:pPr>
                        <a:buFont typeface="Arial" pitchFamily="34" charset="0"/>
                        <a:buNone/>
                      </a:pPr>
                      <a:endParaRPr lang="en-US" sz="1400" baseline="0" dirty="0" smtClean="0"/>
                    </a:p>
                    <a:p>
                      <a:pPr>
                        <a:buFont typeface="Arial" pitchFamily="34" charset="0"/>
                        <a:buChar char="•"/>
                      </a:pPr>
                      <a:r>
                        <a:rPr lang="en-US" sz="1400" baseline="0" dirty="0" err="1" smtClean="0"/>
                        <a:t>Komputer</a:t>
                      </a:r>
                      <a:r>
                        <a:rPr lang="en-US" sz="1400" baseline="0" dirty="0" smtClean="0"/>
                        <a:t> </a:t>
                      </a:r>
                      <a:r>
                        <a:rPr lang="en-US" sz="1400" baseline="0" dirty="0" err="1" smtClean="0"/>
                        <a:t>berjaringan</a:t>
                      </a:r>
                      <a:r>
                        <a:rPr lang="en-US" sz="1400" baseline="0" dirty="0" smtClean="0"/>
                        <a:t> </a:t>
                      </a:r>
                      <a:r>
                        <a:rPr lang="en-US" sz="1400" baseline="0" dirty="0" err="1" smtClean="0"/>
                        <a:t>global,kerjasama</a:t>
                      </a:r>
                      <a:r>
                        <a:rPr lang="en-US" sz="1400" baseline="0" dirty="0" smtClean="0"/>
                        <a:t> </a:t>
                      </a:r>
                      <a:r>
                        <a:rPr lang="en-US" sz="1400" baseline="0" dirty="0" err="1" smtClean="0"/>
                        <a:t>dan</a:t>
                      </a:r>
                      <a:r>
                        <a:rPr lang="en-US" sz="1400" baseline="0" dirty="0" smtClean="0"/>
                        <a:t> </a:t>
                      </a:r>
                      <a:r>
                        <a:rPr lang="en-US" sz="1400" baseline="0" dirty="0" err="1" smtClean="0"/>
                        <a:t>sistem</a:t>
                      </a:r>
                      <a:r>
                        <a:rPr lang="en-US" sz="1400" baseline="0" dirty="0" smtClean="0"/>
                        <a:t> </a:t>
                      </a:r>
                      <a:r>
                        <a:rPr lang="en-US" sz="1400" baseline="0" dirty="0" err="1" smtClean="0"/>
                        <a:t>pendukung</a:t>
                      </a:r>
                      <a:r>
                        <a:rPr lang="en-US" sz="1400" baseline="0" dirty="0" smtClean="0"/>
                        <a:t> </a:t>
                      </a:r>
                      <a:r>
                        <a:rPr lang="en-US" sz="1400" baseline="0" dirty="0" err="1" smtClean="0"/>
                        <a:t>keputusan</a:t>
                      </a:r>
                      <a:endParaRPr lang="en-US" sz="1400" dirty="0" smtClean="0"/>
                    </a:p>
                    <a:p>
                      <a:endParaRPr lang="en-US" sz="1400" dirty="0"/>
                    </a:p>
                  </a:txBody>
                  <a:tcPr marT="45709" marB="45709"/>
                </a:tc>
                <a:tc>
                  <a:txBody>
                    <a:bodyPr/>
                    <a:lstStyle/>
                    <a:p>
                      <a:pPr>
                        <a:buFont typeface="Arial" pitchFamily="34" charset="0"/>
                        <a:buChar char="•"/>
                      </a:pPr>
                      <a:r>
                        <a:rPr lang="en-US" sz="1400" dirty="0" err="1" smtClean="0"/>
                        <a:t>Memberi</a:t>
                      </a:r>
                      <a:r>
                        <a:rPr lang="en-US" sz="1400" dirty="0" smtClean="0"/>
                        <a:t> </a:t>
                      </a:r>
                      <a:r>
                        <a:rPr lang="en-US" sz="1400" dirty="0" err="1" smtClean="0"/>
                        <a:t>pelanggan</a:t>
                      </a:r>
                      <a:r>
                        <a:rPr lang="en-US" sz="1400" dirty="0" smtClean="0"/>
                        <a:t> </a:t>
                      </a:r>
                      <a:r>
                        <a:rPr lang="en-US" sz="1400" dirty="0" err="1" smtClean="0"/>
                        <a:t>apa</a:t>
                      </a:r>
                      <a:r>
                        <a:rPr lang="en-US" sz="1400" dirty="0" smtClean="0"/>
                        <a:t> yang </a:t>
                      </a:r>
                      <a:r>
                        <a:rPr lang="en-US" sz="1400" dirty="0" err="1" smtClean="0"/>
                        <a:t>mereka</a:t>
                      </a:r>
                      <a:r>
                        <a:rPr lang="en-US" sz="1400" dirty="0" smtClean="0"/>
                        <a:t> </a:t>
                      </a:r>
                      <a:r>
                        <a:rPr lang="en-US" sz="1400" dirty="0" err="1" smtClean="0"/>
                        <a:t>inginkan,kapan</a:t>
                      </a:r>
                      <a:r>
                        <a:rPr lang="en-US" sz="1400" dirty="0" smtClean="0"/>
                        <a:t> </a:t>
                      </a:r>
                      <a:r>
                        <a:rPr lang="en-US" sz="1400" dirty="0" err="1" smtClean="0"/>
                        <a:t>dan</a:t>
                      </a:r>
                      <a:r>
                        <a:rPr lang="en-US" sz="1400" dirty="0" smtClean="0"/>
                        <a:t> </a:t>
                      </a:r>
                      <a:r>
                        <a:rPr lang="en-US" sz="1400" dirty="0" err="1" smtClean="0"/>
                        <a:t>bagaimana</a:t>
                      </a:r>
                      <a:r>
                        <a:rPr lang="en-US" sz="1400" dirty="0" smtClean="0"/>
                        <a:t> </a:t>
                      </a:r>
                      <a:r>
                        <a:rPr lang="en-US" sz="1400" dirty="0" err="1" smtClean="0"/>
                        <a:t>mereka</a:t>
                      </a:r>
                      <a:r>
                        <a:rPr lang="en-US" sz="1400" baseline="0" dirty="0" smtClean="0"/>
                        <a:t> </a:t>
                      </a:r>
                      <a:r>
                        <a:rPr lang="en-US" sz="1400" baseline="0" dirty="0" err="1" smtClean="0"/>
                        <a:t>menginginkan</a:t>
                      </a:r>
                      <a:r>
                        <a:rPr lang="en-US" sz="1400" baseline="0" dirty="0" smtClean="0"/>
                        <a:t> </a:t>
                      </a:r>
                      <a:r>
                        <a:rPr lang="en-US" sz="1400" baseline="0" dirty="0" err="1" smtClean="0"/>
                        <a:t>harga</a:t>
                      </a:r>
                      <a:r>
                        <a:rPr lang="en-US" sz="1400" baseline="0" dirty="0" smtClean="0"/>
                        <a:t> </a:t>
                      </a:r>
                      <a:r>
                        <a:rPr lang="en-US" sz="1400" baseline="0" dirty="0" err="1" smtClean="0"/>
                        <a:t>terendah</a:t>
                      </a:r>
                      <a:r>
                        <a:rPr lang="en-US" sz="1400" baseline="0" dirty="0" smtClean="0"/>
                        <a:t>.</a:t>
                      </a:r>
                    </a:p>
                    <a:p>
                      <a:pPr>
                        <a:buFont typeface="Arial" pitchFamily="34" charset="0"/>
                        <a:buNone/>
                      </a:pPr>
                      <a:endParaRPr lang="en-US" sz="1400" baseline="0" dirty="0" smtClean="0"/>
                    </a:p>
                    <a:p>
                      <a:pPr>
                        <a:buFont typeface="Arial" pitchFamily="34" charset="0"/>
                        <a:buChar char="•"/>
                      </a:pPr>
                      <a:r>
                        <a:rPr lang="en-US" sz="1400" baseline="0" dirty="0" err="1" smtClean="0"/>
                        <a:t>Koordinasi</a:t>
                      </a:r>
                      <a:r>
                        <a:rPr lang="en-US" sz="1400" baseline="0" dirty="0" smtClean="0"/>
                        <a:t> </a:t>
                      </a:r>
                      <a:r>
                        <a:rPr lang="en-US" sz="1400" baseline="0" dirty="0" err="1" smtClean="0"/>
                        <a:t>pemanufakturan</a:t>
                      </a:r>
                      <a:r>
                        <a:rPr lang="en-US" sz="1400" baseline="0" dirty="0" smtClean="0"/>
                        <a:t> </a:t>
                      </a:r>
                      <a:r>
                        <a:rPr lang="en-US" sz="1400" baseline="0" dirty="0" err="1" smtClean="0"/>
                        <a:t>dan</a:t>
                      </a:r>
                      <a:r>
                        <a:rPr lang="en-US" sz="1400" baseline="0" dirty="0" smtClean="0"/>
                        <a:t> </a:t>
                      </a:r>
                      <a:r>
                        <a:rPr lang="en-US" sz="1400" baseline="0" dirty="0" err="1" smtClean="0"/>
                        <a:t>proses</a:t>
                      </a:r>
                      <a:r>
                        <a:rPr lang="en-US" sz="1400" baseline="0" dirty="0" smtClean="0"/>
                        <a:t> </a:t>
                      </a:r>
                      <a:r>
                        <a:rPr lang="en-US" sz="1400" baseline="0" dirty="0" err="1" smtClean="0"/>
                        <a:t>bisnis</a:t>
                      </a:r>
                      <a:r>
                        <a:rPr lang="en-US" sz="1400" baseline="0" dirty="0" smtClean="0"/>
                        <a:t> </a:t>
                      </a:r>
                      <a:r>
                        <a:rPr lang="en-US" sz="1400" baseline="0" dirty="0" err="1" smtClean="0"/>
                        <a:t>dengan</a:t>
                      </a:r>
                      <a:r>
                        <a:rPr lang="en-US" sz="1400" baseline="0" dirty="0" smtClean="0"/>
                        <a:t> </a:t>
                      </a:r>
                      <a:r>
                        <a:rPr lang="en-US" sz="1400" baseline="0" dirty="0" err="1" smtClean="0"/>
                        <a:t>para</a:t>
                      </a:r>
                      <a:r>
                        <a:rPr lang="en-US" sz="1400" baseline="0" dirty="0" smtClean="0"/>
                        <a:t> </a:t>
                      </a:r>
                      <a:r>
                        <a:rPr lang="en-US" sz="1400" baseline="0" dirty="0" err="1" smtClean="0"/>
                        <a:t>pemasaran</a:t>
                      </a:r>
                      <a:r>
                        <a:rPr lang="en-US" sz="1400" baseline="0" dirty="0" smtClean="0"/>
                        <a:t> </a:t>
                      </a:r>
                      <a:r>
                        <a:rPr lang="en-US" sz="1400" baseline="0" dirty="0" err="1" smtClean="0"/>
                        <a:t>dan</a:t>
                      </a:r>
                      <a:r>
                        <a:rPr lang="en-US" sz="1400" baseline="0" dirty="0" smtClean="0"/>
                        <a:t> </a:t>
                      </a:r>
                      <a:r>
                        <a:rPr lang="en-US" sz="1400" baseline="0" dirty="0" err="1" smtClean="0"/>
                        <a:t>pelanggan</a:t>
                      </a:r>
                      <a:r>
                        <a:rPr lang="en-US" sz="1400" baseline="0" dirty="0" smtClean="0"/>
                        <a:t>.</a:t>
                      </a:r>
                    </a:p>
                    <a:p>
                      <a:pPr>
                        <a:buFont typeface="Arial" pitchFamily="34" charset="0"/>
                        <a:buNone/>
                      </a:pPr>
                      <a:endParaRPr lang="en-US" sz="1400" baseline="0" dirty="0" smtClean="0"/>
                    </a:p>
                    <a:p>
                      <a:pPr>
                        <a:buFont typeface="Arial" pitchFamily="34" charset="0"/>
                        <a:buChar char="•"/>
                      </a:pPr>
                      <a:r>
                        <a:rPr lang="en-US" sz="1400" baseline="0" dirty="0" err="1" smtClean="0"/>
                        <a:t>Kemitraan</a:t>
                      </a:r>
                      <a:r>
                        <a:rPr lang="en-US" sz="1400" baseline="0" dirty="0" smtClean="0"/>
                        <a:t> </a:t>
                      </a:r>
                      <a:r>
                        <a:rPr lang="en-US" sz="1400" baseline="0" dirty="0" err="1" smtClean="0"/>
                        <a:t>saluran</a:t>
                      </a:r>
                      <a:r>
                        <a:rPr lang="en-US" sz="1400" baseline="0" dirty="0" smtClean="0"/>
                        <a:t> </a:t>
                      </a:r>
                      <a:r>
                        <a:rPr lang="en-US" sz="1400" baseline="0" dirty="0" err="1" smtClean="0"/>
                        <a:t>pemasaran</a:t>
                      </a:r>
                      <a:r>
                        <a:rPr lang="en-US" sz="1400" baseline="0" dirty="0" smtClean="0"/>
                        <a:t> </a:t>
                      </a:r>
                      <a:r>
                        <a:rPr lang="en-US" sz="1400" baseline="0" dirty="0" err="1" smtClean="0"/>
                        <a:t>dengan</a:t>
                      </a:r>
                      <a:r>
                        <a:rPr lang="en-US" sz="1400" baseline="0" dirty="0" smtClean="0"/>
                        <a:t> </a:t>
                      </a:r>
                      <a:r>
                        <a:rPr lang="en-US" sz="1400" baseline="0" dirty="0" err="1" smtClean="0"/>
                        <a:t>para</a:t>
                      </a:r>
                      <a:r>
                        <a:rPr lang="en-US" sz="1400" baseline="0" dirty="0" smtClean="0"/>
                        <a:t> </a:t>
                      </a:r>
                      <a:r>
                        <a:rPr lang="en-US" sz="1400" baseline="0" dirty="0" err="1" smtClean="0"/>
                        <a:t>pemasok</a:t>
                      </a:r>
                      <a:r>
                        <a:rPr lang="en-US" sz="1400" baseline="0" dirty="0" smtClean="0"/>
                        <a:t> </a:t>
                      </a:r>
                      <a:r>
                        <a:rPr lang="en-US" sz="1400" baseline="0" dirty="0" err="1" smtClean="0"/>
                        <a:t>dan</a:t>
                      </a:r>
                      <a:r>
                        <a:rPr lang="en-US" sz="1400" baseline="0" dirty="0" smtClean="0"/>
                        <a:t> distributor.</a:t>
                      </a:r>
                    </a:p>
                    <a:p>
                      <a:pPr>
                        <a:buFont typeface="Arial" pitchFamily="34" charset="0"/>
                        <a:buNone/>
                      </a:pPr>
                      <a:endParaRPr lang="en-US" sz="1400" dirty="0"/>
                    </a:p>
                  </a:txBody>
                  <a:tcPr marT="45709" marB="45709"/>
                </a:tc>
              </a:tr>
              <a:tr h="365705">
                <a:tc>
                  <a:txBody>
                    <a:bodyPr/>
                    <a:lstStyle/>
                    <a:p>
                      <a:endParaRPr lang="en-US" sz="1800" dirty="0"/>
                    </a:p>
                  </a:txBody>
                  <a:tcPr marT="45709" marB="45709"/>
                </a:tc>
                <a:tc>
                  <a:txBody>
                    <a:bodyPr/>
                    <a:lstStyle/>
                    <a:p>
                      <a:endParaRPr lang="en-US" sz="1800" dirty="0"/>
                    </a:p>
                  </a:txBody>
                  <a:tcPr marT="45709" marB="45709"/>
                </a:tc>
                <a:tc>
                  <a:txBody>
                    <a:bodyPr/>
                    <a:lstStyle/>
                    <a:p>
                      <a:endParaRPr lang="en-US" sz="1800" dirty="0"/>
                    </a:p>
                  </a:txBody>
                  <a:tcPr marT="45709" marB="45709"/>
                </a:tc>
              </a:tr>
            </a:tbl>
          </a:graphicData>
        </a:graphic>
      </p:graphicFrame>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3400" y="381000"/>
            <a:ext cx="4203700" cy="563563"/>
          </a:xfrm>
        </p:spPr>
        <p:txBody>
          <a:bodyPr>
            <a:normAutofit fontScale="90000"/>
          </a:bodyPr>
          <a:lstStyle/>
          <a:p>
            <a:pPr eaLnBrk="1" fontAlgn="auto" hangingPunct="1">
              <a:spcAft>
                <a:spcPts val="0"/>
              </a:spcAft>
              <a:defRPr/>
            </a:pPr>
            <a:r>
              <a:rPr lang="en-US" sz="3200" dirty="0" err="1" smtClean="0">
                <a:solidFill>
                  <a:srgbClr val="C00000"/>
                </a:solidFill>
              </a:rPr>
              <a:t>Perkembangan</a:t>
            </a:r>
            <a:r>
              <a:rPr lang="en-US" sz="3200" dirty="0" smtClean="0">
                <a:solidFill>
                  <a:srgbClr val="C00000"/>
                </a:solidFill>
              </a:rPr>
              <a:t> IT</a:t>
            </a:r>
          </a:p>
        </p:txBody>
      </p:sp>
      <p:sp>
        <p:nvSpPr>
          <p:cNvPr id="3" name="Content Placeholder 2"/>
          <p:cNvSpPr>
            <a:spLocks noGrp="1"/>
          </p:cNvSpPr>
          <p:nvPr>
            <p:ph idx="1"/>
          </p:nvPr>
        </p:nvSpPr>
        <p:spPr>
          <a:xfrm>
            <a:off x="457200" y="914400"/>
            <a:ext cx="8382000" cy="5334000"/>
          </a:xfrm>
        </p:spPr>
        <p:txBody>
          <a:bodyPr>
            <a:normAutofit/>
          </a:bodyPr>
          <a:lstStyle/>
          <a:p>
            <a:pPr marL="274320" indent="-274320" eaLnBrk="1" fontAlgn="auto" hangingPunct="1">
              <a:spcAft>
                <a:spcPts val="0"/>
              </a:spcAft>
              <a:buClr>
                <a:schemeClr val="accent3"/>
              </a:buClr>
              <a:buFont typeface="Wingdings 2"/>
              <a:buNone/>
              <a:defRPr/>
            </a:pPr>
            <a:r>
              <a:rPr lang="en-US" sz="1600" dirty="0" err="1" smtClean="0"/>
              <a:t>Terdapat</a:t>
            </a:r>
            <a:r>
              <a:rPr lang="en-US" sz="1600" dirty="0" smtClean="0"/>
              <a:t> 4 era </a:t>
            </a:r>
            <a:r>
              <a:rPr lang="en-US" sz="1600" dirty="0" err="1" smtClean="0"/>
              <a:t>perkembangan</a:t>
            </a:r>
            <a:r>
              <a:rPr lang="en-US" sz="1600" dirty="0" smtClean="0"/>
              <a:t> IT:</a:t>
            </a:r>
          </a:p>
          <a:p>
            <a:pPr marL="596646" indent="-514350" eaLnBrk="1" fontAlgn="auto" hangingPunct="1">
              <a:spcAft>
                <a:spcPts val="0"/>
              </a:spcAft>
              <a:buClr>
                <a:schemeClr val="bg2">
                  <a:lumMod val="10000"/>
                </a:schemeClr>
              </a:buClr>
              <a:buFont typeface="Wingdings 2"/>
              <a:buNone/>
              <a:defRPr/>
            </a:pPr>
            <a:r>
              <a:rPr lang="en-US" sz="1600" b="1" dirty="0" smtClean="0"/>
              <a:t>1.  Era </a:t>
            </a:r>
            <a:r>
              <a:rPr lang="en-US" sz="1600" b="1" dirty="0" err="1" smtClean="0"/>
              <a:t>Komputerisasi</a:t>
            </a:r>
            <a:r>
              <a:rPr lang="en-US" sz="1600" b="1" dirty="0" smtClean="0"/>
              <a:t>(1960)</a:t>
            </a:r>
          </a:p>
          <a:p>
            <a:pPr marL="596646" indent="-514350" eaLnBrk="1" fontAlgn="auto" hangingPunct="1">
              <a:spcAft>
                <a:spcPts val="0"/>
              </a:spcAft>
              <a:buClr>
                <a:schemeClr val="accent3"/>
              </a:buClr>
              <a:buFont typeface="Wingdings 2"/>
              <a:buNone/>
              <a:defRPr/>
            </a:pPr>
            <a:r>
              <a:rPr lang="en-US" sz="1600" dirty="0" err="1" smtClean="0"/>
              <a:t>Ciri</a:t>
            </a:r>
            <a:r>
              <a:rPr lang="en-US" sz="1600" dirty="0" smtClean="0"/>
              <a:t> </a:t>
            </a:r>
            <a:r>
              <a:rPr lang="en-US" sz="1600" dirty="0" err="1" smtClean="0"/>
              <a:t>utama</a:t>
            </a:r>
            <a:r>
              <a:rPr lang="en-US" sz="1600" dirty="0" smtClean="0"/>
              <a:t>:</a:t>
            </a:r>
          </a:p>
          <a:p>
            <a:pPr marL="596646" indent="-514350" eaLnBrk="1" fontAlgn="auto" hangingPunct="1">
              <a:spcAft>
                <a:spcPts val="0"/>
              </a:spcAft>
              <a:buClr>
                <a:srgbClr val="C00000"/>
              </a:buClr>
              <a:buFont typeface="Wingdings" pitchFamily="2" charset="2"/>
              <a:buChar char="Ø"/>
              <a:defRPr/>
            </a:pPr>
            <a:r>
              <a:rPr lang="en-US" sz="1600" dirty="0" err="1" smtClean="0"/>
              <a:t>Komputer</a:t>
            </a:r>
            <a:r>
              <a:rPr lang="en-US" sz="1600" dirty="0" smtClean="0"/>
              <a:t> </a:t>
            </a:r>
            <a:r>
              <a:rPr lang="en-US" sz="1600" dirty="0" err="1" smtClean="0"/>
              <a:t>digunakan</a:t>
            </a:r>
            <a:r>
              <a:rPr lang="en-US" sz="1600" dirty="0" smtClean="0"/>
              <a:t> </a:t>
            </a:r>
            <a:r>
              <a:rPr lang="en-US" sz="1600" dirty="0" err="1" smtClean="0"/>
              <a:t>untuk</a:t>
            </a:r>
            <a:r>
              <a:rPr lang="en-US" sz="1600" dirty="0" smtClean="0"/>
              <a:t> </a:t>
            </a:r>
            <a:r>
              <a:rPr lang="en-US" sz="1600" dirty="0" err="1" smtClean="0"/>
              <a:t>keperluan</a:t>
            </a:r>
            <a:r>
              <a:rPr lang="en-US" sz="1600" dirty="0" smtClean="0"/>
              <a:t> </a:t>
            </a:r>
            <a:r>
              <a:rPr lang="en-US" sz="1600" dirty="0" err="1" smtClean="0"/>
              <a:t>pengolahan</a:t>
            </a:r>
            <a:r>
              <a:rPr lang="en-US" sz="1600" dirty="0" smtClean="0"/>
              <a:t> data</a:t>
            </a:r>
          </a:p>
          <a:p>
            <a:pPr marL="596646" indent="-514350" eaLnBrk="1" fontAlgn="auto" hangingPunct="1">
              <a:spcAft>
                <a:spcPts val="0"/>
              </a:spcAft>
              <a:buClr>
                <a:srgbClr val="C00000"/>
              </a:buClr>
              <a:buFont typeface="Wingdings" pitchFamily="2" charset="2"/>
              <a:buChar char="Ø"/>
              <a:defRPr/>
            </a:pPr>
            <a:r>
              <a:rPr lang="en-US" sz="1600" dirty="0" err="1" smtClean="0"/>
              <a:t>Pemakaian</a:t>
            </a:r>
            <a:r>
              <a:rPr lang="en-US" sz="1600" dirty="0" smtClean="0"/>
              <a:t> </a:t>
            </a:r>
            <a:r>
              <a:rPr lang="en-US" sz="1600" dirty="0" err="1" smtClean="0"/>
              <a:t>komputer</a:t>
            </a:r>
            <a:r>
              <a:rPr lang="en-US" sz="1600" dirty="0" smtClean="0"/>
              <a:t> </a:t>
            </a:r>
            <a:r>
              <a:rPr lang="en-US" sz="1600" dirty="0" err="1" smtClean="0"/>
              <a:t>ditujukan</a:t>
            </a:r>
            <a:r>
              <a:rPr lang="en-US" sz="1600" dirty="0" smtClean="0"/>
              <a:t> </a:t>
            </a:r>
            <a:r>
              <a:rPr lang="en-US" sz="1600" dirty="0" err="1" smtClean="0"/>
              <a:t>untuk</a:t>
            </a:r>
            <a:r>
              <a:rPr lang="en-US" sz="1600" dirty="0" smtClean="0"/>
              <a:t> </a:t>
            </a:r>
            <a:r>
              <a:rPr lang="en-US" sz="1600" dirty="0" err="1" smtClean="0"/>
              <a:t>meningkatkan</a:t>
            </a:r>
            <a:r>
              <a:rPr lang="en-US" sz="1600" dirty="0" smtClean="0"/>
              <a:t> </a:t>
            </a:r>
            <a:r>
              <a:rPr lang="en-US" sz="1600" dirty="0" err="1" smtClean="0"/>
              <a:t>efisiensi</a:t>
            </a:r>
            <a:r>
              <a:rPr lang="en-US" sz="1600" dirty="0" smtClean="0"/>
              <a:t> </a:t>
            </a:r>
            <a:r>
              <a:rPr lang="en-US" sz="1600" dirty="0" err="1" smtClean="0"/>
              <a:t>karena</a:t>
            </a:r>
            <a:r>
              <a:rPr lang="en-US" sz="1600" dirty="0" smtClean="0"/>
              <a:t> </a:t>
            </a:r>
            <a:r>
              <a:rPr lang="en-US" sz="1600" dirty="0" err="1" smtClean="0"/>
              <a:t>menggunakan</a:t>
            </a:r>
            <a:r>
              <a:rPr lang="en-US" sz="1600" dirty="0" smtClean="0"/>
              <a:t> </a:t>
            </a:r>
            <a:r>
              <a:rPr lang="en-US" sz="1600" dirty="0" err="1" smtClean="0"/>
              <a:t>komputer</a:t>
            </a:r>
            <a:r>
              <a:rPr lang="en-US" sz="1600" dirty="0" smtClean="0"/>
              <a:t> </a:t>
            </a:r>
            <a:r>
              <a:rPr lang="en-US" sz="1600" dirty="0" err="1" smtClean="0"/>
              <a:t>jauh</a:t>
            </a:r>
            <a:r>
              <a:rPr lang="en-US" sz="1600" dirty="0" smtClean="0"/>
              <a:t> </a:t>
            </a:r>
            <a:r>
              <a:rPr lang="en-US" sz="1600" dirty="0" err="1" smtClean="0"/>
              <a:t>lebih</a:t>
            </a:r>
            <a:r>
              <a:rPr lang="en-US" sz="1600" dirty="0" smtClean="0"/>
              <a:t> </a:t>
            </a:r>
            <a:r>
              <a:rPr lang="en-US" sz="1600" dirty="0" err="1" smtClean="0"/>
              <a:t>efisien</a:t>
            </a:r>
            <a:r>
              <a:rPr lang="en-US" sz="1600" dirty="0" smtClean="0"/>
              <a:t> (</a:t>
            </a:r>
            <a:r>
              <a:rPr lang="en-US" sz="1600" dirty="0" err="1" smtClean="0"/>
              <a:t>dari</a:t>
            </a:r>
            <a:r>
              <a:rPr lang="en-US" sz="1600" dirty="0" smtClean="0"/>
              <a:t> </a:t>
            </a:r>
            <a:r>
              <a:rPr lang="en-US" sz="1600" dirty="0" err="1" smtClean="0"/>
              <a:t>waktu</a:t>
            </a:r>
            <a:r>
              <a:rPr lang="en-US" sz="1600" dirty="0" smtClean="0"/>
              <a:t> </a:t>
            </a:r>
            <a:r>
              <a:rPr lang="en-US" sz="1600" dirty="0" err="1" smtClean="0"/>
              <a:t>dan</a:t>
            </a:r>
            <a:r>
              <a:rPr lang="en-US" sz="1600" dirty="0" smtClean="0"/>
              <a:t> </a:t>
            </a:r>
            <a:r>
              <a:rPr lang="en-US" sz="1600" dirty="0" err="1" smtClean="0"/>
              <a:t>biaya</a:t>
            </a:r>
            <a:r>
              <a:rPr lang="en-US" sz="1600" dirty="0" smtClean="0"/>
              <a:t>) </a:t>
            </a:r>
            <a:r>
              <a:rPr lang="en-US" sz="1600" dirty="0" err="1" smtClean="0"/>
              <a:t>dibandingkan</a:t>
            </a:r>
            <a:r>
              <a:rPr lang="en-US" sz="1600" dirty="0" smtClean="0"/>
              <a:t> </a:t>
            </a:r>
            <a:r>
              <a:rPr lang="en-US" sz="1600" dirty="0" err="1" smtClean="0"/>
              <a:t>dengan</a:t>
            </a:r>
            <a:r>
              <a:rPr lang="en-US" sz="1600" dirty="0" smtClean="0"/>
              <a:t> </a:t>
            </a:r>
            <a:r>
              <a:rPr lang="en-US" sz="1600" dirty="0" err="1" smtClean="0"/>
              <a:t>mempekerjakan</a:t>
            </a:r>
            <a:r>
              <a:rPr lang="en-US" sz="1600" dirty="0" smtClean="0"/>
              <a:t> </a:t>
            </a:r>
            <a:r>
              <a:rPr lang="en-US" sz="1600" dirty="0" err="1" smtClean="0"/>
              <a:t>banyak</a:t>
            </a:r>
            <a:r>
              <a:rPr lang="en-US" sz="1600" dirty="0" smtClean="0"/>
              <a:t> SDM </a:t>
            </a:r>
            <a:r>
              <a:rPr lang="en-US" sz="1600" dirty="0" err="1" smtClean="0"/>
              <a:t>untuk</a:t>
            </a:r>
            <a:r>
              <a:rPr lang="en-US" sz="1600" dirty="0" smtClean="0"/>
              <a:t> </a:t>
            </a:r>
            <a:r>
              <a:rPr lang="en-US" sz="1600" dirty="0" err="1" smtClean="0"/>
              <a:t>hal</a:t>
            </a:r>
            <a:r>
              <a:rPr lang="en-US" sz="1600" dirty="0" smtClean="0"/>
              <a:t> </a:t>
            </a:r>
            <a:r>
              <a:rPr lang="en-US" sz="1600" dirty="0" err="1" smtClean="0"/>
              <a:t>serupa</a:t>
            </a:r>
            <a:r>
              <a:rPr lang="en-US" sz="1600" dirty="0" smtClean="0"/>
              <a:t>.</a:t>
            </a:r>
          </a:p>
          <a:p>
            <a:pPr marL="596646" indent="-514350" eaLnBrk="1" fontAlgn="auto" hangingPunct="1">
              <a:spcAft>
                <a:spcPts val="0"/>
              </a:spcAft>
              <a:buClr>
                <a:srgbClr val="C00000"/>
              </a:buClr>
              <a:buFont typeface="Wingdings" pitchFamily="2" charset="2"/>
              <a:buChar char="Ø"/>
              <a:defRPr/>
            </a:pPr>
            <a:r>
              <a:rPr lang="en-US" sz="1600" dirty="0" err="1" smtClean="0"/>
              <a:t>Komputer</a:t>
            </a:r>
            <a:r>
              <a:rPr lang="en-US" sz="1600" dirty="0" smtClean="0"/>
              <a:t> (mainframe) </a:t>
            </a:r>
            <a:r>
              <a:rPr lang="en-US" sz="1600" dirty="0" err="1" smtClean="0"/>
              <a:t>digunakan</a:t>
            </a:r>
            <a:r>
              <a:rPr lang="en-US" sz="1600" dirty="0" smtClean="0"/>
              <a:t> </a:t>
            </a:r>
            <a:r>
              <a:rPr lang="en-US" sz="1600" dirty="0" err="1" smtClean="0"/>
              <a:t>untuk</a:t>
            </a:r>
            <a:r>
              <a:rPr lang="en-US" sz="1600" dirty="0" smtClean="0"/>
              <a:t> </a:t>
            </a:r>
            <a:r>
              <a:rPr lang="en-US" sz="1600" dirty="0" err="1" smtClean="0"/>
              <a:t>menyelesaikan</a:t>
            </a:r>
            <a:r>
              <a:rPr lang="en-US" sz="1600" dirty="0" smtClean="0"/>
              <a:t> </a:t>
            </a:r>
            <a:r>
              <a:rPr lang="en-US" sz="1600" dirty="0" err="1" smtClean="0"/>
              <a:t>masalah</a:t>
            </a:r>
            <a:r>
              <a:rPr lang="en-US" sz="1600" dirty="0" smtClean="0"/>
              <a:t> </a:t>
            </a:r>
            <a:r>
              <a:rPr lang="en-US" sz="1600" dirty="0" err="1" smtClean="0"/>
              <a:t>teknis</a:t>
            </a:r>
            <a:r>
              <a:rPr lang="en-US" sz="1600" dirty="0" smtClean="0"/>
              <a:t> </a:t>
            </a:r>
            <a:r>
              <a:rPr lang="en-US" sz="1600" dirty="0" err="1" smtClean="0"/>
              <a:t>operasional</a:t>
            </a:r>
            <a:r>
              <a:rPr lang="en-US" sz="1600" dirty="0" smtClean="0"/>
              <a:t> </a:t>
            </a:r>
            <a:r>
              <a:rPr lang="en-US" sz="1600" dirty="0" err="1" smtClean="0"/>
              <a:t>dan</a:t>
            </a:r>
            <a:r>
              <a:rPr lang="en-US" sz="1600" dirty="0" smtClean="0"/>
              <a:t> </a:t>
            </a:r>
            <a:r>
              <a:rPr lang="en-US" sz="1600" dirty="0" err="1" smtClean="0"/>
              <a:t>administrasi</a:t>
            </a:r>
            <a:r>
              <a:rPr lang="en-US" sz="1600" dirty="0" smtClean="0"/>
              <a:t>.</a:t>
            </a:r>
          </a:p>
          <a:p>
            <a:pPr marL="596646" indent="-514350" eaLnBrk="1" fontAlgn="auto" hangingPunct="1">
              <a:spcAft>
                <a:spcPts val="0"/>
              </a:spcAft>
              <a:buClr>
                <a:schemeClr val="bg2">
                  <a:lumMod val="10000"/>
                </a:schemeClr>
              </a:buClr>
              <a:buFont typeface="Wingdings 2"/>
              <a:buNone/>
              <a:defRPr/>
            </a:pPr>
            <a:r>
              <a:rPr lang="en-US" sz="1600" b="1" dirty="0" smtClean="0"/>
              <a:t>2.  Era </a:t>
            </a:r>
            <a:r>
              <a:rPr lang="en-US" sz="1600" b="1" dirty="0" err="1" smtClean="0"/>
              <a:t>Teknologi</a:t>
            </a:r>
            <a:r>
              <a:rPr lang="en-US" sz="1600" b="1" dirty="0" smtClean="0"/>
              <a:t> </a:t>
            </a:r>
            <a:r>
              <a:rPr lang="en-US" sz="1600" b="1" dirty="0" err="1" smtClean="0"/>
              <a:t>Informasi</a:t>
            </a:r>
            <a:r>
              <a:rPr lang="en-US" sz="1600" b="1" dirty="0" smtClean="0"/>
              <a:t> (1970)</a:t>
            </a:r>
          </a:p>
          <a:p>
            <a:pPr marL="596646" indent="-514350" eaLnBrk="1" fontAlgn="auto" hangingPunct="1">
              <a:spcAft>
                <a:spcPts val="0"/>
              </a:spcAft>
              <a:buClr>
                <a:schemeClr val="accent3"/>
              </a:buClr>
              <a:buFont typeface="Wingdings 2"/>
              <a:buNone/>
              <a:defRPr/>
            </a:pPr>
            <a:r>
              <a:rPr lang="en-US" sz="1600" dirty="0" err="1" smtClean="0"/>
              <a:t>Ciri</a:t>
            </a:r>
            <a:r>
              <a:rPr lang="en-US" sz="1600" dirty="0" smtClean="0"/>
              <a:t> </a:t>
            </a:r>
            <a:r>
              <a:rPr lang="en-US" sz="1600" dirty="0" err="1" smtClean="0"/>
              <a:t>utama</a:t>
            </a:r>
            <a:r>
              <a:rPr lang="en-US" sz="1600" dirty="0" smtClean="0"/>
              <a:t>:</a:t>
            </a:r>
          </a:p>
          <a:p>
            <a:pPr marL="596646" indent="-514350" eaLnBrk="1" fontAlgn="auto" hangingPunct="1">
              <a:spcAft>
                <a:spcPts val="0"/>
              </a:spcAft>
              <a:buClr>
                <a:srgbClr val="C00000"/>
              </a:buClr>
              <a:buFont typeface="Wingdings" pitchFamily="2" charset="2"/>
              <a:buChar char="Ø"/>
              <a:defRPr/>
            </a:pPr>
            <a:r>
              <a:rPr lang="en-US" sz="1600" dirty="0" err="1" smtClean="0"/>
              <a:t>Teknologi</a:t>
            </a:r>
            <a:r>
              <a:rPr lang="en-US" sz="1600" dirty="0" smtClean="0"/>
              <a:t> PC </a:t>
            </a:r>
            <a:r>
              <a:rPr lang="en-US" sz="1600" dirty="0" err="1" smtClean="0"/>
              <a:t>sebagai</a:t>
            </a:r>
            <a:r>
              <a:rPr lang="en-US" sz="1600" dirty="0" smtClean="0"/>
              <a:t> </a:t>
            </a:r>
            <a:r>
              <a:rPr lang="en-US" sz="1600" dirty="0" err="1" smtClean="0"/>
              <a:t>pengganti</a:t>
            </a:r>
            <a:r>
              <a:rPr lang="en-US" sz="1600" dirty="0" smtClean="0"/>
              <a:t> microcomputer </a:t>
            </a:r>
            <a:r>
              <a:rPr lang="en-US" sz="1600" dirty="0" err="1" smtClean="0"/>
              <a:t>dengan</a:t>
            </a:r>
            <a:r>
              <a:rPr lang="en-US" sz="1600" dirty="0" smtClean="0"/>
              <a:t> </a:t>
            </a:r>
            <a:r>
              <a:rPr lang="en-US" sz="1600" dirty="0" err="1" smtClean="0"/>
              <a:t>kecepatan</a:t>
            </a:r>
            <a:r>
              <a:rPr lang="en-US" sz="1600" dirty="0" smtClean="0"/>
              <a:t> </a:t>
            </a:r>
            <a:r>
              <a:rPr lang="en-US" sz="1600" dirty="0" err="1" smtClean="0"/>
              <a:t>yg</a:t>
            </a:r>
            <a:r>
              <a:rPr lang="en-US" sz="1600" dirty="0" smtClean="0"/>
              <a:t> </a:t>
            </a:r>
            <a:r>
              <a:rPr lang="en-US" sz="1600" dirty="0" err="1" smtClean="0"/>
              <a:t>hampir</a:t>
            </a:r>
            <a:r>
              <a:rPr lang="en-US" sz="1600" dirty="0" smtClean="0"/>
              <a:t>  </a:t>
            </a:r>
            <a:r>
              <a:rPr lang="en-US" sz="1600" dirty="0" err="1" smtClean="0"/>
              <a:t>sama</a:t>
            </a:r>
            <a:r>
              <a:rPr lang="en-US" sz="1600" dirty="0" smtClean="0"/>
              <a:t> </a:t>
            </a:r>
            <a:r>
              <a:rPr lang="en-US" sz="1600" dirty="0" err="1" smtClean="0"/>
              <a:t>dengan</a:t>
            </a:r>
            <a:r>
              <a:rPr lang="en-US" sz="1600" dirty="0" smtClean="0"/>
              <a:t> minicomputer </a:t>
            </a:r>
            <a:r>
              <a:rPr lang="en-US" sz="1600" dirty="0" err="1" smtClean="0"/>
              <a:t>dan</a:t>
            </a:r>
            <a:r>
              <a:rPr lang="en-US" sz="1600" dirty="0" smtClean="0"/>
              <a:t> mainframe)</a:t>
            </a:r>
          </a:p>
          <a:p>
            <a:pPr marL="596646" indent="-514350" eaLnBrk="1" fontAlgn="auto" hangingPunct="1">
              <a:spcAft>
                <a:spcPts val="0"/>
              </a:spcAft>
              <a:buClr>
                <a:srgbClr val="C00000"/>
              </a:buClr>
              <a:buFont typeface="Wingdings" pitchFamily="2" charset="2"/>
              <a:buChar char="Ø"/>
              <a:defRPr/>
            </a:pPr>
            <a:r>
              <a:rPr lang="en-US" sz="1600" dirty="0" err="1" smtClean="0"/>
              <a:t>Komputer</a:t>
            </a:r>
            <a:r>
              <a:rPr lang="en-US" sz="1600" dirty="0" smtClean="0"/>
              <a:t> </a:t>
            </a:r>
            <a:r>
              <a:rPr lang="en-US" sz="1600" dirty="0" err="1" smtClean="0"/>
              <a:t>tidak</a:t>
            </a:r>
            <a:r>
              <a:rPr lang="en-US" sz="1600" dirty="0" smtClean="0"/>
              <a:t> </a:t>
            </a:r>
            <a:r>
              <a:rPr lang="en-US" sz="1600" dirty="0" err="1" smtClean="0"/>
              <a:t>hanya</a:t>
            </a:r>
            <a:r>
              <a:rPr lang="en-US" sz="1600" dirty="0" smtClean="0"/>
              <a:t> </a:t>
            </a:r>
            <a:r>
              <a:rPr lang="en-US" sz="1600" dirty="0" err="1" smtClean="0"/>
              <a:t>meningkatkan</a:t>
            </a:r>
            <a:r>
              <a:rPr lang="en-US" sz="1600" dirty="0" smtClean="0"/>
              <a:t> </a:t>
            </a:r>
            <a:r>
              <a:rPr lang="en-US" sz="1600" dirty="0" err="1" smtClean="0"/>
              <a:t>efisiensi</a:t>
            </a:r>
            <a:r>
              <a:rPr lang="en-US" sz="1600" dirty="0" smtClean="0"/>
              <a:t> </a:t>
            </a:r>
            <a:r>
              <a:rPr lang="en-US" sz="1600" dirty="0" err="1" smtClean="0"/>
              <a:t>tetapi</a:t>
            </a:r>
            <a:r>
              <a:rPr lang="en-US" sz="1600" dirty="0" smtClean="0"/>
              <a:t> </a:t>
            </a:r>
            <a:r>
              <a:rPr lang="en-US" sz="1600" dirty="0" err="1" smtClean="0"/>
              <a:t>juga</a:t>
            </a:r>
            <a:r>
              <a:rPr lang="en-US" sz="1600" dirty="0" smtClean="0"/>
              <a:t> </a:t>
            </a:r>
            <a:r>
              <a:rPr lang="en-US" sz="1600" dirty="0" err="1" smtClean="0"/>
              <a:t>mendukung</a:t>
            </a:r>
            <a:r>
              <a:rPr lang="en-US" sz="1600" dirty="0" smtClean="0"/>
              <a:t> </a:t>
            </a:r>
            <a:r>
              <a:rPr lang="en-US" sz="1600" dirty="0" err="1" smtClean="0"/>
              <a:t>terjadinya</a:t>
            </a:r>
            <a:r>
              <a:rPr lang="en-US" sz="1600" dirty="0" smtClean="0"/>
              <a:t> </a:t>
            </a:r>
            <a:r>
              <a:rPr lang="en-US" sz="1600" dirty="0" err="1" smtClean="0"/>
              <a:t>proses</a:t>
            </a:r>
            <a:r>
              <a:rPr lang="en-US" sz="1600" dirty="0" smtClean="0"/>
              <a:t> </a:t>
            </a:r>
            <a:r>
              <a:rPr lang="en-US" sz="1600" dirty="0" err="1" smtClean="0"/>
              <a:t>kerja</a:t>
            </a:r>
            <a:r>
              <a:rPr lang="en-US" sz="1600" dirty="0" smtClean="0"/>
              <a:t> </a:t>
            </a:r>
            <a:r>
              <a:rPr lang="en-US" sz="1600" dirty="0" err="1" smtClean="0"/>
              <a:t>yg</a:t>
            </a:r>
            <a:r>
              <a:rPr lang="en-US" sz="1600" dirty="0" smtClean="0"/>
              <a:t> </a:t>
            </a:r>
            <a:r>
              <a:rPr lang="en-US" sz="1600" dirty="0" err="1" smtClean="0"/>
              <a:t>lebih</a:t>
            </a:r>
            <a:r>
              <a:rPr lang="en-US" sz="1600" dirty="0" smtClean="0"/>
              <a:t> </a:t>
            </a:r>
            <a:r>
              <a:rPr lang="en-US" sz="1600" dirty="0" err="1" smtClean="0"/>
              <a:t>efektif.Setiap</a:t>
            </a:r>
            <a:r>
              <a:rPr lang="en-US" sz="1600" dirty="0" smtClean="0"/>
              <a:t> </a:t>
            </a:r>
            <a:r>
              <a:rPr lang="en-US" sz="1600" dirty="0" err="1" smtClean="0"/>
              <a:t>individu</a:t>
            </a:r>
            <a:r>
              <a:rPr lang="en-US" sz="1600" dirty="0" smtClean="0"/>
              <a:t> </a:t>
            </a:r>
            <a:r>
              <a:rPr lang="en-US" sz="1600" dirty="0" err="1" smtClean="0"/>
              <a:t>dapat</a:t>
            </a:r>
            <a:r>
              <a:rPr lang="en-US" sz="1600" dirty="0" smtClean="0"/>
              <a:t> </a:t>
            </a:r>
            <a:r>
              <a:rPr lang="en-US" sz="1600" dirty="0" err="1" smtClean="0"/>
              <a:t>memnfaatkan</a:t>
            </a:r>
            <a:r>
              <a:rPr lang="en-US" sz="1600" dirty="0" smtClean="0"/>
              <a:t> </a:t>
            </a:r>
            <a:r>
              <a:rPr lang="en-US" sz="1600" dirty="0" err="1" smtClean="0"/>
              <a:t>untuk</a:t>
            </a:r>
            <a:r>
              <a:rPr lang="en-US" sz="1600" dirty="0" smtClean="0"/>
              <a:t> </a:t>
            </a:r>
            <a:r>
              <a:rPr lang="en-US" sz="1600" dirty="0" err="1" smtClean="0"/>
              <a:t>mengolah</a:t>
            </a:r>
            <a:r>
              <a:rPr lang="en-US" sz="1600" dirty="0" smtClean="0"/>
              <a:t> </a:t>
            </a:r>
            <a:r>
              <a:rPr lang="en-US" sz="1600" dirty="0" err="1" smtClean="0"/>
              <a:t>basisdata,spreadsheet</a:t>
            </a:r>
            <a:r>
              <a:rPr lang="en-US" sz="1600" dirty="0" smtClean="0"/>
              <a:t> </a:t>
            </a:r>
            <a:r>
              <a:rPr lang="en-US" sz="1600" dirty="0" err="1" smtClean="0"/>
              <a:t>atau</a:t>
            </a:r>
            <a:r>
              <a:rPr lang="en-US" sz="1600" dirty="0" smtClean="0"/>
              <a:t> data processing.</a:t>
            </a:r>
          </a:p>
          <a:p>
            <a:pPr marL="596646" indent="-514350" eaLnBrk="1" fontAlgn="auto" hangingPunct="1">
              <a:spcAft>
                <a:spcPts val="0"/>
              </a:spcAft>
              <a:buClr>
                <a:srgbClr val="C00000"/>
              </a:buClr>
              <a:buFont typeface="Wingdings" pitchFamily="2" charset="2"/>
              <a:buChar char="Ø"/>
              <a:defRPr/>
            </a:pPr>
            <a:r>
              <a:rPr lang="en-US" sz="1600" dirty="0" err="1" smtClean="0"/>
              <a:t>Komputer</a:t>
            </a:r>
            <a:r>
              <a:rPr lang="en-US" sz="1600" dirty="0" smtClean="0"/>
              <a:t> </a:t>
            </a:r>
            <a:r>
              <a:rPr lang="en-US" sz="1600" dirty="0" err="1" smtClean="0"/>
              <a:t>sebagai</a:t>
            </a:r>
            <a:r>
              <a:rPr lang="en-US" sz="1600" dirty="0" smtClean="0"/>
              <a:t> </a:t>
            </a:r>
            <a:r>
              <a:rPr lang="en-US" sz="1600" dirty="0" err="1" smtClean="0"/>
              <a:t>suatu</a:t>
            </a:r>
            <a:r>
              <a:rPr lang="en-US" sz="1600" dirty="0" smtClean="0"/>
              <a:t> </a:t>
            </a:r>
            <a:r>
              <a:rPr lang="en-US" sz="1600" dirty="0" err="1" smtClean="0"/>
              <a:t>fasilitas</a:t>
            </a:r>
            <a:r>
              <a:rPr lang="en-US" sz="1600" dirty="0" smtClean="0"/>
              <a:t> </a:t>
            </a:r>
            <a:r>
              <a:rPr lang="en-US" sz="1600" dirty="0" err="1" smtClean="0"/>
              <a:t>yg</a:t>
            </a:r>
            <a:r>
              <a:rPr lang="en-US" sz="1600" dirty="0" smtClean="0"/>
              <a:t> </a:t>
            </a:r>
            <a:r>
              <a:rPr lang="en-US" sz="1600" dirty="0" err="1" smtClean="0"/>
              <a:t>memberikan</a:t>
            </a:r>
            <a:r>
              <a:rPr lang="en-US" sz="1600" dirty="0" smtClean="0"/>
              <a:t> </a:t>
            </a:r>
            <a:r>
              <a:rPr lang="en-US" sz="1600" dirty="0" err="1" smtClean="0"/>
              <a:t>keuntungan</a:t>
            </a:r>
            <a:r>
              <a:rPr lang="en-US" sz="1600" dirty="0" smtClean="0"/>
              <a:t> </a:t>
            </a:r>
            <a:r>
              <a:rPr lang="en-US" sz="1600" dirty="0" err="1" smtClean="0"/>
              <a:t>kompetisi</a:t>
            </a:r>
            <a:r>
              <a:rPr lang="en-US" sz="1600" dirty="0" smtClean="0"/>
              <a:t> </a:t>
            </a:r>
            <a:r>
              <a:rPr lang="en-US" sz="1600" dirty="0" err="1" smtClean="0"/>
              <a:t>perusahaan</a:t>
            </a:r>
            <a:r>
              <a:rPr lang="en-US" sz="1600" dirty="0" smtClean="0"/>
              <a:t>, </a:t>
            </a:r>
            <a:r>
              <a:rPr lang="en-US" sz="1600" dirty="0" err="1" smtClean="0"/>
              <a:t>terutama</a:t>
            </a:r>
            <a:r>
              <a:rPr lang="en-US" sz="1600" dirty="0" smtClean="0"/>
              <a:t> </a:t>
            </a:r>
            <a:r>
              <a:rPr lang="en-US" sz="1600" dirty="0" err="1" smtClean="0"/>
              <a:t>di</a:t>
            </a:r>
            <a:r>
              <a:rPr lang="en-US" sz="1600" dirty="0" smtClean="0"/>
              <a:t> </a:t>
            </a:r>
            <a:r>
              <a:rPr lang="en-US" sz="1600" dirty="0" err="1" smtClean="0"/>
              <a:t>bidang</a:t>
            </a:r>
            <a:r>
              <a:rPr lang="en-US" sz="1600" dirty="0" smtClean="0"/>
              <a:t> </a:t>
            </a:r>
            <a:r>
              <a:rPr lang="en-US" sz="1600" dirty="0" err="1" smtClean="0"/>
              <a:t>pelayanan</a:t>
            </a:r>
            <a:r>
              <a:rPr lang="en-US" sz="1600" dirty="0" smtClean="0"/>
              <a:t> </a:t>
            </a:r>
            <a:r>
              <a:rPr lang="en-US" sz="1600" dirty="0" err="1" smtClean="0"/>
              <a:t>dan</a:t>
            </a:r>
            <a:r>
              <a:rPr lang="en-US" sz="1600" dirty="0" smtClean="0"/>
              <a:t> </a:t>
            </a:r>
            <a:r>
              <a:rPr lang="en-US" sz="1600" dirty="0" err="1" smtClean="0"/>
              <a:t>jasa</a:t>
            </a:r>
            <a:r>
              <a:rPr lang="en-US" sz="1600" dirty="0" smtClean="0"/>
              <a:t>.  </a:t>
            </a:r>
          </a:p>
          <a:p>
            <a:pPr marL="596646" indent="-514350" eaLnBrk="1" fontAlgn="auto" hangingPunct="1">
              <a:spcAft>
                <a:spcPts val="0"/>
              </a:spcAft>
              <a:buClr>
                <a:schemeClr val="accent3"/>
              </a:buClr>
              <a:buFont typeface="Wingdings 2"/>
              <a:buChar char=""/>
              <a:defRPr/>
            </a:pPr>
            <a:endParaRPr lang="en-US" sz="1600" dirty="0" smtClean="0"/>
          </a:p>
          <a:p>
            <a:pPr marL="596646" indent="-514350" eaLnBrk="1" fontAlgn="auto" hangingPunct="1">
              <a:spcAft>
                <a:spcPts val="0"/>
              </a:spcAft>
              <a:buClr>
                <a:schemeClr val="accent3"/>
              </a:buClr>
              <a:buFont typeface="Wingdings 2"/>
              <a:buChar char=""/>
              <a:defRPr/>
            </a:pPr>
            <a:endParaRPr lang="en-US" sz="16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313" y="1820863"/>
            <a:ext cx="7772400" cy="1828800"/>
          </a:xfrm>
        </p:spPr>
        <p:txBody>
          <a:bodyPr/>
          <a:lstStyle/>
          <a:p>
            <a:pPr eaLnBrk="1" fontAlgn="auto" hangingPunct="1">
              <a:spcAft>
                <a:spcPts val="0"/>
              </a:spcAft>
              <a:defRPr/>
            </a:pPr>
            <a:r>
              <a:rPr lang="en-US" sz="1400" dirty="0" smtClean="0"/>
              <a:t> </a:t>
            </a:r>
            <a:endParaRPr lang="en-US" sz="1400" dirty="0"/>
          </a:p>
        </p:txBody>
      </p:sp>
      <p:sp>
        <p:nvSpPr>
          <p:cNvPr id="19459" name="Subtitle 4"/>
          <p:cNvSpPr>
            <a:spLocks noGrp="1"/>
          </p:cNvSpPr>
          <p:nvPr>
            <p:ph type="subTitle" idx="1"/>
          </p:nvPr>
        </p:nvSpPr>
        <p:spPr>
          <a:xfrm>
            <a:off x="457200" y="1066800"/>
            <a:ext cx="8077200" cy="5105400"/>
          </a:xfrm>
        </p:spPr>
        <p:txBody>
          <a:bodyPr/>
          <a:lstStyle/>
          <a:p>
            <a:pPr marL="36513" algn="just" eaLnBrk="1" hangingPunct="1">
              <a:lnSpc>
                <a:spcPct val="80000"/>
              </a:lnSpc>
              <a:spcBef>
                <a:spcPct val="0"/>
              </a:spcBef>
            </a:pPr>
            <a:r>
              <a:rPr lang="en-US" sz="1500" b="1" smtClean="0">
                <a:solidFill>
                  <a:schemeClr val="tx1"/>
                </a:solidFill>
              </a:rPr>
              <a:t>3.    Era Sistem Informasi (1980)</a:t>
            </a:r>
          </a:p>
          <a:p>
            <a:pPr marL="36513" algn="just" eaLnBrk="1" hangingPunct="1">
              <a:lnSpc>
                <a:spcPct val="80000"/>
              </a:lnSpc>
              <a:spcBef>
                <a:spcPct val="0"/>
              </a:spcBef>
            </a:pPr>
            <a:r>
              <a:rPr lang="en-US" sz="1500" smtClean="0">
                <a:solidFill>
                  <a:srgbClr val="083763"/>
                </a:solidFill>
              </a:rPr>
              <a:t>Ciri Utama:</a:t>
            </a:r>
          </a:p>
          <a:p>
            <a:pPr marL="36513" algn="just" eaLnBrk="1" hangingPunct="1">
              <a:lnSpc>
                <a:spcPct val="90000"/>
              </a:lnSpc>
              <a:spcBef>
                <a:spcPct val="0"/>
              </a:spcBef>
              <a:buClr>
                <a:srgbClr val="C00000"/>
              </a:buClr>
              <a:buFont typeface="Wingdings" pitchFamily="2" charset="2"/>
              <a:buChar char="§"/>
            </a:pPr>
            <a:r>
              <a:rPr lang="en-US" sz="1600" smtClean="0">
                <a:solidFill>
                  <a:srgbClr val="083763"/>
                </a:solidFill>
              </a:rPr>
              <a:t>Teori manajemen organisasi secara intensif mulai diperkenalkan. Sebagai contoh         teori manajemen perubahan yg mementingkan IT sebagai salah satu komponen utama   yg harus diperhatikan perusahaan bila ingin memenangkan persaingan bisnis.</a:t>
            </a:r>
          </a:p>
          <a:p>
            <a:pPr marL="36513" algn="just" eaLnBrk="1" hangingPunct="1">
              <a:lnSpc>
                <a:spcPct val="90000"/>
              </a:lnSpc>
              <a:spcBef>
                <a:spcPct val="0"/>
              </a:spcBef>
              <a:buClr>
                <a:srgbClr val="C00000"/>
              </a:buClr>
              <a:buFont typeface="Wingdings" pitchFamily="2" charset="2"/>
              <a:buChar char="§"/>
            </a:pPr>
            <a:r>
              <a:rPr lang="en-US" sz="1600" smtClean="0">
                <a:solidFill>
                  <a:srgbClr val="083763"/>
                </a:solidFill>
              </a:rPr>
              <a:t>Kunci keberhasilan perusahaan adalah penciptaan dan penguasaan teknologi   informasi secara cepat dan akurat.   </a:t>
            </a:r>
          </a:p>
          <a:p>
            <a:pPr marL="36513" algn="just" eaLnBrk="1" hangingPunct="1">
              <a:lnSpc>
                <a:spcPct val="90000"/>
              </a:lnSpc>
              <a:spcBef>
                <a:spcPct val="0"/>
              </a:spcBef>
              <a:buClr>
                <a:srgbClr val="C00000"/>
              </a:buClr>
              <a:buFont typeface="Wingdings" pitchFamily="2" charset="2"/>
              <a:buChar char="§"/>
            </a:pPr>
            <a:r>
              <a:rPr lang="en-US" sz="1600" smtClean="0">
                <a:solidFill>
                  <a:srgbClr val="083763"/>
                </a:solidFill>
              </a:rPr>
              <a:t>Kepuasan pelanggan terletak pada kualitas pelayanannya.Peranan Sistem Informasi sebagai komponen utama dalam memberikan keunggulan kompetitif perusahaan dengan fokus pada proses bisnis yang efisien,efektif,dan terkontrol baik perusahaan akan memiliki kinerja yg handal.</a:t>
            </a:r>
          </a:p>
          <a:p>
            <a:pPr marL="36513" algn="just" eaLnBrk="1" hangingPunct="1">
              <a:lnSpc>
                <a:spcPct val="90000"/>
              </a:lnSpc>
              <a:spcBef>
                <a:spcPct val="0"/>
              </a:spcBef>
              <a:buClr>
                <a:srgbClr val="C00000"/>
              </a:buClr>
              <a:buFont typeface="Wingdings" pitchFamily="2" charset="2"/>
              <a:buChar char="§"/>
            </a:pPr>
            <a:r>
              <a:rPr lang="en-US" sz="1600" smtClean="0">
                <a:solidFill>
                  <a:srgbClr val="083763"/>
                </a:solidFill>
              </a:rPr>
              <a:t> Banyak perusahaan yg melakukan BPR (Business Process Reengineering), restrukturisasi, implementasi ISO-9000, implementasi TQM, Instalasi dan pemakaian sistem informasi korporat (SAP, Oracle, BAAN dsb). </a:t>
            </a:r>
          </a:p>
          <a:p>
            <a:pPr marL="36513" algn="just" eaLnBrk="1" hangingPunct="1">
              <a:lnSpc>
                <a:spcPct val="90000"/>
              </a:lnSpc>
              <a:spcBef>
                <a:spcPct val="0"/>
              </a:spcBef>
              <a:buFont typeface="Arial" charset="0"/>
              <a:buChar char="•"/>
            </a:pPr>
            <a:endParaRPr lang="en-US" sz="1500" smtClean="0">
              <a:solidFill>
                <a:srgbClr val="083763"/>
              </a:solidFill>
            </a:endParaRPr>
          </a:p>
          <a:p>
            <a:pPr marL="36513" algn="just" eaLnBrk="1" hangingPunct="1">
              <a:lnSpc>
                <a:spcPct val="80000"/>
              </a:lnSpc>
              <a:spcBef>
                <a:spcPct val="0"/>
              </a:spcBef>
            </a:pPr>
            <a:r>
              <a:rPr lang="en-US" sz="1500" b="1" smtClean="0">
                <a:solidFill>
                  <a:srgbClr val="083763"/>
                </a:solidFill>
              </a:rPr>
              <a:t>4</a:t>
            </a:r>
            <a:r>
              <a:rPr lang="en-US" sz="1500" b="1" smtClean="0">
                <a:solidFill>
                  <a:schemeClr val="bg1"/>
                </a:solidFill>
              </a:rPr>
              <a:t>.  </a:t>
            </a:r>
            <a:r>
              <a:rPr lang="en-US" sz="1500" b="1" smtClean="0">
                <a:solidFill>
                  <a:schemeClr val="tx1"/>
                </a:solidFill>
              </a:rPr>
              <a:t>Era Globalisasi Informasi (1990)</a:t>
            </a:r>
          </a:p>
          <a:p>
            <a:pPr marL="36513" algn="just" eaLnBrk="1" hangingPunct="1">
              <a:lnSpc>
                <a:spcPct val="80000"/>
              </a:lnSpc>
              <a:spcBef>
                <a:spcPct val="0"/>
              </a:spcBef>
            </a:pPr>
            <a:r>
              <a:rPr lang="en-US" sz="1500" b="1" smtClean="0">
                <a:solidFill>
                  <a:srgbClr val="083763"/>
                </a:solidFill>
              </a:rPr>
              <a:t>Ciri Utama:</a:t>
            </a:r>
          </a:p>
          <a:p>
            <a:pPr marL="36513" algn="just" eaLnBrk="1" hangingPunct="1">
              <a:lnSpc>
                <a:spcPct val="80000"/>
              </a:lnSpc>
              <a:spcBef>
                <a:spcPct val="0"/>
              </a:spcBef>
              <a:buFont typeface="Arial" charset="0"/>
              <a:buChar char="•"/>
            </a:pPr>
            <a:r>
              <a:rPr lang="en-US" sz="1500" smtClean="0">
                <a:solidFill>
                  <a:srgbClr val="083763"/>
                </a:solidFill>
              </a:rPr>
              <a:t>Penerapan Teknologi seperti LAN, MAN,  WAN, GlobalNet, Internet, Intranet, dan Ekstranet semakin merata dan membudaya di masyarakat.</a:t>
            </a:r>
          </a:p>
          <a:p>
            <a:pPr marL="36513" algn="just" eaLnBrk="1" hangingPunct="1">
              <a:lnSpc>
                <a:spcPct val="80000"/>
              </a:lnSpc>
              <a:spcBef>
                <a:spcPct val="0"/>
              </a:spcBef>
              <a:buFont typeface="Arial" charset="0"/>
              <a:buChar char="•"/>
            </a:pPr>
            <a:r>
              <a:rPr lang="en-US" sz="1500" smtClean="0">
                <a:solidFill>
                  <a:srgbClr val="083763"/>
                </a:solidFill>
              </a:rPr>
              <a:t>Adanya kebutuhan baru akan teknologi yang adaptif terhadap perubahan, dengan adanya produk aplikasi berbasis objek : OOP, OODBMS dsb.  	</a:t>
            </a:r>
          </a:p>
        </p:txBody>
      </p:sp>
      <p:sp>
        <p:nvSpPr>
          <p:cNvPr id="6" name="Title 1"/>
          <p:cNvSpPr txBox="1">
            <a:spLocks/>
          </p:cNvSpPr>
          <p:nvPr/>
        </p:nvSpPr>
        <p:spPr>
          <a:xfrm>
            <a:off x="533400" y="228600"/>
            <a:ext cx="4203192" cy="563562"/>
          </a:xfrm>
          <a:prstGeom prst="rect">
            <a:avLst/>
          </a:prstGeom>
          <a:ln>
            <a:noFill/>
          </a:ln>
        </p:spPr>
        <p:txBody>
          <a:bodyPr lIns="0" tIns="0" rIns="18288" bIns="0" anchor="b">
            <a:scene3d>
              <a:camera prst="orthographicFront"/>
              <a:lightRig rig="freezing" dir="t">
                <a:rot lat="0" lon="0" rev="5640000"/>
              </a:lightRig>
            </a:scene3d>
            <a:sp3d prstMaterial="flat">
              <a:bevelT w="38100" h="38100"/>
              <a:contourClr>
                <a:schemeClr val="tx2"/>
              </a:contourClr>
            </a:sp3d>
          </a:bodyPr>
          <a:lstStyle/>
          <a:p>
            <a:pPr fontAlgn="auto">
              <a:spcAft>
                <a:spcPts val="0"/>
              </a:spcAft>
              <a:defRPr/>
            </a:pPr>
            <a:r>
              <a:rPr lang="en-US" sz="3200" b="1" dirty="0" err="1">
                <a:solidFill>
                  <a:srgbClr val="C00000"/>
                </a:solidFill>
                <a:effectLst>
                  <a:outerShdw blurRad="38100" dist="25400" dir="5400000" algn="tl" rotWithShape="0">
                    <a:srgbClr val="000000">
                      <a:alpha val="43000"/>
                    </a:srgbClr>
                  </a:outerShdw>
                </a:effectLst>
                <a:latin typeface="+mj-lt"/>
                <a:ea typeface="+mj-ea"/>
                <a:cs typeface="+mj-cs"/>
              </a:rPr>
              <a:t>Perkembangan</a:t>
            </a:r>
            <a:r>
              <a:rPr lang="en-US" sz="3200" b="1" dirty="0">
                <a:solidFill>
                  <a:srgbClr val="C00000"/>
                </a:solidFill>
                <a:effectLst>
                  <a:outerShdw blurRad="38100" dist="25400" dir="5400000" algn="tl" rotWithShape="0">
                    <a:srgbClr val="000000">
                      <a:alpha val="43000"/>
                    </a:srgbClr>
                  </a:outerShdw>
                </a:effectLst>
                <a:latin typeface="+mj-lt"/>
                <a:ea typeface="+mj-ea"/>
                <a:cs typeface="+mj-cs"/>
              </a:rPr>
              <a:t> IT</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304800" y="990600"/>
            <a:ext cx="8229600" cy="2209800"/>
          </a:xfrm>
        </p:spPr>
        <p:txBody>
          <a:bodyPr/>
          <a:lstStyle/>
          <a:p>
            <a:pPr eaLnBrk="1" hangingPunct="1">
              <a:buFont typeface="Wingdings 2" pitchFamily="18" charset="2"/>
              <a:buNone/>
            </a:pPr>
            <a:r>
              <a:rPr lang="en-US" sz="1800" smtClean="0"/>
              <a:t>Teknologi informasi disusun oleh tiga matra utama teknologi yaitu :</a:t>
            </a:r>
          </a:p>
          <a:p>
            <a:pPr eaLnBrk="1" hangingPunct="1"/>
            <a:r>
              <a:rPr lang="en-US" sz="1800" smtClean="0"/>
              <a:t>Teknologi komputer, yang menjadi pendorong utama perkembangan teknologi informasi.</a:t>
            </a:r>
          </a:p>
          <a:p>
            <a:pPr eaLnBrk="1" hangingPunct="1"/>
            <a:r>
              <a:rPr lang="en-US" sz="1800" smtClean="0"/>
              <a:t>Teknologi telekomunikasi, yang menjadi inti proses penyebaran informasi.</a:t>
            </a:r>
          </a:p>
          <a:p>
            <a:pPr eaLnBrk="1" hangingPunct="1"/>
            <a:r>
              <a:rPr lang="en-US" sz="1800" smtClean="0"/>
              <a:t>Muatan informasi atau content informasi, yang menjadi factor pendorong utama </a:t>
            </a:r>
            <a:r>
              <a:rPr lang="en-US" sz="1600" smtClean="0"/>
              <a:t>implementasi</a:t>
            </a:r>
            <a:r>
              <a:rPr lang="en-US" sz="1800" smtClean="0"/>
              <a:t> teknologi informasi</a:t>
            </a:r>
          </a:p>
        </p:txBody>
      </p:sp>
      <p:sp>
        <p:nvSpPr>
          <p:cNvPr id="4" name="Rectangle 3"/>
          <p:cNvSpPr/>
          <p:nvPr/>
        </p:nvSpPr>
        <p:spPr>
          <a:xfrm>
            <a:off x="381000" y="3200400"/>
            <a:ext cx="8077200" cy="2800350"/>
          </a:xfrm>
          <a:prstGeom prst="rect">
            <a:avLst/>
          </a:prstGeom>
        </p:spPr>
        <p:txBody>
          <a:bodyPr>
            <a:spAutoFit/>
          </a:bodyPr>
          <a:lstStyle/>
          <a:p>
            <a:pPr algn="just">
              <a:defRPr/>
            </a:pPr>
            <a:r>
              <a:rPr lang="en-US" sz="1600" dirty="0" err="1">
                <a:latin typeface="+mj-lt"/>
              </a:rPr>
              <a:t>Kenyataan</a:t>
            </a:r>
            <a:r>
              <a:rPr lang="en-US" sz="1600" dirty="0">
                <a:latin typeface="+mj-lt"/>
              </a:rPr>
              <a:t> </a:t>
            </a:r>
            <a:r>
              <a:rPr lang="en-US" sz="1600" dirty="0" err="1">
                <a:latin typeface="+mj-lt"/>
              </a:rPr>
              <a:t>sejarah</a:t>
            </a:r>
            <a:r>
              <a:rPr lang="en-US" sz="1600" dirty="0">
                <a:latin typeface="+mj-lt"/>
              </a:rPr>
              <a:t> </a:t>
            </a:r>
            <a:r>
              <a:rPr lang="en-US" sz="1600" dirty="0" err="1">
                <a:latin typeface="+mj-lt"/>
              </a:rPr>
              <a:t>dunia</a:t>
            </a:r>
            <a:r>
              <a:rPr lang="en-US" sz="1600" dirty="0">
                <a:latin typeface="+mj-lt"/>
              </a:rPr>
              <a:t> </a:t>
            </a:r>
            <a:r>
              <a:rPr lang="en-US" sz="1600" dirty="0" err="1">
                <a:latin typeface="+mj-lt"/>
              </a:rPr>
              <a:t>mencatat</a:t>
            </a:r>
            <a:r>
              <a:rPr lang="en-US" sz="1600" dirty="0">
                <a:latin typeface="+mj-lt"/>
              </a:rPr>
              <a:t> </a:t>
            </a:r>
            <a:r>
              <a:rPr lang="en-US" sz="1600" dirty="0" err="1">
                <a:latin typeface="+mj-lt"/>
              </a:rPr>
              <a:t>masing</a:t>
            </a:r>
            <a:r>
              <a:rPr lang="en-US" sz="1600" dirty="0">
                <a:latin typeface="+mj-lt"/>
              </a:rPr>
              <a:t> – </a:t>
            </a:r>
            <a:r>
              <a:rPr lang="en-US" sz="1600" dirty="0" err="1">
                <a:latin typeface="+mj-lt"/>
              </a:rPr>
              <a:t>masing</a:t>
            </a:r>
            <a:r>
              <a:rPr lang="en-US" sz="1600" dirty="0">
                <a:latin typeface="+mj-lt"/>
              </a:rPr>
              <a:t> </a:t>
            </a:r>
            <a:r>
              <a:rPr lang="en-US" sz="1600" dirty="0" err="1">
                <a:latin typeface="+mj-lt"/>
              </a:rPr>
              <a:t>dari</a:t>
            </a:r>
            <a:r>
              <a:rPr lang="en-US" sz="1600" dirty="0">
                <a:latin typeface="+mj-lt"/>
              </a:rPr>
              <a:t> </a:t>
            </a:r>
            <a:r>
              <a:rPr lang="en-US" sz="1600" dirty="0" err="1">
                <a:latin typeface="+mj-lt"/>
              </a:rPr>
              <a:t>ketiga</a:t>
            </a:r>
            <a:r>
              <a:rPr lang="en-US" sz="1600" dirty="0">
                <a:latin typeface="+mj-lt"/>
              </a:rPr>
              <a:t> </a:t>
            </a:r>
            <a:r>
              <a:rPr lang="en-US" sz="1600" dirty="0" err="1">
                <a:latin typeface="+mj-lt"/>
              </a:rPr>
              <a:t>matra</a:t>
            </a:r>
            <a:r>
              <a:rPr lang="en-US" sz="1600" dirty="0">
                <a:latin typeface="+mj-lt"/>
              </a:rPr>
              <a:t> </a:t>
            </a:r>
            <a:r>
              <a:rPr lang="en-US" sz="1600" dirty="0" err="1">
                <a:latin typeface="+mj-lt"/>
              </a:rPr>
              <a:t>penyusun</a:t>
            </a:r>
            <a:r>
              <a:rPr lang="en-US" sz="1600" dirty="0">
                <a:latin typeface="+mj-lt"/>
              </a:rPr>
              <a:t> </a:t>
            </a:r>
            <a:r>
              <a:rPr lang="en-US" sz="1600" dirty="0" err="1">
                <a:latin typeface="+mj-lt"/>
              </a:rPr>
              <a:t>teknologi</a:t>
            </a:r>
            <a:r>
              <a:rPr lang="en-US" sz="1600" dirty="0">
                <a:latin typeface="+mj-lt"/>
              </a:rPr>
              <a:t> </a:t>
            </a:r>
            <a:r>
              <a:rPr lang="en-US" sz="1600" dirty="0" err="1">
                <a:latin typeface="+mj-lt"/>
              </a:rPr>
              <a:t>informasi</a:t>
            </a:r>
            <a:r>
              <a:rPr lang="en-US" sz="1600" dirty="0">
                <a:latin typeface="+mj-lt"/>
              </a:rPr>
              <a:t> </a:t>
            </a:r>
            <a:r>
              <a:rPr lang="en-US" sz="1600" dirty="0" err="1">
                <a:latin typeface="+mj-lt"/>
              </a:rPr>
              <a:t>di</a:t>
            </a:r>
            <a:r>
              <a:rPr lang="en-US" sz="1600" dirty="0">
                <a:latin typeface="+mj-lt"/>
              </a:rPr>
              <a:t> </a:t>
            </a:r>
            <a:r>
              <a:rPr lang="en-US" sz="1600" dirty="0" err="1">
                <a:latin typeface="+mj-lt"/>
              </a:rPr>
              <a:t>atas</a:t>
            </a:r>
            <a:r>
              <a:rPr lang="en-US" sz="1600" dirty="0">
                <a:latin typeface="+mj-lt"/>
              </a:rPr>
              <a:t>, </a:t>
            </a:r>
            <a:r>
              <a:rPr lang="en-US" sz="1600" dirty="0" err="1">
                <a:latin typeface="+mj-lt"/>
              </a:rPr>
              <a:t>pada</a:t>
            </a:r>
            <a:r>
              <a:rPr lang="en-US" sz="1600" dirty="0">
                <a:latin typeface="+mj-lt"/>
              </a:rPr>
              <a:t> </a:t>
            </a:r>
            <a:r>
              <a:rPr lang="en-US" sz="1600" dirty="0" err="1">
                <a:latin typeface="+mj-lt"/>
              </a:rPr>
              <a:t>awalnya</a:t>
            </a:r>
            <a:r>
              <a:rPr lang="en-US" sz="1600" dirty="0">
                <a:latin typeface="+mj-lt"/>
              </a:rPr>
              <a:t> </a:t>
            </a:r>
            <a:r>
              <a:rPr lang="en-US" sz="1600" dirty="0" err="1">
                <a:latin typeface="+mj-lt"/>
              </a:rPr>
              <a:t>berkembang</a:t>
            </a:r>
            <a:r>
              <a:rPr lang="en-US" sz="1600" dirty="0">
                <a:latin typeface="+mj-lt"/>
              </a:rPr>
              <a:t> </a:t>
            </a:r>
            <a:r>
              <a:rPr lang="en-US" sz="1600" dirty="0" err="1">
                <a:latin typeface="+mj-lt"/>
              </a:rPr>
              <a:t>saling</a:t>
            </a:r>
            <a:r>
              <a:rPr lang="en-US" sz="1600" dirty="0">
                <a:latin typeface="+mj-lt"/>
              </a:rPr>
              <a:t> </a:t>
            </a:r>
            <a:r>
              <a:rPr lang="en-US" sz="1600" dirty="0" err="1">
                <a:latin typeface="+mj-lt"/>
              </a:rPr>
              <a:t>terpisah</a:t>
            </a:r>
            <a:r>
              <a:rPr lang="en-US" sz="1600" dirty="0">
                <a:latin typeface="+mj-lt"/>
              </a:rPr>
              <a:t>. </a:t>
            </a:r>
            <a:r>
              <a:rPr lang="en-US" sz="1600" dirty="0" err="1">
                <a:latin typeface="+mj-lt"/>
              </a:rPr>
              <a:t>Teknologi</a:t>
            </a:r>
            <a:r>
              <a:rPr lang="en-US" sz="1600" dirty="0">
                <a:latin typeface="+mj-lt"/>
              </a:rPr>
              <a:t> </a:t>
            </a:r>
            <a:r>
              <a:rPr lang="en-US" sz="1600" dirty="0" err="1">
                <a:latin typeface="+mj-lt"/>
              </a:rPr>
              <a:t>komputer</a:t>
            </a:r>
            <a:r>
              <a:rPr lang="en-US" sz="1600" dirty="0">
                <a:latin typeface="+mj-lt"/>
              </a:rPr>
              <a:t> </a:t>
            </a:r>
            <a:r>
              <a:rPr lang="en-US" sz="1600" dirty="0" err="1">
                <a:latin typeface="+mj-lt"/>
              </a:rPr>
              <a:t>berkembang</a:t>
            </a:r>
            <a:r>
              <a:rPr lang="en-US" sz="1600" dirty="0">
                <a:latin typeface="+mj-lt"/>
              </a:rPr>
              <a:t> </a:t>
            </a:r>
            <a:r>
              <a:rPr lang="en-US" sz="1600" dirty="0" err="1">
                <a:latin typeface="+mj-lt"/>
              </a:rPr>
              <a:t>dalam</a:t>
            </a:r>
            <a:r>
              <a:rPr lang="en-US" sz="1600" dirty="0">
                <a:latin typeface="+mj-lt"/>
              </a:rPr>
              <a:t> </a:t>
            </a:r>
            <a:r>
              <a:rPr lang="en-US" sz="1600" dirty="0" err="1">
                <a:latin typeface="+mj-lt"/>
              </a:rPr>
              <a:t>lingkup</a:t>
            </a:r>
            <a:r>
              <a:rPr lang="en-US" sz="1600" dirty="0">
                <a:latin typeface="+mj-lt"/>
              </a:rPr>
              <a:t> </a:t>
            </a:r>
            <a:r>
              <a:rPr lang="en-US" sz="1600" dirty="0" err="1">
                <a:latin typeface="+mj-lt"/>
              </a:rPr>
              <a:t>matematika</a:t>
            </a:r>
            <a:r>
              <a:rPr lang="en-US" sz="1600" dirty="0">
                <a:latin typeface="+mj-lt"/>
              </a:rPr>
              <a:t> </a:t>
            </a:r>
            <a:r>
              <a:rPr lang="en-US" sz="1600" dirty="0" err="1">
                <a:latin typeface="+mj-lt"/>
              </a:rPr>
              <a:t>dan</a:t>
            </a:r>
            <a:r>
              <a:rPr lang="en-US" sz="1600" dirty="0">
                <a:latin typeface="+mj-lt"/>
              </a:rPr>
              <a:t> </a:t>
            </a:r>
            <a:r>
              <a:rPr lang="en-US" sz="1600" dirty="0" err="1">
                <a:latin typeface="+mj-lt"/>
              </a:rPr>
              <a:t>cenderung</a:t>
            </a:r>
            <a:r>
              <a:rPr lang="en-US" sz="1600" dirty="0">
                <a:latin typeface="+mj-lt"/>
              </a:rPr>
              <a:t> </a:t>
            </a:r>
            <a:r>
              <a:rPr lang="en-US" sz="1600" dirty="0" err="1">
                <a:latin typeface="+mj-lt"/>
              </a:rPr>
              <a:t>lebih</a:t>
            </a:r>
            <a:r>
              <a:rPr lang="en-US" sz="1600" dirty="0">
                <a:latin typeface="+mj-lt"/>
              </a:rPr>
              <a:t> </a:t>
            </a:r>
            <a:r>
              <a:rPr lang="en-US" sz="1600" dirty="0" err="1">
                <a:latin typeface="+mj-lt"/>
              </a:rPr>
              <a:t>teoritis</a:t>
            </a:r>
            <a:r>
              <a:rPr lang="en-US" sz="1600" dirty="0">
                <a:latin typeface="+mj-lt"/>
              </a:rPr>
              <a:t>. </a:t>
            </a:r>
            <a:r>
              <a:rPr lang="en-US" sz="1600" dirty="0" err="1">
                <a:latin typeface="+mj-lt"/>
              </a:rPr>
              <a:t>Teknologi</a:t>
            </a:r>
            <a:r>
              <a:rPr lang="en-US" sz="1600" dirty="0">
                <a:latin typeface="+mj-lt"/>
              </a:rPr>
              <a:t> </a:t>
            </a:r>
            <a:r>
              <a:rPr lang="en-US" sz="1600" dirty="0" err="1">
                <a:latin typeface="+mj-lt"/>
              </a:rPr>
              <a:t>telekomunikasi</a:t>
            </a:r>
            <a:r>
              <a:rPr lang="en-US" sz="1600" dirty="0">
                <a:latin typeface="+mj-lt"/>
              </a:rPr>
              <a:t> </a:t>
            </a:r>
            <a:r>
              <a:rPr lang="en-US" sz="1600" dirty="0" err="1">
                <a:latin typeface="+mj-lt"/>
              </a:rPr>
              <a:t>berkembang</a:t>
            </a:r>
            <a:r>
              <a:rPr lang="en-US" sz="1600" dirty="0">
                <a:latin typeface="+mj-lt"/>
              </a:rPr>
              <a:t> </a:t>
            </a:r>
            <a:r>
              <a:rPr lang="en-US" sz="1600" dirty="0" err="1">
                <a:latin typeface="+mj-lt"/>
              </a:rPr>
              <a:t>luas</a:t>
            </a:r>
            <a:r>
              <a:rPr lang="en-US" sz="1600" dirty="0">
                <a:latin typeface="+mj-lt"/>
              </a:rPr>
              <a:t> </a:t>
            </a:r>
            <a:r>
              <a:rPr lang="en-US" sz="1600" dirty="0" err="1">
                <a:latin typeface="+mj-lt"/>
              </a:rPr>
              <a:t>dalam</a:t>
            </a:r>
            <a:r>
              <a:rPr lang="en-US" sz="1600" dirty="0">
                <a:latin typeface="+mj-lt"/>
              </a:rPr>
              <a:t> </a:t>
            </a:r>
            <a:r>
              <a:rPr lang="en-US" sz="1600" dirty="0" err="1">
                <a:latin typeface="+mj-lt"/>
              </a:rPr>
              <a:t>dunia</a:t>
            </a:r>
            <a:r>
              <a:rPr lang="en-US" sz="1600" dirty="0">
                <a:latin typeface="+mj-lt"/>
              </a:rPr>
              <a:t> </a:t>
            </a:r>
            <a:r>
              <a:rPr lang="en-US" sz="1600" dirty="0" err="1">
                <a:latin typeface="+mj-lt"/>
              </a:rPr>
              <a:t>bisnis</a:t>
            </a:r>
            <a:r>
              <a:rPr lang="en-US" sz="1600" dirty="0">
                <a:latin typeface="+mj-lt"/>
              </a:rPr>
              <a:t> </a:t>
            </a:r>
            <a:r>
              <a:rPr lang="en-US" sz="1600" dirty="0" err="1">
                <a:latin typeface="+mj-lt"/>
              </a:rPr>
              <a:t>dan</a:t>
            </a:r>
            <a:r>
              <a:rPr lang="en-US" sz="1600" dirty="0">
                <a:latin typeface="+mj-lt"/>
              </a:rPr>
              <a:t> </a:t>
            </a:r>
            <a:r>
              <a:rPr lang="en-US" sz="1600" dirty="0" err="1">
                <a:latin typeface="+mj-lt"/>
              </a:rPr>
              <a:t>ekonomi</a:t>
            </a:r>
            <a:r>
              <a:rPr lang="en-US" sz="1600" dirty="0">
                <a:latin typeface="+mj-lt"/>
              </a:rPr>
              <a:t> </a:t>
            </a:r>
            <a:r>
              <a:rPr lang="en-US" sz="1600" dirty="0" err="1">
                <a:latin typeface="+mj-lt"/>
              </a:rPr>
              <a:t>menjadi</a:t>
            </a:r>
            <a:r>
              <a:rPr lang="en-US" sz="1600" dirty="0">
                <a:latin typeface="+mj-lt"/>
              </a:rPr>
              <a:t> </a:t>
            </a:r>
            <a:r>
              <a:rPr lang="en-US" sz="1600" dirty="0" err="1">
                <a:latin typeface="+mj-lt"/>
              </a:rPr>
              <a:t>pilar</a:t>
            </a:r>
            <a:r>
              <a:rPr lang="en-US" sz="1600" dirty="0">
                <a:latin typeface="+mj-lt"/>
              </a:rPr>
              <a:t> </a:t>
            </a:r>
            <a:r>
              <a:rPr lang="en-US" sz="1600" dirty="0" err="1">
                <a:latin typeface="+mj-lt"/>
              </a:rPr>
              <a:t>pendukung</a:t>
            </a:r>
            <a:r>
              <a:rPr lang="en-US" sz="1600" dirty="0">
                <a:latin typeface="+mj-lt"/>
              </a:rPr>
              <a:t> </a:t>
            </a:r>
            <a:r>
              <a:rPr lang="en-US" sz="1600" dirty="0" err="1">
                <a:latin typeface="+mj-lt"/>
              </a:rPr>
              <a:t>teknologi</a:t>
            </a:r>
            <a:r>
              <a:rPr lang="en-US" sz="1600" dirty="0">
                <a:latin typeface="+mj-lt"/>
              </a:rPr>
              <a:t> </a:t>
            </a:r>
            <a:r>
              <a:rPr lang="en-US" sz="1600" dirty="0" err="1">
                <a:latin typeface="+mj-lt"/>
              </a:rPr>
              <a:t>transportasi</a:t>
            </a:r>
            <a:r>
              <a:rPr lang="en-US" sz="1600" dirty="0">
                <a:latin typeface="+mj-lt"/>
              </a:rPr>
              <a:t> </a:t>
            </a:r>
            <a:r>
              <a:rPr lang="en-US" sz="1600" dirty="0" err="1">
                <a:latin typeface="+mj-lt"/>
              </a:rPr>
              <a:t>dalam</a:t>
            </a:r>
            <a:r>
              <a:rPr lang="en-US" sz="1600" dirty="0">
                <a:latin typeface="+mj-lt"/>
              </a:rPr>
              <a:t> </a:t>
            </a:r>
            <a:r>
              <a:rPr lang="en-US" sz="1600" dirty="0" err="1">
                <a:latin typeface="+mj-lt"/>
              </a:rPr>
              <a:t>revolusi</a:t>
            </a:r>
            <a:r>
              <a:rPr lang="en-US" sz="1600" dirty="0">
                <a:latin typeface="+mj-lt"/>
              </a:rPr>
              <a:t> </a:t>
            </a:r>
            <a:r>
              <a:rPr lang="en-US" sz="1600" dirty="0" err="1">
                <a:latin typeface="+mj-lt"/>
              </a:rPr>
              <a:t>industri</a:t>
            </a:r>
            <a:r>
              <a:rPr lang="en-US" sz="1600" dirty="0">
                <a:latin typeface="+mj-lt"/>
              </a:rPr>
              <a:t>. </a:t>
            </a:r>
          </a:p>
          <a:p>
            <a:pPr algn="just">
              <a:defRPr/>
            </a:pPr>
            <a:endParaRPr lang="en-US" sz="1600" dirty="0">
              <a:latin typeface="+mj-lt"/>
            </a:endParaRPr>
          </a:p>
          <a:p>
            <a:pPr algn="just">
              <a:defRPr/>
            </a:pPr>
            <a:r>
              <a:rPr lang="en-US" sz="1600" dirty="0" err="1">
                <a:latin typeface="+mj-lt"/>
              </a:rPr>
              <a:t>Sedangkan</a:t>
            </a:r>
            <a:r>
              <a:rPr lang="en-US" sz="1600" dirty="0">
                <a:latin typeface="+mj-lt"/>
              </a:rPr>
              <a:t> </a:t>
            </a:r>
            <a:r>
              <a:rPr lang="en-US" sz="1600" dirty="0" err="1">
                <a:latin typeface="+mj-lt"/>
              </a:rPr>
              <a:t>ilmu</a:t>
            </a:r>
            <a:r>
              <a:rPr lang="en-US" sz="1600" dirty="0">
                <a:latin typeface="+mj-lt"/>
              </a:rPr>
              <a:t> </a:t>
            </a:r>
            <a:r>
              <a:rPr lang="en-US" sz="1600" dirty="0" err="1">
                <a:latin typeface="+mj-lt"/>
              </a:rPr>
              <a:t>informasi</a:t>
            </a:r>
            <a:r>
              <a:rPr lang="en-US" sz="1600" dirty="0">
                <a:latin typeface="+mj-lt"/>
              </a:rPr>
              <a:t> </a:t>
            </a:r>
            <a:r>
              <a:rPr lang="en-US" sz="1600" dirty="0" err="1">
                <a:latin typeface="+mj-lt"/>
              </a:rPr>
              <a:t>muncul</a:t>
            </a:r>
            <a:r>
              <a:rPr lang="en-US" sz="1600" dirty="0">
                <a:latin typeface="+mj-lt"/>
              </a:rPr>
              <a:t> </a:t>
            </a:r>
            <a:r>
              <a:rPr lang="en-US" sz="1600" dirty="0" err="1">
                <a:latin typeface="+mj-lt"/>
              </a:rPr>
              <a:t>pada</a:t>
            </a:r>
            <a:r>
              <a:rPr lang="en-US" sz="1600" dirty="0">
                <a:latin typeface="+mj-lt"/>
              </a:rPr>
              <a:t> </a:t>
            </a:r>
            <a:r>
              <a:rPr lang="en-US" sz="1600" dirty="0" err="1">
                <a:latin typeface="+mj-lt"/>
              </a:rPr>
              <a:t>awal</a:t>
            </a:r>
            <a:r>
              <a:rPr lang="en-US" sz="1600" dirty="0">
                <a:latin typeface="+mj-lt"/>
              </a:rPr>
              <a:t> </a:t>
            </a:r>
            <a:r>
              <a:rPr lang="en-US" sz="1600" dirty="0" err="1">
                <a:latin typeface="+mj-lt"/>
              </a:rPr>
              <a:t>perang</a:t>
            </a:r>
            <a:r>
              <a:rPr lang="en-US" sz="1600" dirty="0">
                <a:latin typeface="+mj-lt"/>
              </a:rPr>
              <a:t> </a:t>
            </a:r>
            <a:r>
              <a:rPr lang="en-US" sz="1600" dirty="0" err="1">
                <a:latin typeface="+mj-lt"/>
              </a:rPr>
              <a:t>dunia</a:t>
            </a:r>
            <a:r>
              <a:rPr lang="en-US" sz="1600" dirty="0">
                <a:latin typeface="+mj-lt"/>
              </a:rPr>
              <a:t> II. </a:t>
            </a:r>
            <a:r>
              <a:rPr lang="en-US" sz="1600" dirty="0" err="1">
                <a:latin typeface="+mj-lt"/>
              </a:rPr>
              <a:t>Kemenangan</a:t>
            </a:r>
            <a:r>
              <a:rPr lang="en-US" sz="1600" dirty="0">
                <a:latin typeface="+mj-lt"/>
              </a:rPr>
              <a:t> </a:t>
            </a:r>
            <a:r>
              <a:rPr lang="en-US" sz="1600" dirty="0" err="1">
                <a:latin typeface="+mj-lt"/>
              </a:rPr>
              <a:t>dan</a:t>
            </a:r>
            <a:r>
              <a:rPr lang="en-US" sz="1600" dirty="0">
                <a:latin typeface="+mj-lt"/>
              </a:rPr>
              <a:t> </a:t>
            </a:r>
            <a:r>
              <a:rPr lang="en-US" sz="1600" dirty="0" err="1">
                <a:latin typeface="+mj-lt"/>
              </a:rPr>
              <a:t>kekalahan</a:t>
            </a:r>
            <a:r>
              <a:rPr lang="en-US" sz="1600" dirty="0">
                <a:latin typeface="+mj-lt"/>
              </a:rPr>
              <a:t> </a:t>
            </a:r>
            <a:r>
              <a:rPr lang="en-US" sz="1600" dirty="0" err="1">
                <a:latin typeface="+mj-lt"/>
              </a:rPr>
              <a:t>sebuah</a:t>
            </a:r>
            <a:r>
              <a:rPr lang="en-US" sz="1600" dirty="0">
                <a:latin typeface="+mj-lt"/>
              </a:rPr>
              <a:t> </a:t>
            </a:r>
            <a:r>
              <a:rPr lang="en-US" sz="1600" dirty="0" err="1">
                <a:latin typeface="+mj-lt"/>
              </a:rPr>
              <a:t>pasukan</a:t>
            </a:r>
            <a:r>
              <a:rPr lang="en-US" sz="1600" dirty="0">
                <a:latin typeface="+mj-lt"/>
              </a:rPr>
              <a:t> </a:t>
            </a:r>
            <a:r>
              <a:rPr lang="en-US" sz="1600" dirty="0" err="1">
                <a:latin typeface="+mj-lt"/>
              </a:rPr>
              <a:t>di</a:t>
            </a:r>
            <a:r>
              <a:rPr lang="en-US" sz="1600" dirty="0">
                <a:latin typeface="+mj-lt"/>
              </a:rPr>
              <a:t> </a:t>
            </a:r>
            <a:r>
              <a:rPr lang="en-US" sz="1600" dirty="0" err="1">
                <a:latin typeface="+mj-lt"/>
              </a:rPr>
              <a:t>medan</a:t>
            </a:r>
            <a:r>
              <a:rPr lang="en-US" sz="1600" dirty="0">
                <a:latin typeface="+mj-lt"/>
              </a:rPr>
              <a:t> </a:t>
            </a:r>
            <a:r>
              <a:rPr lang="en-US" sz="1600" dirty="0" err="1">
                <a:latin typeface="+mj-lt"/>
              </a:rPr>
              <a:t>perang</a:t>
            </a:r>
            <a:r>
              <a:rPr lang="en-US" sz="1600" dirty="0">
                <a:latin typeface="+mj-lt"/>
              </a:rPr>
              <a:t> </a:t>
            </a:r>
            <a:r>
              <a:rPr lang="en-US" sz="1600" dirty="0" err="1">
                <a:latin typeface="+mj-lt"/>
              </a:rPr>
              <a:t>dunia</a:t>
            </a:r>
            <a:r>
              <a:rPr lang="en-US" sz="1600" dirty="0">
                <a:latin typeface="+mj-lt"/>
              </a:rPr>
              <a:t> II </a:t>
            </a:r>
            <a:r>
              <a:rPr lang="en-US" sz="1600" dirty="0" err="1">
                <a:latin typeface="+mj-lt"/>
              </a:rPr>
              <a:t>ditentukan</a:t>
            </a:r>
            <a:r>
              <a:rPr lang="en-US" sz="1600" dirty="0">
                <a:latin typeface="+mj-lt"/>
              </a:rPr>
              <a:t> </a:t>
            </a:r>
            <a:r>
              <a:rPr lang="en-US" sz="1600" dirty="0" err="1">
                <a:latin typeface="+mj-lt"/>
              </a:rPr>
              <a:t>oleh</a:t>
            </a:r>
            <a:r>
              <a:rPr lang="en-US" sz="1600" dirty="0">
                <a:latin typeface="+mj-lt"/>
              </a:rPr>
              <a:t> </a:t>
            </a:r>
            <a:r>
              <a:rPr lang="en-US" sz="1600" dirty="0" err="1">
                <a:latin typeface="+mj-lt"/>
              </a:rPr>
              <a:t>akurasi</a:t>
            </a:r>
            <a:r>
              <a:rPr lang="en-US" sz="1600" dirty="0">
                <a:latin typeface="+mj-lt"/>
              </a:rPr>
              <a:t> </a:t>
            </a:r>
            <a:r>
              <a:rPr lang="en-US" sz="1600" dirty="0" err="1">
                <a:latin typeface="+mj-lt"/>
              </a:rPr>
              <a:t>informasi</a:t>
            </a:r>
            <a:r>
              <a:rPr lang="en-US" sz="1600" dirty="0">
                <a:latin typeface="+mj-lt"/>
              </a:rPr>
              <a:t>. </a:t>
            </a:r>
            <a:r>
              <a:rPr lang="en-US" sz="1600" dirty="0" err="1">
                <a:latin typeface="+mj-lt"/>
              </a:rPr>
              <a:t>Setelah</a:t>
            </a:r>
            <a:r>
              <a:rPr lang="en-US" sz="1600" dirty="0">
                <a:latin typeface="+mj-lt"/>
              </a:rPr>
              <a:t> </a:t>
            </a:r>
            <a:r>
              <a:rPr lang="en-US" sz="1600" dirty="0" err="1">
                <a:latin typeface="+mj-lt"/>
              </a:rPr>
              <a:t>itu</a:t>
            </a:r>
            <a:r>
              <a:rPr lang="en-US" sz="1600" dirty="0">
                <a:latin typeface="+mj-lt"/>
              </a:rPr>
              <a:t>, </a:t>
            </a:r>
            <a:r>
              <a:rPr lang="en-US" sz="1600" dirty="0" err="1">
                <a:latin typeface="+mj-lt"/>
              </a:rPr>
              <a:t>konsep</a:t>
            </a:r>
            <a:r>
              <a:rPr lang="en-US" sz="1600" dirty="0">
                <a:latin typeface="+mj-lt"/>
              </a:rPr>
              <a:t> </a:t>
            </a:r>
            <a:r>
              <a:rPr lang="en-US" sz="1600" dirty="0" err="1">
                <a:latin typeface="+mj-lt"/>
              </a:rPr>
              <a:t>ilmu</a:t>
            </a:r>
            <a:r>
              <a:rPr lang="en-US" sz="1600" dirty="0">
                <a:latin typeface="+mj-lt"/>
              </a:rPr>
              <a:t> </a:t>
            </a:r>
            <a:r>
              <a:rPr lang="en-US" sz="1600" dirty="0" err="1">
                <a:latin typeface="+mj-lt"/>
              </a:rPr>
              <a:t>informasi</a:t>
            </a:r>
            <a:r>
              <a:rPr lang="en-US" sz="1600" dirty="0">
                <a:latin typeface="+mj-lt"/>
              </a:rPr>
              <a:t> </a:t>
            </a:r>
            <a:r>
              <a:rPr lang="en-US" sz="1600" dirty="0" err="1">
                <a:latin typeface="+mj-lt"/>
              </a:rPr>
              <a:t>berkembang</a:t>
            </a:r>
            <a:r>
              <a:rPr lang="en-US" sz="1600" dirty="0">
                <a:latin typeface="+mj-lt"/>
              </a:rPr>
              <a:t> </a:t>
            </a:r>
            <a:r>
              <a:rPr lang="en-US" sz="1600" dirty="0" err="1">
                <a:latin typeface="+mj-lt"/>
              </a:rPr>
              <a:t>pesat</a:t>
            </a:r>
            <a:r>
              <a:rPr lang="en-US" sz="1600" dirty="0">
                <a:latin typeface="+mj-lt"/>
              </a:rPr>
              <a:t>. </a:t>
            </a:r>
            <a:r>
              <a:rPr lang="en-US" sz="1600" dirty="0" err="1">
                <a:latin typeface="+mj-lt"/>
              </a:rPr>
              <a:t>Sehingga</a:t>
            </a:r>
            <a:r>
              <a:rPr lang="en-US" sz="1600" dirty="0">
                <a:latin typeface="+mj-lt"/>
              </a:rPr>
              <a:t> 3 (</a:t>
            </a:r>
            <a:r>
              <a:rPr lang="en-US" sz="1600" dirty="0" err="1">
                <a:latin typeface="+mj-lt"/>
              </a:rPr>
              <a:t>tiga</a:t>
            </a:r>
            <a:r>
              <a:rPr lang="en-US" sz="1600" dirty="0">
                <a:latin typeface="+mj-lt"/>
              </a:rPr>
              <a:t>) </a:t>
            </a:r>
            <a:r>
              <a:rPr lang="en-US" sz="1600" dirty="0" err="1">
                <a:latin typeface="+mj-lt"/>
              </a:rPr>
              <a:t>matra</a:t>
            </a:r>
            <a:r>
              <a:rPr lang="en-US" sz="1600" dirty="0">
                <a:latin typeface="+mj-lt"/>
              </a:rPr>
              <a:t> </a:t>
            </a:r>
            <a:r>
              <a:rPr lang="en-US" sz="1600" dirty="0" err="1">
                <a:latin typeface="+mj-lt"/>
              </a:rPr>
              <a:t>penyusun</a:t>
            </a:r>
            <a:r>
              <a:rPr lang="en-US" sz="1600" dirty="0">
                <a:latin typeface="+mj-lt"/>
              </a:rPr>
              <a:t> </a:t>
            </a:r>
            <a:r>
              <a:rPr lang="en-US" sz="1600" dirty="0" err="1">
                <a:latin typeface="+mj-lt"/>
              </a:rPr>
              <a:t>teknologi</a:t>
            </a:r>
            <a:r>
              <a:rPr lang="en-US" sz="1600" dirty="0">
                <a:latin typeface="+mj-lt"/>
              </a:rPr>
              <a:t> </a:t>
            </a:r>
            <a:r>
              <a:rPr lang="en-US" sz="1600" dirty="0" err="1">
                <a:latin typeface="+mj-lt"/>
              </a:rPr>
              <a:t>informasi</a:t>
            </a:r>
            <a:r>
              <a:rPr lang="en-US" sz="1600" dirty="0">
                <a:latin typeface="+mj-lt"/>
              </a:rPr>
              <a:t> </a:t>
            </a:r>
            <a:r>
              <a:rPr lang="en-US" sz="1600" dirty="0" err="1">
                <a:latin typeface="+mj-lt"/>
              </a:rPr>
              <a:t>tersebut</a:t>
            </a:r>
            <a:r>
              <a:rPr lang="en-US" sz="1600" dirty="0">
                <a:latin typeface="+mj-lt"/>
              </a:rPr>
              <a:t> </a:t>
            </a:r>
            <a:r>
              <a:rPr lang="en-US" sz="1600" dirty="0" err="1">
                <a:latin typeface="+mj-lt"/>
              </a:rPr>
              <a:t>mulai</a:t>
            </a:r>
            <a:r>
              <a:rPr lang="en-US" sz="1600" dirty="0">
                <a:latin typeface="+mj-lt"/>
              </a:rPr>
              <a:t> </a:t>
            </a:r>
            <a:r>
              <a:rPr lang="en-US" sz="1600" dirty="0" err="1">
                <a:latin typeface="+mj-lt"/>
              </a:rPr>
              <a:t>berkembang</a:t>
            </a:r>
            <a:r>
              <a:rPr lang="en-US" sz="1600" dirty="0">
                <a:latin typeface="+mj-lt"/>
              </a:rPr>
              <a:t> </a:t>
            </a:r>
            <a:r>
              <a:rPr lang="en-US" sz="1600" dirty="0" err="1">
                <a:latin typeface="+mj-lt"/>
              </a:rPr>
              <a:t>secara</a:t>
            </a:r>
            <a:r>
              <a:rPr lang="en-US" sz="1600" dirty="0">
                <a:latin typeface="+mj-lt"/>
              </a:rPr>
              <a:t> </a:t>
            </a:r>
            <a:r>
              <a:rPr lang="en-US" sz="1600" dirty="0" err="1">
                <a:latin typeface="+mj-lt"/>
              </a:rPr>
              <a:t>konvergen</a:t>
            </a:r>
            <a:r>
              <a:rPr lang="en-US" sz="1600" dirty="0">
                <a:latin typeface="+mj-lt"/>
              </a:rPr>
              <a:t> </a:t>
            </a:r>
            <a:r>
              <a:rPr lang="en-US" sz="1600" dirty="0" err="1">
                <a:latin typeface="+mj-lt"/>
              </a:rPr>
              <a:t>mengikuti</a:t>
            </a:r>
            <a:r>
              <a:rPr lang="en-US" sz="1600" dirty="0">
                <a:latin typeface="+mj-lt"/>
              </a:rPr>
              <a:t> </a:t>
            </a:r>
            <a:r>
              <a:rPr lang="en-US" sz="1600" dirty="0" err="1">
                <a:latin typeface="+mj-lt"/>
              </a:rPr>
              <a:t>konsep</a:t>
            </a:r>
            <a:r>
              <a:rPr lang="en-US" sz="1600" dirty="0">
                <a:latin typeface="+mj-lt"/>
              </a:rPr>
              <a:t> </a:t>
            </a:r>
            <a:r>
              <a:rPr lang="en-US" sz="1600" dirty="0" err="1">
                <a:latin typeface="+mj-lt"/>
              </a:rPr>
              <a:t>ilmu</a:t>
            </a:r>
            <a:r>
              <a:rPr lang="en-US" sz="1600" dirty="0">
                <a:latin typeface="+mj-lt"/>
              </a:rPr>
              <a:t> </a:t>
            </a:r>
            <a:r>
              <a:rPr lang="en-US" sz="1600" dirty="0" err="1">
                <a:latin typeface="+mj-lt"/>
              </a:rPr>
              <a:t>informasi</a:t>
            </a:r>
            <a:r>
              <a:rPr lang="en-US" sz="1600" dirty="0">
                <a:latin typeface="+mj-lt"/>
              </a:rPr>
              <a:t> yang </a:t>
            </a:r>
            <a:r>
              <a:rPr lang="en-US" sz="1600" dirty="0" err="1">
                <a:latin typeface="+mj-lt"/>
              </a:rPr>
              <a:t>semakin</a:t>
            </a:r>
            <a:r>
              <a:rPr lang="en-US" sz="1600" dirty="0">
                <a:latin typeface="+mj-lt"/>
              </a:rPr>
              <a:t> </a:t>
            </a:r>
            <a:r>
              <a:rPr lang="en-US" sz="1600" dirty="0" err="1">
                <a:latin typeface="+mj-lt"/>
              </a:rPr>
              <a:t>matang</a:t>
            </a:r>
            <a:r>
              <a:rPr lang="en-US" sz="1600" dirty="0">
                <a:latin typeface="+mj-lt"/>
              </a:rPr>
              <a:t>.</a:t>
            </a:r>
          </a:p>
        </p:txBody>
      </p:sp>
      <p:sp>
        <p:nvSpPr>
          <p:cNvPr id="5" name="Title 1"/>
          <p:cNvSpPr txBox="1">
            <a:spLocks/>
          </p:cNvSpPr>
          <p:nvPr/>
        </p:nvSpPr>
        <p:spPr>
          <a:xfrm>
            <a:off x="533400" y="228600"/>
            <a:ext cx="4203192" cy="563562"/>
          </a:xfrm>
          <a:prstGeom prst="rect">
            <a:avLst/>
          </a:prstGeom>
          <a:ln>
            <a:noFill/>
          </a:ln>
        </p:spPr>
        <p:txBody>
          <a:bodyPr lIns="0" tIns="0" rIns="18288" bIns="0" anchor="b">
            <a:scene3d>
              <a:camera prst="orthographicFront"/>
              <a:lightRig rig="freezing" dir="t">
                <a:rot lat="0" lon="0" rev="5640000"/>
              </a:lightRig>
            </a:scene3d>
            <a:sp3d prstMaterial="flat">
              <a:bevelT w="38100" h="38100"/>
              <a:contourClr>
                <a:schemeClr val="tx2"/>
              </a:contourClr>
            </a:sp3d>
          </a:bodyPr>
          <a:lstStyle/>
          <a:p>
            <a:pPr fontAlgn="auto">
              <a:spcAft>
                <a:spcPts val="0"/>
              </a:spcAft>
              <a:defRPr/>
            </a:pPr>
            <a:r>
              <a:rPr lang="en-US" sz="3200" b="1" dirty="0" err="1">
                <a:solidFill>
                  <a:srgbClr val="C00000"/>
                </a:solidFill>
                <a:effectLst>
                  <a:outerShdw blurRad="38100" dist="25400" dir="5400000" algn="tl" rotWithShape="0">
                    <a:srgbClr val="000000">
                      <a:alpha val="43000"/>
                    </a:srgbClr>
                  </a:outerShdw>
                </a:effectLst>
                <a:latin typeface="+mj-lt"/>
                <a:ea typeface="+mj-ea"/>
                <a:cs typeface="+mj-cs"/>
              </a:rPr>
              <a:t>Perkembangan</a:t>
            </a:r>
            <a:r>
              <a:rPr lang="en-US" sz="3200" b="1" dirty="0">
                <a:solidFill>
                  <a:srgbClr val="C00000"/>
                </a:solidFill>
                <a:effectLst>
                  <a:outerShdw blurRad="38100" dist="25400" dir="5400000" algn="tl" rotWithShape="0">
                    <a:srgbClr val="000000">
                      <a:alpha val="43000"/>
                    </a:srgbClr>
                  </a:outerShdw>
                </a:effectLst>
                <a:latin typeface="+mj-lt"/>
                <a:ea typeface="+mj-ea"/>
                <a:cs typeface="+mj-cs"/>
              </a:rPr>
              <a:t> IT</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295400" y="762000"/>
            <a:ext cx="6705600" cy="838200"/>
          </a:xfrm>
        </p:spPr>
        <p:txBody>
          <a:bodyPr/>
          <a:lstStyle/>
          <a:p>
            <a:pPr algn="ctr" eaLnBrk="1" fontAlgn="auto" hangingPunct="1">
              <a:spcAft>
                <a:spcPts val="0"/>
              </a:spcAft>
              <a:defRPr/>
            </a:pPr>
            <a:r>
              <a:rPr lang="en-US" sz="2000" dirty="0" err="1" smtClean="0">
                <a:solidFill>
                  <a:schemeClr val="tx1"/>
                </a:solidFill>
                <a:latin typeface="Arial" charset="0"/>
                <a:cs typeface="Arial" charset="0"/>
              </a:rPr>
              <a:t>Perkemban</a:t>
            </a:r>
            <a:r>
              <a:rPr lang="en-US" sz="2000" dirty="0" err="1" smtClean="0">
                <a:solidFill>
                  <a:schemeClr val="tx1"/>
                </a:solidFill>
              </a:rPr>
              <a:t>gan</a:t>
            </a:r>
            <a:r>
              <a:rPr lang="en-US" sz="2000" dirty="0" smtClean="0">
                <a:solidFill>
                  <a:schemeClr val="tx1"/>
                </a:solidFill>
              </a:rPr>
              <a:t> </a:t>
            </a:r>
            <a:r>
              <a:rPr lang="en-US" sz="2000" dirty="0" err="1" smtClean="0">
                <a:solidFill>
                  <a:schemeClr val="tx1"/>
                </a:solidFill>
              </a:rPr>
              <a:t>Perangkat</a:t>
            </a:r>
            <a:r>
              <a:rPr lang="en-US" sz="2000" dirty="0" smtClean="0">
                <a:solidFill>
                  <a:schemeClr val="tx1"/>
                </a:solidFill>
              </a:rPr>
              <a:t> </a:t>
            </a:r>
            <a:r>
              <a:rPr lang="en-US" sz="2000" dirty="0" err="1" smtClean="0">
                <a:solidFill>
                  <a:schemeClr val="tx1"/>
                </a:solidFill>
              </a:rPr>
              <a:t>Keras</a:t>
            </a:r>
            <a:r>
              <a:rPr lang="en-US" sz="2000" dirty="0" smtClean="0">
                <a:solidFill>
                  <a:schemeClr val="tx1"/>
                </a:solidFill>
              </a:rPr>
              <a:t/>
            </a:r>
            <a:br>
              <a:rPr lang="en-US" sz="2000" dirty="0" smtClean="0">
                <a:solidFill>
                  <a:schemeClr val="tx1"/>
                </a:solidFill>
              </a:rPr>
            </a:br>
            <a:r>
              <a:rPr lang="en-US" sz="2000" dirty="0" smtClean="0">
                <a:solidFill>
                  <a:schemeClr val="tx1"/>
                </a:solidFill>
              </a:rPr>
              <a:t>(Hardware)</a:t>
            </a:r>
          </a:p>
        </p:txBody>
      </p:sp>
      <p:sp>
        <p:nvSpPr>
          <p:cNvPr id="3" name="Subtitle 2"/>
          <p:cNvSpPr>
            <a:spLocks noGrp="1"/>
          </p:cNvSpPr>
          <p:nvPr>
            <p:ph idx="1"/>
          </p:nvPr>
        </p:nvSpPr>
        <p:spPr>
          <a:xfrm>
            <a:off x="457200" y="1981200"/>
            <a:ext cx="8183563" cy="4187825"/>
          </a:xfrm>
        </p:spPr>
        <p:txBody>
          <a:bodyPr>
            <a:noAutofit/>
          </a:bodyPr>
          <a:lstStyle/>
          <a:p>
            <a:pPr marL="274320" indent="-274320" algn="just" eaLnBrk="1" fontAlgn="auto" hangingPunct="1">
              <a:lnSpc>
                <a:spcPct val="150000"/>
              </a:lnSpc>
              <a:spcAft>
                <a:spcPts val="0"/>
              </a:spcAft>
              <a:buClr>
                <a:schemeClr val="accent3"/>
              </a:buClr>
              <a:buFont typeface="Wingdings 2"/>
              <a:buChar char=""/>
              <a:defRPr/>
            </a:pPr>
            <a:r>
              <a:rPr lang="en-US" sz="1400" dirty="0" err="1">
                <a:latin typeface="Arial" pitchFamily="34" charset="0"/>
                <a:cs typeface="Arial" pitchFamily="34" charset="0"/>
              </a:rPr>
              <a:t>Alat</a:t>
            </a:r>
            <a:r>
              <a:rPr lang="en-US" sz="1400" dirty="0">
                <a:latin typeface="Arial" pitchFamily="34" charset="0"/>
                <a:cs typeface="Arial" pitchFamily="34" charset="0"/>
              </a:rPr>
              <a:t> </a:t>
            </a:r>
            <a:r>
              <a:rPr lang="en-US" sz="1400" dirty="0" err="1">
                <a:latin typeface="Arial" pitchFamily="34" charset="0"/>
                <a:cs typeface="Arial" pitchFamily="34" charset="0"/>
              </a:rPr>
              <a:t>pengolahan</a:t>
            </a:r>
            <a:r>
              <a:rPr lang="en-US" sz="1400" dirty="0">
                <a:latin typeface="Arial" pitchFamily="34" charset="0"/>
                <a:cs typeface="Arial" pitchFamily="34" charset="0"/>
              </a:rPr>
              <a:t> data </a:t>
            </a:r>
            <a:r>
              <a:rPr lang="en-US" sz="1400" dirty="0" err="1">
                <a:latin typeface="Arial" pitchFamily="34" charset="0"/>
                <a:cs typeface="Arial" pitchFamily="34" charset="0"/>
              </a:rPr>
              <a:t>mulai</a:t>
            </a:r>
            <a:r>
              <a:rPr lang="en-US" sz="1400" dirty="0">
                <a:latin typeface="Arial" pitchFamily="34" charset="0"/>
                <a:cs typeface="Arial" pitchFamily="34" charset="0"/>
              </a:rPr>
              <a:t> </a:t>
            </a:r>
            <a:r>
              <a:rPr lang="en-US" sz="1400" dirty="0" err="1">
                <a:latin typeface="Arial" pitchFamily="34" charset="0"/>
                <a:cs typeface="Arial" pitchFamily="34" charset="0"/>
              </a:rPr>
              <a:t>dari</a:t>
            </a:r>
            <a:r>
              <a:rPr lang="en-US" sz="1400" dirty="0">
                <a:latin typeface="Arial" pitchFamily="34" charset="0"/>
                <a:cs typeface="Arial" pitchFamily="34" charset="0"/>
              </a:rPr>
              <a:t> yang paling </a:t>
            </a:r>
            <a:r>
              <a:rPr lang="en-US" sz="1400" dirty="0" err="1">
                <a:latin typeface="Arial" pitchFamily="34" charset="0"/>
                <a:cs typeface="Arial" pitchFamily="34" charset="0"/>
              </a:rPr>
              <a:t>sederhana</a:t>
            </a:r>
            <a:r>
              <a:rPr lang="en-US" sz="1400" dirty="0">
                <a:latin typeface="Arial" pitchFamily="34" charset="0"/>
                <a:cs typeface="Arial" pitchFamily="34" charset="0"/>
              </a:rPr>
              <a:t>, </a:t>
            </a:r>
            <a:r>
              <a:rPr lang="en-US" sz="1400" dirty="0" err="1">
                <a:latin typeface="Arial" pitchFamily="34" charset="0"/>
                <a:cs typeface="Arial" pitchFamily="34" charset="0"/>
              </a:rPr>
              <a:t>samapai</a:t>
            </a:r>
            <a:r>
              <a:rPr lang="en-US" sz="1400" dirty="0">
                <a:latin typeface="Arial" pitchFamily="34" charset="0"/>
                <a:cs typeface="Arial" pitchFamily="34" charset="0"/>
              </a:rPr>
              <a:t> </a:t>
            </a:r>
            <a:r>
              <a:rPr lang="en-US" sz="1400" dirty="0" err="1">
                <a:latin typeface="Arial" pitchFamily="34" charset="0"/>
                <a:cs typeface="Arial" pitchFamily="34" charset="0"/>
              </a:rPr>
              <a:t>sekarang</a:t>
            </a:r>
            <a:r>
              <a:rPr lang="en-US" sz="1400" dirty="0">
                <a:latin typeface="Arial" pitchFamily="34" charset="0"/>
                <a:cs typeface="Arial" pitchFamily="34" charset="0"/>
              </a:rPr>
              <a:t> </a:t>
            </a:r>
            <a:r>
              <a:rPr lang="en-US" sz="1400" dirty="0" err="1">
                <a:latin typeface="Arial" pitchFamily="34" charset="0"/>
                <a:cs typeface="Arial" pitchFamily="34" charset="0"/>
              </a:rPr>
              <a:t>ini</a:t>
            </a:r>
            <a:r>
              <a:rPr lang="en-US" sz="1400" dirty="0">
                <a:latin typeface="Arial" pitchFamily="34" charset="0"/>
                <a:cs typeface="Arial" pitchFamily="34" charset="0"/>
              </a:rPr>
              <a:t> </a:t>
            </a:r>
            <a:r>
              <a:rPr lang="en-US" sz="1400" dirty="0" err="1">
                <a:latin typeface="Arial" pitchFamily="34" charset="0"/>
                <a:cs typeface="Arial" pitchFamily="34" charset="0"/>
              </a:rPr>
              <a:t>dapat</a:t>
            </a:r>
            <a:r>
              <a:rPr lang="en-US" sz="1400" dirty="0">
                <a:latin typeface="Arial" pitchFamily="34" charset="0"/>
                <a:cs typeface="Arial" pitchFamily="34" charset="0"/>
              </a:rPr>
              <a:t> </a:t>
            </a:r>
            <a:r>
              <a:rPr lang="en-US" sz="1400" dirty="0" err="1">
                <a:latin typeface="Arial" pitchFamily="34" charset="0"/>
                <a:cs typeface="Arial" pitchFamily="34" charset="0"/>
              </a:rPr>
              <a:t>digolongkan</a:t>
            </a:r>
            <a:r>
              <a:rPr lang="en-US" sz="1400" dirty="0">
                <a:latin typeface="Arial" pitchFamily="34" charset="0"/>
                <a:cs typeface="Arial" pitchFamily="34" charset="0"/>
              </a:rPr>
              <a:t> </a:t>
            </a:r>
            <a:r>
              <a:rPr lang="en-US" sz="1400" dirty="0" err="1">
                <a:latin typeface="Arial" pitchFamily="34" charset="0"/>
                <a:cs typeface="Arial" pitchFamily="34" charset="0"/>
              </a:rPr>
              <a:t>dalam</a:t>
            </a:r>
            <a:r>
              <a:rPr lang="en-US" sz="1400" dirty="0">
                <a:latin typeface="Arial" pitchFamily="34" charset="0"/>
                <a:cs typeface="Arial" pitchFamily="34" charset="0"/>
              </a:rPr>
              <a:t> </a:t>
            </a:r>
            <a:r>
              <a:rPr lang="en-US" sz="1400" dirty="0" err="1">
                <a:latin typeface="Arial" pitchFamily="34" charset="0"/>
                <a:cs typeface="Arial" pitchFamily="34" charset="0"/>
              </a:rPr>
              <a:t>empat</a:t>
            </a:r>
            <a:r>
              <a:rPr lang="en-US" sz="1400" dirty="0">
                <a:latin typeface="Arial" pitchFamily="34" charset="0"/>
                <a:cs typeface="Arial" pitchFamily="34" charset="0"/>
              </a:rPr>
              <a:t> </a:t>
            </a:r>
            <a:r>
              <a:rPr lang="en-US" sz="1400" dirty="0" err="1">
                <a:latin typeface="Arial" pitchFamily="34" charset="0"/>
                <a:cs typeface="Arial" pitchFamily="34" charset="0"/>
              </a:rPr>
              <a:t>golongan</a:t>
            </a:r>
            <a:r>
              <a:rPr lang="en-US" sz="1400" dirty="0">
                <a:latin typeface="Arial" pitchFamily="34" charset="0"/>
                <a:cs typeface="Arial" pitchFamily="34" charset="0"/>
              </a:rPr>
              <a:t> :</a:t>
            </a:r>
          </a:p>
          <a:p>
            <a:pPr marL="514350" indent="-514350" algn="just" eaLnBrk="1" fontAlgn="auto" hangingPunct="1">
              <a:lnSpc>
                <a:spcPct val="150000"/>
              </a:lnSpc>
              <a:spcAft>
                <a:spcPts val="0"/>
              </a:spcAft>
              <a:buClr>
                <a:srgbClr val="C00000"/>
              </a:buClr>
              <a:buFont typeface="+mj-lt"/>
              <a:buAutoNum type="arabicPeriod"/>
              <a:defRPr/>
            </a:pPr>
            <a:r>
              <a:rPr lang="en-US" sz="1400" dirty="0" err="1">
                <a:latin typeface="Arial" pitchFamily="34" charset="0"/>
                <a:cs typeface="Arial" pitchFamily="34" charset="0"/>
              </a:rPr>
              <a:t>Alat</a:t>
            </a:r>
            <a:r>
              <a:rPr lang="en-US" sz="1400" dirty="0">
                <a:latin typeface="Arial" pitchFamily="34" charset="0"/>
                <a:cs typeface="Arial" pitchFamily="34" charset="0"/>
              </a:rPr>
              <a:t> manual (Manual device</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Contoh</a:t>
            </a:r>
            <a:r>
              <a:rPr lang="en-US" sz="1400" dirty="0" smtClean="0">
                <a:latin typeface="Arial" pitchFamily="34" charset="0"/>
                <a:cs typeface="Arial" pitchFamily="34" charset="0"/>
              </a:rPr>
              <a:t> : </a:t>
            </a:r>
            <a:r>
              <a:rPr lang="en-US" sz="1400" dirty="0" err="1">
                <a:latin typeface="Arial" pitchFamily="34" charset="0"/>
                <a:cs typeface="Arial" pitchFamily="34" charset="0"/>
              </a:rPr>
              <a:t>Petroglyphs</a:t>
            </a:r>
            <a:r>
              <a:rPr lang="en-US" sz="1400" dirty="0">
                <a:latin typeface="Arial" pitchFamily="34" charset="0"/>
                <a:cs typeface="Arial" pitchFamily="34" charset="0"/>
              </a:rPr>
              <a:t>, </a:t>
            </a:r>
            <a:r>
              <a:rPr lang="en-US" sz="1400" dirty="0" err="1">
                <a:latin typeface="Arial" pitchFamily="34" charset="0"/>
                <a:cs typeface="Arial" pitchFamily="34" charset="0"/>
              </a:rPr>
              <a:t>lempengan</a:t>
            </a:r>
            <a:r>
              <a:rPr lang="en-US" sz="1400" dirty="0">
                <a:latin typeface="Arial" pitchFamily="34" charset="0"/>
                <a:cs typeface="Arial" pitchFamily="34" charset="0"/>
              </a:rPr>
              <a:t> </a:t>
            </a:r>
            <a:r>
              <a:rPr lang="en-US" sz="1400" dirty="0" err="1">
                <a:latin typeface="Arial" pitchFamily="34" charset="0"/>
                <a:cs typeface="Arial" pitchFamily="34" charset="0"/>
              </a:rPr>
              <a:t>tanah</a:t>
            </a:r>
            <a:r>
              <a:rPr lang="en-US" sz="1400" dirty="0">
                <a:latin typeface="Arial" pitchFamily="34" charset="0"/>
                <a:cs typeface="Arial" pitchFamily="34" charset="0"/>
              </a:rPr>
              <a:t> </a:t>
            </a:r>
            <a:r>
              <a:rPr lang="en-US" sz="1400" dirty="0" err="1">
                <a:latin typeface="Arial" pitchFamily="34" charset="0"/>
                <a:cs typeface="Arial" pitchFamily="34" charset="0"/>
              </a:rPr>
              <a:t>liat</a:t>
            </a:r>
            <a:r>
              <a:rPr lang="en-US" sz="1400" dirty="0">
                <a:latin typeface="Arial" pitchFamily="34" charset="0"/>
                <a:cs typeface="Arial" pitchFamily="34" charset="0"/>
              </a:rPr>
              <a:t>, papyrus, abacus, </a:t>
            </a:r>
            <a:r>
              <a:rPr lang="en-US" sz="1400" dirty="0" err="1">
                <a:latin typeface="Arial" pitchFamily="34" charset="0"/>
                <a:cs typeface="Arial" pitchFamily="34" charset="0"/>
              </a:rPr>
              <a:t>dsb</a:t>
            </a:r>
            <a:r>
              <a:rPr lang="en-US" sz="1400" dirty="0">
                <a:latin typeface="Arial" pitchFamily="34" charset="0"/>
                <a:cs typeface="Arial" pitchFamily="34" charset="0"/>
              </a:rPr>
              <a:t>)</a:t>
            </a:r>
          </a:p>
          <a:p>
            <a:pPr marL="514350" indent="-514350" algn="just" eaLnBrk="1" fontAlgn="auto" hangingPunct="1">
              <a:lnSpc>
                <a:spcPct val="150000"/>
              </a:lnSpc>
              <a:spcAft>
                <a:spcPts val="0"/>
              </a:spcAft>
              <a:buClr>
                <a:srgbClr val="C00000"/>
              </a:buClr>
              <a:buFont typeface="+mj-lt"/>
              <a:buAutoNum type="arabicPeriod"/>
              <a:defRPr/>
            </a:pPr>
            <a:r>
              <a:rPr lang="en-US" sz="1400" dirty="0" err="1">
                <a:latin typeface="Arial" pitchFamily="34" charset="0"/>
                <a:cs typeface="Arial" pitchFamily="34" charset="0"/>
              </a:rPr>
              <a:t>Alat mekanik  (mechanical device</a:t>
            </a:r>
            <a:r>
              <a:rPr lang="en-US" sz="1400" dirty="0" err="1" smtClean="0">
                <a:latin typeface="Arial" pitchFamily="34" charset="0"/>
                <a:cs typeface="Arial" pitchFamily="34" charset="0"/>
              </a:rPr>
              <a:t>). </a:t>
            </a:r>
            <a:r>
              <a:rPr lang="en-US" sz="1400" dirty="0" err="1">
                <a:latin typeface="Arial" pitchFamily="34" charset="0"/>
                <a:cs typeface="Arial" pitchFamily="34" charset="0"/>
              </a:rPr>
              <a:t>Contoh : Pascal’s Machine Aritmatic, </a:t>
            </a:r>
          </a:p>
          <a:p>
            <a:pPr marL="514350" indent="-514350" algn="just" eaLnBrk="1" fontAlgn="auto" hangingPunct="1">
              <a:lnSpc>
                <a:spcPct val="150000"/>
              </a:lnSpc>
              <a:spcAft>
                <a:spcPts val="0"/>
              </a:spcAft>
              <a:buClr>
                <a:srgbClr val="C00000"/>
              </a:buClr>
              <a:buFont typeface="+mj-lt"/>
              <a:buAutoNum type="arabicPeriod"/>
              <a:defRPr/>
            </a:pPr>
            <a:r>
              <a:rPr lang="en-US" sz="1400" dirty="0" err="1">
                <a:latin typeface="Arial" pitchFamily="34" charset="0"/>
                <a:cs typeface="Arial" pitchFamily="34" charset="0"/>
              </a:rPr>
              <a:t>Alat mekanik elektronik (Elektro mechanical device) </a:t>
            </a:r>
            <a:r>
              <a:rPr lang="en-US" sz="1400" dirty="0" err="1" smtClean="0">
                <a:latin typeface="Arial" pitchFamily="34" charset="0"/>
                <a:cs typeface="Arial" pitchFamily="34" charset="0"/>
              </a:rPr>
              <a:t>Contoh </a:t>
            </a:r>
            <a:r>
              <a:rPr lang="en-US" sz="1400" dirty="0" err="1">
                <a:latin typeface="Arial" pitchFamily="34" charset="0"/>
                <a:cs typeface="Arial" pitchFamily="34" charset="0"/>
              </a:rPr>
              <a:t>: Differential analyzer yaitu berupa computer analog pertama untuk memecehkan persoalan persamaan diferensial.</a:t>
            </a:r>
          </a:p>
          <a:p>
            <a:pPr marL="514350" indent="-514350" algn="just" eaLnBrk="1" fontAlgn="auto" hangingPunct="1">
              <a:lnSpc>
                <a:spcPct val="150000"/>
              </a:lnSpc>
              <a:spcAft>
                <a:spcPts val="0"/>
              </a:spcAft>
              <a:buClr>
                <a:srgbClr val="C00000"/>
              </a:buClr>
              <a:buFont typeface="+mj-lt"/>
              <a:buAutoNum type="arabicPeriod"/>
              <a:defRPr/>
            </a:pPr>
            <a:r>
              <a:rPr lang="en-US" sz="1400" dirty="0" err="1">
                <a:latin typeface="Arial" pitchFamily="34" charset="0"/>
                <a:cs typeface="Arial" pitchFamily="34" charset="0"/>
              </a:rPr>
              <a:t>Alat elektronik (Electronic Device</a:t>
            </a:r>
            <a:r>
              <a:rPr lang="en-US" sz="1400" dirty="0" err="1" smtClean="0">
                <a:latin typeface="Arial" pitchFamily="34" charset="0"/>
                <a:cs typeface="Arial" pitchFamily="34" charset="0"/>
              </a:rPr>
              <a:t>). </a:t>
            </a:r>
            <a:r>
              <a:rPr lang="en-US" sz="1400" dirty="0" err="1">
                <a:latin typeface="Arial" pitchFamily="34" charset="0"/>
                <a:cs typeface="Arial" pitchFamily="34" charset="0"/>
              </a:rPr>
              <a:t>Contoh : Harvard Mark I ASCC, dimana alat tersebut mampu melakukan operasi aritmatik dan logika secara otomatis.</a:t>
            </a:r>
          </a:p>
          <a:p>
            <a:pPr marL="274320" indent="-274320" algn="just" eaLnBrk="1" fontAlgn="auto" hangingPunct="1">
              <a:lnSpc>
                <a:spcPct val="150000"/>
              </a:lnSpc>
              <a:spcAft>
                <a:spcPts val="0"/>
              </a:spcAft>
              <a:buClr>
                <a:schemeClr val="accent3"/>
              </a:buClr>
              <a:buFont typeface="Wingdings 2"/>
              <a:buChar char=""/>
              <a:defRPr/>
            </a:pPr>
            <a:endParaRPr lang="en-US" sz="1400" dirty="0">
              <a:latin typeface="Arial"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a:xfrm>
            <a:off x="533400" y="1143000"/>
            <a:ext cx="8183563" cy="4495800"/>
          </a:xfrm>
        </p:spPr>
        <p:txBody>
          <a:bodyPr/>
          <a:lstStyle/>
          <a:p>
            <a:r>
              <a:rPr lang="en-US" sz="1600" b="1" smtClean="0"/>
              <a:t>Rumah</a:t>
            </a:r>
          </a:p>
          <a:p>
            <a:r>
              <a:rPr lang="en-US" sz="1600" b="1" smtClean="0"/>
              <a:t>Dunia Kerja dan Pendidikan</a:t>
            </a:r>
          </a:p>
          <a:p>
            <a:r>
              <a:rPr lang="en-US" sz="1600" b="1" smtClean="0"/>
              <a:t>Pelayanan Masyarakat </a:t>
            </a:r>
          </a:p>
          <a:p>
            <a:pPr>
              <a:buFont typeface="Wingdings 2" pitchFamily="18" charset="2"/>
              <a:buNone/>
            </a:pPr>
            <a:r>
              <a:rPr lang="en-US" sz="1600" b="1" smtClean="0"/>
              <a:t>Peranan Manusia dalam IT</a:t>
            </a:r>
          </a:p>
          <a:p>
            <a:r>
              <a:rPr lang="en-US" sz="1600" smtClean="0"/>
              <a:t>Perkembangan IT bergantung pada kemampuan manusia yg terlibat secara langsung ataupun tak langsung.</a:t>
            </a:r>
          </a:p>
          <a:p>
            <a:r>
              <a:rPr lang="en-US" sz="1600" smtClean="0"/>
              <a:t>Produk IT hanya sebagai suatu media.</a:t>
            </a:r>
          </a:p>
          <a:p>
            <a:r>
              <a:rPr lang="en-US" sz="1600" smtClean="0"/>
              <a:t>Dibutuhkan iklim danregulasi kebijakan yg mendukung mekanisme IT.</a:t>
            </a:r>
          </a:p>
          <a:p>
            <a:r>
              <a:rPr lang="en-US" sz="1600" smtClean="0"/>
              <a:t>Pengguna perlu memiliki kualitas,kemampuan dan kompetensi tinggi.</a:t>
            </a:r>
          </a:p>
          <a:p>
            <a:r>
              <a:rPr lang="en-US" sz="1600" smtClean="0"/>
              <a:t>Dibutuhkan kebijakan dan strategi yg berkaitan dengan pengembangan SDM bidang IT untuk antisipasi perkembangan IT yg sangat pesat.</a:t>
            </a:r>
          </a:p>
          <a:p>
            <a:r>
              <a:rPr lang="en-US" sz="1600" smtClean="0"/>
              <a:t>Dibuthkan manajemen yg baik untuk mengelola implementasi IT</a:t>
            </a:r>
          </a:p>
          <a:p>
            <a:r>
              <a:rPr lang="en-US" sz="1600" smtClean="0"/>
              <a:t>Kelancaran implementasi IT selain bergantung pada strata pendidikandan practical training yg bersifat teknis, juga bergantung pada pengetahuan mengenai </a:t>
            </a:r>
            <a:r>
              <a:rPr lang="en-US" sz="1600" i="1" smtClean="0"/>
              <a:t>privacy, ethics,computer crime dsb.</a:t>
            </a:r>
          </a:p>
          <a:p>
            <a:endParaRPr lang="en-US" sz="1600" smtClean="0"/>
          </a:p>
        </p:txBody>
      </p:sp>
      <p:sp>
        <p:nvSpPr>
          <p:cNvPr id="22531" name="TextBox 3"/>
          <p:cNvSpPr txBox="1">
            <a:spLocks noChangeArrowheads="1"/>
          </p:cNvSpPr>
          <p:nvPr/>
        </p:nvSpPr>
        <p:spPr bwMode="auto">
          <a:xfrm>
            <a:off x="762000" y="762000"/>
            <a:ext cx="54165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t>IT Dalam Kehidupan Masyarakat</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04800" y="152400"/>
            <a:ext cx="5181600" cy="838200"/>
          </a:xfrm>
        </p:spPr>
        <p:txBody>
          <a:bodyPr/>
          <a:lstStyle/>
          <a:p>
            <a:pPr eaLnBrk="1" fontAlgn="auto" hangingPunct="1">
              <a:spcAft>
                <a:spcPts val="0"/>
              </a:spcAft>
              <a:defRPr/>
            </a:pPr>
            <a:r>
              <a:rPr lang="en-US" smtClean="0">
                <a:solidFill>
                  <a:schemeClr val="accent1">
                    <a:tint val="88000"/>
                    <a:satMod val="150000"/>
                  </a:schemeClr>
                </a:solidFill>
              </a:rPr>
              <a:t>Generasi Komputer</a:t>
            </a:r>
          </a:p>
        </p:txBody>
      </p:sp>
      <p:sp>
        <p:nvSpPr>
          <p:cNvPr id="3" name="Content Placeholder 2"/>
          <p:cNvSpPr>
            <a:spLocks noGrp="1"/>
          </p:cNvSpPr>
          <p:nvPr>
            <p:ph idx="1"/>
          </p:nvPr>
        </p:nvSpPr>
        <p:spPr>
          <a:xfrm>
            <a:off x="304800" y="1143000"/>
            <a:ext cx="8686800" cy="5410200"/>
          </a:xfrm>
        </p:spPr>
        <p:txBody>
          <a:bodyPr>
            <a:noAutofit/>
          </a:bodyPr>
          <a:lstStyle/>
          <a:p>
            <a:pPr marL="457200" indent="-274320" eaLnBrk="1" fontAlgn="auto" hangingPunct="1">
              <a:spcAft>
                <a:spcPts val="0"/>
              </a:spcAft>
              <a:buClr>
                <a:schemeClr val="accent3"/>
              </a:buClr>
              <a:buFont typeface="Wingdings 2"/>
              <a:buNone/>
              <a:defRPr/>
            </a:pPr>
            <a:r>
              <a:rPr lang="en-US" sz="2200" b="1" dirty="0" err="1" smtClean="0">
                <a:latin typeface="Arial" pitchFamily="34" charset="0"/>
                <a:cs typeface="Arial" pitchFamily="34" charset="0"/>
              </a:rPr>
              <a:t>Komputer</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Generasi</a:t>
            </a:r>
            <a:r>
              <a:rPr lang="en-US" sz="2200" b="1" dirty="0" smtClean="0">
                <a:latin typeface="Arial" pitchFamily="34" charset="0"/>
                <a:cs typeface="Arial" pitchFamily="34" charset="0"/>
              </a:rPr>
              <a:t> </a:t>
            </a:r>
            <a:r>
              <a:rPr lang="en-US" sz="2200" b="1" dirty="0" err="1" smtClean="0">
                <a:latin typeface="Arial" pitchFamily="34" charset="0"/>
                <a:cs typeface="Arial" pitchFamily="34" charset="0"/>
              </a:rPr>
              <a:t>Pertama</a:t>
            </a:r>
            <a:r>
              <a:rPr lang="en-US" sz="2200" b="1" dirty="0" smtClean="0">
                <a:latin typeface="Arial" pitchFamily="34" charset="0"/>
                <a:cs typeface="Arial" pitchFamily="34" charset="0"/>
              </a:rPr>
              <a:t> (1946-1959)</a:t>
            </a:r>
            <a:endParaRPr lang="en-US" sz="2200" dirty="0" smtClean="0">
              <a:latin typeface="Arial" pitchFamily="34" charset="0"/>
              <a:cs typeface="Arial" pitchFamily="34" charset="0"/>
            </a:endParaRPr>
          </a:p>
          <a:p>
            <a:pPr marL="274320" indent="-274320" eaLnBrk="1" fontAlgn="auto" hangingPunct="1">
              <a:spcAft>
                <a:spcPts val="0"/>
              </a:spcAft>
              <a:buClr>
                <a:schemeClr val="accent3"/>
              </a:buClr>
              <a:buFont typeface="Wingdings 2" pitchFamily="18" charset="2"/>
              <a:buNone/>
              <a:defRPr/>
            </a:pPr>
            <a:r>
              <a:rPr lang="en-US" sz="1400" dirty="0" err="1" smtClean="0">
                <a:latin typeface="Arial" pitchFamily="34" charset="0"/>
                <a:cs typeface="Arial" pitchFamily="34" charset="0"/>
              </a:rPr>
              <a:t>Ciri-ciri</a:t>
            </a:r>
            <a:r>
              <a:rPr lang="en-US" sz="1400" dirty="0" smtClean="0">
                <a:latin typeface="Arial" pitchFamily="34" charset="0"/>
                <a:cs typeface="Arial" pitchFamily="34" charset="0"/>
              </a:rPr>
              <a:t> :</a:t>
            </a:r>
          </a:p>
          <a:p>
            <a:pPr marL="274320" indent="-274320" eaLnBrk="1" fontAlgn="auto" hangingPunct="1">
              <a:spcAft>
                <a:spcPts val="0"/>
              </a:spcAft>
              <a:buClr>
                <a:schemeClr val="accent3"/>
              </a:buClr>
              <a:buFont typeface="Wingdings 2"/>
              <a:buChar char=""/>
              <a:defRPr/>
            </a:pPr>
            <a:r>
              <a:rPr lang="en-US" sz="1400" dirty="0" err="1" smtClean="0">
                <a:latin typeface="Arial" pitchFamily="34" charset="0"/>
                <a:cs typeface="Arial" pitchFamily="34" charset="0"/>
              </a:rPr>
              <a:t>Komponen</a:t>
            </a:r>
            <a:r>
              <a:rPr lang="en-US" sz="1400" dirty="0" smtClean="0">
                <a:latin typeface="Arial" pitchFamily="34" charset="0"/>
                <a:cs typeface="Arial" pitchFamily="34" charset="0"/>
              </a:rPr>
              <a:t> yang </a:t>
            </a:r>
            <a:r>
              <a:rPr lang="en-US" sz="1400" dirty="0" err="1" smtClean="0">
                <a:latin typeface="Arial" pitchFamily="34" charset="0"/>
                <a:cs typeface="Arial" pitchFamily="34" charset="0"/>
              </a:rPr>
              <a:t>digunakan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adalah</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tabung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hampa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udara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Vacum</a:t>
            </a:r>
            <a:r>
              <a:rPr lang="en-US" sz="1400" dirty="0" smtClean="0">
                <a:latin typeface="Arial" pitchFamily="34" charset="0"/>
                <a:cs typeface="Arial" pitchFamily="34" charset="0"/>
              </a:rPr>
              <a:t> tube) </a:t>
            </a:r>
          </a:p>
          <a:p>
            <a:pPr marL="274320" indent="-274320" eaLnBrk="1" fontAlgn="auto" hangingPunct="1">
              <a:spcAft>
                <a:spcPts val="0"/>
              </a:spcAft>
              <a:buClr>
                <a:schemeClr val="accent3"/>
              </a:buClr>
              <a:buFont typeface="Wingdings 2" pitchFamily="18" charset="2"/>
              <a:buNone/>
              <a:defRPr/>
            </a:pPr>
            <a:r>
              <a:rPr lang="en-US" sz="1400" dirty="0" smtClean="0">
                <a:latin typeface="Arial" pitchFamily="34" charset="0"/>
                <a:cs typeface="Arial" pitchFamily="34" charset="0"/>
              </a:rPr>
              <a:t>	</a:t>
            </a:r>
            <a:r>
              <a:rPr lang="en-US" sz="1400" dirty="0" err="1" smtClean="0"/>
              <a:t>sebagai</a:t>
            </a:r>
            <a:r>
              <a:rPr lang="en-US" sz="1400" dirty="0" smtClean="0"/>
              <a:t> </a:t>
            </a:r>
            <a:r>
              <a:rPr lang="en-US" sz="1400" dirty="0" err="1" smtClean="0"/>
              <a:t>penguat</a:t>
            </a:r>
            <a:r>
              <a:rPr lang="en-US" sz="1400" dirty="0" smtClean="0"/>
              <a:t> </a:t>
            </a:r>
            <a:r>
              <a:rPr lang="en-US" sz="1400" dirty="0" err="1" smtClean="0"/>
              <a:t>sinyal</a:t>
            </a:r>
            <a:r>
              <a:rPr lang="en-US" sz="1400" dirty="0" smtClean="0"/>
              <a:t>, </a:t>
            </a:r>
          </a:p>
          <a:p>
            <a:pPr marL="274320" indent="-274320" eaLnBrk="1" fontAlgn="auto" hangingPunct="1">
              <a:spcAft>
                <a:spcPts val="0"/>
              </a:spcAft>
              <a:buClr>
                <a:schemeClr val="accent3"/>
              </a:buClr>
              <a:buFont typeface="Wingdings 2" pitchFamily="18" charset="2"/>
              <a:buNone/>
              <a:defRPr/>
            </a:pPr>
            <a:r>
              <a:rPr lang="en-US" sz="1400" dirty="0" smtClean="0"/>
              <a:t>	</a:t>
            </a:r>
            <a:r>
              <a:rPr lang="en-US" sz="1400" dirty="0" err="1" smtClean="0"/>
              <a:t>Bahan</a:t>
            </a:r>
            <a:r>
              <a:rPr lang="en-US" sz="1400" dirty="0" smtClean="0"/>
              <a:t> </a:t>
            </a:r>
            <a:r>
              <a:rPr lang="en-US" sz="1400" dirty="0" err="1" smtClean="0"/>
              <a:t>bakunya</a:t>
            </a:r>
            <a:r>
              <a:rPr lang="en-US" sz="1400" dirty="0" smtClean="0"/>
              <a:t> </a:t>
            </a:r>
            <a:r>
              <a:rPr lang="en-US" sz="1400" dirty="0" err="1" smtClean="0"/>
              <a:t>terdiri</a:t>
            </a:r>
            <a:r>
              <a:rPr lang="en-US" sz="1400" dirty="0" smtClean="0"/>
              <a:t> </a:t>
            </a:r>
            <a:r>
              <a:rPr lang="en-US" sz="1400" dirty="0" err="1" smtClean="0"/>
              <a:t>dari</a:t>
            </a:r>
            <a:r>
              <a:rPr lang="en-US" sz="1400" dirty="0" smtClean="0"/>
              <a:t> </a:t>
            </a:r>
            <a:r>
              <a:rPr lang="en-US" sz="1400" dirty="0" err="1" smtClean="0"/>
              <a:t>kaca</a:t>
            </a:r>
            <a:r>
              <a:rPr lang="en-US" sz="1400" dirty="0" smtClean="0"/>
              <a:t>  </a:t>
            </a:r>
            <a:r>
              <a:rPr lang="en-US" sz="1400" dirty="0" err="1" smtClean="0"/>
              <a:t>sehingga</a:t>
            </a:r>
            <a:r>
              <a:rPr lang="en-US" sz="1400" dirty="0" smtClean="0"/>
              <a:t> </a:t>
            </a:r>
            <a:r>
              <a:rPr lang="en-US" sz="1400" dirty="0" err="1" smtClean="0"/>
              <a:t>banyak</a:t>
            </a:r>
            <a:r>
              <a:rPr lang="en-US" sz="1400" dirty="0" smtClean="0"/>
              <a:t> </a:t>
            </a:r>
            <a:r>
              <a:rPr lang="en-US" sz="1400" dirty="0" err="1" smtClean="0"/>
              <a:t>memiliki</a:t>
            </a:r>
            <a:r>
              <a:rPr lang="en-US" sz="1400" dirty="0" smtClean="0"/>
              <a:t> </a:t>
            </a:r>
            <a:r>
              <a:rPr lang="en-US" sz="1400" dirty="0" err="1" smtClean="0"/>
              <a:t>kelemahan</a:t>
            </a:r>
            <a:r>
              <a:rPr lang="en-US" sz="1400" dirty="0" smtClean="0"/>
              <a:t>   </a:t>
            </a:r>
          </a:p>
          <a:p>
            <a:pPr marL="274320" indent="-274320" eaLnBrk="1" fontAlgn="auto" hangingPunct="1">
              <a:spcAft>
                <a:spcPts val="0"/>
              </a:spcAft>
              <a:buClr>
                <a:schemeClr val="accent3"/>
              </a:buClr>
              <a:buFont typeface="Wingdings 2" pitchFamily="18" charset="2"/>
              <a:buNone/>
              <a:defRPr/>
            </a:pPr>
            <a:r>
              <a:rPr lang="en-US" sz="1400" dirty="0" smtClean="0"/>
              <a:t>	</a:t>
            </a:r>
            <a:r>
              <a:rPr lang="en-US" sz="1400" dirty="0" err="1" smtClean="0"/>
              <a:t>seperti</a:t>
            </a:r>
            <a:r>
              <a:rPr lang="en-US" sz="1400" dirty="0" smtClean="0"/>
              <a:t>: </a:t>
            </a:r>
            <a:r>
              <a:rPr lang="en-US" sz="1400" dirty="0" err="1" smtClean="0"/>
              <a:t>mudah</a:t>
            </a:r>
            <a:r>
              <a:rPr lang="en-US" sz="1400" dirty="0" smtClean="0"/>
              <a:t> </a:t>
            </a:r>
            <a:r>
              <a:rPr lang="en-US" sz="1400" dirty="0" err="1" smtClean="0"/>
              <a:t>pecah</a:t>
            </a:r>
            <a:r>
              <a:rPr lang="en-US" sz="1400" dirty="0" smtClean="0"/>
              <a:t>, </a:t>
            </a:r>
            <a:r>
              <a:rPr lang="en-US" sz="1400" dirty="0" err="1" smtClean="0"/>
              <a:t>dan</a:t>
            </a:r>
            <a:r>
              <a:rPr lang="en-US" sz="1400" dirty="0" smtClean="0"/>
              <a:t> </a:t>
            </a:r>
            <a:r>
              <a:rPr lang="en-US" sz="1400" dirty="0" err="1" smtClean="0"/>
              <a:t>mudah</a:t>
            </a:r>
            <a:r>
              <a:rPr lang="en-US" sz="1400" dirty="0" smtClean="0"/>
              <a:t> </a:t>
            </a:r>
            <a:r>
              <a:rPr lang="fi-FI" sz="1400" dirty="0" smtClean="0"/>
              <a:t>menyalurkan panas. </a:t>
            </a:r>
          </a:p>
          <a:p>
            <a:pPr marL="274320" indent="-274320" eaLnBrk="1" fontAlgn="auto" hangingPunct="1">
              <a:spcAft>
                <a:spcPts val="0"/>
              </a:spcAft>
              <a:buClr>
                <a:schemeClr val="accent3"/>
              </a:buClr>
              <a:buFont typeface="Wingdings 2" pitchFamily="18" charset="2"/>
              <a:buNone/>
              <a:defRPr/>
            </a:pPr>
            <a:r>
              <a:rPr lang="fi-FI" sz="1400" dirty="0" smtClean="0"/>
              <a:t>	Yang dinetralisir oleh komponen lain yang </a:t>
            </a:r>
            <a:r>
              <a:rPr lang="en-US" sz="1400" dirty="0" err="1" smtClean="0"/>
              <a:t>berfungsi</a:t>
            </a:r>
            <a:r>
              <a:rPr lang="en-US" sz="1400" dirty="0" smtClean="0"/>
              <a:t> </a:t>
            </a:r>
            <a:r>
              <a:rPr lang="en-US" sz="1400" dirty="0" err="1" smtClean="0"/>
              <a:t>sebagai</a:t>
            </a:r>
            <a:r>
              <a:rPr lang="en-US" sz="1400" dirty="0" smtClean="0"/>
              <a:t> </a:t>
            </a:r>
            <a:r>
              <a:rPr lang="en-US" sz="1400" dirty="0" err="1" smtClean="0"/>
              <a:t>pendingin</a:t>
            </a:r>
            <a:endParaRPr lang="en-US" sz="1400" dirty="0" smtClean="0"/>
          </a:p>
          <a:p>
            <a:pPr marL="274320" indent="-274320" eaLnBrk="1" fontAlgn="auto" hangingPunct="1">
              <a:spcAft>
                <a:spcPts val="0"/>
              </a:spcAft>
              <a:buClr>
                <a:schemeClr val="accent3"/>
              </a:buClr>
              <a:buFont typeface="Wingdings 2"/>
              <a:buChar char=""/>
              <a:defRPr/>
            </a:pPr>
            <a:endParaRPr lang="en-US" sz="1400" dirty="0" smtClean="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r>
              <a:rPr lang="en-US" sz="1400" dirty="0" smtClean="0">
                <a:latin typeface="Arial" pitchFamily="34" charset="0"/>
                <a:cs typeface="Arial" pitchFamily="34" charset="0"/>
              </a:rPr>
              <a:t>Program </a:t>
            </a:r>
            <a:r>
              <a:rPr lang="en-US" sz="1400" dirty="0" err="1" smtClean="0">
                <a:latin typeface="Arial" pitchFamily="34" charset="0"/>
                <a:cs typeface="Arial" pitchFamily="34" charset="0"/>
              </a:rPr>
              <a:t>dibuat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dengan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bahasa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mesin</a:t>
            </a:r>
            <a:r>
              <a:rPr lang="en-US" sz="1400" dirty="0" smtClean="0">
                <a:latin typeface="Arial" pitchFamily="34" charset="0"/>
                <a:cs typeface="Arial" pitchFamily="34" charset="0"/>
              </a:rPr>
              <a:t> </a:t>
            </a:r>
          </a:p>
          <a:p>
            <a:pPr marL="274320" indent="-274320" eaLnBrk="1" fontAlgn="auto" hangingPunct="1">
              <a:spcAft>
                <a:spcPts val="0"/>
              </a:spcAft>
              <a:buClr>
                <a:schemeClr val="accent3"/>
              </a:buClr>
              <a:buFont typeface="Wingdings 2"/>
              <a:buChar char=""/>
              <a:defRPr/>
            </a:pPr>
            <a:r>
              <a:rPr lang="en-US" sz="1400" dirty="0" err="1" smtClean="0">
                <a:latin typeface="Arial" pitchFamily="34" charset="0"/>
                <a:cs typeface="Arial" pitchFamily="34" charset="0"/>
              </a:rPr>
              <a:t>Menggunakan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konsep</a:t>
            </a:r>
            <a:r>
              <a:rPr lang="en-US" sz="1400" dirty="0" smtClean="0">
                <a:latin typeface="Arial" pitchFamily="34" charset="0"/>
                <a:cs typeface="Arial" pitchFamily="34" charset="0"/>
              </a:rPr>
              <a:t> store program </a:t>
            </a:r>
            <a:r>
              <a:rPr lang="en-US" sz="1400" dirty="0" err="1" smtClean="0">
                <a:latin typeface="Arial" pitchFamily="34" charset="0"/>
                <a:cs typeface="Arial" pitchFamily="34" charset="0"/>
              </a:rPr>
              <a:t>dengan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memori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utamanya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adalah</a:t>
            </a:r>
            <a:r>
              <a:rPr lang="en-US" sz="1400" dirty="0" smtClean="0">
                <a:latin typeface="Arial" pitchFamily="34" charset="0"/>
                <a:cs typeface="Arial" pitchFamily="34" charset="0"/>
              </a:rPr>
              <a:t> magnetic core storage.</a:t>
            </a:r>
          </a:p>
          <a:p>
            <a:pPr marL="274320" indent="-274320" eaLnBrk="1" fontAlgn="auto" hangingPunct="1">
              <a:spcAft>
                <a:spcPts val="0"/>
              </a:spcAft>
              <a:buClr>
                <a:schemeClr val="accent3"/>
              </a:buClr>
              <a:buFont typeface="Wingdings 2"/>
              <a:buChar char=""/>
              <a:defRPr/>
            </a:pPr>
            <a:r>
              <a:rPr lang="en-US" sz="1400" dirty="0" err="1" smtClean="0">
                <a:latin typeface="Arial" pitchFamily="34" charset="0"/>
                <a:cs typeface="Arial" pitchFamily="34" charset="0"/>
              </a:rPr>
              <a:t>Mengunakan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simpanan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luar</a:t>
            </a:r>
            <a:r>
              <a:rPr lang="en-US" sz="1400" dirty="0" smtClean="0">
                <a:latin typeface="Arial" pitchFamily="34" charset="0"/>
                <a:cs typeface="Arial" pitchFamily="34" charset="0"/>
              </a:rPr>
              <a:t> (Magnetic tape </a:t>
            </a:r>
            <a:r>
              <a:rPr lang="en-US" sz="1400" dirty="0" err="1" smtClean="0">
                <a:latin typeface="Arial" pitchFamily="34" charset="0"/>
                <a:cs typeface="Arial" pitchFamily="34" charset="0"/>
              </a:rPr>
              <a:t>dan</a:t>
            </a:r>
            <a:r>
              <a:rPr lang="en-US" sz="1400" dirty="0" smtClean="0">
                <a:latin typeface="Arial" pitchFamily="34" charset="0"/>
                <a:cs typeface="Arial" pitchFamily="34" charset="0"/>
              </a:rPr>
              <a:t> Disk)</a:t>
            </a:r>
          </a:p>
          <a:p>
            <a:pPr marL="274320" indent="-274320" eaLnBrk="1" fontAlgn="auto" hangingPunct="1">
              <a:spcAft>
                <a:spcPts val="0"/>
              </a:spcAft>
              <a:buClr>
                <a:schemeClr val="accent3"/>
              </a:buClr>
              <a:buFont typeface="Wingdings 2"/>
              <a:buChar char=""/>
              <a:defRPr/>
            </a:pPr>
            <a:r>
              <a:rPr lang="en-US" sz="1400" dirty="0" err="1" smtClean="0">
                <a:latin typeface="Arial" pitchFamily="34" charset="0"/>
                <a:cs typeface="Arial" pitchFamily="34" charset="0"/>
              </a:rPr>
              <a:t>Ukuran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fisik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besar</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cepat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panas</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proses</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kurang</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cepat</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simpanan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kecil</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membutuhkan</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daya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listrik</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besar</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orintasi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pada</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aplikasi</a:t>
            </a: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bisnis</a:t>
            </a:r>
            <a:r>
              <a:rPr lang="en-US" sz="1400" dirty="0" smtClean="0">
                <a:latin typeface="Arial" pitchFamily="34" charset="0"/>
                <a:cs typeface="Arial" pitchFamily="34" charset="0"/>
              </a:rPr>
              <a:t>.</a:t>
            </a:r>
          </a:p>
          <a:p>
            <a:pPr marL="274320" indent="-274320" eaLnBrk="1" fontAlgn="auto" hangingPunct="1">
              <a:spcAft>
                <a:spcPts val="0"/>
              </a:spcAft>
              <a:buClr>
                <a:schemeClr val="accent3"/>
              </a:buClr>
              <a:buFont typeface="Wingdings 2"/>
              <a:buChar char=""/>
              <a:defRPr/>
            </a:pPr>
            <a:r>
              <a:rPr lang="en-US" sz="1400" dirty="0" err="1" smtClean="0">
                <a:latin typeface="Arial" pitchFamily="34" charset="0"/>
                <a:cs typeface="Arial" pitchFamily="34" charset="0"/>
              </a:rPr>
              <a:t>Contoh</a:t>
            </a:r>
            <a:r>
              <a:rPr lang="en-US" sz="1400" dirty="0" smtClean="0">
                <a:latin typeface="Arial" pitchFamily="34" charset="0"/>
                <a:cs typeface="Arial" pitchFamily="34" charset="0"/>
              </a:rPr>
              <a:t> : ENIAC, Harvard Mark II</a:t>
            </a:r>
          </a:p>
          <a:p>
            <a:pPr marL="265176" indent="-265176" eaLnBrk="1" fontAlgn="auto" hangingPunct="1">
              <a:spcAft>
                <a:spcPts val="0"/>
              </a:spcAft>
              <a:buFont typeface="Wingdings 2" pitchFamily="18" charset="2"/>
              <a:buNone/>
              <a:defRPr/>
            </a:pPr>
            <a:r>
              <a:rPr lang="en-US" sz="1400" dirty="0" smtClean="0"/>
              <a:t>	</a:t>
            </a:r>
            <a:r>
              <a:rPr lang="en-US" sz="1400" dirty="0" err="1" smtClean="0"/>
              <a:t>Komputer</a:t>
            </a:r>
            <a:r>
              <a:rPr lang="en-US" sz="1400" dirty="0" smtClean="0"/>
              <a:t> ENIAC, yang </a:t>
            </a:r>
            <a:r>
              <a:rPr lang="en-US" sz="1400" dirty="0" err="1" smtClean="0"/>
              <a:t>merupakan</a:t>
            </a:r>
            <a:endParaRPr lang="en-US" sz="1400" dirty="0" smtClean="0"/>
          </a:p>
          <a:p>
            <a:pPr marL="265176" indent="-265176" eaLnBrk="1" fontAlgn="auto" hangingPunct="1">
              <a:spcAft>
                <a:spcPts val="0"/>
              </a:spcAft>
              <a:buFont typeface="Wingdings 2" pitchFamily="18" charset="2"/>
              <a:buNone/>
              <a:defRPr/>
            </a:pPr>
            <a:r>
              <a:rPr lang="en-US" sz="1400" dirty="0" smtClean="0"/>
              <a:t>	</a:t>
            </a:r>
            <a:r>
              <a:rPr lang="en-US" sz="1400" dirty="0" err="1" smtClean="0"/>
              <a:t>komputer</a:t>
            </a:r>
            <a:r>
              <a:rPr lang="en-US" sz="1400" dirty="0" smtClean="0"/>
              <a:t> </a:t>
            </a:r>
            <a:r>
              <a:rPr lang="en-US" sz="1400" dirty="0" err="1" smtClean="0"/>
              <a:t>elektronik</a:t>
            </a:r>
            <a:r>
              <a:rPr lang="en-US" sz="1400" dirty="0" smtClean="0"/>
              <a:t> </a:t>
            </a:r>
            <a:r>
              <a:rPr lang="en-US" sz="1400" dirty="0" err="1" smtClean="0"/>
              <a:t>pertama</a:t>
            </a:r>
            <a:r>
              <a:rPr lang="en-US" sz="1400" dirty="0" smtClean="0"/>
              <a:t> </a:t>
            </a:r>
            <a:r>
              <a:rPr lang="en-US" sz="1400" dirty="0" err="1" smtClean="0"/>
              <a:t>didunia</a:t>
            </a:r>
            <a:r>
              <a:rPr lang="en-US" sz="1400" dirty="0" smtClean="0"/>
              <a:t> yang </a:t>
            </a:r>
            <a:r>
              <a:rPr lang="en-US" sz="1400" dirty="0" err="1" smtClean="0"/>
              <a:t>mempunyai</a:t>
            </a:r>
            <a:r>
              <a:rPr lang="en-US" sz="1400" dirty="0" smtClean="0"/>
              <a:t> </a:t>
            </a:r>
            <a:r>
              <a:rPr lang="en-US" sz="1400" dirty="0" err="1" smtClean="0"/>
              <a:t>bobot</a:t>
            </a:r>
            <a:endParaRPr lang="en-US" sz="1400" dirty="0" smtClean="0"/>
          </a:p>
          <a:p>
            <a:pPr marL="265176" indent="-265176" eaLnBrk="1" fontAlgn="auto" hangingPunct="1">
              <a:spcAft>
                <a:spcPts val="0"/>
              </a:spcAft>
              <a:buFont typeface="Wingdings 2" pitchFamily="18" charset="2"/>
              <a:buNone/>
              <a:defRPr/>
            </a:pPr>
            <a:r>
              <a:rPr lang="nl-NL" sz="1400" dirty="0" smtClean="0"/>
              <a:t>	seberat 30 ton, panjang 30 M dan tinggi 2.4 M dan</a:t>
            </a:r>
          </a:p>
          <a:p>
            <a:pPr marL="265176" indent="-265176" eaLnBrk="1" fontAlgn="auto" hangingPunct="1">
              <a:spcAft>
                <a:spcPts val="0"/>
              </a:spcAft>
              <a:buFont typeface="Wingdings 2" pitchFamily="18" charset="2"/>
              <a:buNone/>
              <a:defRPr/>
            </a:pPr>
            <a:r>
              <a:rPr lang="en-US" sz="1400" dirty="0" smtClean="0"/>
              <a:t>	</a:t>
            </a:r>
            <a:r>
              <a:rPr lang="en-US" sz="1400" dirty="0" err="1" smtClean="0"/>
              <a:t>membutuhkan</a:t>
            </a:r>
            <a:r>
              <a:rPr lang="en-US" sz="1400" dirty="0" smtClean="0"/>
              <a:t> </a:t>
            </a:r>
            <a:r>
              <a:rPr lang="en-US" sz="1400" dirty="0" err="1" smtClean="0"/>
              <a:t>daya</a:t>
            </a:r>
            <a:r>
              <a:rPr lang="en-US" sz="1400" dirty="0" smtClean="0"/>
              <a:t> </a:t>
            </a:r>
            <a:r>
              <a:rPr lang="en-US" sz="1400" dirty="0" err="1" smtClean="0"/>
              <a:t>listrik</a:t>
            </a:r>
            <a:r>
              <a:rPr lang="en-US" sz="1400" dirty="0" smtClean="0"/>
              <a:t> 174 kilowatts</a:t>
            </a:r>
          </a:p>
          <a:p>
            <a:pPr marL="274320" indent="-274320" eaLnBrk="1" fontAlgn="auto" hangingPunct="1">
              <a:spcAft>
                <a:spcPts val="0"/>
              </a:spcAft>
              <a:buClr>
                <a:schemeClr val="accent3"/>
              </a:buClr>
              <a:buFont typeface="Wingdings 2"/>
              <a:buChar char=""/>
              <a:defRPr/>
            </a:pPr>
            <a:endParaRPr lang="en-US" sz="1400" dirty="0" smtClean="0">
              <a:latin typeface="Arial" pitchFamily="34" charset="0"/>
              <a:cs typeface="Arial" pitchFamily="34" charset="0"/>
            </a:endParaRPr>
          </a:p>
          <a:p>
            <a:pPr marL="274320" indent="-274320" eaLnBrk="1" fontAlgn="auto" hangingPunct="1">
              <a:spcAft>
                <a:spcPts val="0"/>
              </a:spcAft>
              <a:buClr>
                <a:schemeClr val="accent3"/>
              </a:buClr>
              <a:buFont typeface="Wingdings 2"/>
              <a:buChar char=""/>
              <a:defRPr/>
            </a:pPr>
            <a:endParaRPr lang="en-US" sz="1400" dirty="0" smtClean="0">
              <a:latin typeface="Arial" pitchFamily="34" charset="0"/>
              <a:cs typeface="Arial" pitchFamily="34" charset="0"/>
            </a:endParaRPr>
          </a:p>
        </p:txBody>
      </p:sp>
      <p:pic>
        <p:nvPicPr>
          <p:cNvPr id="2355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4495800"/>
            <a:ext cx="3265488"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34200" y="1752600"/>
            <a:ext cx="18192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704850"/>
            <a:ext cx="8229600" cy="590550"/>
          </a:xfrm>
        </p:spPr>
        <p:txBody>
          <a:bodyPr>
            <a:normAutofit fontScale="90000"/>
          </a:bodyPr>
          <a:lstStyle/>
          <a:p>
            <a:pPr eaLnBrk="1" fontAlgn="auto" hangingPunct="1">
              <a:spcAft>
                <a:spcPts val="0"/>
              </a:spcAft>
              <a:defRPr/>
            </a:pPr>
            <a:r>
              <a:rPr lang="en-US" sz="2800" smtClean="0">
                <a:solidFill>
                  <a:schemeClr val="accent1">
                    <a:tint val="88000"/>
                    <a:satMod val="150000"/>
                  </a:schemeClr>
                </a:solidFill>
                <a:cs typeface="Arial" charset="0"/>
              </a:rPr>
              <a:t>Komputer Generasi Kedua ( 1959 – 1965 )</a:t>
            </a:r>
            <a:br>
              <a:rPr lang="en-US" sz="2800" smtClean="0">
                <a:solidFill>
                  <a:schemeClr val="accent1">
                    <a:tint val="88000"/>
                    <a:satMod val="150000"/>
                  </a:schemeClr>
                </a:solidFill>
                <a:cs typeface="Arial" charset="0"/>
              </a:rPr>
            </a:br>
            <a:endParaRPr lang="en-US" sz="2800" smtClean="0">
              <a:solidFill>
                <a:schemeClr val="accent1">
                  <a:tint val="88000"/>
                  <a:satMod val="150000"/>
                </a:schemeClr>
              </a:solidFill>
            </a:endParaRPr>
          </a:p>
        </p:txBody>
      </p:sp>
      <p:sp>
        <p:nvSpPr>
          <p:cNvPr id="6" name="Rectangle 5"/>
          <p:cNvSpPr/>
          <p:nvPr/>
        </p:nvSpPr>
        <p:spPr>
          <a:xfrm>
            <a:off x="381000" y="1066800"/>
            <a:ext cx="7772400" cy="4032250"/>
          </a:xfrm>
          <a:prstGeom prst="rect">
            <a:avLst/>
          </a:prstGeom>
        </p:spPr>
        <p:txBody>
          <a:bodyPr>
            <a:spAutoFit/>
          </a:bodyPr>
          <a:lstStyle/>
          <a:p>
            <a:pPr marL="274320" indent="-274320" fontAlgn="auto">
              <a:spcAft>
                <a:spcPts val="0"/>
              </a:spcAft>
              <a:buClr>
                <a:schemeClr val="accent3"/>
              </a:buClr>
              <a:defRPr/>
            </a:pPr>
            <a:r>
              <a:rPr lang="en-US" sz="1600" dirty="0">
                <a:latin typeface="Arial" pitchFamily="34" charset="0"/>
                <a:cs typeface="Arial" pitchFamily="34" charset="0"/>
              </a:rPr>
              <a:t>CIRI-CIRI :</a:t>
            </a:r>
          </a:p>
          <a:p>
            <a:pPr marL="274320" indent="-274320" fontAlgn="auto">
              <a:spcAft>
                <a:spcPts val="0"/>
              </a:spcAft>
              <a:buClr>
                <a:schemeClr val="accent3"/>
              </a:buClr>
              <a:buFont typeface="Wingdings 2"/>
              <a:buChar char=""/>
              <a:defRPr/>
            </a:pPr>
            <a:r>
              <a:rPr lang="en-US" sz="1600" dirty="0" err="1">
                <a:latin typeface="Arial" pitchFamily="34" charset="0"/>
                <a:cs typeface="Arial" pitchFamily="34" charset="0"/>
              </a:rPr>
              <a:t>Komponen</a:t>
            </a:r>
            <a:r>
              <a:rPr lang="en-US" sz="1600" dirty="0">
                <a:latin typeface="Arial" pitchFamily="34" charset="0"/>
                <a:cs typeface="Arial" pitchFamily="34" charset="0"/>
              </a:rPr>
              <a:t> </a:t>
            </a:r>
            <a:r>
              <a:rPr lang="en-US" sz="1600" dirty="0" err="1">
                <a:latin typeface="Arial" pitchFamily="34" charset="0"/>
                <a:cs typeface="Arial" pitchFamily="34" charset="0"/>
              </a:rPr>
              <a:t>terbuat</a:t>
            </a:r>
            <a:r>
              <a:rPr lang="en-US" sz="1600" dirty="0">
                <a:latin typeface="Arial" pitchFamily="34" charset="0"/>
                <a:cs typeface="Arial" pitchFamily="34" charset="0"/>
              </a:rPr>
              <a:t> </a:t>
            </a:r>
            <a:r>
              <a:rPr lang="en-US" sz="1600" dirty="0" err="1">
                <a:latin typeface="Arial" pitchFamily="34" charset="0"/>
                <a:cs typeface="Arial" pitchFamily="34" charset="0"/>
              </a:rPr>
              <a:t>dari</a:t>
            </a:r>
            <a:r>
              <a:rPr lang="en-US" sz="1600" dirty="0">
                <a:latin typeface="Arial" pitchFamily="34" charset="0"/>
                <a:cs typeface="Arial" pitchFamily="34" charset="0"/>
              </a:rPr>
              <a:t> transistor : </a:t>
            </a:r>
          </a:p>
          <a:p>
            <a:pPr marL="274320" indent="-274320" fontAlgn="auto">
              <a:spcAft>
                <a:spcPts val="0"/>
              </a:spcAft>
              <a:buClr>
                <a:schemeClr val="accent3"/>
              </a:buClr>
              <a:defRPr/>
            </a:pPr>
            <a:r>
              <a:rPr lang="en-US" sz="1600" dirty="0">
                <a:latin typeface="Arial" pitchFamily="34" charset="0"/>
                <a:cs typeface="Arial" pitchFamily="34" charset="0"/>
              </a:rPr>
              <a:t>	</a:t>
            </a:r>
            <a:r>
              <a:rPr lang="en-US" sz="1600" dirty="0" err="1">
                <a:latin typeface="Arial" pitchFamily="34" charset="0"/>
              </a:rPr>
              <a:t>Bahan</a:t>
            </a:r>
            <a:r>
              <a:rPr lang="en-US" sz="1600" dirty="0">
                <a:latin typeface="Arial" pitchFamily="34" charset="0"/>
              </a:rPr>
              <a:t> </a:t>
            </a:r>
            <a:r>
              <a:rPr lang="en-US" sz="1600" dirty="0" err="1">
                <a:latin typeface="Arial" pitchFamily="34" charset="0"/>
              </a:rPr>
              <a:t>bakunya</a:t>
            </a:r>
            <a:r>
              <a:rPr lang="en-US" sz="1600" dirty="0">
                <a:latin typeface="Arial" pitchFamily="34" charset="0"/>
              </a:rPr>
              <a:t> </a:t>
            </a:r>
            <a:r>
              <a:rPr lang="en-US" sz="1600" dirty="0" err="1">
                <a:latin typeface="Arial" pitchFamily="34" charset="0"/>
              </a:rPr>
              <a:t>terdiri</a:t>
            </a:r>
            <a:r>
              <a:rPr lang="en-US" sz="1600" dirty="0">
                <a:latin typeface="Arial" pitchFamily="34" charset="0"/>
              </a:rPr>
              <a:t> </a:t>
            </a:r>
            <a:r>
              <a:rPr lang="en-US" sz="1600" dirty="0" err="1">
                <a:latin typeface="Arial" pitchFamily="34" charset="0"/>
              </a:rPr>
              <a:t>atas</a:t>
            </a:r>
            <a:r>
              <a:rPr lang="en-US" sz="1600" dirty="0">
                <a:latin typeface="Arial" pitchFamily="34" charset="0"/>
              </a:rPr>
              <a:t> </a:t>
            </a:r>
            <a:r>
              <a:rPr lang="en-US" sz="1600" dirty="0" err="1">
                <a:latin typeface="Arial" pitchFamily="34" charset="0"/>
              </a:rPr>
              <a:t>tiga</a:t>
            </a:r>
            <a:r>
              <a:rPr lang="en-US" sz="1600" dirty="0">
                <a:latin typeface="Arial" pitchFamily="34" charset="0"/>
              </a:rPr>
              <a:t> lapis, </a:t>
            </a:r>
            <a:r>
              <a:rPr lang="en-US" sz="1600" dirty="0" err="1">
                <a:latin typeface="Arial" pitchFamily="34" charset="0"/>
              </a:rPr>
              <a:t>yaitu</a:t>
            </a:r>
            <a:r>
              <a:rPr lang="en-US" sz="1600" dirty="0">
                <a:latin typeface="Arial" pitchFamily="34" charset="0"/>
              </a:rPr>
              <a:t>: </a:t>
            </a:r>
          </a:p>
          <a:p>
            <a:pPr marL="274320" indent="-274320" fontAlgn="auto">
              <a:spcAft>
                <a:spcPts val="0"/>
              </a:spcAft>
              <a:buClr>
                <a:schemeClr val="accent3"/>
              </a:buClr>
              <a:defRPr/>
            </a:pPr>
            <a:r>
              <a:rPr lang="en-US" sz="1600" dirty="0">
                <a:latin typeface="Arial" pitchFamily="34" charset="0"/>
              </a:rPr>
              <a:t>	"basic", "collector" </a:t>
            </a:r>
            <a:r>
              <a:rPr lang="en-US" sz="1600" dirty="0" err="1">
                <a:latin typeface="Arial" pitchFamily="34" charset="0"/>
              </a:rPr>
              <a:t>dan</a:t>
            </a:r>
            <a:r>
              <a:rPr lang="en-US" sz="1600" dirty="0">
                <a:latin typeface="Arial" pitchFamily="34" charset="0"/>
              </a:rPr>
              <a:t> "</a:t>
            </a:r>
            <a:r>
              <a:rPr lang="en-US" sz="1600" dirty="0" err="1">
                <a:latin typeface="Arial" pitchFamily="34" charset="0"/>
              </a:rPr>
              <a:t>emmiter</a:t>
            </a:r>
            <a:r>
              <a:rPr lang="en-US" sz="1600" dirty="0">
                <a:latin typeface="Arial" pitchFamily="34" charset="0"/>
              </a:rPr>
              <a:t>". </a:t>
            </a:r>
          </a:p>
          <a:p>
            <a:pPr marL="274320" indent="-274320" fontAlgn="auto">
              <a:spcAft>
                <a:spcPts val="0"/>
              </a:spcAft>
              <a:buClr>
                <a:schemeClr val="accent3"/>
              </a:buClr>
              <a:defRPr/>
            </a:pPr>
            <a:r>
              <a:rPr lang="en-US" sz="1600" dirty="0">
                <a:latin typeface="Arial" pitchFamily="34" charset="0"/>
              </a:rPr>
              <a:t>	Transistor </a:t>
            </a:r>
            <a:r>
              <a:rPr lang="en-US" sz="1600" dirty="0" err="1">
                <a:latin typeface="Arial" pitchFamily="34" charset="0"/>
              </a:rPr>
              <a:t>merupakan</a:t>
            </a:r>
            <a:r>
              <a:rPr lang="en-US" sz="1600" dirty="0">
                <a:latin typeface="Arial" pitchFamily="34" charset="0"/>
              </a:rPr>
              <a:t> </a:t>
            </a:r>
            <a:r>
              <a:rPr lang="en-US" sz="1600" dirty="0" err="1">
                <a:latin typeface="Arial" pitchFamily="34" charset="0"/>
              </a:rPr>
              <a:t>singkatan</a:t>
            </a:r>
            <a:r>
              <a:rPr lang="en-US" sz="1600" dirty="0">
                <a:latin typeface="Arial" pitchFamily="34" charset="0"/>
              </a:rPr>
              <a:t> </a:t>
            </a:r>
            <a:r>
              <a:rPr lang="en-US" sz="1600" dirty="0" err="1">
                <a:latin typeface="Arial" pitchFamily="34" charset="0"/>
              </a:rPr>
              <a:t>dari</a:t>
            </a:r>
            <a:r>
              <a:rPr lang="en-US" sz="1600" dirty="0">
                <a:latin typeface="Arial" pitchFamily="34" charset="0"/>
              </a:rPr>
              <a:t> Transfer Resistor</a:t>
            </a:r>
          </a:p>
          <a:p>
            <a:pPr marL="274320" indent="-274320" fontAlgn="auto">
              <a:spcAft>
                <a:spcPts val="0"/>
              </a:spcAft>
              <a:buClr>
                <a:schemeClr val="accent3"/>
              </a:buClr>
              <a:defRPr/>
            </a:pPr>
            <a:r>
              <a:rPr lang="en-US" sz="1600" dirty="0">
                <a:latin typeface="Arial" pitchFamily="34" charset="0"/>
              </a:rPr>
              <a:t>	yang </a:t>
            </a:r>
            <a:r>
              <a:rPr lang="en-US" sz="1600" dirty="0" err="1">
                <a:latin typeface="Arial" pitchFamily="34" charset="0"/>
              </a:rPr>
              <a:t>berarti</a:t>
            </a:r>
            <a:r>
              <a:rPr lang="en-US" sz="1600" dirty="0">
                <a:latin typeface="Arial" pitchFamily="34" charset="0"/>
              </a:rPr>
              <a:t> </a:t>
            </a:r>
            <a:r>
              <a:rPr lang="en-US" sz="1600" dirty="0" err="1">
                <a:latin typeface="Arial" pitchFamily="34" charset="0"/>
              </a:rPr>
              <a:t>dengan</a:t>
            </a:r>
            <a:r>
              <a:rPr lang="en-US" sz="1600" dirty="0">
                <a:latin typeface="Arial" pitchFamily="34" charset="0"/>
              </a:rPr>
              <a:t> </a:t>
            </a:r>
            <a:r>
              <a:rPr lang="en-US" sz="1600" dirty="0" err="1">
                <a:latin typeface="Arial" pitchFamily="34" charset="0"/>
              </a:rPr>
              <a:t>mempengaruhi</a:t>
            </a:r>
            <a:r>
              <a:rPr lang="en-US" sz="1600" dirty="0">
                <a:latin typeface="Arial" pitchFamily="34" charset="0"/>
              </a:rPr>
              <a:t> </a:t>
            </a:r>
            <a:r>
              <a:rPr lang="en-US" sz="1600" dirty="0" err="1">
                <a:latin typeface="Arial" pitchFamily="34" charset="0"/>
              </a:rPr>
              <a:t>daya</a:t>
            </a:r>
            <a:r>
              <a:rPr lang="en-US" sz="1600" dirty="0">
                <a:latin typeface="Arial" pitchFamily="34" charset="0"/>
              </a:rPr>
              <a:t> </a:t>
            </a:r>
            <a:r>
              <a:rPr lang="en-US" sz="1600" dirty="0" err="1">
                <a:latin typeface="Arial" pitchFamily="34" charset="0"/>
              </a:rPr>
              <a:t>tahan</a:t>
            </a:r>
            <a:r>
              <a:rPr lang="en-US" sz="1600" dirty="0">
                <a:latin typeface="Arial" pitchFamily="34" charset="0"/>
              </a:rPr>
              <a:t> </a:t>
            </a:r>
          </a:p>
          <a:p>
            <a:pPr marL="274320" indent="-274320" fontAlgn="auto">
              <a:spcAft>
                <a:spcPts val="0"/>
              </a:spcAft>
              <a:buClr>
                <a:schemeClr val="accent3"/>
              </a:buClr>
              <a:defRPr/>
            </a:pPr>
            <a:r>
              <a:rPr lang="en-US" sz="1600" dirty="0">
                <a:latin typeface="Arial" pitchFamily="34" charset="0"/>
              </a:rPr>
              <a:t>	</a:t>
            </a:r>
            <a:r>
              <a:rPr lang="en-US" sz="1600" dirty="0" err="1">
                <a:latin typeface="Arial" pitchFamily="34" charset="0"/>
              </a:rPr>
              <a:t>antara</a:t>
            </a:r>
            <a:r>
              <a:rPr lang="en-US" sz="1600" dirty="0">
                <a:latin typeface="Arial" pitchFamily="34" charset="0"/>
              </a:rPr>
              <a:t> </a:t>
            </a:r>
            <a:r>
              <a:rPr lang="en-US" sz="1600" dirty="0" err="1">
                <a:latin typeface="Arial" pitchFamily="34" charset="0"/>
              </a:rPr>
              <a:t>dua</a:t>
            </a:r>
            <a:r>
              <a:rPr lang="en-US" sz="1600" dirty="0">
                <a:latin typeface="Arial" pitchFamily="34" charset="0"/>
              </a:rPr>
              <a:t> </a:t>
            </a:r>
            <a:r>
              <a:rPr lang="en-US" sz="1600" dirty="0" err="1">
                <a:latin typeface="Arial" pitchFamily="34" charset="0"/>
              </a:rPr>
              <a:t>dari</a:t>
            </a:r>
            <a:r>
              <a:rPr lang="sv-SE" sz="1600" dirty="0">
                <a:latin typeface="Arial" pitchFamily="34" charset="0"/>
              </a:rPr>
              <a:t>tiga lapisan, maka daya (resistor) </a:t>
            </a:r>
          </a:p>
          <a:p>
            <a:pPr marL="274320" indent="-274320" fontAlgn="auto">
              <a:spcAft>
                <a:spcPts val="0"/>
              </a:spcAft>
              <a:buClr>
                <a:schemeClr val="accent3"/>
              </a:buClr>
              <a:defRPr/>
            </a:pPr>
            <a:r>
              <a:rPr lang="sv-SE" sz="1600" dirty="0">
                <a:latin typeface="Arial" pitchFamily="34" charset="0"/>
              </a:rPr>
              <a:t>	yang ada</a:t>
            </a:r>
            <a:r>
              <a:rPr lang="en-US" sz="1600" dirty="0" err="1">
                <a:latin typeface="Arial" pitchFamily="34" charset="0"/>
              </a:rPr>
              <a:t>pada</a:t>
            </a:r>
            <a:r>
              <a:rPr lang="en-US" sz="1600" dirty="0">
                <a:latin typeface="Arial" pitchFamily="34" charset="0"/>
              </a:rPr>
              <a:t> </a:t>
            </a:r>
            <a:r>
              <a:rPr lang="en-US" sz="1600" dirty="0" err="1">
                <a:latin typeface="Arial" pitchFamily="34" charset="0"/>
              </a:rPr>
              <a:t>lapisan</a:t>
            </a:r>
            <a:r>
              <a:rPr lang="en-US" sz="1600" dirty="0">
                <a:latin typeface="Arial" pitchFamily="34" charset="0"/>
              </a:rPr>
              <a:t> </a:t>
            </a:r>
            <a:r>
              <a:rPr lang="en-US" sz="1600" dirty="0" err="1">
                <a:latin typeface="Arial" pitchFamily="34" charset="0"/>
              </a:rPr>
              <a:t>berikutnya</a:t>
            </a:r>
            <a:r>
              <a:rPr lang="en-US" sz="1600" dirty="0">
                <a:latin typeface="Arial" pitchFamily="34" charset="0"/>
              </a:rPr>
              <a:t> </a:t>
            </a:r>
            <a:r>
              <a:rPr lang="en-US" sz="1600" dirty="0" err="1">
                <a:latin typeface="Arial" pitchFamily="34" charset="0"/>
              </a:rPr>
              <a:t>dapat</a:t>
            </a:r>
            <a:r>
              <a:rPr lang="en-US" sz="1600" dirty="0">
                <a:latin typeface="Arial" pitchFamily="34" charset="0"/>
              </a:rPr>
              <a:t> pula </a:t>
            </a:r>
            <a:r>
              <a:rPr lang="en-US" sz="1600" dirty="0" err="1">
                <a:latin typeface="Arial" pitchFamily="34" charset="0"/>
              </a:rPr>
              <a:t>dipengaruhi</a:t>
            </a:r>
            <a:r>
              <a:rPr lang="en-US" sz="1600" dirty="0">
                <a:latin typeface="Arial" pitchFamily="34" charset="0"/>
              </a:rPr>
              <a:t>.</a:t>
            </a:r>
          </a:p>
          <a:p>
            <a:pPr marL="274320" indent="-274320" fontAlgn="auto">
              <a:spcAft>
                <a:spcPts val="0"/>
              </a:spcAft>
              <a:buClr>
                <a:schemeClr val="accent3"/>
              </a:buClr>
              <a:buFont typeface="Wingdings 2"/>
              <a:buChar char=""/>
              <a:defRPr/>
            </a:pPr>
            <a:endParaRPr lang="en-US" sz="1600" dirty="0">
              <a:latin typeface="Arial" pitchFamily="34" charset="0"/>
              <a:cs typeface="Arial" pitchFamily="34" charset="0"/>
            </a:endParaRPr>
          </a:p>
          <a:p>
            <a:pPr marL="274320" indent="-274320" fontAlgn="auto">
              <a:spcAft>
                <a:spcPts val="0"/>
              </a:spcAft>
              <a:buClr>
                <a:schemeClr val="accent3"/>
              </a:buClr>
              <a:buFont typeface="Wingdings 2"/>
              <a:buChar char=""/>
              <a:defRPr/>
            </a:pPr>
            <a:r>
              <a:rPr lang="en-US" sz="1600" dirty="0">
                <a:latin typeface="Arial" pitchFamily="34" charset="0"/>
                <a:cs typeface="Arial" pitchFamily="34" charset="0"/>
              </a:rPr>
              <a:t>Program </a:t>
            </a:r>
            <a:r>
              <a:rPr lang="en-US" sz="1600" dirty="0" err="1">
                <a:latin typeface="Arial" pitchFamily="34" charset="0"/>
                <a:cs typeface="Arial" pitchFamily="34" charset="0"/>
              </a:rPr>
              <a:t>dibuat</a:t>
            </a:r>
            <a:r>
              <a:rPr lang="en-US" sz="1600" dirty="0">
                <a:latin typeface="Arial" pitchFamily="34" charset="0"/>
                <a:cs typeface="Arial" pitchFamily="34" charset="0"/>
              </a:rPr>
              <a:t> </a:t>
            </a:r>
            <a:r>
              <a:rPr lang="en-US" sz="1600" dirty="0" err="1">
                <a:latin typeface="Arial" pitchFamily="34" charset="0"/>
                <a:cs typeface="Arial" pitchFamily="34" charset="0"/>
              </a:rPr>
              <a:t>dengan</a:t>
            </a:r>
            <a:r>
              <a:rPr lang="en-US" sz="1600" dirty="0">
                <a:latin typeface="Arial" pitchFamily="34" charset="0"/>
                <a:cs typeface="Arial" pitchFamily="34" charset="0"/>
              </a:rPr>
              <a:t> </a:t>
            </a:r>
            <a:r>
              <a:rPr lang="en-US" sz="1600" dirty="0" err="1">
                <a:latin typeface="Arial" pitchFamily="34" charset="0"/>
                <a:cs typeface="Arial" pitchFamily="34" charset="0"/>
              </a:rPr>
              <a:t>bahasa</a:t>
            </a:r>
            <a:r>
              <a:rPr lang="en-US" sz="1600" dirty="0">
                <a:latin typeface="Arial" pitchFamily="34" charset="0"/>
                <a:cs typeface="Arial" pitchFamily="34" charset="0"/>
              </a:rPr>
              <a:t> </a:t>
            </a:r>
            <a:r>
              <a:rPr lang="en-US" sz="1600" dirty="0" err="1">
                <a:latin typeface="Arial" pitchFamily="34" charset="0"/>
                <a:cs typeface="Arial" pitchFamily="34" charset="0"/>
              </a:rPr>
              <a:t>tingkat</a:t>
            </a:r>
            <a:r>
              <a:rPr lang="en-US" sz="1600" dirty="0">
                <a:latin typeface="Arial" pitchFamily="34" charset="0"/>
                <a:cs typeface="Arial" pitchFamily="34" charset="0"/>
              </a:rPr>
              <a:t> </a:t>
            </a:r>
            <a:r>
              <a:rPr lang="en-US" sz="1600" dirty="0" err="1">
                <a:latin typeface="Arial" pitchFamily="34" charset="0"/>
                <a:cs typeface="Arial" pitchFamily="34" charset="0"/>
              </a:rPr>
              <a:t>tinggi</a:t>
            </a:r>
            <a:r>
              <a:rPr lang="en-US" sz="1600" dirty="0">
                <a:latin typeface="Arial" pitchFamily="34" charset="0"/>
                <a:cs typeface="Arial" pitchFamily="34" charset="0"/>
              </a:rPr>
              <a:t> : Cobol, Fortran, </a:t>
            </a:r>
            <a:r>
              <a:rPr lang="en-US" sz="1600" dirty="0" err="1">
                <a:latin typeface="Arial" pitchFamily="34" charset="0"/>
                <a:cs typeface="Arial" pitchFamily="34" charset="0"/>
              </a:rPr>
              <a:t>Algol</a:t>
            </a:r>
            <a:endParaRPr lang="en-US" sz="1600" dirty="0">
              <a:latin typeface="Arial" pitchFamily="34" charset="0"/>
              <a:cs typeface="Arial" pitchFamily="34" charset="0"/>
            </a:endParaRPr>
          </a:p>
          <a:p>
            <a:pPr marL="274320" indent="-274320" fontAlgn="auto">
              <a:spcAft>
                <a:spcPts val="0"/>
              </a:spcAft>
              <a:buClr>
                <a:schemeClr val="accent3"/>
              </a:buClr>
              <a:buFont typeface="Wingdings 2"/>
              <a:buChar char=""/>
              <a:defRPr/>
            </a:pPr>
            <a:r>
              <a:rPr lang="en-US" sz="1600" dirty="0" err="1">
                <a:latin typeface="Arial" pitchFamily="34" charset="0"/>
                <a:cs typeface="Arial" pitchFamily="34" charset="0"/>
              </a:rPr>
              <a:t>Kapasitas</a:t>
            </a:r>
            <a:r>
              <a:rPr lang="en-US" sz="1600" dirty="0">
                <a:latin typeface="Arial" pitchFamily="34" charset="0"/>
                <a:cs typeface="Arial" pitchFamily="34" charset="0"/>
              </a:rPr>
              <a:t> memory </a:t>
            </a:r>
            <a:r>
              <a:rPr lang="en-US" sz="1600" dirty="0" err="1">
                <a:latin typeface="Arial" pitchFamily="34" charset="0"/>
                <a:cs typeface="Arial" pitchFamily="34" charset="0"/>
              </a:rPr>
              <a:t>cukup</a:t>
            </a:r>
            <a:r>
              <a:rPr lang="en-US" sz="1600" dirty="0">
                <a:latin typeface="Arial" pitchFamily="34" charset="0"/>
                <a:cs typeface="Arial" pitchFamily="34" charset="0"/>
              </a:rPr>
              <a:t> </a:t>
            </a:r>
            <a:r>
              <a:rPr lang="en-US" sz="1600" dirty="0" err="1">
                <a:latin typeface="Arial" pitchFamily="34" charset="0"/>
                <a:cs typeface="Arial" pitchFamily="34" charset="0"/>
              </a:rPr>
              <a:t>besar</a:t>
            </a:r>
            <a:r>
              <a:rPr lang="en-US" sz="1600" dirty="0">
                <a:latin typeface="Arial" pitchFamily="34" charset="0"/>
                <a:cs typeface="Arial" pitchFamily="34" charset="0"/>
              </a:rPr>
              <a:t> </a:t>
            </a:r>
            <a:r>
              <a:rPr lang="en-US" sz="1600" dirty="0" err="1">
                <a:latin typeface="Arial" pitchFamily="34" charset="0"/>
                <a:cs typeface="Arial" pitchFamily="34" charset="0"/>
              </a:rPr>
              <a:t>dengan</a:t>
            </a:r>
            <a:r>
              <a:rPr lang="en-US" sz="1600" dirty="0">
                <a:latin typeface="Arial" pitchFamily="34" charset="0"/>
                <a:cs typeface="Arial" pitchFamily="34" charset="0"/>
              </a:rPr>
              <a:t> </a:t>
            </a:r>
            <a:r>
              <a:rPr lang="en-US" sz="1600" dirty="0" err="1">
                <a:latin typeface="Arial" pitchFamily="34" charset="0"/>
                <a:cs typeface="Arial" pitchFamily="34" charset="0"/>
              </a:rPr>
              <a:t>pengembangan</a:t>
            </a:r>
            <a:r>
              <a:rPr lang="en-US" sz="1600" dirty="0">
                <a:latin typeface="Arial" pitchFamily="34" charset="0"/>
                <a:cs typeface="Arial" pitchFamily="34" charset="0"/>
              </a:rPr>
              <a:t> magnetic core storage.</a:t>
            </a:r>
          </a:p>
          <a:p>
            <a:pPr marL="274320" indent="-274320" fontAlgn="auto">
              <a:spcAft>
                <a:spcPts val="0"/>
              </a:spcAft>
              <a:buClr>
                <a:schemeClr val="accent3"/>
              </a:buClr>
              <a:buFont typeface="Wingdings 2"/>
              <a:buChar char=""/>
              <a:defRPr/>
            </a:pPr>
            <a:r>
              <a:rPr lang="en-US" sz="1600" dirty="0" err="1">
                <a:latin typeface="Arial" pitchFamily="34" charset="0"/>
                <a:cs typeface="Arial" pitchFamily="34" charset="0"/>
              </a:rPr>
              <a:t>Menggunakan</a:t>
            </a:r>
            <a:r>
              <a:rPr lang="en-US" sz="1600" dirty="0">
                <a:latin typeface="Arial" pitchFamily="34" charset="0"/>
                <a:cs typeface="Arial" pitchFamily="34" charset="0"/>
              </a:rPr>
              <a:t> </a:t>
            </a:r>
            <a:r>
              <a:rPr lang="en-US" sz="1600" dirty="0" err="1">
                <a:latin typeface="Arial" pitchFamily="34" charset="0"/>
                <a:cs typeface="Arial" pitchFamily="34" charset="0"/>
              </a:rPr>
              <a:t>simpanan</a:t>
            </a:r>
            <a:r>
              <a:rPr lang="en-US" sz="1600" dirty="0">
                <a:latin typeface="Arial" pitchFamily="34" charset="0"/>
                <a:cs typeface="Arial" pitchFamily="34" charset="0"/>
              </a:rPr>
              <a:t> </a:t>
            </a:r>
            <a:r>
              <a:rPr lang="en-US" sz="1600" dirty="0" err="1">
                <a:latin typeface="Arial" pitchFamily="34" charset="0"/>
                <a:cs typeface="Arial" pitchFamily="34" charset="0"/>
              </a:rPr>
              <a:t>luar</a:t>
            </a:r>
            <a:r>
              <a:rPr lang="en-US" sz="1600" dirty="0">
                <a:latin typeface="Arial" pitchFamily="34" charset="0"/>
                <a:cs typeface="Arial" pitchFamily="34" charset="0"/>
              </a:rPr>
              <a:t> (Magnetic tape </a:t>
            </a:r>
            <a:r>
              <a:rPr lang="en-US" sz="1600" dirty="0" err="1">
                <a:latin typeface="Arial" pitchFamily="34" charset="0"/>
                <a:cs typeface="Arial" pitchFamily="34" charset="0"/>
              </a:rPr>
              <a:t>dan</a:t>
            </a:r>
            <a:r>
              <a:rPr lang="en-US" sz="1600" dirty="0">
                <a:latin typeface="Arial" pitchFamily="34" charset="0"/>
                <a:cs typeface="Arial" pitchFamily="34" charset="0"/>
              </a:rPr>
              <a:t> Magnetic disk)</a:t>
            </a:r>
          </a:p>
          <a:p>
            <a:pPr marL="274320" indent="-274320" fontAlgn="auto">
              <a:spcAft>
                <a:spcPts val="0"/>
              </a:spcAft>
              <a:buClr>
                <a:schemeClr val="accent3"/>
              </a:buClr>
              <a:buFont typeface="Wingdings 2"/>
              <a:buChar char=""/>
              <a:defRPr/>
            </a:pPr>
            <a:r>
              <a:rPr lang="en-US" sz="1600" dirty="0" err="1">
                <a:latin typeface="Arial" pitchFamily="34" charset="0"/>
                <a:cs typeface="Arial" pitchFamily="34" charset="0"/>
              </a:rPr>
              <a:t>Mempunyai</a:t>
            </a:r>
            <a:r>
              <a:rPr lang="en-US" sz="1600" dirty="0">
                <a:latin typeface="Arial" pitchFamily="34" charset="0"/>
                <a:cs typeface="Arial" pitchFamily="34" charset="0"/>
              </a:rPr>
              <a:t> </a:t>
            </a:r>
            <a:r>
              <a:rPr lang="en-US" sz="1600" dirty="0" err="1">
                <a:latin typeface="Arial" pitchFamily="34" charset="0"/>
                <a:cs typeface="Arial" pitchFamily="34" charset="0"/>
              </a:rPr>
              <a:t>kemamuan</a:t>
            </a:r>
            <a:r>
              <a:rPr lang="en-US" sz="1600" dirty="0">
                <a:latin typeface="Arial" pitchFamily="34" charset="0"/>
                <a:cs typeface="Arial" pitchFamily="34" charset="0"/>
              </a:rPr>
              <a:t> </a:t>
            </a:r>
            <a:r>
              <a:rPr lang="en-US" sz="1600" dirty="0" err="1">
                <a:latin typeface="Arial" pitchFamily="34" charset="0"/>
                <a:cs typeface="Arial" pitchFamily="34" charset="0"/>
              </a:rPr>
              <a:t>proses</a:t>
            </a:r>
            <a:r>
              <a:rPr lang="en-US" sz="1600" dirty="0">
                <a:latin typeface="Arial" pitchFamily="34" charset="0"/>
                <a:cs typeface="Arial" pitchFamily="34" charset="0"/>
              </a:rPr>
              <a:t> real time </a:t>
            </a:r>
            <a:r>
              <a:rPr lang="en-US" sz="1600" dirty="0" err="1">
                <a:latin typeface="Arial" pitchFamily="34" charset="0"/>
                <a:cs typeface="Arial" pitchFamily="34" charset="0"/>
              </a:rPr>
              <a:t>dan</a:t>
            </a:r>
            <a:r>
              <a:rPr lang="en-US" sz="1600" dirty="0">
                <a:latin typeface="Arial" pitchFamily="34" charset="0"/>
                <a:cs typeface="Arial" pitchFamily="34" charset="0"/>
              </a:rPr>
              <a:t> time sharing</a:t>
            </a:r>
          </a:p>
          <a:p>
            <a:pPr marL="274320" indent="-274320" fontAlgn="auto">
              <a:spcAft>
                <a:spcPts val="0"/>
              </a:spcAft>
              <a:buClr>
                <a:schemeClr val="accent3"/>
              </a:buClr>
              <a:buFont typeface="Wingdings 2"/>
              <a:buChar char=""/>
              <a:defRPr/>
            </a:pPr>
            <a:r>
              <a:rPr lang="en-US" sz="1600" dirty="0" err="1">
                <a:latin typeface="Arial" pitchFamily="34" charset="0"/>
                <a:cs typeface="Arial" pitchFamily="34" charset="0"/>
              </a:rPr>
              <a:t>Ukuran</a:t>
            </a:r>
            <a:r>
              <a:rPr lang="en-US" sz="1600" dirty="0">
                <a:latin typeface="Arial" pitchFamily="34" charset="0"/>
                <a:cs typeface="Arial" pitchFamily="34" charset="0"/>
              </a:rPr>
              <a:t> computer </a:t>
            </a:r>
            <a:r>
              <a:rPr lang="en-US" sz="1600" dirty="0" err="1">
                <a:latin typeface="Arial" pitchFamily="34" charset="0"/>
                <a:cs typeface="Arial" pitchFamily="34" charset="0"/>
              </a:rPr>
              <a:t>leih</a:t>
            </a:r>
            <a:r>
              <a:rPr lang="en-US" sz="1600" dirty="0">
                <a:latin typeface="Arial" pitchFamily="34" charset="0"/>
                <a:cs typeface="Arial" pitchFamily="34" charset="0"/>
              </a:rPr>
              <a:t> </a:t>
            </a:r>
            <a:r>
              <a:rPr lang="en-US" sz="1600" dirty="0" err="1">
                <a:latin typeface="Arial" pitchFamily="34" charset="0"/>
                <a:cs typeface="Arial" pitchFamily="34" charset="0"/>
              </a:rPr>
              <a:t>kecil</a:t>
            </a:r>
            <a:r>
              <a:rPr lang="en-US" sz="1600" dirty="0">
                <a:latin typeface="Arial" pitchFamily="34" charset="0"/>
                <a:cs typeface="Arial" pitchFamily="34" charset="0"/>
              </a:rPr>
              <a:t>, </a:t>
            </a:r>
            <a:r>
              <a:rPr lang="en-US" sz="1600" dirty="0" err="1">
                <a:latin typeface="Arial" pitchFamily="34" charset="0"/>
                <a:cs typeface="Arial" pitchFamily="34" charset="0"/>
              </a:rPr>
              <a:t>proses</a:t>
            </a:r>
            <a:r>
              <a:rPr lang="en-US" sz="1600" dirty="0">
                <a:latin typeface="Arial" pitchFamily="34" charset="0"/>
                <a:cs typeface="Arial" pitchFamily="34" charset="0"/>
              </a:rPr>
              <a:t> </a:t>
            </a:r>
            <a:r>
              <a:rPr lang="en-US" sz="1600" dirty="0" err="1">
                <a:latin typeface="Arial" pitchFamily="34" charset="0"/>
                <a:cs typeface="Arial" pitchFamily="34" charset="0"/>
              </a:rPr>
              <a:t>operasi</a:t>
            </a:r>
            <a:r>
              <a:rPr lang="en-US" sz="1600" dirty="0">
                <a:latin typeface="Arial" pitchFamily="34" charset="0"/>
                <a:cs typeface="Arial" pitchFamily="34" charset="0"/>
              </a:rPr>
              <a:t> </a:t>
            </a:r>
            <a:r>
              <a:rPr lang="en-US" sz="1600" dirty="0" err="1">
                <a:latin typeface="Arial" pitchFamily="34" charset="0"/>
                <a:cs typeface="Arial" pitchFamily="34" charset="0"/>
              </a:rPr>
              <a:t>sudah</a:t>
            </a:r>
            <a:r>
              <a:rPr lang="en-US" sz="1600" dirty="0">
                <a:latin typeface="Arial" pitchFamily="34" charset="0"/>
                <a:cs typeface="Arial" pitchFamily="34" charset="0"/>
              </a:rPr>
              <a:t> </a:t>
            </a:r>
            <a:r>
              <a:rPr lang="en-US" sz="1400" dirty="0" err="1">
                <a:latin typeface="Arial" pitchFamily="34" charset="0"/>
                <a:cs typeface="Arial" pitchFamily="34" charset="0"/>
              </a:rPr>
              <a:t>cepat</a:t>
            </a:r>
            <a:r>
              <a:rPr lang="en-US" sz="1600" dirty="0">
                <a:latin typeface="Arial" pitchFamily="34" charset="0"/>
                <a:cs typeface="Arial" pitchFamily="34" charset="0"/>
              </a:rPr>
              <a:t>, </a:t>
            </a:r>
            <a:r>
              <a:rPr lang="en-US" sz="1600" dirty="0" err="1">
                <a:latin typeface="Arial" pitchFamily="34" charset="0"/>
                <a:cs typeface="Arial" pitchFamily="34" charset="0"/>
              </a:rPr>
              <a:t>membutuhkan</a:t>
            </a:r>
            <a:r>
              <a:rPr lang="en-US" sz="1600" dirty="0">
                <a:latin typeface="Arial" pitchFamily="34" charset="0"/>
                <a:cs typeface="Arial" pitchFamily="34" charset="0"/>
              </a:rPr>
              <a:t> </a:t>
            </a:r>
            <a:r>
              <a:rPr lang="en-US" sz="1600" dirty="0" err="1">
                <a:latin typeface="Arial" pitchFamily="34" charset="0"/>
                <a:cs typeface="Arial" pitchFamily="34" charset="0"/>
              </a:rPr>
              <a:t>lebih</a:t>
            </a:r>
            <a:r>
              <a:rPr lang="en-US" sz="1600" dirty="0">
                <a:latin typeface="Arial" pitchFamily="34" charset="0"/>
                <a:cs typeface="Arial" pitchFamily="34" charset="0"/>
              </a:rPr>
              <a:t> </a:t>
            </a:r>
            <a:r>
              <a:rPr lang="en-US" sz="1600" dirty="0" err="1">
                <a:latin typeface="Arial" pitchFamily="34" charset="0"/>
                <a:cs typeface="Arial" pitchFamily="34" charset="0"/>
              </a:rPr>
              <a:t>sedikit</a:t>
            </a:r>
            <a:r>
              <a:rPr lang="en-US" sz="1600" dirty="0">
                <a:latin typeface="Arial" pitchFamily="34" charset="0"/>
                <a:cs typeface="Arial" pitchFamily="34" charset="0"/>
              </a:rPr>
              <a:t> </a:t>
            </a:r>
            <a:r>
              <a:rPr lang="en-US" sz="1600" dirty="0" err="1">
                <a:latin typeface="Arial" pitchFamily="34" charset="0"/>
                <a:cs typeface="Arial" pitchFamily="34" charset="0"/>
              </a:rPr>
              <a:t>daya</a:t>
            </a:r>
            <a:r>
              <a:rPr lang="en-US" sz="1600" dirty="0">
                <a:latin typeface="Arial" pitchFamily="34" charset="0"/>
                <a:cs typeface="Arial" pitchFamily="34" charset="0"/>
              </a:rPr>
              <a:t> </a:t>
            </a:r>
            <a:r>
              <a:rPr lang="en-US" sz="1600" dirty="0" err="1">
                <a:latin typeface="Arial" pitchFamily="34" charset="0"/>
                <a:cs typeface="Arial" pitchFamily="34" charset="0"/>
              </a:rPr>
              <a:t>listrik</a:t>
            </a:r>
            <a:r>
              <a:rPr lang="en-US" sz="1600" dirty="0">
                <a:latin typeface="Arial" pitchFamily="34" charset="0"/>
                <a:cs typeface="Arial" pitchFamily="34" charset="0"/>
              </a:rPr>
              <a:t>, </a:t>
            </a:r>
            <a:r>
              <a:rPr lang="en-US" sz="1600" dirty="0" err="1">
                <a:latin typeface="Arial" pitchFamily="34" charset="0"/>
                <a:cs typeface="Arial" pitchFamily="34" charset="0"/>
              </a:rPr>
              <a:t>orintasi</a:t>
            </a:r>
            <a:r>
              <a:rPr lang="en-US" sz="1600" dirty="0">
                <a:latin typeface="Arial" pitchFamily="34" charset="0"/>
                <a:cs typeface="Arial" pitchFamily="34" charset="0"/>
              </a:rPr>
              <a:t> </a:t>
            </a:r>
            <a:r>
              <a:rPr lang="en-US" sz="1600" dirty="0" err="1">
                <a:latin typeface="Arial" pitchFamily="34" charset="0"/>
                <a:cs typeface="Arial" pitchFamily="34" charset="0"/>
              </a:rPr>
              <a:t>aplikasi</a:t>
            </a:r>
            <a:r>
              <a:rPr lang="en-US" sz="1600" dirty="0">
                <a:latin typeface="Arial" pitchFamily="34" charset="0"/>
                <a:cs typeface="Arial" pitchFamily="34" charset="0"/>
              </a:rPr>
              <a:t> </a:t>
            </a:r>
            <a:r>
              <a:rPr lang="en-US" sz="1600" dirty="0" err="1">
                <a:latin typeface="Arial" pitchFamily="34" charset="0"/>
                <a:cs typeface="Arial" pitchFamily="34" charset="0"/>
              </a:rPr>
              <a:t>teknik</a:t>
            </a:r>
            <a:r>
              <a:rPr lang="en-US" sz="1600" dirty="0">
                <a:latin typeface="Arial" pitchFamily="34" charset="0"/>
                <a:cs typeface="Arial" pitchFamily="34" charset="0"/>
              </a:rPr>
              <a:t>.</a:t>
            </a:r>
          </a:p>
          <a:p>
            <a:pPr marL="274320" indent="-274320" fontAlgn="auto">
              <a:spcAft>
                <a:spcPts val="0"/>
              </a:spcAft>
              <a:buClr>
                <a:schemeClr val="accent3"/>
              </a:buClr>
              <a:buFont typeface="Wingdings 2"/>
              <a:buChar char=""/>
              <a:defRPr/>
            </a:pPr>
            <a:r>
              <a:rPr lang="en-US" sz="1600" dirty="0" err="1">
                <a:latin typeface="Arial" pitchFamily="34" charset="0"/>
                <a:cs typeface="Arial" pitchFamily="34" charset="0"/>
              </a:rPr>
              <a:t>Contoh</a:t>
            </a:r>
            <a:r>
              <a:rPr lang="en-US" sz="1600" dirty="0">
                <a:latin typeface="Arial" pitchFamily="34" charset="0"/>
                <a:cs typeface="Arial" pitchFamily="34" charset="0"/>
              </a:rPr>
              <a:t> : </a:t>
            </a:r>
            <a:r>
              <a:rPr lang="es-ES" sz="1600" dirty="0">
                <a:latin typeface="Arial" pitchFamily="34" charset="0"/>
              </a:rPr>
              <a:t>IBM Serie 1400, NCR Serie </a:t>
            </a:r>
            <a:r>
              <a:rPr lang="nl-NL" sz="1600" dirty="0">
                <a:latin typeface="Arial" pitchFamily="34" charset="0"/>
              </a:rPr>
              <a:t>304, MARK IV dan Honeywell Model 800.</a:t>
            </a:r>
          </a:p>
        </p:txBody>
      </p:sp>
      <p:pic>
        <p:nvPicPr>
          <p:cNvPr id="2458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295400"/>
            <a:ext cx="24161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5029200"/>
            <a:ext cx="2905125" cy="15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09600" y="533400"/>
            <a:ext cx="5715000" cy="533400"/>
          </a:xfrm>
        </p:spPr>
        <p:txBody>
          <a:bodyPr>
            <a:normAutofit fontScale="90000"/>
          </a:bodyPr>
          <a:lstStyle/>
          <a:p>
            <a:pPr eaLnBrk="1" fontAlgn="auto" hangingPunct="1">
              <a:spcAft>
                <a:spcPts val="0"/>
              </a:spcAft>
              <a:defRPr/>
            </a:pPr>
            <a:r>
              <a:rPr lang="en-US" smtClean="0">
                <a:solidFill>
                  <a:srgbClr val="C00000"/>
                </a:solidFill>
              </a:rPr>
              <a:t>Deskripsi Matakuliah</a:t>
            </a:r>
          </a:p>
        </p:txBody>
      </p:sp>
      <p:sp>
        <p:nvSpPr>
          <p:cNvPr id="7171" name="Content Placeholder 2"/>
          <p:cNvSpPr>
            <a:spLocks noGrp="1"/>
          </p:cNvSpPr>
          <p:nvPr>
            <p:ph idx="1"/>
          </p:nvPr>
        </p:nvSpPr>
        <p:spPr>
          <a:xfrm>
            <a:off x="228600" y="1219200"/>
            <a:ext cx="8001000" cy="1600200"/>
          </a:xfrm>
        </p:spPr>
        <p:txBody>
          <a:bodyPr/>
          <a:lstStyle/>
          <a:p>
            <a:pPr eaLnBrk="1" hangingPunct="1">
              <a:buClr>
                <a:srgbClr val="002060"/>
              </a:buClr>
              <a:buFont typeface="Wingdings" pitchFamily="2" charset="2"/>
              <a:buChar char="§"/>
            </a:pPr>
            <a:r>
              <a:rPr lang="en-US" sz="1800" smtClean="0">
                <a:latin typeface="Calibri" pitchFamily="34" charset="0"/>
              </a:rPr>
              <a:t>Matakuliah berisi perkenalan tentang teknologi informasi kepada mahasiswa    Jurusan Manajemen Informatika pada tingkat awal. </a:t>
            </a:r>
          </a:p>
          <a:p>
            <a:pPr eaLnBrk="1" hangingPunct="1">
              <a:buClr>
                <a:srgbClr val="002060"/>
              </a:buClr>
              <a:buFont typeface="Wingdings" pitchFamily="2" charset="2"/>
              <a:buChar char="§"/>
            </a:pPr>
            <a:r>
              <a:rPr lang="en-US" sz="1800" smtClean="0">
                <a:latin typeface="Calibri" pitchFamily="34" charset="0"/>
              </a:rPr>
              <a:t>Perkenalan meliputi sejarah perkembangan teknologi informasi, perangkat keras, perangkat lunak, pemanfaatan, isu-isu yang terkait dan trend teknologi informasi.</a:t>
            </a:r>
          </a:p>
          <a:p>
            <a:pPr eaLnBrk="1" hangingPunct="1">
              <a:buClr>
                <a:srgbClr val="002060"/>
              </a:buClr>
              <a:buFont typeface="Wingdings" pitchFamily="2" charset="2"/>
              <a:buChar char="§"/>
            </a:pPr>
            <a:endParaRPr lang="en-US" sz="1800" smtClean="0"/>
          </a:p>
        </p:txBody>
      </p:sp>
      <p:sp>
        <p:nvSpPr>
          <p:cNvPr id="5" name="Rectangle 4"/>
          <p:cNvSpPr>
            <a:spLocks noChangeArrowheads="1"/>
          </p:cNvSpPr>
          <p:nvPr/>
        </p:nvSpPr>
        <p:spPr bwMode="auto">
          <a:xfrm>
            <a:off x="228600" y="2895600"/>
            <a:ext cx="8077200" cy="2308225"/>
          </a:xfrm>
          <a:prstGeom prst="rect">
            <a:avLst/>
          </a:prstGeom>
          <a:noFill/>
          <a:ln w="9525">
            <a:noFill/>
            <a:miter lim="800000"/>
            <a:headEnd/>
            <a:tailEnd/>
          </a:ln>
        </p:spPr>
        <p:txBody>
          <a:bodyPr>
            <a:spAutoFit/>
          </a:bodyPr>
          <a:lstStyle/>
          <a:p>
            <a:pPr>
              <a:defRPr/>
            </a:pPr>
            <a:r>
              <a:rPr lang="fi-FI" dirty="0">
                <a:latin typeface="Calibri" pitchFamily="34" charset="0"/>
              </a:rPr>
              <a:t>Setelah mahasiswa mengikuti mata kuliah ini, mahasiswa :</a:t>
            </a:r>
          </a:p>
          <a:p>
            <a:pPr marL="342900" indent="-342900">
              <a:buClr>
                <a:srgbClr val="990000"/>
              </a:buClr>
              <a:buFont typeface="+mj-lt"/>
              <a:buAutoNum type="arabicPeriod"/>
              <a:defRPr/>
            </a:pPr>
            <a:r>
              <a:rPr lang="it-IT" dirty="0">
                <a:latin typeface="Calibri" pitchFamily="34" charset="0"/>
              </a:rPr>
              <a:t>Memahami peran teknologi informasi dalam kehidupan manusia dan manfaat yang </a:t>
            </a:r>
            <a:r>
              <a:rPr lang="en-US" dirty="0" err="1">
                <a:latin typeface="Calibri" pitchFamily="34" charset="0"/>
              </a:rPr>
              <a:t>diberikan</a:t>
            </a:r>
            <a:endParaRPr lang="en-US" dirty="0">
              <a:latin typeface="Calibri" pitchFamily="34" charset="0"/>
            </a:endParaRPr>
          </a:p>
          <a:p>
            <a:pPr marL="342900" indent="-342900">
              <a:buClr>
                <a:srgbClr val="990000"/>
              </a:buClr>
              <a:buFont typeface="+mj-lt"/>
              <a:buAutoNum type="arabicPeriod"/>
              <a:defRPr/>
            </a:pPr>
            <a:r>
              <a:rPr lang="en-US" dirty="0" err="1">
                <a:latin typeface="Calibri" pitchFamily="34" charset="0"/>
              </a:rPr>
              <a:t>Memahami</a:t>
            </a:r>
            <a:r>
              <a:rPr lang="en-US" dirty="0">
                <a:latin typeface="Calibri" pitchFamily="34" charset="0"/>
              </a:rPr>
              <a:t> </a:t>
            </a:r>
            <a:r>
              <a:rPr lang="en-US" dirty="0" err="1">
                <a:latin typeface="Calibri" pitchFamily="34" charset="0"/>
              </a:rPr>
              <a:t>isu-isu</a:t>
            </a:r>
            <a:r>
              <a:rPr lang="en-US" dirty="0">
                <a:latin typeface="Calibri" pitchFamily="34" charset="0"/>
              </a:rPr>
              <a:t> yang </a:t>
            </a:r>
            <a:r>
              <a:rPr lang="en-US" dirty="0" err="1">
                <a:latin typeface="Calibri" pitchFamily="34" charset="0"/>
              </a:rPr>
              <a:t>berkembang</a:t>
            </a:r>
            <a:r>
              <a:rPr lang="en-US" dirty="0">
                <a:latin typeface="Calibri" pitchFamily="34" charset="0"/>
              </a:rPr>
              <a:t> </a:t>
            </a:r>
            <a:r>
              <a:rPr lang="en-US" dirty="0" err="1">
                <a:latin typeface="Calibri" pitchFamily="34" charset="0"/>
              </a:rPr>
              <a:t>karena</a:t>
            </a:r>
            <a:r>
              <a:rPr lang="en-US" dirty="0">
                <a:latin typeface="Calibri" pitchFamily="34" charset="0"/>
              </a:rPr>
              <a:t> </a:t>
            </a:r>
            <a:r>
              <a:rPr lang="en-US" dirty="0" err="1">
                <a:latin typeface="Calibri" pitchFamily="34" charset="0"/>
              </a:rPr>
              <a:t>peran</a:t>
            </a:r>
            <a:r>
              <a:rPr lang="en-US" dirty="0">
                <a:latin typeface="Calibri" pitchFamily="34" charset="0"/>
              </a:rPr>
              <a:t> </a:t>
            </a:r>
            <a:r>
              <a:rPr lang="en-US" dirty="0" err="1">
                <a:latin typeface="Calibri" pitchFamily="34" charset="0"/>
              </a:rPr>
              <a:t>dan</a:t>
            </a:r>
            <a:r>
              <a:rPr lang="en-US" dirty="0">
                <a:latin typeface="Calibri" pitchFamily="34" charset="0"/>
              </a:rPr>
              <a:t> </a:t>
            </a:r>
            <a:r>
              <a:rPr lang="en-US" dirty="0" err="1">
                <a:latin typeface="Calibri" pitchFamily="34" charset="0"/>
              </a:rPr>
              <a:t>keberadaan</a:t>
            </a:r>
            <a:r>
              <a:rPr lang="en-US" dirty="0">
                <a:latin typeface="Calibri" pitchFamily="34" charset="0"/>
              </a:rPr>
              <a:t> </a:t>
            </a:r>
            <a:r>
              <a:rPr lang="en-US" dirty="0" err="1">
                <a:latin typeface="Calibri" pitchFamily="34" charset="0"/>
              </a:rPr>
              <a:t>teknologi</a:t>
            </a:r>
            <a:endParaRPr lang="en-US" dirty="0">
              <a:latin typeface="Calibri" pitchFamily="34" charset="0"/>
            </a:endParaRPr>
          </a:p>
          <a:p>
            <a:pPr marL="342900" indent="-342900">
              <a:buClr>
                <a:srgbClr val="990000"/>
              </a:buClr>
              <a:buFont typeface="+mj-lt"/>
              <a:buAutoNum type="arabicPeriod"/>
              <a:defRPr/>
            </a:pPr>
            <a:r>
              <a:rPr lang="en-US" dirty="0" err="1">
                <a:latin typeface="Calibri" pitchFamily="34" charset="0"/>
              </a:rPr>
              <a:t>Informasi</a:t>
            </a:r>
            <a:endParaRPr lang="en-US" dirty="0">
              <a:latin typeface="Calibri" pitchFamily="34" charset="0"/>
            </a:endParaRPr>
          </a:p>
          <a:p>
            <a:pPr marL="342900" indent="-342900">
              <a:buClr>
                <a:srgbClr val="990000"/>
              </a:buClr>
              <a:buFont typeface="+mj-lt"/>
              <a:buAutoNum type="arabicPeriod"/>
              <a:defRPr/>
            </a:pPr>
            <a:r>
              <a:rPr lang="en-US" dirty="0" err="1">
                <a:latin typeface="Calibri" pitchFamily="34" charset="0"/>
              </a:rPr>
              <a:t>Mengenal</a:t>
            </a:r>
            <a:r>
              <a:rPr lang="en-US" dirty="0">
                <a:latin typeface="Calibri" pitchFamily="34" charset="0"/>
              </a:rPr>
              <a:t> </a:t>
            </a:r>
            <a:r>
              <a:rPr lang="en-US" dirty="0" err="1">
                <a:latin typeface="Calibri" pitchFamily="34" charset="0"/>
              </a:rPr>
              <a:t>dasar</a:t>
            </a:r>
            <a:r>
              <a:rPr lang="en-US" dirty="0">
                <a:latin typeface="Calibri" pitchFamily="34" charset="0"/>
              </a:rPr>
              <a:t> </a:t>
            </a:r>
            <a:r>
              <a:rPr lang="en-US" dirty="0" err="1">
                <a:latin typeface="Calibri" pitchFamily="34" charset="0"/>
              </a:rPr>
              <a:t>kinerja</a:t>
            </a:r>
            <a:r>
              <a:rPr lang="en-US" dirty="0">
                <a:latin typeface="Calibri" pitchFamily="34" charset="0"/>
              </a:rPr>
              <a:t> </a:t>
            </a:r>
            <a:r>
              <a:rPr lang="en-US" dirty="0" err="1">
                <a:latin typeface="Calibri" pitchFamily="34" charset="0"/>
              </a:rPr>
              <a:t>perangkat</a:t>
            </a:r>
            <a:r>
              <a:rPr lang="en-US" dirty="0">
                <a:latin typeface="Calibri" pitchFamily="34" charset="0"/>
              </a:rPr>
              <a:t> </a:t>
            </a:r>
            <a:r>
              <a:rPr lang="en-US" dirty="0" err="1">
                <a:latin typeface="Calibri" pitchFamily="34" charset="0"/>
              </a:rPr>
              <a:t>keras</a:t>
            </a:r>
            <a:r>
              <a:rPr lang="en-US" dirty="0">
                <a:latin typeface="Calibri" pitchFamily="34" charset="0"/>
              </a:rPr>
              <a:t>, </a:t>
            </a:r>
            <a:r>
              <a:rPr lang="en-US" dirty="0" err="1">
                <a:latin typeface="Calibri" pitchFamily="34" charset="0"/>
              </a:rPr>
              <a:t>perangkat</a:t>
            </a:r>
            <a:r>
              <a:rPr lang="en-US" dirty="0">
                <a:latin typeface="Calibri" pitchFamily="34" charset="0"/>
              </a:rPr>
              <a:t> </a:t>
            </a:r>
            <a:r>
              <a:rPr lang="en-US" dirty="0" err="1">
                <a:latin typeface="Calibri" pitchFamily="34" charset="0"/>
              </a:rPr>
              <a:t>lunak</a:t>
            </a:r>
            <a:r>
              <a:rPr lang="en-US" dirty="0">
                <a:latin typeface="Calibri" pitchFamily="34" charset="0"/>
              </a:rPr>
              <a:t> </a:t>
            </a:r>
            <a:r>
              <a:rPr lang="en-US" dirty="0" err="1">
                <a:latin typeface="Calibri" pitchFamily="34" charset="0"/>
              </a:rPr>
              <a:t>dan</a:t>
            </a:r>
            <a:r>
              <a:rPr lang="en-US" dirty="0">
                <a:latin typeface="Calibri" pitchFamily="34" charset="0"/>
              </a:rPr>
              <a:t> </a:t>
            </a:r>
            <a:r>
              <a:rPr lang="en-US" dirty="0" err="1">
                <a:latin typeface="Calibri" pitchFamily="34" charset="0"/>
              </a:rPr>
              <a:t>sistem</a:t>
            </a:r>
            <a:r>
              <a:rPr lang="en-US" dirty="0">
                <a:latin typeface="Calibri" pitchFamily="34" charset="0"/>
              </a:rPr>
              <a:t> yang </a:t>
            </a:r>
            <a:r>
              <a:rPr lang="en-US" dirty="0" err="1">
                <a:latin typeface="Calibri" pitchFamily="34" charset="0"/>
              </a:rPr>
              <a:t>terbentuk</a:t>
            </a:r>
            <a:r>
              <a:rPr lang="en-US" dirty="0">
                <a:latin typeface="Calibri" pitchFamily="34" charset="0"/>
              </a:rPr>
              <a:t> </a:t>
            </a:r>
            <a:r>
              <a:rPr lang="en-US" dirty="0" err="1">
                <a:latin typeface="Calibri" pitchFamily="34" charset="0"/>
              </a:rPr>
              <a:t>oleh</a:t>
            </a:r>
            <a:r>
              <a:rPr lang="en-US" dirty="0">
                <a:latin typeface="Calibri" pitchFamily="34" charset="0"/>
              </a:rPr>
              <a:t> </a:t>
            </a:r>
            <a:r>
              <a:rPr lang="en-US" dirty="0" err="1">
                <a:latin typeface="Calibri" pitchFamily="34" charset="0"/>
              </a:rPr>
              <a:t>keduanya</a:t>
            </a:r>
            <a:endParaRPr lang="en-US" dirty="0">
              <a:latin typeface="Calibri" pitchFamily="34" charset="0"/>
            </a:endParaRPr>
          </a:p>
          <a:p>
            <a:pPr marL="342900" indent="-342900">
              <a:buClr>
                <a:srgbClr val="990000"/>
              </a:buClr>
              <a:buFont typeface="+mj-lt"/>
              <a:buAutoNum type="arabicPeriod"/>
              <a:defRPr/>
            </a:pPr>
            <a:r>
              <a:rPr lang="en-US" dirty="0" err="1">
                <a:latin typeface="Calibri" pitchFamily="34" charset="0"/>
              </a:rPr>
              <a:t>Mengenal</a:t>
            </a:r>
            <a:r>
              <a:rPr lang="en-US" dirty="0">
                <a:latin typeface="Calibri" pitchFamily="34" charset="0"/>
              </a:rPr>
              <a:t> </a:t>
            </a:r>
            <a:r>
              <a:rPr lang="en-US" dirty="0" err="1">
                <a:latin typeface="Calibri" pitchFamily="34" charset="0"/>
              </a:rPr>
              <a:t>cara</a:t>
            </a:r>
            <a:r>
              <a:rPr lang="en-US" dirty="0">
                <a:latin typeface="Calibri" pitchFamily="34" charset="0"/>
              </a:rPr>
              <a:t> </a:t>
            </a:r>
            <a:r>
              <a:rPr lang="en-US" dirty="0" err="1">
                <a:latin typeface="Calibri" pitchFamily="34" charset="0"/>
              </a:rPr>
              <a:t>kerja</a:t>
            </a:r>
            <a:r>
              <a:rPr lang="en-US" dirty="0">
                <a:latin typeface="Calibri" pitchFamily="34" charset="0"/>
              </a:rPr>
              <a:t> </a:t>
            </a:r>
            <a:r>
              <a:rPr lang="en-US" dirty="0" err="1">
                <a:latin typeface="Calibri" pitchFamily="34" charset="0"/>
              </a:rPr>
              <a:t>komputer</a:t>
            </a:r>
            <a:r>
              <a:rPr lang="en-US" dirty="0">
                <a:latin typeface="Calibri" pitchFamily="34" charset="0"/>
              </a:rPr>
              <a:t> </a:t>
            </a:r>
            <a:r>
              <a:rPr lang="en-US" dirty="0" err="1">
                <a:latin typeface="Calibri" pitchFamily="34" charset="0"/>
              </a:rPr>
              <a:t>dan</a:t>
            </a:r>
            <a:r>
              <a:rPr lang="en-US" dirty="0">
                <a:latin typeface="Calibri" pitchFamily="34" charset="0"/>
              </a:rPr>
              <a:t> </a:t>
            </a:r>
            <a:r>
              <a:rPr lang="en-US" dirty="0" err="1">
                <a:latin typeface="Calibri" pitchFamily="34" charset="0"/>
              </a:rPr>
              <a:t>pemecahan</a:t>
            </a:r>
            <a:r>
              <a:rPr lang="en-US" dirty="0">
                <a:latin typeface="Calibri" pitchFamily="34" charset="0"/>
              </a:rPr>
              <a:t> </a:t>
            </a:r>
            <a:r>
              <a:rPr lang="en-US" dirty="0" err="1">
                <a:latin typeface="Calibri" pitchFamily="34" charset="0"/>
              </a:rPr>
              <a:t>masalah</a:t>
            </a:r>
            <a:r>
              <a:rPr lang="en-US" dirty="0">
                <a:latin typeface="Calibri" pitchFamily="34" charset="0"/>
              </a:rPr>
              <a:t> </a:t>
            </a:r>
            <a:r>
              <a:rPr lang="en-US" dirty="0" err="1">
                <a:latin typeface="Calibri" pitchFamily="34" charset="0"/>
              </a:rPr>
              <a:t>menggunakan</a:t>
            </a:r>
            <a:r>
              <a:rPr lang="en-US" dirty="0">
                <a:latin typeface="Calibri" pitchFamily="34" charset="0"/>
              </a:rPr>
              <a:t> </a:t>
            </a:r>
            <a:r>
              <a:rPr lang="en-US" dirty="0" err="1">
                <a:latin typeface="Calibri" pitchFamily="34" charset="0"/>
              </a:rPr>
              <a:t>algoritma</a:t>
            </a:r>
            <a:endParaRPr lang="en-US" dirty="0">
              <a:latin typeface="Calibri"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7772400" cy="304800"/>
          </a:xfrm>
        </p:spPr>
        <p:txBody>
          <a:bodyPr>
            <a:normAutofit fontScale="90000"/>
          </a:bodyPr>
          <a:lstStyle/>
          <a:p>
            <a:pPr marL="571500" indent="-457200" eaLnBrk="1" fontAlgn="auto" hangingPunct="1">
              <a:spcBef>
                <a:spcPts val="0"/>
              </a:spcBef>
              <a:spcAft>
                <a:spcPts val="0"/>
              </a:spcAft>
              <a:defRPr/>
            </a:pPr>
            <a:r>
              <a:rPr lang="en-US" sz="2000" dirty="0" err="1" smtClean="0">
                <a:solidFill>
                  <a:schemeClr val="accent1">
                    <a:tint val="88000"/>
                    <a:satMod val="150000"/>
                  </a:schemeClr>
                </a:solidFill>
                <a:latin typeface="Arial" pitchFamily="34" charset="0"/>
                <a:cs typeface="Arial" pitchFamily="34" charset="0"/>
              </a:rPr>
              <a:t>Komputer</a:t>
            </a:r>
            <a:r>
              <a:rPr lang="en-US" sz="2000" dirty="0" smtClean="0">
                <a:solidFill>
                  <a:schemeClr val="accent1">
                    <a:tint val="88000"/>
                    <a:satMod val="150000"/>
                  </a:schemeClr>
                </a:solidFill>
                <a:latin typeface="Arial" pitchFamily="34" charset="0"/>
                <a:cs typeface="Arial" pitchFamily="34" charset="0"/>
              </a:rPr>
              <a:t> </a:t>
            </a:r>
            <a:r>
              <a:rPr lang="en-US" sz="2000" dirty="0" err="1" smtClean="0">
                <a:solidFill>
                  <a:schemeClr val="accent1">
                    <a:tint val="88000"/>
                    <a:satMod val="150000"/>
                  </a:schemeClr>
                </a:solidFill>
                <a:latin typeface="Arial" pitchFamily="34" charset="0"/>
                <a:cs typeface="Arial" pitchFamily="34" charset="0"/>
              </a:rPr>
              <a:t>Generasi</a:t>
            </a:r>
            <a:r>
              <a:rPr lang="en-US" sz="2000" dirty="0" smtClean="0">
                <a:solidFill>
                  <a:schemeClr val="accent1">
                    <a:tint val="88000"/>
                    <a:satMod val="150000"/>
                  </a:schemeClr>
                </a:solidFill>
                <a:latin typeface="Arial" pitchFamily="34" charset="0"/>
                <a:cs typeface="Arial" pitchFamily="34" charset="0"/>
              </a:rPr>
              <a:t> </a:t>
            </a:r>
            <a:r>
              <a:rPr lang="en-US" sz="2000" dirty="0" err="1" smtClean="0">
                <a:solidFill>
                  <a:schemeClr val="accent1">
                    <a:tint val="88000"/>
                    <a:satMod val="150000"/>
                  </a:schemeClr>
                </a:solidFill>
                <a:latin typeface="Arial" pitchFamily="34" charset="0"/>
                <a:cs typeface="Arial" pitchFamily="34" charset="0"/>
              </a:rPr>
              <a:t>Ketiga</a:t>
            </a:r>
            <a:r>
              <a:rPr lang="en-US" sz="2000" dirty="0" smtClean="0">
                <a:solidFill>
                  <a:schemeClr val="accent1">
                    <a:tint val="88000"/>
                    <a:satMod val="150000"/>
                  </a:schemeClr>
                </a:solidFill>
                <a:latin typeface="Arial" pitchFamily="34" charset="0"/>
                <a:cs typeface="Arial" pitchFamily="34" charset="0"/>
              </a:rPr>
              <a:t> (1965 – 1970 )</a:t>
            </a:r>
          </a:p>
        </p:txBody>
      </p:sp>
      <p:sp>
        <p:nvSpPr>
          <p:cNvPr id="3" name="Content Placeholder 2"/>
          <p:cNvSpPr>
            <a:spLocks noGrp="1"/>
          </p:cNvSpPr>
          <p:nvPr>
            <p:ph idx="1"/>
          </p:nvPr>
        </p:nvSpPr>
        <p:spPr>
          <a:xfrm>
            <a:off x="304800" y="762000"/>
            <a:ext cx="7391400" cy="3048000"/>
          </a:xfrm>
        </p:spPr>
        <p:txBody>
          <a:bodyPr>
            <a:noAutofit/>
          </a:bodyPr>
          <a:lstStyle/>
          <a:p>
            <a:pPr marL="274320" indent="-274320" algn="just" eaLnBrk="1" fontAlgn="auto" hangingPunct="1">
              <a:spcBef>
                <a:spcPts val="0"/>
              </a:spcBef>
              <a:spcAft>
                <a:spcPts val="0"/>
              </a:spcAft>
              <a:buClr>
                <a:schemeClr val="accent3"/>
              </a:buClr>
              <a:buFont typeface="Wingdings 2" pitchFamily="18" charset="2"/>
              <a:buNone/>
              <a:defRPr/>
            </a:pPr>
            <a:r>
              <a:rPr lang="en-US" sz="1600" dirty="0" smtClean="0">
                <a:latin typeface="Arial" pitchFamily="34" charset="0"/>
                <a:cs typeface="Arial" pitchFamily="34" charset="0"/>
              </a:rPr>
              <a:t>CIRI-CIRI :</a:t>
            </a: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Komponen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terbuat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dari</a:t>
            </a:r>
            <a:r>
              <a:rPr lang="en-US" sz="1600" dirty="0" smtClean="0">
                <a:latin typeface="Arial" pitchFamily="34" charset="0"/>
                <a:cs typeface="Arial" pitchFamily="34" charset="0"/>
              </a:rPr>
              <a:t> IC (Integrated Circuit)</a:t>
            </a: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Peningkatan</a:t>
            </a:r>
            <a:r>
              <a:rPr lang="en-US" sz="1600" dirty="0" smtClean="0">
                <a:latin typeface="Arial" pitchFamily="34" charset="0"/>
                <a:cs typeface="Arial" pitchFamily="34" charset="0"/>
              </a:rPr>
              <a:t> software</a:t>
            </a: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Lebih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cepat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lebih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tepat</a:t>
            </a:r>
            <a:endParaRPr lang="en-US" sz="1600" dirty="0" smtClean="0">
              <a:latin typeface="Arial" pitchFamily="34" charset="0"/>
              <a:cs typeface="Arial" pitchFamily="34" charset="0"/>
            </a:endParaRP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Kapasitas</a:t>
            </a:r>
            <a:r>
              <a:rPr lang="en-US" sz="1600" dirty="0" smtClean="0">
                <a:latin typeface="Arial" pitchFamily="34" charset="0"/>
                <a:cs typeface="Arial" pitchFamily="34" charset="0"/>
              </a:rPr>
              <a:t> memory </a:t>
            </a:r>
            <a:r>
              <a:rPr lang="en-US" sz="1600" dirty="0" err="1" smtClean="0">
                <a:latin typeface="Arial" pitchFamily="34" charset="0"/>
                <a:cs typeface="Arial" pitchFamily="34" charset="0"/>
              </a:rPr>
              <a:t>lebih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besar</a:t>
            </a:r>
            <a:endParaRPr lang="en-US" sz="1600" dirty="0" smtClean="0">
              <a:latin typeface="Arial" pitchFamily="34" charset="0"/>
              <a:cs typeface="Arial" pitchFamily="34" charset="0"/>
            </a:endParaRP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Menggunakan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simpanan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luar</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sifatnya</a:t>
            </a:r>
            <a:r>
              <a:rPr lang="en-US" sz="1600" dirty="0" smtClean="0">
                <a:latin typeface="Arial" pitchFamily="34" charset="0"/>
                <a:cs typeface="Arial" pitchFamily="34" charset="0"/>
              </a:rPr>
              <a:t> </a:t>
            </a:r>
            <a:r>
              <a:rPr lang="en-US" sz="1600" i="1" dirty="0" smtClean="0">
                <a:latin typeface="Arial" pitchFamily="34" charset="0"/>
                <a:cs typeface="Arial" pitchFamily="34" charset="0"/>
              </a:rPr>
              <a:t>random </a:t>
            </a:r>
            <a:r>
              <a:rPr lang="en-US" sz="1600" i="1" dirty="0" err="1" smtClean="0">
                <a:latin typeface="Arial" pitchFamily="34" charset="0"/>
                <a:cs typeface="Arial" pitchFamily="34" charset="0"/>
              </a:rPr>
              <a:t>acess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yaitu</a:t>
            </a:r>
            <a:r>
              <a:rPr lang="en-US" sz="1600" dirty="0" smtClean="0">
                <a:latin typeface="Arial" pitchFamily="34" charset="0"/>
                <a:cs typeface="Arial" pitchFamily="34" charset="0"/>
              </a:rPr>
              <a:t> disc magnetic</a:t>
            </a: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Penggunaan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listrik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lebih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hemat</a:t>
            </a:r>
            <a:endParaRPr lang="en-US" sz="1600" dirty="0" smtClean="0">
              <a:latin typeface="Arial" pitchFamily="34" charset="0"/>
              <a:cs typeface="Arial" pitchFamily="34" charset="0"/>
            </a:endParaRP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Memungkinkan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dilakukan</a:t>
            </a:r>
            <a:r>
              <a:rPr lang="en-US" sz="1600" dirty="0" smtClean="0">
                <a:latin typeface="Arial" pitchFamily="34" charset="0"/>
                <a:cs typeface="Arial" pitchFamily="34" charset="0"/>
              </a:rPr>
              <a:t> multi </a:t>
            </a:r>
            <a:r>
              <a:rPr lang="en-US" sz="1600" dirty="0" err="1" smtClean="0">
                <a:latin typeface="Arial" pitchFamily="34" charset="0"/>
                <a:cs typeface="Arial" pitchFamily="34" charset="0"/>
              </a:rPr>
              <a:t>prosesing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multi programming</a:t>
            </a: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Pengembangan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alat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input,output</a:t>
            </a:r>
            <a:endParaRPr lang="en-US" sz="1600" dirty="0" smtClean="0">
              <a:latin typeface="Arial" pitchFamily="34" charset="0"/>
              <a:cs typeface="Arial" pitchFamily="34" charset="0"/>
            </a:endParaRP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Harga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murah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dibandingkan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generasi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sebelumnya</a:t>
            </a:r>
            <a:r>
              <a:rPr lang="en-US" sz="1600" dirty="0" smtClean="0">
                <a:latin typeface="Arial" pitchFamily="34" charset="0"/>
                <a:cs typeface="Arial" pitchFamily="34" charset="0"/>
              </a:rPr>
              <a:t>.</a:t>
            </a: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Kemampuan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komunikasi</a:t>
            </a:r>
            <a:r>
              <a:rPr lang="en-US" sz="1600" dirty="0" smtClean="0">
                <a:latin typeface="Arial" pitchFamily="34" charset="0"/>
                <a:cs typeface="Arial" pitchFamily="34" charset="0"/>
              </a:rPr>
              <a:t> data</a:t>
            </a:r>
          </a:p>
          <a:p>
            <a:pPr marL="274320" indent="-274320" algn="just" eaLnBrk="1" fontAlgn="auto" hangingPunct="1">
              <a:spcBef>
                <a:spcPts val="0"/>
              </a:spcBef>
              <a:spcAft>
                <a:spcPts val="0"/>
              </a:spcAft>
              <a:buClr>
                <a:schemeClr val="accent3"/>
              </a:buClr>
              <a:buFont typeface="Wingdings 2"/>
              <a:buChar char=""/>
              <a:defRPr/>
            </a:pPr>
            <a:r>
              <a:rPr lang="en-US" sz="1600" dirty="0" err="1" smtClean="0">
                <a:latin typeface="Arial" pitchFamily="34" charset="0"/>
                <a:cs typeface="Arial" pitchFamily="34" charset="0"/>
              </a:rPr>
              <a:t>Contoh</a:t>
            </a:r>
            <a:r>
              <a:rPr lang="en-US" sz="1600" dirty="0" smtClean="0">
                <a:latin typeface="Arial" pitchFamily="34" charset="0"/>
                <a:cs typeface="Arial" pitchFamily="34" charset="0"/>
              </a:rPr>
              <a:t> : </a:t>
            </a:r>
            <a:r>
              <a:rPr lang="en-US" sz="1600" dirty="0" err="1" smtClean="0">
                <a:latin typeface="Arial" pitchFamily="34" charset="0"/>
                <a:cs typeface="Arial" pitchFamily="34" charset="0"/>
              </a:rPr>
              <a:t>Komputer</a:t>
            </a:r>
            <a:r>
              <a:rPr lang="en-US" sz="1600" dirty="0" smtClean="0">
                <a:latin typeface="Arial" pitchFamily="34" charset="0"/>
                <a:cs typeface="Arial" pitchFamily="34" charset="0"/>
              </a:rPr>
              <a:t> IBM S360, Univac 1108</a:t>
            </a:r>
          </a:p>
          <a:p>
            <a:pPr marL="274320" indent="-274320" algn="just" eaLnBrk="1" fontAlgn="auto" hangingPunct="1">
              <a:spcBef>
                <a:spcPts val="0"/>
              </a:spcBef>
              <a:spcAft>
                <a:spcPts val="0"/>
              </a:spcAft>
              <a:buClr>
                <a:schemeClr val="accent3"/>
              </a:buClr>
              <a:buFont typeface="Wingdings 2"/>
              <a:buChar char=""/>
              <a:defRPr/>
            </a:pPr>
            <a:endParaRPr lang="en-US" sz="1600" dirty="0"/>
          </a:p>
        </p:txBody>
      </p:sp>
      <p:pic>
        <p:nvPicPr>
          <p:cNvPr id="2560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267200"/>
            <a:ext cx="2514600" cy="194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5" name="Rectangle 4"/>
          <p:cNvSpPr>
            <a:spLocks noChangeArrowheads="1"/>
          </p:cNvSpPr>
          <p:nvPr/>
        </p:nvSpPr>
        <p:spPr bwMode="auto">
          <a:xfrm>
            <a:off x="3505200" y="4419600"/>
            <a:ext cx="4572000" cy="1354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t>IBM S-360 merupakan komputer</a:t>
            </a:r>
          </a:p>
          <a:p>
            <a:r>
              <a:rPr lang="en-US" sz="1600"/>
              <a:t>pertama yang menggunakan IC</a:t>
            </a:r>
          </a:p>
          <a:p>
            <a:r>
              <a:rPr lang="en-US" sz="1600"/>
              <a:t>dan diperkenalkan pada tahun</a:t>
            </a:r>
          </a:p>
          <a:p>
            <a:r>
              <a:rPr lang="en-US" sz="1600"/>
              <a:t>1964 seperti nampak pada</a:t>
            </a:r>
          </a:p>
          <a:p>
            <a:r>
              <a:rPr lang="en-US" sz="1600"/>
              <a:t>gambar disebelah.</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57200" y="704850"/>
            <a:ext cx="6781800" cy="361950"/>
          </a:xfrm>
        </p:spPr>
        <p:txBody>
          <a:bodyPr>
            <a:normAutofit fontScale="90000"/>
          </a:bodyPr>
          <a:lstStyle/>
          <a:p>
            <a:pPr eaLnBrk="1" fontAlgn="auto" hangingPunct="1">
              <a:spcAft>
                <a:spcPts val="0"/>
              </a:spcAft>
              <a:defRPr/>
            </a:pPr>
            <a:r>
              <a:rPr lang="en-US" sz="2000" smtClean="0">
                <a:solidFill>
                  <a:schemeClr val="accent1">
                    <a:tint val="88000"/>
                    <a:satMod val="150000"/>
                  </a:schemeClr>
                </a:solidFill>
                <a:latin typeface="Arial" charset="0"/>
                <a:cs typeface="Arial" charset="0"/>
              </a:rPr>
              <a:t>Komputer Generasi Keempat (Sejak tahun 1970)</a:t>
            </a:r>
            <a:endParaRPr lang="en-US" sz="2000" smtClean="0">
              <a:solidFill>
                <a:schemeClr val="accent1">
                  <a:tint val="88000"/>
                  <a:satMod val="150000"/>
                </a:schemeClr>
              </a:solidFill>
            </a:endParaRPr>
          </a:p>
        </p:txBody>
      </p:sp>
      <p:sp>
        <p:nvSpPr>
          <p:cNvPr id="26627" name="Rectangle 4"/>
          <p:cNvSpPr>
            <a:spLocks noChangeArrowheads="1"/>
          </p:cNvSpPr>
          <p:nvPr/>
        </p:nvSpPr>
        <p:spPr bwMode="auto">
          <a:xfrm>
            <a:off x="381000" y="1295400"/>
            <a:ext cx="77724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t>Microprocessor merupakan chiri khas komputer generasi ke-empat yang merupakan pemadatan ribuan IC kedalam sebuah Chip.</a:t>
            </a:r>
          </a:p>
          <a:p>
            <a:r>
              <a:rPr lang="en-US" sz="1600"/>
              <a:t>Karena bentuk yang semakin kecil dan kemampuan yang semakin meningkatmeningkat dan harga yang ditawarkan juga semakin murah. Microprocessor merupakan awal kelahiran komputer personal. Pada tahun</a:t>
            </a:r>
          </a:p>
          <a:p>
            <a:r>
              <a:rPr lang="en-US" sz="1600"/>
              <a:t>1971, Intel Corp kemudian mengembangkan microprocessor pertama serie 4004.</a:t>
            </a:r>
          </a:p>
        </p:txBody>
      </p:sp>
      <p:sp>
        <p:nvSpPr>
          <p:cNvPr id="26628" name="Rectangle 5"/>
          <p:cNvSpPr>
            <a:spLocks noChangeArrowheads="1"/>
          </p:cNvSpPr>
          <p:nvPr/>
        </p:nvSpPr>
        <p:spPr bwMode="auto">
          <a:xfrm>
            <a:off x="304800" y="2971800"/>
            <a:ext cx="7848600"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sz="1600"/>
              <a:t>Contoh generasi ini adalah Apple I </a:t>
            </a:r>
          </a:p>
          <a:p>
            <a:r>
              <a:rPr lang="en-US" sz="1600"/>
              <a:t>Computer yang dikembangkan oleh </a:t>
            </a:r>
            <a:r>
              <a:rPr lang="nl-NL" sz="1600"/>
              <a:t>Steve Wozniak dan </a:t>
            </a:r>
          </a:p>
          <a:p>
            <a:r>
              <a:rPr lang="nl-NL" sz="1600"/>
              <a:t>Steve Jobs dengan</a:t>
            </a:r>
            <a:r>
              <a:rPr lang="en-US" sz="1600"/>
              <a:t>cara memasukkan microprocessor pada </a:t>
            </a:r>
          </a:p>
          <a:p>
            <a:r>
              <a:rPr lang="en-US" sz="1600"/>
              <a:t>circuit board komputer. Disamping itu,kemudian muncul </a:t>
            </a:r>
          </a:p>
          <a:p>
            <a:r>
              <a:rPr lang="en-US" sz="1600"/>
              <a:t>TRS Model 80 dengan processor jenis Motorola 68000 dan</a:t>
            </a:r>
          </a:p>
          <a:p>
            <a:r>
              <a:rPr lang="en-US" sz="1600"/>
              <a:t>Zilog Z-80 menggunakan 64Kb RAM standard.</a:t>
            </a:r>
          </a:p>
          <a:p>
            <a:endParaRPr lang="en-US" sz="1600"/>
          </a:p>
          <a:p>
            <a:endParaRPr lang="en-US" sz="1600"/>
          </a:p>
          <a:p>
            <a:r>
              <a:rPr lang="en-US" sz="1600"/>
              <a:t>Komputer Apple II-e yang menggunakan </a:t>
            </a:r>
            <a:r>
              <a:rPr lang="pt-BR" sz="1600"/>
              <a:t>processor jenis 6502R </a:t>
            </a:r>
          </a:p>
          <a:p>
            <a:r>
              <a:rPr lang="pt-BR" sz="1600"/>
              <a:t>serta Ram sebesar 64</a:t>
            </a:r>
            <a:r>
              <a:rPr lang="en-US" sz="1600"/>
              <a:t>Kb seperti halnya pada gambar disebelah, </a:t>
            </a:r>
          </a:p>
          <a:p>
            <a:r>
              <a:rPr lang="en-US" sz="1600"/>
              <a:t>juga </a:t>
            </a:r>
            <a:r>
              <a:rPr lang="fi-FI" sz="1600"/>
              <a:t>merupakan salah satu komputer PC sangat </a:t>
            </a:r>
            <a:r>
              <a:rPr lang="pt-BR" sz="1600"/>
              <a:t>popular pada </a:t>
            </a:r>
          </a:p>
          <a:p>
            <a:r>
              <a:rPr lang="pt-BR" sz="1600"/>
              <a:t>masa itu. Operating Sistem yang </a:t>
            </a:r>
            <a:r>
              <a:rPr lang="en-US" sz="1600"/>
              <a:t>digunakan adalah: </a:t>
            </a:r>
          </a:p>
          <a:p>
            <a:r>
              <a:rPr lang="en-US" sz="1600"/>
              <a:t>CP/M 8 Bit. Komputer ini sangat populer pada awal tahun 80-an.</a:t>
            </a:r>
          </a:p>
        </p:txBody>
      </p:sp>
      <p:pic>
        <p:nvPicPr>
          <p:cNvPr id="2662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2971800"/>
            <a:ext cx="2057400"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4800600"/>
            <a:ext cx="2286000" cy="177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704850"/>
            <a:ext cx="8229600" cy="438150"/>
          </a:xfrm>
        </p:spPr>
        <p:txBody>
          <a:bodyPr>
            <a:normAutofit fontScale="90000"/>
          </a:bodyPr>
          <a:lstStyle/>
          <a:p>
            <a:pPr eaLnBrk="1" fontAlgn="auto" hangingPunct="1">
              <a:spcAft>
                <a:spcPts val="0"/>
              </a:spcAft>
              <a:defRPr/>
            </a:pPr>
            <a:r>
              <a:rPr lang="en-US" sz="3200" smtClean="0">
                <a:solidFill>
                  <a:schemeClr val="accent1">
                    <a:tint val="88000"/>
                    <a:satMod val="150000"/>
                  </a:schemeClr>
                </a:solidFill>
                <a:latin typeface="Arial" charset="0"/>
                <a:cs typeface="Arial" charset="0"/>
              </a:rPr>
              <a:t>Generasi Keempat Lanjutan ……..</a:t>
            </a:r>
            <a:endParaRPr lang="en-US" sz="3200" smtClean="0">
              <a:solidFill>
                <a:schemeClr val="accent1">
                  <a:tint val="88000"/>
                  <a:satMod val="150000"/>
                </a:schemeClr>
              </a:solidFill>
            </a:endParaRPr>
          </a:p>
        </p:txBody>
      </p:sp>
      <p:sp>
        <p:nvSpPr>
          <p:cNvPr id="27651" name="Rectangle 3"/>
          <p:cNvSpPr>
            <a:spLocks noChangeArrowheads="1"/>
          </p:cNvSpPr>
          <p:nvPr/>
        </p:nvSpPr>
        <p:spPr bwMode="auto">
          <a:xfrm>
            <a:off x="533400" y="1219200"/>
            <a:ext cx="45720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t>IBM mulai mengeluarkan Personal Computer pada sekitar tahun 1981 seperti yang nampak pada gambar, dengan menggunakan Operating System </a:t>
            </a:r>
            <a:r>
              <a:rPr lang="sv-SE" sz="1600"/>
              <a:t>MS-DOS 16 Bit. </a:t>
            </a:r>
          </a:p>
          <a:p>
            <a:r>
              <a:rPr lang="sv-SE" sz="1600"/>
              <a:t>Dikarenakan harga yang ditawarkan tidak jauh berbeda dengan komputer </a:t>
            </a:r>
            <a:r>
              <a:rPr lang="en-US" sz="1600"/>
              <a:t>lainnya, disamping teknologinya jauh lebih baik serta nama besar dari IBM sendiri, maka dalam waktu yang sangat singkat komputer ini menjadi sangat popular.</a:t>
            </a:r>
          </a:p>
        </p:txBody>
      </p:sp>
      <p:pic>
        <p:nvPicPr>
          <p:cNvPr id="2765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219200"/>
            <a:ext cx="2514600" cy="210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381000"/>
            <a:ext cx="8229600" cy="361950"/>
          </a:xfrm>
        </p:spPr>
        <p:txBody>
          <a:bodyPr>
            <a:normAutofit fontScale="90000"/>
          </a:bodyPr>
          <a:lstStyle/>
          <a:p>
            <a:pPr eaLnBrk="1" fontAlgn="auto" hangingPunct="1">
              <a:spcAft>
                <a:spcPts val="0"/>
              </a:spcAft>
              <a:defRPr/>
            </a:pPr>
            <a:r>
              <a:rPr lang="en-US" sz="2400" smtClean="0">
                <a:solidFill>
                  <a:schemeClr val="accent1">
                    <a:tint val="88000"/>
                    <a:satMod val="150000"/>
                  </a:schemeClr>
                </a:solidFill>
              </a:rPr>
              <a:t>Generasi berikutnya</a:t>
            </a:r>
          </a:p>
        </p:txBody>
      </p:sp>
      <p:sp>
        <p:nvSpPr>
          <p:cNvPr id="28675" name="Rectangle 4"/>
          <p:cNvSpPr>
            <a:spLocks noChangeArrowheads="1"/>
          </p:cNvSpPr>
          <p:nvPr/>
        </p:nvSpPr>
        <p:spPr bwMode="auto">
          <a:xfrm>
            <a:off x="304800" y="838200"/>
            <a:ext cx="5638800"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sz="1600"/>
              <a:t>Pada generasi ini ditandai dengan munculnya:</a:t>
            </a:r>
          </a:p>
          <a:p>
            <a:r>
              <a:rPr lang="en-US" sz="1600"/>
              <a:t>LSI (Large Scale Integration) yang merupakan</a:t>
            </a:r>
          </a:p>
          <a:p>
            <a:r>
              <a:rPr lang="en-US" sz="1600"/>
              <a:t>pemadatan ribuan microprocessor kedalam</a:t>
            </a:r>
          </a:p>
          <a:p>
            <a:r>
              <a:rPr lang="en-US" sz="1600"/>
              <a:t>sebuah microprocesor. </a:t>
            </a:r>
          </a:p>
          <a:p>
            <a:r>
              <a:rPr lang="en-US" sz="1600"/>
              <a:t>Selain itu, juga ditandai dengan munculnya microprocessor dan semi conductor. </a:t>
            </a:r>
          </a:p>
          <a:p>
            <a:r>
              <a:rPr lang="en-US" sz="1600"/>
              <a:t>Perusahaan-perusahaan yangmembuat micro-processor diantaranya adalah: Intel Corporation, Motorola, Zilog dan lainnya</a:t>
            </a:r>
            <a:r>
              <a:rPr lang="fi-FI" sz="1600"/>
              <a:t>lagi. Dipasaran bisa kita lihat adanya</a:t>
            </a:r>
          </a:p>
          <a:p>
            <a:r>
              <a:rPr lang="it-IT" sz="1600"/>
              <a:t>microprocessor dari Intel dengan model 4004,</a:t>
            </a:r>
          </a:p>
          <a:p>
            <a:r>
              <a:rPr lang="nl-NL" sz="1600"/>
              <a:t>8088, 80286, 80386, 80486, dan Pentium.</a:t>
            </a:r>
          </a:p>
        </p:txBody>
      </p:sp>
      <p:pic>
        <p:nvPicPr>
          <p:cNvPr id="2867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447800"/>
            <a:ext cx="24384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Rectangle 6"/>
          <p:cNvSpPr>
            <a:spLocks noChangeArrowheads="1"/>
          </p:cNvSpPr>
          <p:nvPr/>
        </p:nvSpPr>
        <p:spPr bwMode="auto">
          <a:xfrm>
            <a:off x="304800" y="3962400"/>
            <a:ext cx="5715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i-FI" sz="1600"/>
              <a:t>Pentium II diluncurkan pada tahun 1998, mulai</a:t>
            </a:r>
          </a:p>
          <a:p>
            <a:r>
              <a:rPr lang="pt-BR" sz="1600"/>
              <a:t>generasi Pentium II inilah EDORam diganti</a:t>
            </a:r>
          </a:p>
          <a:p>
            <a:r>
              <a:rPr lang="en-US" sz="1600"/>
              <a:t>dengan SDRAM, dan mulai diperkenalkan AGP</a:t>
            </a:r>
          </a:p>
          <a:p>
            <a:r>
              <a:rPr lang="fr-FR" sz="1600"/>
              <a:t>( Accelarator Graphic Port ), selain itu pada</a:t>
            </a:r>
          </a:p>
          <a:p>
            <a:r>
              <a:rPr lang="it-IT" sz="1600"/>
              <a:t>Pentium II ukuran dari cache memory mulai 512</a:t>
            </a:r>
          </a:p>
          <a:p>
            <a:r>
              <a:rPr lang="sv-SE" sz="1600"/>
              <a:t>Kb. Bentuk Processor Pentium II adalah SLOT</a:t>
            </a:r>
          </a:p>
          <a:p>
            <a:r>
              <a:rPr lang="it-IT" sz="1600"/>
              <a:t>bukan lagi CHIP seperti pada pentium I atau</a:t>
            </a:r>
          </a:p>
          <a:p>
            <a:r>
              <a:rPr lang="en-US" sz="1600"/>
              <a:t>Pentium Pro</a:t>
            </a:r>
          </a:p>
        </p:txBody>
      </p:sp>
      <p:pic>
        <p:nvPicPr>
          <p:cNvPr id="2867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4038600"/>
            <a:ext cx="32877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704850"/>
            <a:ext cx="8229600" cy="209550"/>
          </a:xfrm>
        </p:spPr>
        <p:txBody>
          <a:bodyPr>
            <a:normAutofit fontScale="90000"/>
          </a:bodyPr>
          <a:lstStyle/>
          <a:p>
            <a:pPr eaLnBrk="1" fontAlgn="auto" hangingPunct="1">
              <a:spcAft>
                <a:spcPts val="0"/>
              </a:spcAft>
              <a:defRPr/>
            </a:pPr>
            <a:r>
              <a:rPr lang="en-US" sz="2000" smtClean="0">
                <a:solidFill>
                  <a:schemeClr val="accent1">
                    <a:tint val="88000"/>
                    <a:satMod val="150000"/>
                  </a:schemeClr>
                </a:solidFill>
              </a:rPr>
              <a:t>Generasi berikutnya ………</a:t>
            </a:r>
          </a:p>
        </p:txBody>
      </p:sp>
      <p:sp>
        <p:nvSpPr>
          <p:cNvPr id="29699" name="Rectangle 3"/>
          <p:cNvSpPr>
            <a:spLocks noChangeArrowheads="1"/>
          </p:cNvSpPr>
          <p:nvPr/>
        </p:nvSpPr>
        <p:spPr bwMode="auto">
          <a:xfrm>
            <a:off x="381000" y="1066800"/>
            <a:ext cx="59436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t>Pentium-4 merupakan produksi terbaru dari</a:t>
            </a:r>
          </a:p>
          <a:p>
            <a:r>
              <a:rPr lang="en-US" sz="1600"/>
              <a:t>Intel Corporation yang diharapkan dapat</a:t>
            </a:r>
          </a:p>
          <a:p>
            <a:r>
              <a:rPr lang="fi-FI" sz="1600"/>
              <a:t>menutupi segala kelemahan yang ada pada</a:t>
            </a:r>
          </a:p>
          <a:p>
            <a:r>
              <a:rPr lang="en-US" sz="1600"/>
              <a:t>produk sebelumnya, disamping itu,</a:t>
            </a:r>
          </a:p>
          <a:p>
            <a:r>
              <a:rPr lang="en-US" sz="1600"/>
              <a:t>kemampuan dan kecepatan yang dimiliki</a:t>
            </a:r>
          </a:p>
          <a:p>
            <a:r>
              <a:rPr lang="en-US" sz="1600"/>
              <a:t>Pentium-4 juga bertambah menjadi 2 Ghz.</a:t>
            </a:r>
          </a:p>
          <a:p>
            <a:r>
              <a:rPr lang="en-US" sz="1600"/>
              <a:t>Gambar-gambar yang ditampilkan menjadi</a:t>
            </a:r>
          </a:p>
          <a:p>
            <a:r>
              <a:rPr lang="en-US" sz="1600"/>
              <a:t>lebih halus dan lebih tajam, disamping itu</a:t>
            </a:r>
          </a:p>
          <a:p>
            <a:r>
              <a:rPr lang="en-US" sz="1600"/>
              <a:t>kecepatan memproses, mengirim ataupun</a:t>
            </a:r>
          </a:p>
          <a:p>
            <a:r>
              <a:rPr lang="en-US" sz="1600"/>
              <a:t>menerima gambar juga menjadi semakin cepat.</a:t>
            </a:r>
          </a:p>
          <a:p>
            <a:r>
              <a:rPr lang="en-US" sz="1600"/>
              <a:t>Pentium-4 diproduksi dengan menggunakan</a:t>
            </a:r>
          </a:p>
          <a:p>
            <a:r>
              <a:rPr lang="en-US" sz="1600"/>
              <a:t>teknologi 0.18 mikron. Dengan bentuk yang</a:t>
            </a:r>
          </a:p>
          <a:p>
            <a:r>
              <a:rPr lang="en-US" sz="1600"/>
              <a:t>semakin kecil mengakibatkan daya, arus dan</a:t>
            </a:r>
          </a:p>
          <a:p>
            <a:r>
              <a:rPr lang="sv-SE" sz="1600"/>
              <a:t>tegangan panas yang dikeluarkan juga</a:t>
            </a:r>
          </a:p>
          <a:p>
            <a:r>
              <a:rPr lang="en-US" sz="1600"/>
              <a:t>semakin kecil. Dengan processor yang lebih</a:t>
            </a:r>
          </a:p>
          <a:p>
            <a:r>
              <a:rPr lang="en-US" sz="1600"/>
              <a:t>cepat dingin, dapat dihasilkan kecepatan MHz</a:t>
            </a:r>
          </a:p>
          <a:p>
            <a:r>
              <a:rPr lang="en-US" sz="1600"/>
              <a:t>yang lebih tinggi. Kecepatan yang dimiliki</a:t>
            </a:r>
          </a:p>
          <a:p>
            <a:r>
              <a:rPr lang="en-US" sz="1600"/>
              <a:t>adalah 20 kali lebih cepat dari generasi</a:t>
            </a:r>
          </a:p>
          <a:p>
            <a:r>
              <a:rPr lang="en-US" sz="1600"/>
              <a:t>Pentium - 3.</a:t>
            </a:r>
          </a:p>
          <a:p>
            <a:endParaRPr lang="en-US" sz="1600"/>
          </a:p>
        </p:txBody>
      </p:sp>
      <p:pic>
        <p:nvPicPr>
          <p:cNvPr id="297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295400"/>
            <a:ext cx="2106613"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600" y="3352800"/>
            <a:ext cx="149542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9000" y="4343400"/>
            <a:ext cx="127635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704850"/>
            <a:ext cx="8229600" cy="514350"/>
          </a:xfrm>
        </p:spPr>
        <p:txBody>
          <a:bodyPr>
            <a:normAutofit fontScale="90000"/>
          </a:bodyPr>
          <a:lstStyle/>
          <a:p>
            <a:pPr eaLnBrk="1" fontAlgn="auto" hangingPunct="1">
              <a:spcAft>
                <a:spcPts val="0"/>
              </a:spcAft>
              <a:defRPr/>
            </a:pPr>
            <a:r>
              <a:rPr lang="en-US" sz="3200" smtClean="0">
                <a:solidFill>
                  <a:srgbClr val="C00000"/>
                </a:solidFill>
              </a:rPr>
              <a:t>KOMPONEN TI</a:t>
            </a:r>
            <a:endParaRPr lang="en-GB" sz="3200" smtClean="0">
              <a:solidFill>
                <a:srgbClr val="C00000"/>
              </a:solidFill>
            </a:endParaRPr>
          </a:p>
        </p:txBody>
      </p:sp>
      <p:sp>
        <p:nvSpPr>
          <p:cNvPr id="30723" name="Rectangle 3"/>
          <p:cNvSpPr>
            <a:spLocks noGrp="1" noChangeArrowheads="1"/>
          </p:cNvSpPr>
          <p:nvPr>
            <p:ph idx="1"/>
          </p:nvPr>
        </p:nvSpPr>
        <p:spPr>
          <a:xfrm>
            <a:off x="457200" y="1447800"/>
            <a:ext cx="8229600" cy="3505200"/>
          </a:xfrm>
        </p:spPr>
        <p:txBody>
          <a:bodyPr/>
          <a:lstStyle/>
          <a:p>
            <a:pPr eaLnBrk="1" hangingPunct="1">
              <a:buClr>
                <a:srgbClr val="C00000"/>
              </a:buClr>
              <a:buFont typeface="Wingdings" pitchFamily="2" charset="2"/>
              <a:buChar char="q"/>
            </a:pPr>
            <a:r>
              <a:rPr lang="en-GB" sz="1800" smtClean="0"/>
              <a:t>Hardware (HW)</a:t>
            </a:r>
          </a:p>
          <a:p>
            <a:pPr lvl="1" eaLnBrk="1" hangingPunct="1"/>
            <a:r>
              <a:rPr lang="en-GB" sz="1800" smtClean="0"/>
              <a:t> CPU, memory, I/O device, interconnector</a:t>
            </a:r>
          </a:p>
          <a:p>
            <a:pPr eaLnBrk="1" hangingPunct="1">
              <a:buClr>
                <a:srgbClr val="C00000"/>
              </a:buClr>
              <a:buFont typeface="Wingdings" pitchFamily="2" charset="2"/>
              <a:buChar char="q"/>
            </a:pPr>
            <a:r>
              <a:rPr lang="en-GB" sz="1800" smtClean="0"/>
              <a:t>Software (SW)</a:t>
            </a:r>
          </a:p>
          <a:p>
            <a:pPr lvl="1" eaLnBrk="1" hangingPunct="1"/>
            <a:r>
              <a:rPr lang="en-GB" sz="1800" smtClean="0"/>
              <a:t>OS, package application, user application</a:t>
            </a:r>
          </a:p>
          <a:p>
            <a:pPr eaLnBrk="1" hangingPunct="1">
              <a:buClr>
                <a:srgbClr val="C00000"/>
              </a:buClr>
              <a:buFont typeface="Wingdings" pitchFamily="2" charset="2"/>
              <a:buChar char="q"/>
            </a:pPr>
            <a:r>
              <a:rPr lang="en-GB" sz="1800" smtClean="0"/>
              <a:t>Firmware (FW)</a:t>
            </a:r>
          </a:p>
          <a:p>
            <a:pPr lvl="1" eaLnBrk="1" hangingPunct="1"/>
            <a:r>
              <a:rPr lang="en-GB" sz="1800" smtClean="0"/>
              <a:t>instruksi disimpan permanen dalam ROM</a:t>
            </a:r>
          </a:p>
          <a:p>
            <a:pPr eaLnBrk="1" hangingPunct="1">
              <a:buClr>
                <a:srgbClr val="C00000"/>
              </a:buClr>
              <a:buFont typeface="Wingdings" pitchFamily="2" charset="2"/>
              <a:buChar char="q"/>
            </a:pPr>
            <a:r>
              <a:rPr lang="en-GB" sz="1800" smtClean="0"/>
              <a:t>Brainware (BW)</a:t>
            </a:r>
          </a:p>
          <a:p>
            <a:pPr lvl="1" eaLnBrk="1" hangingPunct="1"/>
            <a:r>
              <a:rPr lang="en-GB" sz="1800" smtClean="0"/>
              <a:t>end user, programmer, analyst, manager, DBA</a:t>
            </a:r>
          </a:p>
          <a:p>
            <a:pPr eaLnBrk="1" hangingPunct="1">
              <a:buClr>
                <a:srgbClr val="C00000"/>
              </a:buClr>
              <a:buFont typeface="Wingdings" pitchFamily="2" charset="2"/>
              <a:buChar char="q"/>
            </a:pPr>
            <a:r>
              <a:rPr lang="en-GB" sz="1800" smtClean="0"/>
              <a:t>Infoware (IW)</a:t>
            </a:r>
          </a:p>
          <a:p>
            <a:pPr lvl="1" eaLnBrk="1" hangingPunct="1"/>
            <a:r>
              <a:rPr lang="en-GB" sz="1800" smtClean="0"/>
              <a:t>user manual, SOP, cyber law</a:t>
            </a:r>
          </a:p>
          <a:p>
            <a:pPr eaLnBrk="1" hangingPunct="1"/>
            <a:endParaRPr lang="en-GB" sz="1800" smtClean="0"/>
          </a:p>
          <a:p>
            <a:pPr eaLnBrk="1" hangingPunct="1"/>
            <a:endParaRPr lang="en-GB" sz="180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381000"/>
            <a:ext cx="8229600" cy="563563"/>
          </a:xfrm>
        </p:spPr>
        <p:txBody>
          <a:bodyPr>
            <a:normAutofit fontScale="90000"/>
          </a:bodyPr>
          <a:lstStyle/>
          <a:p>
            <a:pPr eaLnBrk="1" fontAlgn="auto" hangingPunct="1">
              <a:spcAft>
                <a:spcPts val="0"/>
              </a:spcAft>
              <a:defRPr/>
            </a:pPr>
            <a:r>
              <a:rPr lang="en-US" sz="3200" smtClean="0">
                <a:solidFill>
                  <a:srgbClr val="C00000"/>
                </a:solidFill>
              </a:rPr>
              <a:t>Aturan Perkuliahan:</a:t>
            </a:r>
          </a:p>
        </p:txBody>
      </p:sp>
      <p:sp>
        <p:nvSpPr>
          <p:cNvPr id="3" name="Content Placeholder 2"/>
          <p:cNvSpPr>
            <a:spLocks noGrp="1"/>
          </p:cNvSpPr>
          <p:nvPr>
            <p:ph idx="1"/>
          </p:nvPr>
        </p:nvSpPr>
        <p:spPr>
          <a:xfrm>
            <a:off x="457200" y="1036638"/>
            <a:ext cx="7772400" cy="3306762"/>
          </a:xfrm>
        </p:spPr>
        <p:txBody>
          <a:bodyPr rtlCol="0">
            <a:noAutofit/>
          </a:bodyPr>
          <a:lstStyle/>
          <a:p>
            <a:pPr marL="274320" indent="-274320" algn="just" eaLnBrk="1" fontAlgn="auto" hangingPunct="1">
              <a:spcAft>
                <a:spcPts val="0"/>
              </a:spcAft>
              <a:buClr>
                <a:srgbClr val="C00000"/>
              </a:buClr>
              <a:buFont typeface="Arial" pitchFamily="34" charset="0"/>
              <a:buNone/>
              <a:defRPr/>
            </a:pPr>
            <a:endParaRPr lang="en-US" sz="1600" dirty="0" smtClean="0">
              <a:solidFill>
                <a:srgbClr val="002060"/>
              </a:solidFill>
            </a:endParaRPr>
          </a:p>
          <a:p>
            <a:pPr marL="514350" indent="-514350" algn="just" eaLnBrk="1" fontAlgn="auto" hangingPunct="1">
              <a:spcAft>
                <a:spcPts val="0"/>
              </a:spcAft>
              <a:buClr>
                <a:srgbClr val="C00000"/>
              </a:buClr>
              <a:buFont typeface="+mj-lt"/>
              <a:buAutoNum type="arabicPeriod"/>
              <a:defRPr/>
            </a:pPr>
            <a:r>
              <a:rPr lang="sv-SE" sz="1600" dirty="0" smtClean="0">
                <a:solidFill>
                  <a:srgbClr val="002060"/>
                </a:solidFill>
              </a:rPr>
              <a:t>Mahasiswa dan dosen tidak datang terlambat lebih dari 15 menit. Jika mahasiswa terlambat, tidak mendapatkan presensi sekalipun masuk. Jika dosen terlambat lebih </a:t>
            </a:r>
            <a:r>
              <a:rPr lang="en-US" sz="1600" dirty="0" err="1" smtClean="0">
                <a:solidFill>
                  <a:srgbClr val="002060"/>
                </a:solidFill>
              </a:rPr>
              <a:t>dari</a:t>
            </a:r>
            <a:r>
              <a:rPr lang="en-US" sz="1600" dirty="0" smtClean="0">
                <a:solidFill>
                  <a:srgbClr val="002060"/>
                </a:solidFill>
              </a:rPr>
              <a:t> 15 </a:t>
            </a:r>
            <a:r>
              <a:rPr lang="en-US" sz="1600" dirty="0" err="1" smtClean="0">
                <a:solidFill>
                  <a:srgbClr val="002060"/>
                </a:solidFill>
              </a:rPr>
              <a:t>menit</a:t>
            </a:r>
            <a:r>
              <a:rPr lang="en-US" sz="1600" dirty="0" smtClean="0">
                <a:solidFill>
                  <a:srgbClr val="002060"/>
                </a:solidFill>
              </a:rPr>
              <a:t>, </a:t>
            </a:r>
            <a:r>
              <a:rPr lang="en-US" sz="1600" dirty="0" err="1" smtClean="0">
                <a:solidFill>
                  <a:srgbClr val="002060"/>
                </a:solidFill>
              </a:rPr>
              <a:t>berarti</a:t>
            </a:r>
            <a:r>
              <a:rPr lang="en-US" sz="1600" dirty="0" smtClean="0">
                <a:solidFill>
                  <a:srgbClr val="002060"/>
                </a:solidFill>
              </a:rPr>
              <a:t> </a:t>
            </a:r>
            <a:r>
              <a:rPr lang="en-US" sz="1600" dirty="0" err="1" smtClean="0">
                <a:solidFill>
                  <a:srgbClr val="002060"/>
                </a:solidFill>
              </a:rPr>
              <a:t>kelas</a:t>
            </a:r>
            <a:r>
              <a:rPr lang="en-US" sz="1600" dirty="0" smtClean="0">
                <a:solidFill>
                  <a:srgbClr val="002060"/>
                </a:solidFill>
              </a:rPr>
              <a:t> </a:t>
            </a:r>
            <a:r>
              <a:rPr lang="en-US" sz="1600" dirty="0" err="1" smtClean="0">
                <a:solidFill>
                  <a:srgbClr val="002060"/>
                </a:solidFill>
              </a:rPr>
              <a:t>kosong</a:t>
            </a:r>
            <a:r>
              <a:rPr lang="en-US" sz="1600" dirty="0" smtClean="0">
                <a:solidFill>
                  <a:srgbClr val="002060"/>
                </a:solidFill>
              </a:rPr>
              <a:t>, </a:t>
            </a:r>
            <a:r>
              <a:rPr lang="en-US" sz="1600" dirty="0" err="1" smtClean="0">
                <a:solidFill>
                  <a:srgbClr val="002060"/>
                </a:solidFill>
              </a:rPr>
              <a:t>dan</a:t>
            </a:r>
            <a:r>
              <a:rPr lang="en-US" sz="1600" dirty="0" smtClean="0">
                <a:solidFill>
                  <a:srgbClr val="002060"/>
                </a:solidFill>
              </a:rPr>
              <a:t> </a:t>
            </a:r>
            <a:r>
              <a:rPr lang="en-US" sz="1600" dirty="0" err="1" smtClean="0">
                <a:solidFill>
                  <a:srgbClr val="002060"/>
                </a:solidFill>
              </a:rPr>
              <a:t>wajib</a:t>
            </a:r>
            <a:r>
              <a:rPr lang="en-US" sz="1600" dirty="0" smtClean="0">
                <a:solidFill>
                  <a:srgbClr val="002060"/>
                </a:solidFill>
              </a:rPr>
              <a:t> </a:t>
            </a:r>
            <a:r>
              <a:rPr lang="en-US" sz="1600" dirty="0" err="1" smtClean="0">
                <a:solidFill>
                  <a:srgbClr val="002060"/>
                </a:solidFill>
              </a:rPr>
              <a:t>diganti</a:t>
            </a:r>
            <a:r>
              <a:rPr lang="en-US" sz="1600" dirty="0" smtClean="0">
                <a:solidFill>
                  <a:srgbClr val="002060"/>
                </a:solidFill>
              </a:rPr>
              <a:t>.</a:t>
            </a:r>
          </a:p>
          <a:p>
            <a:pPr marL="514350" indent="-514350" algn="just" eaLnBrk="1" fontAlgn="auto" hangingPunct="1">
              <a:spcAft>
                <a:spcPts val="0"/>
              </a:spcAft>
              <a:buClr>
                <a:srgbClr val="C00000"/>
              </a:buClr>
              <a:buFont typeface="+mj-lt"/>
              <a:buAutoNum type="arabicPeriod"/>
              <a:defRPr/>
            </a:pPr>
            <a:r>
              <a:rPr lang="en-US" sz="1600" dirty="0" err="1" smtClean="0">
                <a:solidFill>
                  <a:srgbClr val="002060"/>
                </a:solidFill>
              </a:rPr>
              <a:t>Kehadiran</a:t>
            </a:r>
            <a:r>
              <a:rPr lang="en-US" sz="1600" dirty="0" smtClean="0">
                <a:solidFill>
                  <a:srgbClr val="002060"/>
                </a:solidFill>
              </a:rPr>
              <a:t> minimal 75% (maximal </a:t>
            </a:r>
            <a:r>
              <a:rPr lang="en-US" sz="1600" dirty="0" err="1" smtClean="0">
                <a:solidFill>
                  <a:srgbClr val="002060"/>
                </a:solidFill>
              </a:rPr>
              <a:t>absen</a:t>
            </a:r>
            <a:r>
              <a:rPr lang="en-US" sz="1600" dirty="0" smtClean="0">
                <a:solidFill>
                  <a:srgbClr val="002060"/>
                </a:solidFill>
              </a:rPr>
              <a:t> 3 kali) </a:t>
            </a:r>
            <a:r>
              <a:rPr lang="en-US" sz="1600" dirty="0" err="1" smtClean="0">
                <a:solidFill>
                  <a:srgbClr val="002060"/>
                </a:solidFill>
              </a:rPr>
              <a:t>untuk</a:t>
            </a:r>
            <a:r>
              <a:rPr lang="en-US" sz="1600" dirty="0" smtClean="0">
                <a:solidFill>
                  <a:srgbClr val="002060"/>
                </a:solidFill>
              </a:rPr>
              <a:t> </a:t>
            </a:r>
            <a:r>
              <a:rPr lang="en-US" sz="1600" dirty="0" err="1" smtClean="0">
                <a:solidFill>
                  <a:srgbClr val="002060"/>
                </a:solidFill>
              </a:rPr>
              <a:t>mendapatkan</a:t>
            </a:r>
            <a:r>
              <a:rPr lang="en-US" sz="1600" dirty="0" smtClean="0">
                <a:solidFill>
                  <a:srgbClr val="002060"/>
                </a:solidFill>
              </a:rPr>
              <a:t> </a:t>
            </a:r>
            <a:r>
              <a:rPr lang="en-US" sz="1600" dirty="0" err="1" smtClean="0">
                <a:solidFill>
                  <a:srgbClr val="002060"/>
                </a:solidFill>
              </a:rPr>
              <a:t>nilai</a:t>
            </a:r>
            <a:r>
              <a:rPr lang="en-US" sz="1600" dirty="0" smtClean="0">
                <a:solidFill>
                  <a:srgbClr val="002060"/>
                </a:solidFill>
              </a:rPr>
              <a:t> </a:t>
            </a:r>
            <a:r>
              <a:rPr lang="en-US" sz="1600" dirty="0" err="1" smtClean="0">
                <a:solidFill>
                  <a:srgbClr val="002060"/>
                </a:solidFill>
              </a:rPr>
              <a:t>kehadiran</a:t>
            </a:r>
            <a:r>
              <a:rPr lang="en-US" sz="1600" dirty="0" smtClean="0">
                <a:solidFill>
                  <a:srgbClr val="002060"/>
                </a:solidFill>
              </a:rPr>
              <a:t> </a:t>
            </a:r>
            <a:r>
              <a:rPr lang="en-US" sz="1600" dirty="0" err="1" smtClean="0">
                <a:solidFill>
                  <a:srgbClr val="002060"/>
                </a:solidFill>
              </a:rPr>
              <a:t>bergantung</a:t>
            </a:r>
            <a:r>
              <a:rPr lang="en-US" sz="1600" dirty="0" smtClean="0">
                <a:solidFill>
                  <a:srgbClr val="002060"/>
                </a:solidFill>
              </a:rPr>
              <a:t> </a:t>
            </a:r>
            <a:r>
              <a:rPr lang="en-US" sz="1600" dirty="0" err="1" smtClean="0">
                <a:solidFill>
                  <a:srgbClr val="002060"/>
                </a:solidFill>
              </a:rPr>
              <a:t>dari</a:t>
            </a:r>
            <a:r>
              <a:rPr lang="en-US" sz="1600" dirty="0" smtClean="0">
                <a:solidFill>
                  <a:srgbClr val="002060"/>
                </a:solidFill>
              </a:rPr>
              <a:t> </a:t>
            </a:r>
            <a:r>
              <a:rPr lang="en-US" sz="1600" dirty="0" err="1" smtClean="0">
                <a:solidFill>
                  <a:srgbClr val="002060"/>
                </a:solidFill>
              </a:rPr>
              <a:t>jumlah</a:t>
            </a:r>
            <a:r>
              <a:rPr lang="en-US" sz="1600" dirty="0" smtClean="0">
                <a:solidFill>
                  <a:srgbClr val="002060"/>
                </a:solidFill>
              </a:rPr>
              <a:t> </a:t>
            </a:r>
            <a:r>
              <a:rPr lang="en-US" sz="1600" dirty="0" err="1" smtClean="0">
                <a:solidFill>
                  <a:srgbClr val="002060"/>
                </a:solidFill>
              </a:rPr>
              <a:t>kehadiran</a:t>
            </a:r>
            <a:r>
              <a:rPr lang="en-US" sz="1600" dirty="0" smtClean="0">
                <a:solidFill>
                  <a:srgbClr val="002060"/>
                </a:solidFill>
              </a:rPr>
              <a:t>.</a:t>
            </a:r>
          </a:p>
          <a:p>
            <a:pPr marL="514350" indent="-514350" algn="just" eaLnBrk="1" fontAlgn="auto" hangingPunct="1">
              <a:spcAft>
                <a:spcPts val="0"/>
              </a:spcAft>
              <a:buClr>
                <a:srgbClr val="C00000"/>
              </a:buClr>
              <a:buFont typeface="+mj-lt"/>
              <a:buAutoNum type="arabicPeriod"/>
              <a:defRPr/>
            </a:pPr>
            <a:r>
              <a:rPr lang="sv-SE" sz="1600" dirty="0" smtClean="0">
                <a:solidFill>
                  <a:srgbClr val="002060"/>
                </a:solidFill>
              </a:rPr>
              <a:t>Semua ujian dilakukan dan tugas dikumpulkan pada waktu yang sudah ditentukan.</a:t>
            </a:r>
          </a:p>
          <a:p>
            <a:pPr marL="514350" indent="-514350" algn="just" eaLnBrk="1" fontAlgn="auto" hangingPunct="1">
              <a:spcAft>
                <a:spcPts val="0"/>
              </a:spcAft>
              <a:buClr>
                <a:srgbClr val="C00000"/>
              </a:buClr>
              <a:buFont typeface="+mj-lt"/>
              <a:buAutoNum type="arabicPeriod"/>
              <a:defRPr/>
            </a:pPr>
            <a:r>
              <a:rPr lang="en-US" sz="1600" dirty="0" err="1" smtClean="0">
                <a:solidFill>
                  <a:srgbClr val="002060"/>
                </a:solidFill>
              </a:rPr>
              <a:t>Tidak</a:t>
            </a:r>
            <a:r>
              <a:rPr lang="en-US" sz="1600" dirty="0" smtClean="0">
                <a:solidFill>
                  <a:srgbClr val="002060"/>
                </a:solidFill>
              </a:rPr>
              <a:t> </a:t>
            </a:r>
            <a:r>
              <a:rPr lang="en-US" sz="1600" dirty="0" err="1" smtClean="0">
                <a:solidFill>
                  <a:srgbClr val="002060"/>
                </a:solidFill>
              </a:rPr>
              <a:t>ada</a:t>
            </a:r>
            <a:r>
              <a:rPr lang="en-US" sz="1600" dirty="0" smtClean="0">
                <a:solidFill>
                  <a:srgbClr val="002060"/>
                </a:solidFill>
              </a:rPr>
              <a:t> </a:t>
            </a:r>
            <a:r>
              <a:rPr lang="en-US" sz="1600" dirty="0" err="1" smtClean="0">
                <a:solidFill>
                  <a:srgbClr val="002060"/>
                </a:solidFill>
              </a:rPr>
              <a:t>tambahan</a:t>
            </a:r>
            <a:r>
              <a:rPr lang="en-US" sz="1600" dirty="0" smtClean="0">
                <a:solidFill>
                  <a:srgbClr val="002060"/>
                </a:solidFill>
              </a:rPr>
              <a:t> </a:t>
            </a:r>
            <a:r>
              <a:rPr lang="en-US" sz="1600" dirty="0" err="1" smtClean="0">
                <a:solidFill>
                  <a:srgbClr val="002060"/>
                </a:solidFill>
              </a:rPr>
              <a:t>tugas</a:t>
            </a:r>
            <a:r>
              <a:rPr lang="en-US" sz="1600" dirty="0" smtClean="0">
                <a:solidFill>
                  <a:srgbClr val="002060"/>
                </a:solidFill>
              </a:rPr>
              <a:t> </a:t>
            </a:r>
            <a:r>
              <a:rPr lang="en-US" sz="1600" dirty="0" err="1" smtClean="0">
                <a:solidFill>
                  <a:srgbClr val="002060"/>
                </a:solidFill>
              </a:rPr>
              <a:t>atau</a:t>
            </a:r>
            <a:r>
              <a:rPr lang="en-US" sz="1600" dirty="0" smtClean="0">
                <a:solidFill>
                  <a:srgbClr val="002060"/>
                </a:solidFill>
              </a:rPr>
              <a:t> </a:t>
            </a:r>
            <a:r>
              <a:rPr lang="en-US" sz="1600" dirty="0" err="1" smtClean="0">
                <a:solidFill>
                  <a:srgbClr val="002060"/>
                </a:solidFill>
              </a:rPr>
              <a:t>tugas</a:t>
            </a:r>
            <a:r>
              <a:rPr lang="en-US" sz="1600" dirty="0" smtClean="0">
                <a:solidFill>
                  <a:srgbClr val="002060"/>
                </a:solidFill>
              </a:rPr>
              <a:t> </a:t>
            </a:r>
            <a:r>
              <a:rPr lang="en-US" sz="1600" dirty="0" err="1" smtClean="0">
                <a:solidFill>
                  <a:srgbClr val="002060"/>
                </a:solidFill>
              </a:rPr>
              <a:t>susulan</a:t>
            </a:r>
            <a:r>
              <a:rPr lang="en-US" sz="1600" dirty="0" smtClean="0">
                <a:solidFill>
                  <a:srgbClr val="002060"/>
                </a:solidFill>
              </a:rPr>
              <a:t> </a:t>
            </a:r>
          </a:p>
          <a:p>
            <a:pPr marL="514350" indent="-514350" algn="just" eaLnBrk="1" fontAlgn="auto" hangingPunct="1">
              <a:spcAft>
                <a:spcPts val="0"/>
              </a:spcAft>
              <a:buClr>
                <a:srgbClr val="C00000"/>
              </a:buClr>
              <a:buFont typeface="+mj-lt"/>
              <a:buAutoNum type="arabicPeriod"/>
              <a:defRPr/>
            </a:pPr>
            <a:r>
              <a:rPr lang="en-US" sz="1600" dirty="0" err="1" smtClean="0">
                <a:solidFill>
                  <a:srgbClr val="002060"/>
                </a:solidFill>
              </a:rPr>
              <a:t>Mengenakan</a:t>
            </a:r>
            <a:r>
              <a:rPr lang="en-US" sz="1600" dirty="0" smtClean="0">
                <a:solidFill>
                  <a:srgbClr val="002060"/>
                </a:solidFill>
              </a:rPr>
              <a:t> </a:t>
            </a:r>
            <a:r>
              <a:rPr lang="en-US" sz="1600" dirty="0" err="1" smtClean="0">
                <a:solidFill>
                  <a:srgbClr val="002060"/>
                </a:solidFill>
              </a:rPr>
              <a:t>baju</a:t>
            </a:r>
            <a:r>
              <a:rPr lang="en-US" sz="1600" dirty="0" smtClean="0">
                <a:solidFill>
                  <a:srgbClr val="002060"/>
                </a:solidFill>
              </a:rPr>
              <a:t> </a:t>
            </a:r>
            <a:r>
              <a:rPr lang="en-US" sz="1600" dirty="0" err="1" smtClean="0">
                <a:solidFill>
                  <a:srgbClr val="002060"/>
                </a:solidFill>
              </a:rPr>
              <a:t>berkrah</a:t>
            </a:r>
            <a:r>
              <a:rPr lang="en-US" sz="1600" dirty="0" smtClean="0">
                <a:solidFill>
                  <a:srgbClr val="002060"/>
                </a:solidFill>
              </a:rPr>
              <a:t>, </a:t>
            </a:r>
            <a:r>
              <a:rPr lang="en-US" sz="1600" dirty="0" err="1" smtClean="0">
                <a:solidFill>
                  <a:srgbClr val="002060"/>
                </a:solidFill>
              </a:rPr>
              <a:t>dan</a:t>
            </a:r>
            <a:r>
              <a:rPr lang="en-US" sz="1600" dirty="0" smtClean="0">
                <a:solidFill>
                  <a:srgbClr val="002060"/>
                </a:solidFill>
              </a:rPr>
              <a:t> </a:t>
            </a:r>
            <a:r>
              <a:rPr lang="en-US" sz="1600" dirty="0" err="1" smtClean="0">
                <a:solidFill>
                  <a:srgbClr val="002060"/>
                </a:solidFill>
              </a:rPr>
              <a:t>bersepatu</a:t>
            </a:r>
            <a:r>
              <a:rPr lang="en-US" sz="1600" dirty="0" smtClean="0">
                <a:solidFill>
                  <a:srgbClr val="002060"/>
                </a:solidFill>
              </a:rPr>
              <a:t> </a:t>
            </a:r>
            <a:r>
              <a:rPr lang="en-US" sz="1600" dirty="0" err="1" smtClean="0">
                <a:solidFill>
                  <a:srgbClr val="002060"/>
                </a:solidFill>
              </a:rPr>
              <a:t>atau</a:t>
            </a:r>
            <a:r>
              <a:rPr lang="en-US" sz="1600" dirty="0" smtClean="0">
                <a:solidFill>
                  <a:srgbClr val="002060"/>
                </a:solidFill>
              </a:rPr>
              <a:t> </a:t>
            </a:r>
            <a:r>
              <a:rPr lang="en-US" sz="1600" dirty="0" err="1" smtClean="0">
                <a:solidFill>
                  <a:srgbClr val="002060"/>
                </a:solidFill>
              </a:rPr>
              <a:t>bersepatu</a:t>
            </a:r>
            <a:r>
              <a:rPr lang="en-US" sz="1600" dirty="0" smtClean="0">
                <a:solidFill>
                  <a:srgbClr val="002060"/>
                </a:solidFill>
              </a:rPr>
              <a:t>-sandal. </a:t>
            </a:r>
            <a:r>
              <a:rPr lang="en-US" sz="1600" dirty="0" err="1" smtClean="0">
                <a:solidFill>
                  <a:srgbClr val="002060"/>
                </a:solidFill>
              </a:rPr>
              <a:t>Celana</a:t>
            </a:r>
            <a:r>
              <a:rPr lang="en-US" sz="1600" dirty="0" smtClean="0">
                <a:solidFill>
                  <a:srgbClr val="002060"/>
                </a:solidFill>
              </a:rPr>
              <a:t> </a:t>
            </a:r>
            <a:r>
              <a:rPr lang="en-US" sz="1600" dirty="0" err="1" smtClean="0">
                <a:solidFill>
                  <a:srgbClr val="002060"/>
                </a:solidFill>
              </a:rPr>
              <a:t>pendek</a:t>
            </a:r>
            <a:r>
              <a:rPr lang="en-US" sz="1600" dirty="0" smtClean="0">
                <a:solidFill>
                  <a:srgbClr val="002060"/>
                </a:solidFill>
              </a:rPr>
              <a:t> </a:t>
            </a:r>
            <a:r>
              <a:rPr lang="en-US" sz="1600" dirty="0" err="1" smtClean="0">
                <a:solidFill>
                  <a:srgbClr val="002060"/>
                </a:solidFill>
              </a:rPr>
              <a:t>tidak</a:t>
            </a:r>
            <a:r>
              <a:rPr lang="en-US" sz="1600" dirty="0" smtClean="0">
                <a:solidFill>
                  <a:srgbClr val="002060"/>
                </a:solidFill>
              </a:rPr>
              <a:t> </a:t>
            </a:r>
            <a:r>
              <a:rPr lang="en-US" sz="1600" dirty="0" err="1" smtClean="0">
                <a:solidFill>
                  <a:srgbClr val="002060"/>
                </a:solidFill>
              </a:rPr>
              <a:t>diperkenankan</a:t>
            </a:r>
            <a:r>
              <a:rPr lang="en-US" sz="1600" dirty="0" smtClean="0">
                <a:solidFill>
                  <a:srgbClr val="002060"/>
                </a:solidFill>
              </a:rPr>
              <a:t> </a:t>
            </a:r>
            <a:r>
              <a:rPr lang="en-US" sz="1600" dirty="0" err="1" smtClean="0">
                <a:solidFill>
                  <a:srgbClr val="002060"/>
                </a:solidFill>
              </a:rPr>
              <a:t>dikelas</a:t>
            </a:r>
            <a:r>
              <a:rPr lang="en-US" sz="1600" dirty="0" smtClean="0">
                <a:solidFill>
                  <a:srgbClr val="002060"/>
                </a:solidFill>
              </a:rPr>
              <a:t>. </a:t>
            </a:r>
            <a:r>
              <a:rPr lang="en-US" sz="1600" dirty="0" err="1" smtClean="0">
                <a:solidFill>
                  <a:srgbClr val="002060"/>
                </a:solidFill>
              </a:rPr>
              <a:t>Bagi</a:t>
            </a:r>
            <a:r>
              <a:rPr lang="en-US" sz="1600" dirty="0" smtClean="0">
                <a:solidFill>
                  <a:srgbClr val="002060"/>
                </a:solidFill>
              </a:rPr>
              <a:t> yang </a:t>
            </a:r>
            <a:r>
              <a:rPr lang="en-US" sz="1600" dirty="0" err="1" smtClean="0">
                <a:solidFill>
                  <a:srgbClr val="002060"/>
                </a:solidFill>
              </a:rPr>
              <a:t>melanggar</a:t>
            </a:r>
            <a:r>
              <a:rPr lang="en-US" sz="1600" dirty="0" smtClean="0">
                <a:solidFill>
                  <a:srgbClr val="002060"/>
                </a:solidFill>
              </a:rPr>
              <a:t>, </a:t>
            </a:r>
            <a:r>
              <a:rPr lang="en-US" sz="1600" dirty="0" err="1" smtClean="0">
                <a:solidFill>
                  <a:srgbClr val="002060"/>
                </a:solidFill>
              </a:rPr>
              <a:t>harus</a:t>
            </a:r>
            <a:r>
              <a:rPr lang="en-US" sz="1600" dirty="0" smtClean="0">
                <a:solidFill>
                  <a:srgbClr val="002060"/>
                </a:solidFill>
              </a:rPr>
              <a:t> </a:t>
            </a:r>
            <a:r>
              <a:rPr lang="en-US" sz="1600" dirty="0" err="1" smtClean="0">
                <a:solidFill>
                  <a:srgbClr val="002060"/>
                </a:solidFill>
              </a:rPr>
              <a:t>memenuhi</a:t>
            </a:r>
            <a:r>
              <a:rPr lang="en-US" sz="1600" dirty="0" smtClean="0">
                <a:solidFill>
                  <a:srgbClr val="002060"/>
                </a:solidFill>
              </a:rPr>
              <a:t> </a:t>
            </a:r>
            <a:r>
              <a:rPr lang="en-US" sz="1600" dirty="0" err="1" smtClean="0">
                <a:solidFill>
                  <a:srgbClr val="002060"/>
                </a:solidFill>
              </a:rPr>
              <a:t>aturan</a:t>
            </a:r>
            <a:r>
              <a:rPr lang="en-US" sz="1600" dirty="0" smtClean="0">
                <a:solidFill>
                  <a:srgbClr val="002060"/>
                </a:solidFill>
              </a:rPr>
              <a:t> </a:t>
            </a:r>
            <a:r>
              <a:rPr lang="en-US" sz="1600" dirty="0" err="1" smtClean="0">
                <a:solidFill>
                  <a:srgbClr val="002060"/>
                </a:solidFill>
              </a:rPr>
              <a:t>untuk</a:t>
            </a:r>
            <a:r>
              <a:rPr lang="en-US" sz="1600" dirty="0" smtClean="0">
                <a:solidFill>
                  <a:srgbClr val="002060"/>
                </a:solidFill>
              </a:rPr>
              <a:t> </a:t>
            </a:r>
            <a:r>
              <a:rPr lang="en-US" sz="1600" dirty="0" err="1" smtClean="0">
                <a:solidFill>
                  <a:srgbClr val="002060"/>
                </a:solidFill>
              </a:rPr>
              <a:t>masuk</a:t>
            </a:r>
            <a:r>
              <a:rPr lang="en-US" sz="1600" dirty="0" smtClean="0">
                <a:solidFill>
                  <a:srgbClr val="002060"/>
                </a:solidFill>
              </a:rPr>
              <a:t> </a:t>
            </a:r>
            <a:r>
              <a:rPr lang="en-US" sz="1600" dirty="0" err="1" smtClean="0">
                <a:solidFill>
                  <a:srgbClr val="002060"/>
                </a:solidFill>
              </a:rPr>
              <a:t>kelas</a:t>
            </a:r>
            <a:r>
              <a:rPr lang="en-US" sz="1600" dirty="0" smtClean="0">
                <a:solidFill>
                  <a:srgbClr val="002060"/>
                </a:solidFill>
              </a:rPr>
              <a:t>.</a:t>
            </a:r>
          </a:p>
          <a:p>
            <a:pPr marL="274320" indent="-274320" algn="just" eaLnBrk="1" fontAlgn="auto" hangingPunct="1">
              <a:spcAft>
                <a:spcPts val="0"/>
              </a:spcAft>
              <a:buClr>
                <a:srgbClr val="C00000"/>
              </a:buClr>
              <a:buFont typeface="Arial" pitchFamily="34" charset="0"/>
              <a:buChar char="•"/>
              <a:defRPr/>
            </a:pPr>
            <a:endParaRPr lang="en-US" sz="1600" dirty="0" smtClean="0">
              <a:solidFill>
                <a:srgbClr val="002060"/>
              </a:solidFill>
            </a:endParaRPr>
          </a:p>
        </p:txBody>
      </p:sp>
      <p:sp>
        <p:nvSpPr>
          <p:cNvPr id="3076" name="Rectangle 4"/>
          <p:cNvSpPr>
            <a:spLocks noChangeArrowheads="1"/>
          </p:cNvSpPr>
          <p:nvPr/>
        </p:nvSpPr>
        <p:spPr bwMode="auto">
          <a:xfrm>
            <a:off x="990600" y="4343400"/>
            <a:ext cx="5715000" cy="1719263"/>
          </a:xfrm>
          <a:prstGeom prst="rect">
            <a:avLst/>
          </a:prstGeom>
          <a:noFill/>
          <a:ln w="9525">
            <a:noFill/>
            <a:miter lim="800000"/>
            <a:headEnd/>
            <a:tailEnd/>
          </a:ln>
        </p:spPr>
        <p:txBody>
          <a:bodyPr/>
          <a:lstStyle/>
          <a:p>
            <a:pPr marL="273050" indent="-273050">
              <a:spcBef>
                <a:spcPct val="20000"/>
              </a:spcBef>
              <a:buFont typeface="Wingdings" pitchFamily="2" charset="2"/>
              <a:buNone/>
              <a:defRPr/>
            </a:pPr>
            <a:r>
              <a:rPr lang="en-US" sz="1600" dirty="0" err="1">
                <a:latin typeface="+mn-lt"/>
              </a:rPr>
              <a:t>Sistem</a:t>
            </a:r>
            <a:r>
              <a:rPr lang="en-US" sz="1600" dirty="0">
                <a:latin typeface="+mn-lt"/>
              </a:rPr>
              <a:t> </a:t>
            </a:r>
            <a:r>
              <a:rPr lang="en-US" sz="1600" dirty="0" err="1">
                <a:latin typeface="+mn-lt"/>
              </a:rPr>
              <a:t>Penilaian</a:t>
            </a:r>
            <a:endParaRPr lang="en-US" sz="1600" dirty="0">
              <a:latin typeface="+mn-lt"/>
            </a:endParaRPr>
          </a:p>
          <a:p>
            <a:pPr marL="273050" indent="-273050">
              <a:spcBef>
                <a:spcPct val="20000"/>
              </a:spcBef>
              <a:buFontTx/>
              <a:buChar char="•"/>
              <a:defRPr/>
            </a:pPr>
            <a:r>
              <a:rPr lang="en-US" sz="1600" dirty="0" err="1">
                <a:latin typeface="+mn-lt"/>
              </a:rPr>
              <a:t>Kehadiran</a:t>
            </a:r>
            <a:r>
              <a:rPr lang="en-US" sz="1600" dirty="0">
                <a:latin typeface="+mn-lt"/>
              </a:rPr>
              <a:t>		</a:t>
            </a:r>
          </a:p>
          <a:p>
            <a:pPr marL="273050" indent="-273050">
              <a:spcBef>
                <a:spcPct val="20000"/>
              </a:spcBef>
              <a:buFontTx/>
              <a:buChar char="•"/>
              <a:defRPr/>
            </a:pPr>
            <a:r>
              <a:rPr lang="en-US" sz="1600" dirty="0" err="1">
                <a:latin typeface="+mn-lt"/>
              </a:rPr>
              <a:t>Keaktifan</a:t>
            </a:r>
            <a:r>
              <a:rPr lang="en-US" sz="1600" dirty="0">
                <a:latin typeface="+mn-lt"/>
              </a:rPr>
              <a:t> </a:t>
            </a:r>
            <a:r>
              <a:rPr lang="en-US" sz="1600" dirty="0" err="1">
                <a:latin typeface="+mn-lt"/>
              </a:rPr>
              <a:t>dalam</a:t>
            </a:r>
            <a:r>
              <a:rPr lang="en-US" sz="1600" dirty="0">
                <a:latin typeface="+mn-lt"/>
              </a:rPr>
              <a:t> </a:t>
            </a:r>
            <a:r>
              <a:rPr lang="en-US" sz="1600" dirty="0" err="1">
                <a:latin typeface="+mn-lt"/>
              </a:rPr>
              <a:t>kelas</a:t>
            </a:r>
            <a:endParaRPr lang="en-US" sz="1600" dirty="0">
              <a:latin typeface="+mn-lt"/>
            </a:endParaRPr>
          </a:p>
          <a:p>
            <a:pPr marL="273050" indent="-273050">
              <a:spcBef>
                <a:spcPct val="20000"/>
              </a:spcBef>
              <a:buFontTx/>
              <a:buChar char="•"/>
              <a:defRPr/>
            </a:pPr>
            <a:r>
              <a:rPr lang="en-US" sz="1600" dirty="0" err="1">
                <a:latin typeface="+mn-lt"/>
              </a:rPr>
              <a:t>Tugas</a:t>
            </a:r>
            <a:endParaRPr lang="en-US" sz="1600" dirty="0">
              <a:latin typeface="+mn-lt"/>
            </a:endParaRPr>
          </a:p>
          <a:p>
            <a:pPr marL="273050" indent="-273050">
              <a:spcBef>
                <a:spcPct val="20000"/>
              </a:spcBef>
              <a:buFontTx/>
              <a:buChar char="•"/>
              <a:defRPr/>
            </a:pPr>
            <a:r>
              <a:rPr lang="en-US" sz="1600" dirty="0">
                <a:latin typeface="+mn-lt"/>
              </a:rPr>
              <a:t>UTS</a:t>
            </a:r>
          </a:p>
          <a:p>
            <a:pPr marL="273050" indent="-273050">
              <a:spcBef>
                <a:spcPct val="20000"/>
              </a:spcBef>
              <a:buFontTx/>
              <a:buChar char="•"/>
              <a:defRPr/>
            </a:pPr>
            <a:r>
              <a:rPr lang="en-US" sz="1600" dirty="0">
                <a:latin typeface="+mn-lt"/>
              </a:rPr>
              <a:t>UAS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487362"/>
          </a:xfrm>
        </p:spPr>
        <p:txBody>
          <a:bodyPr>
            <a:normAutofit fontScale="90000"/>
          </a:bodyPr>
          <a:lstStyle/>
          <a:p>
            <a:pPr eaLnBrk="1" fontAlgn="auto" hangingPunct="1">
              <a:spcAft>
                <a:spcPts val="0"/>
              </a:spcAft>
              <a:defRPr/>
            </a:pPr>
            <a:r>
              <a:rPr lang="en-US" sz="3200" smtClean="0">
                <a:solidFill>
                  <a:srgbClr val="C00000"/>
                </a:solidFill>
                <a:cs typeface="Arial" charset="0"/>
              </a:rPr>
              <a:t>Teknologi dan Informasi</a:t>
            </a:r>
          </a:p>
        </p:txBody>
      </p:sp>
      <p:sp>
        <p:nvSpPr>
          <p:cNvPr id="3" name="Content Placeholder 2"/>
          <p:cNvSpPr>
            <a:spLocks noGrp="1"/>
          </p:cNvSpPr>
          <p:nvPr>
            <p:ph idx="1"/>
          </p:nvPr>
        </p:nvSpPr>
        <p:spPr>
          <a:xfrm>
            <a:off x="457200" y="990600"/>
            <a:ext cx="8229600" cy="4389438"/>
          </a:xfrm>
        </p:spPr>
        <p:txBody>
          <a:bodyPr rtlCol="0">
            <a:normAutofit/>
          </a:bodyPr>
          <a:lstStyle/>
          <a:p>
            <a:pPr marL="274320" indent="-274320" eaLnBrk="1" fontAlgn="auto" hangingPunct="1">
              <a:spcAft>
                <a:spcPts val="0"/>
              </a:spcAft>
              <a:buClr>
                <a:srgbClr val="C00000"/>
              </a:buClr>
              <a:buFont typeface="Arial" pitchFamily="34" charset="0"/>
              <a:buChar char="•"/>
              <a:defRPr/>
            </a:pPr>
            <a:r>
              <a:rPr lang="en-US" sz="1800" b="1" u="sng" dirty="0" err="1" smtClean="0">
                <a:latin typeface="Arial" pitchFamily="34" charset="0"/>
                <a:cs typeface="Arial" pitchFamily="34" charset="0"/>
              </a:rPr>
              <a:t>Pengertian</a:t>
            </a:r>
            <a:r>
              <a:rPr lang="en-US" sz="1800" b="1" u="sng" dirty="0" smtClean="0">
                <a:latin typeface="Arial" pitchFamily="34" charset="0"/>
                <a:cs typeface="Arial" pitchFamily="34" charset="0"/>
              </a:rPr>
              <a:t> </a:t>
            </a:r>
            <a:r>
              <a:rPr lang="en-US" sz="1800" b="1" u="sng" dirty="0" err="1" smtClean="0">
                <a:latin typeface="Arial" pitchFamily="34" charset="0"/>
                <a:cs typeface="Arial" pitchFamily="34" charset="0"/>
              </a:rPr>
              <a:t>Teknologi</a:t>
            </a:r>
            <a:r>
              <a:rPr lang="en-US" sz="1800" b="1" u="sng" dirty="0" smtClean="0">
                <a:latin typeface="Arial" pitchFamily="34" charset="0"/>
                <a:cs typeface="Arial" pitchFamily="34" charset="0"/>
              </a:rPr>
              <a:t> :</a:t>
            </a:r>
          </a:p>
          <a:p>
            <a:pPr marL="274320" indent="-274320" eaLnBrk="1" fontAlgn="auto" hangingPunct="1">
              <a:spcAft>
                <a:spcPts val="0"/>
              </a:spcAft>
              <a:buClr>
                <a:schemeClr val="accent3"/>
              </a:buClr>
              <a:buFont typeface="Arial" pitchFamily="34" charset="0"/>
              <a:buNone/>
              <a:defRPr/>
            </a:pPr>
            <a:r>
              <a:rPr lang="en-US" sz="1800" dirty="0" smtClean="0">
                <a:latin typeface="Arial" pitchFamily="34" charset="0"/>
                <a:cs typeface="Arial" pitchFamily="34" charset="0"/>
              </a:rPr>
              <a:t> 	</a:t>
            </a:r>
            <a:r>
              <a:rPr lang="en-US" sz="1600" dirty="0" smtClean="0">
                <a:latin typeface="Arial" pitchFamily="34" charset="0"/>
                <a:cs typeface="Arial" pitchFamily="34" charset="0"/>
              </a:rPr>
              <a:t>“</a:t>
            </a:r>
            <a:r>
              <a:rPr lang="en-US" sz="1600" dirty="0" err="1" smtClean="0">
                <a:latin typeface="Arial" pitchFamily="34" charset="0"/>
                <a:cs typeface="Arial" pitchFamily="34" charset="0"/>
              </a:rPr>
              <a:t>Upaya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untuk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mendapatkan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suatu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produk</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dilakukan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oleh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manusia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dengan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memanfaatkan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peralatan</a:t>
            </a:r>
            <a:r>
              <a:rPr lang="en-US" sz="1600" dirty="0" smtClean="0">
                <a:latin typeface="Arial" pitchFamily="34" charset="0"/>
                <a:cs typeface="Arial" pitchFamily="34" charset="0"/>
              </a:rPr>
              <a:t> (tools), </a:t>
            </a:r>
            <a:r>
              <a:rPr lang="en-US" sz="1600" dirty="0" err="1" smtClean="0">
                <a:latin typeface="Arial" pitchFamily="34" charset="0"/>
                <a:cs typeface="Arial" pitchFamily="34" charset="0"/>
              </a:rPr>
              <a:t>proses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sumber</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daya</a:t>
            </a:r>
            <a:r>
              <a:rPr lang="en-US" sz="1600" dirty="0" smtClean="0">
                <a:latin typeface="Arial" pitchFamily="34" charset="0"/>
                <a:cs typeface="Arial" pitchFamily="34" charset="0"/>
              </a:rPr>
              <a:t> (resources</a:t>
            </a:r>
            <a:r>
              <a:rPr lang="en-US" sz="1600" b="1" dirty="0" smtClean="0">
                <a:latin typeface="Arial" pitchFamily="34" charset="0"/>
                <a:cs typeface="Arial" pitchFamily="34" charset="0"/>
              </a:rPr>
              <a:t>).David L. </a:t>
            </a:r>
            <a:r>
              <a:rPr lang="en-US" sz="1600" b="1" dirty="0" err="1" smtClean="0">
                <a:latin typeface="Arial" pitchFamily="34" charset="0"/>
                <a:cs typeface="Arial" pitchFamily="34" charset="0"/>
              </a:rPr>
              <a:t>Goetch</a:t>
            </a:r>
            <a:r>
              <a:rPr lang="en-US" sz="1600" dirty="0" smtClean="0">
                <a:latin typeface="Arial" pitchFamily="34" charset="0"/>
                <a:cs typeface="Arial" pitchFamily="34" charset="0"/>
              </a:rPr>
              <a:t>.</a:t>
            </a:r>
          </a:p>
          <a:p>
            <a:pPr marL="274320" indent="-274320" eaLnBrk="1" fontAlgn="auto" hangingPunct="1">
              <a:spcAft>
                <a:spcPts val="0"/>
              </a:spcAft>
              <a:buClr>
                <a:schemeClr val="accent3"/>
              </a:buClr>
              <a:buFont typeface="Arial" pitchFamily="34" charset="0"/>
              <a:buNone/>
              <a:defRPr/>
            </a:pPr>
            <a:endParaRPr lang="en-US" sz="1800" dirty="0" smtClean="0">
              <a:latin typeface="Arial" pitchFamily="34" charset="0"/>
              <a:cs typeface="Arial" pitchFamily="34" charset="0"/>
            </a:endParaRPr>
          </a:p>
          <a:p>
            <a:pPr marL="274320" indent="-274320" eaLnBrk="1" fontAlgn="auto" hangingPunct="1">
              <a:spcAft>
                <a:spcPts val="0"/>
              </a:spcAft>
              <a:buClr>
                <a:srgbClr val="C00000"/>
              </a:buClr>
              <a:buFont typeface="Arial" pitchFamily="34" charset="0"/>
              <a:buChar char="•"/>
              <a:defRPr/>
            </a:pPr>
            <a:r>
              <a:rPr lang="en-US" sz="1800" b="1" u="sng" dirty="0" err="1" smtClean="0">
                <a:latin typeface="Arial" pitchFamily="34" charset="0"/>
                <a:cs typeface="Arial" pitchFamily="34" charset="0"/>
              </a:rPr>
              <a:t>Dari definisi diatas didapat esensi:</a:t>
            </a:r>
          </a:p>
          <a:p>
            <a:pPr marL="514350" indent="-514350" algn="just" eaLnBrk="1" fontAlgn="auto" hangingPunct="1">
              <a:spcAft>
                <a:spcPts val="0"/>
              </a:spcAft>
              <a:buClr>
                <a:srgbClr val="C00000"/>
              </a:buClr>
              <a:buFont typeface="+mj-lt"/>
              <a:buAutoNum type="arabicPeriod"/>
              <a:defRPr/>
            </a:pPr>
            <a:r>
              <a:rPr lang="en-US" sz="1600" dirty="0" err="1" smtClean="0">
                <a:latin typeface="Arial" pitchFamily="34" charset="0"/>
                <a:cs typeface="Arial" pitchFamily="34" charset="0"/>
              </a:rPr>
              <a:t>Teknologi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terkait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dengan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ide</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atau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pikiran</a:t>
            </a:r>
            <a:r>
              <a:rPr lang="en-US" sz="1600" dirty="0" smtClean="0">
                <a:latin typeface="Arial" pitchFamily="34" charset="0"/>
                <a:cs typeface="Arial" pitchFamily="34" charset="0"/>
              </a:rPr>
              <a:t> yang </a:t>
            </a:r>
            <a:r>
              <a:rPr lang="en-US" sz="1600" dirty="0" err="1" smtClean="0">
                <a:latin typeface="Arial" pitchFamily="34" charset="0"/>
                <a:cs typeface="Arial" pitchFamily="34" charset="0"/>
              </a:rPr>
              <a:t>tidak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pernah</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berakhir</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keberadaan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teknologi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bersama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dengan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keberadaan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budaya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umat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manusia</a:t>
            </a:r>
            <a:r>
              <a:rPr lang="en-US" sz="1600" dirty="0" smtClean="0">
                <a:latin typeface="Arial" pitchFamily="34" charset="0"/>
                <a:cs typeface="Arial" pitchFamily="34" charset="0"/>
              </a:rPr>
              <a:t>.</a:t>
            </a:r>
          </a:p>
          <a:p>
            <a:pPr marL="514350" indent="-514350" algn="just" eaLnBrk="1" fontAlgn="auto" hangingPunct="1">
              <a:spcAft>
                <a:spcPts val="0"/>
              </a:spcAft>
              <a:buClr>
                <a:srgbClr val="C00000"/>
              </a:buClr>
              <a:buFont typeface="+mj-lt"/>
              <a:buAutoNum type="arabicPeriod"/>
              <a:defRPr/>
            </a:pPr>
            <a:r>
              <a:rPr lang="en-US" sz="1600" dirty="0" err="1" smtClean="0">
                <a:latin typeface="Arial" pitchFamily="34" charset="0"/>
                <a:cs typeface="Arial" pitchFamily="34" charset="0"/>
              </a:rPr>
              <a:t>Teknologi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merupakan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kreasi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manusia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sehingga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tidak</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alami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bersifat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buatan</a:t>
            </a:r>
            <a:r>
              <a:rPr lang="en-US" sz="1600" dirty="0" smtClean="0">
                <a:latin typeface="Arial" pitchFamily="34" charset="0"/>
                <a:cs typeface="Arial" pitchFamily="34" charset="0"/>
              </a:rPr>
              <a:t> (artificial)</a:t>
            </a:r>
          </a:p>
          <a:p>
            <a:pPr marL="514350" indent="-514350" algn="just" eaLnBrk="1" fontAlgn="auto" hangingPunct="1">
              <a:spcAft>
                <a:spcPts val="0"/>
              </a:spcAft>
              <a:buClr>
                <a:srgbClr val="C00000"/>
              </a:buClr>
              <a:buFont typeface="+mj-lt"/>
              <a:buAutoNum type="arabicPeriod"/>
              <a:defRPr/>
            </a:pPr>
            <a:r>
              <a:rPr lang="en-US" sz="1600" dirty="0" err="1" smtClean="0">
                <a:latin typeface="Arial" pitchFamily="34" charset="0"/>
                <a:cs typeface="Arial" pitchFamily="34" charset="0"/>
              </a:rPr>
              <a:t>Teknologi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merupakan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himpunan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dari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pikiran</a:t>
            </a:r>
            <a:r>
              <a:rPr lang="en-US" sz="1600" dirty="0" smtClean="0">
                <a:latin typeface="Arial" pitchFamily="34" charset="0"/>
                <a:cs typeface="Arial" pitchFamily="34" charset="0"/>
              </a:rPr>
              <a:t> (set of means) </a:t>
            </a:r>
            <a:r>
              <a:rPr lang="en-US" sz="1600" dirty="0" err="1" smtClean="0">
                <a:latin typeface="Arial" pitchFamily="34" charset="0"/>
                <a:cs typeface="Arial" pitchFamily="34" charset="0"/>
              </a:rPr>
              <a:t>sehingga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teknologi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dapat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dibatasi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atau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bersifat</a:t>
            </a:r>
            <a:r>
              <a:rPr lang="en-US" sz="1600" dirty="0" smtClean="0">
                <a:latin typeface="Arial" pitchFamily="34" charset="0"/>
                <a:cs typeface="Arial" pitchFamily="34" charset="0"/>
              </a:rPr>
              <a:t> universal, </a:t>
            </a:r>
            <a:r>
              <a:rPr lang="en-US" sz="1600" dirty="0" err="1" smtClean="0">
                <a:latin typeface="Arial" pitchFamily="34" charset="0"/>
                <a:cs typeface="Arial" pitchFamily="34" charset="0"/>
              </a:rPr>
              <a:t>tergantung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dari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sudut</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pandang</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analisis</a:t>
            </a:r>
            <a:endParaRPr lang="en-US" sz="1600" dirty="0" smtClean="0">
              <a:latin typeface="Arial" pitchFamily="34" charset="0"/>
              <a:cs typeface="Arial" pitchFamily="34" charset="0"/>
            </a:endParaRPr>
          </a:p>
          <a:p>
            <a:pPr marL="514350" indent="-514350" algn="just" eaLnBrk="1" fontAlgn="auto" hangingPunct="1">
              <a:spcAft>
                <a:spcPts val="0"/>
              </a:spcAft>
              <a:buClr>
                <a:srgbClr val="C00000"/>
              </a:buClr>
              <a:buFont typeface="+mj-lt"/>
              <a:buAutoNum type="arabicPeriod"/>
              <a:defRPr/>
            </a:pPr>
            <a:r>
              <a:rPr lang="en-US" sz="1600" dirty="0" err="1" smtClean="0">
                <a:latin typeface="Arial" pitchFamily="34" charset="0"/>
                <a:cs typeface="Arial" pitchFamily="34" charset="0"/>
              </a:rPr>
              <a:t>Teknologi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bertujuan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memfasilitasi</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ikhtiar</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manusia</a:t>
            </a:r>
            <a:r>
              <a:rPr lang="en-US" sz="1600" dirty="0" smtClean="0">
                <a:latin typeface="Arial" pitchFamily="34" charset="0"/>
                <a:cs typeface="Arial" pitchFamily="34" charset="0"/>
              </a:rPr>
              <a:t> (human endeavor) </a:t>
            </a:r>
            <a:r>
              <a:rPr lang="en-US" sz="1600" dirty="0" err="1" smtClean="0">
                <a:latin typeface="Arial" pitchFamily="34" charset="0"/>
                <a:cs typeface="Arial" pitchFamily="34" charset="0"/>
              </a:rPr>
              <a:t>sehingga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harus</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mampu</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meningkatkan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performa</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kemampuan</a:t>
            </a:r>
            <a:r>
              <a:rPr lang="en-US" sz="1600" dirty="0" smtClean="0">
                <a:latin typeface="Arial" pitchFamily="34" charset="0"/>
                <a:cs typeface="Arial" pitchFamily="34" charset="0"/>
              </a:rPr>
              <a:t> </a:t>
            </a:r>
            <a:r>
              <a:rPr lang="en-US" sz="1600" dirty="0" err="1" smtClean="0">
                <a:latin typeface="Arial" pitchFamily="34" charset="0"/>
                <a:cs typeface="Arial" pitchFamily="34" charset="0"/>
              </a:rPr>
              <a:t>manusia</a:t>
            </a:r>
            <a:r>
              <a:rPr lang="en-US" sz="1600" dirty="0" smtClean="0">
                <a:latin typeface="Arial" pitchFamily="34" charset="0"/>
                <a:cs typeface="Arial" pitchFamily="34" charset="0"/>
              </a:rPr>
              <a:t>. </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457200" y="228600"/>
            <a:ext cx="6781800" cy="457200"/>
          </a:xfrm>
        </p:spPr>
        <p:txBody>
          <a:bodyPr>
            <a:noAutofit/>
          </a:bodyPr>
          <a:lstStyle/>
          <a:p>
            <a:pPr algn="l" eaLnBrk="1" fontAlgn="auto" hangingPunct="1">
              <a:spcAft>
                <a:spcPts val="0"/>
              </a:spcAft>
              <a:defRPr/>
            </a:pPr>
            <a:r>
              <a:rPr lang="en-US" sz="3200" dirty="0" err="1" smtClean="0">
                <a:solidFill>
                  <a:srgbClr val="C00000"/>
                </a:solidFill>
              </a:rPr>
              <a:t>Fungsi</a:t>
            </a:r>
            <a:r>
              <a:rPr lang="en-US" sz="3200" dirty="0" smtClean="0">
                <a:solidFill>
                  <a:srgbClr val="C00000"/>
                </a:solidFill>
              </a:rPr>
              <a:t> </a:t>
            </a:r>
            <a:r>
              <a:rPr lang="en-US" sz="3200" dirty="0" err="1" smtClean="0">
                <a:solidFill>
                  <a:srgbClr val="C00000"/>
                </a:solidFill>
              </a:rPr>
              <a:t>Teknologi</a:t>
            </a:r>
            <a:r>
              <a:rPr lang="en-US" sz="3200" dirty="0" smtClean="0">
                <a:solidFill>
                  <a:srgbClr val="C00000"/>
                </a:solidFill>
              </a:rPr>
              <a:t> </a:t>
            </a:r>
            <a:r>
              <a:rPr lang="en-US" sz="3200" dirty="0" err="1" smtClean="0">
                <a:solidFill>
                  <a:srgbClr val="C00000"/>
                </a:solidFill>
              </a:rPr>
              <a:t>Informasi</a:t>
            </a:r>
            <a:endParaRPr lang="en-US" sz="3200" dirty="0" smtClean="0">
              <a:solidFill>
                <a:srgbClr val="C00000"/>
              </a:solidFill>
            </a:endParaRPr>
          </a:p>
        </p:txBody>
      </p:sp>
      <p:sp>
        <p:nvSpPr>
          <p:cNvPr id="10243" name="Subtitle 2"/>
          <p:cNvSpPr>
            <a:spLocks noGrp="1"/>
          </p:cNvSpPr>
          <p:nvPr>
            <p:ph type="subTitle" idx="1"/>
          </p:nvPr>
        </p:nvSpPr>
        <p:spPr>
          <a:xfrm>
            <a:off x="457200" y="2133600"/>
            <a:ext cx="8077200" cy="2514600"/>
          </a:xfrm>
        </p:spPr>
        <p:txBody>
          <a:bodyPr/>
          <a:lstStyle/>
          <a:p>
            <a:pPr marL="541338" indent="-514350" algn="just" eaLnBrk="1" hangingPunct="1">
              <a:spcBef>
                <a:spcPct val="0"/>
              </a:spcBef>
              <a:buClrTx/>
              <a:buFont typeface="Calibri" pitchFamily="34" charset="0"/>
              <a:buAutoNum type="arabicPeriod"/>
            </a:pPr>
            <a:r>
              <a:rPr lang="en-US" sz="1400" smtClean="0">
                <a:solidFill>
                  <a:srgbClr val="002060"/>
                </a:solidFill>
              </a:rPr>
              <a:t>Capture : Proses penyusunan record aktivitas yang terperinci</a:t>
            </a:r>
          </a:p>
          <a:p>
            <a:pPr marL="541338" indent="-514350" algn="just" eaLnBrk="1" hangingPunct="1">
              <a:spcBef>
                <a:spcPct val="0"/>
              </a:spcBef>
              <a:buClrTx/>
              <a:buFont typeface="Calibri" pitchFamily="34" charset="0"/>
              <a:buAutoNum type="arabicPeriod"/>
            </a:pPr>
            <a:r>
              <a:rPr lang="en-US" sz="1400" smtClean="0">
                <a:solidFill>
                  <a:srgbClr val="002060"/>
                </a:solidFill>
              </a:rPr>
              <a:t>Processing : Proses mengubah,menganalisis,menghitung,dan mengumpulkan semua bentuk data atau informasi</a:t>
            </a:r>
          </a:p>
          <a:p>
            <a:pPr marL="541338" indent="-514350" algn="just" eaLnBrk="1" hangingPunct="1">
              <a:spcBef>
                <a:spcPct val="0"/>
              </a:spcBef>
              <a:buClrTx/>
              <a:buFont typeface="Calibri" pitchFamily="34" charset="0"/>
              <a:buAutoNum type="arabicPeriod"/>
            </a:pPr>
            <a:r>
              <a:rPr lang="en-US" sz="1400" smtClean="0">
                <a:solidFill>
                  <a:srgbClr val="002060"/>
                </a:solidFill>
              </a:rPr>
              <a:t>Generation : Proses yang mengorganisir informasi ke dalam bentuk yang bermanfaat, apakah sebagai angka, teks, bunyi, atau gambar visual</a:t>
            </a:r>
          </a:p>
          <a:p>
            <a:pPr marL="541338" indent="-514350" algn="just" eaLnBrk="1" hangingPunct="1">
              <a:spcBef>
                <a:spcPct val="0"/>
              </a:spcBef>
              <a:buClrTx/>
              <a:buFont typeface="Calibri" pitchFamily="34" charset="0"/>
              <a:buAutoNum type="arabicPeriod"/>
            </a:pPr>
            <a:r>
              <a:rPr lang="en-US" sz="1400" smtClean="0">
                <a:solidFill>
                  <a:srgbClr val="002060"/>
                </a:solidFill>
              </a:rPr>
              <a:t>Storage dan Retrieval : Storage adalah proses komputer penguat informasi untuk penggunaan masa depan. Retrieval adalah proses dimana penempatan komputer dan menyimpan salinan data atau informasi untuk pengolahan lebih lanjut atau untk ditransmisikan ke pengguna lain</a:t>
            </a:r>
          </a:p>
          <a:p>
            <a:pPr marL="541338" indent="-514350" algn="just" eaLnBrk="1" hangingPunct="1">
              <a:spcBef>
                <a:spcPct val="0"/>
              </a:spcBef>
              <a:buClrTx/>
              <a:buFont typeface="Calibri" pitchFamily="34" charset="0"/>
              <a:buAutoNum type="arabicPeriod"/>
            </a:pPr>
            <a:r>
              <a:rPr lang="en-US" sz="1400" smtClean="0">
                <a:solidFill>
                  <a:srgbClr val="002060"/>
                </a:solidFill>
              </a:rPr>
              <a:t>Transmission : Proses komputer mendistribusikan informasi melalui jaringan komunikasi. Contoh : E-mail (Electroic mail), Voice Mail</a:t>
            </a:r>
          </a:p>
        </p:txBody>
      </p:sp>
      <p:grpSp>
        <p:nvGrpSpPr>
          <p:cNvPr id="10244" name="Group 22"/>
          <p:cNvGrpSpPr>
            <a:grpSpLocks/>
          </p:cNvGrpSpPr>
          <p:nvPr/>
        </p:nvGrpSpPr>
        <p:grpSpPr bwMode="auto">
          <a:xfrm>
            <a:off x="1752600" y="4800600"/>
            <a:ext cx="5562600" cy="1371600"/>
            <a:chOff x="2438400" y="4114800"/>
            <a:chExt cx="5105400" cy="1371600"/>
          </a:xfrm>
        </p:grpSpPr>
        <p:sp>
          <p:nvSpPr>
            <p:cNvPr id="4" name="Oval 3"/>
            <p:cNvSpPr/>
            <p:nvPr/>
          </p:nvSpPr>
          <p:spPr>
            <a:xfrm>
              <a:off x="4266961" y="4114800"/>
              <a:ext cx="1448278"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400" dirty="0" err="1">
                  <a:solidFill>
                    <a:schemeClr val="bg1">
                      <a:lumMod val="95000"/>
                      <a:lumOff val="5000"/>
                    </a:schemeClr>
                  </a:solidFill>
                </a:rPr>
                <a:t>Fungsi</a:t>
              </a:r>
              <a:r>
                <a:rPr lang="en-US" sz="1400" dirty="0">
                  <a:solidFill>
                    <a:schemeClr val="bg1">
                      <a:lumMod val="95000"/>
                      <a:lumOff val="5000"/>
                    </a:schemeClr>
                  </a:solidFill>
                </a:rPr>
                <a:t> </a:t>
              </a:r>
              <a:r>
                <a:rPr lang="en-US" sz="1400" dirty="0" err="1">
                  <a:solidFill>
                    <a:schemeClr val="bg1">
                      <a:lumMod val="95000"/>
                      <a:lumOff val="5000"/>
                    </a:schemeClr>
                  </a:solidFill>
                </a:rPr>
                <a:t>Teknologi</a:t>
              </a:r>
              <a:r>
                <a:rPr lang="en-US" sz="1400" dirty="0">
                  <a:solidFill>
                    <a:schemeClr val="bg1">
                      <a:lumMod val="95000"/>
                      <a:lumOff val="5000"/>
                    </a:schemeClr>
                  </a:solidFill>
                </a:rPr>
                <a:t>  </a:t>
              </a:r>
              <a:r>
                <a:rPr lang="en-US" sz="1400" dirty="0" err="1">
                  <a:solidFill>
                    <a:schemeClr val="bg1">
                      <a:lumMod val="95000"/>
                      <a:lumOff val="5000"/>
                    </a:schemeClr>
                  </a:solidFill>
                </a:rPr>
                <a:t>Informasi</a:t>
              </a:r>
              <a:endParaRPr lang="en-US" sz="1400" dirty="0">
                <a:solidFill>
                  <a:schemeClr val="bg1">
                    <a:lumMod val="95000"/>
                    <a:lumOff val="5000"/>
                  </a:schemeClr>
                </a:solidFill>
              </a:endParaRPr>
            </a:p>
          </p:txBody>
        </p:sp>
        <p:cxnSp>
          <p:nvCxnSpPr>
            <p:cNvPr id="6" name="Straight Arrow Connector 5"/>
            <p:cNvCxnSpPr/>
            <p:nvPr/>
          </p:nvCxnSpPr>
          <p:spPr>
            <a:xfrm>
              <a:off x="5562252" y="4419600"/>
              <a:ext cx="83924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639475" y="5181600"/>
              <a:ext cx="83778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3580704" y="4419600"/>
              <a:ext cx="7620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3504939" y="4800600"/>
              <a:ext cx="7620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a:off x="3580704" y="5181600"/>
              <a:ext cx="76202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32" name="TextBox 16"/>
            <p:cNvSpPr txBox="1">
              <a:spLocks noChangeArrowheads="1"/>
            </p:cNvSpPr>
            <p:nvPr/>
          </p:nvSpPr>
          <p:spPr bwMode="auto">
            <a:xfrm>
              <a:off x="6401496" y="4267200"/>
              <a:ext cx="1142304" cy="307975"/>
            </a:xfrm>
            <a:prstGeom prst="rect">
              <a:avLst/>
            </a:prstGeom>
            <a:noFill/>
            <a:ln w="9525">
              <a:noFill/>
              <a:miter lim="800000"/>
              <a:headEnd/>
              <a:tailEnd/>
            </a:ln>
          </p:spPr>
          <p:txBody>
            <a:bodyPr>
              <a:spAutoFit/>
            </a:bodyPr>
            <a:lstStyle/>
            <a:p>
              <a:pPr>
                <a:defRPr/>
              </a:pPr>
              <a:r>
                <a:rPr lang="en-US" sz="1400">
                  <a:solidFill>
                    <a:schemeClr val="bg1">
                      <a:lumMod val="95000"/>
                      <a:lumOff val="5000"/>
                    </a:schemeClr>
                  </a:solidFill>
                  <a:latin typeface="Calibri" pitchFamily="34" charset="0"/>
                </a:rPr>
                <a:t>Store/retrieval</a:t>
              </a:r>
            </a:p>
          </p:txBody>
        </p:sp>
        <p:sp>
          <p:nvSpPr>
            <p:cNvPr id="5133" name="TextBox 18"/>
            <p:cNvSpPr txBox="1">
              <a:spLocks noChangeArrowheads="1"/>
            </p:cNvSpPr>
            <p:nvPr/>
          </p:nvSpPr>
          <p:spPr bwMode="auto">
            <a:xfrm>
              <a:off x="6401496" y="5029200"/>
              <a:ext cx="1142304" cy="307975"/>
            </a:xfrm>
            <a:prstGeom prst="rect">
              <a:avLst/>
            </a:prstGeom>
            <a:noFill/>
            <a:ln w="9525">
              <a:noFill/>
              <a:miter lim="800000"/>
              <a:headEnd/>
              <a:tailEnd/>
            </a:ln>
          </p:spPr>
          <p:txBody>
            <a:bodyPr>
              <a:spAutoFit/>
            </a:bodyPr>
            <a:lstStyle/>
            <a:p>
              <a:pPr>
                <a:defRPr/>
              </a:pPr>
              <a:r>
                <a:rPr lang="en-US" sz="1400">
                  <a:solidFill>
                    <a:schemeClr val="bg1">
                      <a:lumMod val="95000"/>
                      <a:lumOff val="5000"/>
                    </a:schemeClr>
                  </a:solidFill>
                  <a:latin typeface="Calibri" pitchFamily="34" charset="0"/>
                </a:rPr>
                <a:t>transmission</a:t>
              </a:r>
            </a:p>
          </p:txBody>
        </p:sp>
        <p:sp>
          <p:nvSpPr>
            <p:cNvPr id="5134" name="TextBox 19"/>
            <p:cNvSpPr txBox="1">
              <a:spLocks noChangeArrowheads="1"/>
            </p:cNvSpPr>
            <p:nvPr/>
          </p:nvSpPr>
          <p:spPr bwMode="auto">
            <a:xfrm>
              <a:off x="2667153" y="4267200"/>
              <a:ext cx="913551" cy="307975"/>
            </a:xfrm>
            <a:prstGeom prst="rect">
              <a:avLst/>
            </a:prstGeom>
            <a:noFill/>
            <a:ln w="9525">
              <a:noFill/>
              <a:miter lim="800000"/>
              <a:headEnd/>
              <a:tailEnd/>
            </a:ln>
          </p:spPr>
          <p:txBody>
            <a:bodyPr>
              <a:spAutoFit/>
            </a:bodyPr>
            <a:lstStyle/>
            <a:p>
              <a:pPr>
                <a:defRPr/>
              </a:pPr>
              <a:r>
                <a:rPr lang="en-US" sz="1400">
                  <a:solidFill>
                    <a:schemeClr val="bg1">
                      <a:lumMod val="95000"/>
                      <a:lumOff val="5000"/>
                    </a:schemeClr>
                  </a:solidFill>
                  <a:latin typeface="Calibri" pitchFamily="34" charset="0"/>
                </a:rPr>
                <a:t>capture</a:t>
              </a:r>
            </a:p>
          </p:txBody>
        </p:sp>
        <p:sp>
          <p:nvSpPr>
            <p:cNvPr id="5135" name="TextBox 20"/>
            <p:cNvSpPr txBox="1">
              <a:spLocks noChangeArrowheads="1"/>
            </p:cNvSpPr>
            <p:nvPr/>
          </p:nvSpPr>
          <p:spPr bwMode="auto">
            <a:xfrm>
              <a:off x="2438400" y="4648200"/>
              <a:ext cx="1066539" cy="307975"/>
            </a:xfrm>
            <a:prstGeom prst="rect">
              <a:avLst/>
            </a:prstGeom>
            <a:noFill/>
            <a:ln w="9525">
              <a:noFill/>
              <a:miter lim="800000"/>
              <a:headEnd/>
              <a:tailEnd/>
            </a:ln>
          </p:spPr>
          <p:txBody>
            <a:bodyPr>
              <a:spAutoFit/>
            </a:bodyPr>
            <a:lstStyle/>
            <a:p>
              <a:pPr>
                <a:defRPr/>
              </a:pPr>
              <a:r>
                <a:rPr lang="en-US" sz="1400">
                  <a:solidFill>
                    <a:schemeClr val="bg1">
                      <a:lumMod val="95000"/>
                      <a:lumOff val="5000"/>
                    </a:schemeClr>
                  </a:solidFill>
                  <a:latin typeface="Calibri" pitchFamily="34" charset="0"/>
                </a:rPr>
                <a:t>processing</a:t>
              </a:r>
            </a:p>
          </p:txBody>
        </p:sp>
        <p:sp>
          <p:nvSpPr>
            <p:cNvPr id="5136" name="TextBox 21"/>
            <p:cNvSpPr txBox="1">
              <a:spLocks noChangeArrowheads="1"/>
            </p:cNvSpPr>
            <p:nvPr/>
          </p:nvSpPr>
          <p:spPr bwMode="auto">
            <a:xfrm>
              <a:off x="2591388" y="5029200"/>
              <a:ext cx="989316" cy="307975"/>
            </a:xfrm>
            <a:prstGeom prst="rect">
              <a:avLst/>
            </a:prstGeom>
            <a:noFill/>
            <a:ln w="9525">
              <a:noFill/>
              <a:miter lim="800000"/>
              <a:headEnd/>
              <a:tailEnd/>
            </a:ln>
          </p:spPr>
          <p:txBody>
            <a:bodyPr>
              <a:spAutoFit/>
            </a:bodyPr>
            <a:lstStyle/>
            <a:p>
              <a:pPr>
                <a:defRPr/>
              </a:pPr>
              <a:r>
                <a:rPr lang="en-US" sz="1400">
                  <a:solidFill>
                    <a:schemeClr val="bg1">
                      <a:lumMod val="95000"/>
                      <a:lumOff val="5000"/>
                    </a:schemeClr>
                  </a:solidFill>
                  <a:latin typeface="Calibri" pitchFamily="34" charset="0"/>
                </a:rPr>
                <a:t>generation</a:t>
              </a:r>
            </a:p>
          </p:txBody>
        </p:sp>
      </p:grpSp>
      <p:sp>
        <p:nvSpPr>
          <p:cNvPr id="10245" name="Rectangle 15"/>
          <p:cNvSpPr>
            <a:spLocks noChangeArrowheads="1"/>
          </p:cNvSpPr>
          <p:nvPr/>
        </p:nvSpPr>
        <p:spPr bwMode="auto">
          <a:xfrm>
            <a:off x="381000" y="838200"/>
            <a:ext cx="79248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i="1">
                <a:solidFill>
                  <a:srgbClr val="C00000"/>
                </a:solidFill>
                <a:latin typeface="Calibri" pitchFamily="34" charset="0"/>
              </a:rPr>
              <a:t>Definisi : </a:t>
            </a:r>
          </a:p>
          <a:p>
            <a:r>
              <a:rPr lang="id-ID" sz="1600" i="1">
                <a:solidFill>
                  <a:srgbClr val="C00000"/>
                </a:solidFill>
                <a:latin typeface="Calibri" pitchFamily="34" charset="0"/>
              </a:rPr>
              <a:t>Information technology (teknologi informasi - TI)</a:t>
            </a:r>
            <a:r>
              <a:rPr lang="en-US" sz="1600" i="1">
                <a:solidFill>
                  <a:srgbClr val="C00000"/>
                </a:solidFill>
                <a:latin typeface="Calibri" pitchFamily="34" charset="0"/>
              </a:rPr>
              <a:t> </a:t>
            </a:r>
            <a:r>
              <a:rPr lang="id-ID" sz="1600">
                <a:solidFill>
                  <a:srgbClr val="C00000"/>
                </a:solidFill>
                <a:latin typeface="Calibri" pitchFamily="34" charset="0"/>
              </a:rPr>
              <a:t>adalah istilah untuk mendeskripsikan teknologi-teknologi yang memungkinkan manusia untuk</a:t>
            </a:r>
            <a:r>
              <a:rPr lang="en-US" sz="1600">
                <a:solidFill>
                  <a:srgbClr val="C00000"/>
                </a:solidFill>
                <a:latin typeface="Calibri" pitchFamily="34" charset="0"/>
              </a:rPr>
              <a:t> </a:t>
            </a:r>
            <a:r>
              <a:rPr lang="id-ID" sz="1600">
                <a:solidFill>
                  <a:srgbClr val="C00000"/>
                </a:solidFill>
                <a:latin typeface="Calibri" pitchFamily="34" charset="0"/>
              </a:rPr>
              <a:t>:</a:t>
            </a:r>
            <a:r>
              <a:rPr lang="en-US" sz="1600">
                <a:solidFill>
                  <a:srgbClr val="C00000"/>
                </a:solidFill>
                <a:latin typeface="Calibri" pitchFamily="34" charset="0"/>
              </a:rPr>
              <a:t> </a:t>
            </a:r>
            <a:r>
              <a:rPr lang="id-ID" sz="1600">
                <a:solidFill>
                  <a:srgbClr val="C00000"/>
                </a:solidFill>
                <a:latin typeface="Calibri" pitchFamily="34" charset="0"/>
              </a:rPr>
              <a:t>mencatat (</a:t>
            </a:r>
            <a:r>
              <a:rPr lang="id-ID" sz="1600" i="1">
                <a:solidFill>
                  <a:srgbClr val="C00000"/>
                </a:solidFill>
                <a:latin typeface="Calibri" pitchFamily="34" charset="0"/>
              </a:rPr>
              <a:t>record)</a:t>
            </a:r>
            <a:r>
              <a:rPr lang="en-US" sz="1600" i="1">
                <a:solidFill>
                  <a:srgbClr val="C00000"/>
                </a:solidFill>
                <a:latin typeface="Calibri" pitchFamily="34" charset="0"/>
              </a:rPr>
              <a:t> , </a:t>
            </a:r>
            <a:r>
              <a:rPr lang="id-ID" sz="1600">
                <a:solidFill>
                  <a:srgbClr val="C00000"/>
                </a:solidFill>
                <a:latin typeface="Calibri" pitchFamily="34" charset="0"/>
              </a:rPr>
              <a:t>menyimpan (</a:t>
            </a:r>
            <a:r>
              <a:rPr lang="id-ID" sz="1600" i="1">
                <a:solidFill>
                  <a:srgbClr val="C00000"/>
                </a:solidFill>
                <a:latin typeface="Calibri" pitchFamily="34" charset="0"/>
              </a:rPr>
              <a:t>store)</a:t>
            </a:r>
            <a:r>
              <a:rPr lang="en-US" sz="1600" i="1">
                <a:solidFill>
                  <a:srgbClr val="C00000"/>
                </a:solidFill>
                <a:latin typeface="Calibri" pitchFamily="34" charset="0"/>
              </a:rPr>
              <a:t>, </a:t>
            </a:r>
            <a:r>
              <a:rPr lang="id-ID" sz="1600">
                <a:solidFill>
                  <a:srgbClr val="C00000"/>
                </a:solidFill>
                <a:latin typeface="Calibri" pitchFamily="34" charset="0"/>
              </a:rPr>
              <a:t>mengolah (</a:t>
            </a:r>
            <a:r>
              <a:rPr lang="id-ID" sz="1600" i="1">
                <a:solidFill>
                  <a:srgbClr val="C00000"/>
                </a:solidFill>
                <a:latin typeface="Calibri" pitchFamily="34" charset="0"/>
              </a:rPr>
              <a:t>process)</a:t>
            </a:r>
            <a:r>
              <a:rPr lang="en-US" sz="1600" i="1">
                <a:solidFill>
                  <a:srgbClr val="C00000"/>
                </a:solidFill>
                <a:latin typeface="Calibri" pitchFamily="34" charset="0"/>
              </a:rPr>
              <a:t>, </a:t>
            </a:r>
            <a:r>
              <a:rPr lang="id-ID" sz="1600">
                <a:solidFill>
                  <a:srgbClr val="C00000"/>
                </a:solidFill>
                <a:latin typeface="Calibri" pitchFamily="34" charset="0"/>
              </a:rPr>
              <a:t>mengambil kembali (</a:t>
            </a:r>
            <a:r>
              <a:rPr lang="id-ID" sz="1600" i="1">
                <a:solidFill>
                  <a:srgbClr val="C00000"/>
                </a:solidFill>
                <a:latin typeface="Calibri" pitchFamily="34" charset="0"/>
              </a:rPr>
              <a:t>retrieve)</a:t>
            </a:r>
            <a:r>
              <a:rPr lang="en-US" sz="1600" i="1">
                <a:solidFill>
                  <a:srgbClr val="C00000"/>
                </a:solidFill>
                <a:latin typeface="Calibri" pitchFamily="34" charset="0"/>
              </a:rPr>
              <a:t>, </a:t>
            </a:r>
            <a:r>
              <a:rPr lang="id-ID" sz="1600">
                <a:solidFill>
                  <a:srgbClr val="C00000"/>
                </a:solidFill>
                <a:latin typeface="Calibri" pitchFamily="34" charset="0"/>
              </a:rPr>
              <a:t>mengirim (</a:t>
            </a:r>
            <a:r>
              <a:rPr lang="id-ID" sz="1600" i="1">
                <a:solidFill>
                  <a:srgbClr val="C00000"/>
                </a:solidFill>
                <a:latin typeface="Calibri" pitchFamily="34" charset="0"/>
              </a:rPr>
              <a:t>transmit)</a:t>
            </a:r>
            <a:r>
              <a:rPr lang="en-US" sz="1600" i="1">
                <a:solidFill>
                  <a:srgbClr val="C00000"/>
                </a:solidFill>
                <a:latin typeface="Calibri" pitchFamily="34" charset="0"/>
              </a:rPr>
              <a:t> dan </a:t>
            </a:r>
            <a:r>
              <a:rPr lang="id-ID" sz="1600">
                <a:solidFill>
                  <a:srgbClr val="C00000"/>
                </a:solidFill>
                <a:latin typeface="Calibri" pitchFamily="34" charset="0"/>
              </a:rPr>
              <a:t>menerima (</a:t>
            </a:r>
            <a:r>
              <a:rPr lang="id-ID" sz="1600" i="1">
                <a:solidFill>
                  <a:srgbClr val="C00000"/>
                </a:solidFill>
                <a:latin typeface="Calibri" pitchFamily="34" charset="0"/>
              </a:rPr>
              <a:t>receive)</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57200"/>
            <a:ext cx="8229600" cy="590550"/>
          </a:xfrm>
        </p:spPr>
        <p:txBody>
          <a:bodyPr/>
          <a:lstStyle/>
          <a:p>
            <a:pPr eaLnBrk="1" fontAlgn="auto" hangingPunct="1">
              <a:spcAft>
                <a:spcPts val="0"/>
              </a:spcAft>
              <a:defRPr/>
            </a:pPr>
            <a:r>
              <a:rPr lang="en-US" sz="3200" smtClean="0">
                <a:solidFill>
                  <a:srgbClr val="C00000"/>
                </a:solidFill>
              </a:rPr>
              <a:t>DATA vs INFORMASI</a:t>
            </a:r>
          </a:p>
        </p:txBody>
      </p:sp>
      <p:sp>
        <p:nvSpPr>
          <p:cNvPr id="10243" name="Rectangle 4"/>
          <p:cNvSpPr>
            <a:spLocks noGrp="1" noChangeArrowheads="1"/>
          </p:cNvSpPr>
          <p:nvPr>
            <p:ph sz="half" idx="1"/>
          </p:nvPr>
        </p:nvSpPr>
        <p:spPr>
          <a:xfrm>
            <a:off x="381000" y="1295400"/>
            <a:ext cx="4038600" cy="1889125"/>
          </a:xfrm>
        </p:spPr>
        <p:txBody>
          <a:bodyPr>
            <a:normAutofit lnSpcReduction="10000"/>
          </a:bodyPr>
          <a:lstStyle/>
          <a:p>
            <a:pPr marL="265176" indent="-265176" eaLnBrk="1" fontAlgn="auto" hangingPunct="1">
              <a:spcAft>
                <a:spcPts val="0"/>
              </a:spcAft>
              <a:buFont typeface="Wingdings 2"/>
              <a:buChar char=""/>
              <a:defRPr/>
            </a:pPr>
            <a:r>
              <a:rPr lang="en-US" sz="2000" smtClean="0"/>
              <a:t>DATA</a:t>
            </a:r>
          </a:p>
          <a:p>
            <a:pPr marL="548640" lvl="1" indent="-201168" eaLnBrk="1" fontAlgn="auto" hangingPunct="1">
              <a:spcAft>
                <a:spcPts val="0"/>
              </a:spcAft>
              <a:buFont typeface="Verdana"/>
              <a:buChar char="◦"/>
              <a:defRPr/>
            </a:pPr>
            <a:r>
              <a:rPr lang="en-US" sz="1800" smtClean="0"/>
              <a:t>Berupa sekumpulan fakta.</a:t>
            </a:r>
          </a:p>
          <a:p>
            <a:pPr marL="548640" lvl="1" indent="-201168" eaLnBrk="1" fontAlgn="auto" hangingPunct="1">
              <a:spcAft>
                <a:spcPts val="0"/>
              </a:spcAft>
              <a:buFont typeface="Verdana"/>
              <a:buChar char="◦"/>
              <a:defRPr/>
            </a:pPr>
            <a:r>
              <a:rPr lang="en-US" sz="1800" smtClean="0"/>
              <a:t>Dapat berupa teks, gambar, suara, video.</a:t>
            </a:r>
          </a:p>
          <a:p>
            <a:pPr marL="548640" lvl="1" indent="-201168" eaLnBrk="1" fontAlgn="auto" hangingPunct="1">
              <a:spcAft>
                <a:spcPts val="0"/>
              </a:spcAft>
              <a:buFont typeface="Verdana"/>
              <a:buChar char="◦"/>
              <a:defRPr/>
            </a:pPr>
            <a:r>
              <a:rPr lang="en-US" sz="1800" smtClean="0"/>
              <a:t>Belum memiliki nilai guna.</a:t>
            </a:r>
          </a:p>
        </p:txBody>
      </p:sp>
      <p:sp>
        <p:nvSpPr>
          <p:cNvPr id="10244" name="Rectangle 5"/>
          <p:cNvSpPr>
            <a:spLocks noGrp="1" noChangeArrowheads="1"/>
          </p:cNvSpPr>
          <p:nvPr>
            <p:ph sz="half" idx="2"/>
          </p:nvPr>
        </p:nvSpPr>
        <p:spPr>
          <a:xfrm>
            <a:off x="4648200" y="1295400"/>
            <a:ext cx="4038600" cy="2041525"/>
          </a:xfrm>
        </p:spPr>
        <p:txBody>
          <a:bodyPr>
            <a:normAutofit lnSpcReduction="10000"/>
          </a:bodyPr>
          <a:lstStyle/>
          <a:p>
            <a:pPr marL="265176" indent="-265176" eaLnBrk="1" fontAlgn="auto" hangingPunct="1">
              <a:spcAft>
                <a:spcPts val="0"/>
              </a:spcAft>
              <a:buFont typeface="Wingdings 2"/>
              <a:buChar char=""/>
              <a:defRPr/>
            </a:pPr>
            <a:r>
              <a:rPr lang="en-US" sz="2000" smtClean="0"/>
              <a:t>INFORMASI</a:t>
            </a:r>
          </a:p>
          <a:p>
            <a:pPr marL="548640" lvl="1" indent="-201168" eaLnBrk="1" fontAlgn="auto" hangingPunct="1">
              <a:spcAft>
                <a:spcPts val="0"/>
              </a:spcAft>
              <a:buFont typeface="Verdana"/>
              <a:buChar char="◦"/>
              <a:defRPr/>
            </a:pPr>
            <a:r>
              <a:rPr lang="en-US" sz="1800" smtClean="0"/>
              <a:t>Berupa sekumpulan data/informasi</a:t>
            </a:r>
          </a:p>
          <a:p>
            <a:pPr marL="548640" lvl="1" indent="-201168" eaLnBrk="1" fontAlgn="auto" hangingPunct="1">
              <a:spcAft>
                <a:spcPts val="0"/>
              </a:spcAft>
              <a:buFont typeface="Verdana"/>
              <a:buChar char="◦"/>
              <a:defRPr/>
            </a:pPr>
            <a:r>
              <a:rPr lang="en-US" sz="1800" smtClean="0"/>
              <a:t>Dapat berupa teks, gambar, suara, video.</a:t>
            </a:r>
          </a:p>
          <a:p>
            <a:pPr marL="548640" lvl="1" indent="-201168" eaLnBrk="1" fontAlgn="auto" hangingPunct="1">
              <a:spcAft>
                <a:spcPts val="0"/>
              </a:spcAft>
              <a:buFont typeface="Verdana"/>
              <a:buChar char="◦"/>
              <a:defRPr/>
            </a:pPr>
            <a:r>
              <a:rPr lang="en-US" sz="1800" smtClean="0"/>
              <a:t>Sudah memiliki nilai guna (arti)</a:t>
            </a:r>
          </a:p>
        </p:txBody>
      </p:sp>
      <p:sp>
        <p:nvSpPr>
          <p:cNvPr id="11269" name="Rectangle 4"/>
          <p:cNvSpPr>
            <a:spLocks noChangeArrowheads="1"/>
          </p:cNvSpPr>
          <p:nvPr/>
        </p:nvSpPr>
        <p:spPr bwMode="auto">
          <a:xfrm>
            <a:off x="609600" y="3429000"/>
            <a:ext cx="7010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t-IT"/>
              <a:t>data ~ raw data (data mentah), </a:t>
            </a:r>
          </a:p>
          <a:p>
            <a:r>
              <a:rPr lang="it-IT"/>
              <a:t>contoh:  fatimah, sapen, Manajemen informatika, 18, ….</a:t>
            </a:r>
            <a:endParaRPr lang="en-US"/>
          </a:p>
        </p:txBody>
      </p:sp>
      <p:sp>
        <p:nvSpPr>
          <p:cNvPr id="11270" name="Rectangle 5"/>
          <p:cNvSpPr>
            <a:spLocks noChangeArrowheads="1"/>
          </p:cNvSpPr>
          <p:nvPr/>
        </p:nvSpPr>
        <p:spPr bwMode="auto">
          <a:xfrm>
            <a:off x="609600" y="426720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id-ID"/>
              <a:t>Info = data yang terstruktur </a:t>
            </a:r>
            <a:r>
              <a:rPr lang="en-US"/>
              <a:t> </a:t>
            </a:r>
            <a:r>
              <a:rPr lang="id-ID"/>
              <a:t>hasil olahan, </a:t>
            </a:r>
            <a:endParaRPr lang="en-US"/>
          </a:p>
          <a:p>
            <a:r>
              <a:rPr lang="id-ID"/>
              <a:t>contoh:</a:t>
            </a:r>
            <a:r>
              <a:rPr lang="en-US"/>
              <a:t> </a:t>
            </a:r>
            <a:r>
              <a:rPr lang="de-DE"/>
              <a:t>08650120 Fatimah 0601990 Bandung Jl. Dipatiukur No. 112</a:t>
            </a:r>
            <a:endParaRPr lang="en-US"/>
          </a:p>
        </p:txBody>
      </p:sp>
      <p:pic>
        <p:nvPicPr>
          <p:cNvPr id="112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334000"/>
            <a:ext cx="65913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533400"/>
          </a:xfrm>
        </p:spPr>
        <p:txBody>
          <a:bodyPr>
            <a:normAutofit fontScale="90000"/>
          </a:bodyPr>
          <a:lstStyle/>
          <a:p>
            <a:pPr eaLnBrk="1" fontAlgn="auto" hangingPunct="1">
              <a:spcAft>
                <a:spcPts val="0"/>
              </a:spcAft>
              <a:defRPr/>
            </a:pPr>
            <a:r>
              <a:rPr lang="en-US" sz="3200" smtClean="0">
                <a:solidFill>
                  <a:srgbClr val="C00000"/>
                </a:solidFill>
              </a:rPr>
              <a:t>Apa yang Membuat Informasi Berguna?</a:t>
            </a:r>
          </a:p>
        </p:txBody>
      </p:sp>
      <p:sp>
        <p:nvSpPr>
          <p:cNvPr id="18436" name="Rectangle 3"/>
          <p:cNvSpPr>
            <a:spLocks noGrp="1" noChangeArrowheads="1"/>
          </p:cNvSpPr>
          <p:nvPr>
            <p:ph idx="1"/>
          </p:nvPr>
        </p:nvSpPr>
        <p:spPr>
          <a:xfrm>
            <a:off x="457200" y="762000"/>
            <a:ext cx="8229600" cy="2286000"/>
          </a:xfrm>
        </p:spPr>
        <p:txBody>
          <a:bodyPr>
            <a:normAutofit lnSpcReduction="10000"/>
          </a:bodyPr>
          <a:lstStyle/>
          <a:p>
            <a:pPr marL="274320" indent="-274320" eaLnBrk="1" fontAlgn="auto" hangingPunct="1">
              <a:lnSpc>
                <a:spcPct val="90000"/>
              </a:lnSpc>
              <a:spcAft>
                <a:spcPts val="0"/>
              </a:spcAft>
              <a:buClr>
                <a:schemeClr val="tx1"/>
              </a:buClr>
              <a:buFont typeface="Wingdings 2"/>
              <a:buChar char=""/>
              <a:defRPr/>
            </a:pPr>
            <a:r>
              <a:rPr lang="en-US" sz="1600" dirty="0" err="1" smtClean="0"/>
              <a:t>Akurasi</a:t>
            </a:r>
            <a:endParaRPr lang="en-US" sz="1600" dirty="0" smtClean="0"/>
          </a:p>
          <a:p>
            <a:pPr marL="274320" indent="-274320" eaLnBrk="1" fontAlgn="auto" hangingPunct="1">
              <a:lnSpc>
                <a:spcPct val="90000"/>
              </a:lnSpc>
              <a:spcAft>
                <a:spcPts val="0"/>
              </a:spcAft>
              <a:buClr>
                <a:schemeClr val="tx1"/>
              </a:buClr>
              <a:buFont typeface="Wingdings 2"/>
              <a:buChar char=""/>
              <a:defRPr/>
            </a:pPr>
            <a:r>
              <a:rPr lang="en-US" sz="1600" dirty="0" err="1" smtClean="0"/>
              <a:t>Lengkap</a:t>
            </a:r>
            <a:endParaRPr lang="en-US" sz="1600" dirty="0" smtClean="0"/>
          </a:p>
          <a:p>
            <a:pPr marL="274320" indent="-274320" eaLnBrk="1" fontAlgn="auto" hangingPunct="1">
              <a:lnSpc>
                <a:spcPct val="90000"/>
              </a:lnSpc>
              <a:spcAft>
                <a:spcPts val="0"/>
              </a:spcAft>
              <a:buClr>
                <a:schemeClr val="tx1"/>
              </a:buClr>
              <a:buFont typeface="Wingdings 2"/>
              <a:buChar char=""/>
              <a:defRPr/>
            </a:pPr>
            <a:r>
              <a:rPr lang="en-US" sz="1600" dirty="0" err="1" smtClean="0"/>
              <a:t>Fleksibel</a:t>
            </a:r>
            <a:endParaRPr lang="en-US" sz="1600" dirty="0" smtClean="0"/>
          </a:p>
          <a:p>
            <a:pPr marL="274320" indent="-274320" eaLnBrk="1" fontAlgn="auto" hangingPunct="1">
              <a:lnSpc>
                <a:spcPct val="90000"/>
              </a:lnSpc>
              <a:spcAft>
                <a:spcPts val="0"/>
              </a:spcAft>
              <a:buClr>
                <a:schemeClr val="tx1"/>
              </a:buClr>
              <a:buFont typeface="Wingdings 2"/>
              <a:buChar char=""/>
              <a:defRPr/>
            </a:pPr>
            <a:r>
              <a:rPr lang="en-US" sz="1600" dirty="0" err="1" smtClean="0"/>
              <a:t>Dapat</a:t>
            </a:r>
            <a:r>
              <a:rPr lang="en-US" sz="1600" dirty="0" smtClean="0"/>
              <a:t> </a:t>
            </a:r>
            <a:r>
              <a:rPr lang="en-US" sz="1600" dirty="0" err="1" smtClean="0"/>
              <a:t>dipercaya</a:t>
            </a:r>
            <a:endParaRPr lang="en-US" sz="1600" dirty="0" smtClean="0"/>
          </a:p>
          <a:p>
            <a:pPr marL="274320" indent="-274320" eaLnBrk="1" fontAlgn="auto" hangingPunct="1">
              <a:lnSpc>
                <a:spcPct val="90000"/>
              </a:lnSpc>
              <a:spcAft>
                <a:spcPts val="0"/>
              </a:spcAft>
              <a:buClr>
                <a:schemeClr val="tx1"/>
              </a:buClr>
              <a:buFont typeface="Wingdings 2"/>
              <a:buChar char=""/>
              <a:defRPr/>
            </a:pPr>
            <a:r>
              <a:rPr lang="en-US" sz="1600" dirty="0" err="1" smtClean="0"/>
              <a:t>Berhubungan</a:t>
            </a:r>
            <a:endParaRPr lang="en-US" sz="1600" dirty="0" smtClean="0"/>
          </a:p>
          <a:p>
            <a:pPr marL="274320" indent="-274320" eaLnBrk="1" fontAlgn="auto" hangingPunct="1">
              <a:lnSpc>
                <a:spcPct val="90000"/>
              </a:lnSpc>
              <a:spcAft>
                <a:spcPts val="0"/>
              </a:spcAft>
              <a:buClr>
                <a:schemeClr val="tx1"/>
              </a:buClr>
              <a:buFont typeface="Wingdings 2"/>
              <a:buChar char=""/>
              <a:defRPr/>
            </a:pPr>
            <a:r>
              <a:rPr lang="en-US" sz="1600" dirty="0" err="1" smtClean="0"/>
              <a:t>Mudah</a:t>
            </a:r>
            <a:r>
              <a:rPr lang="en-US" sz="1600" dirty="0" smtClean="0"/>
              <a:t> </a:t>
            </a:r>
            <a:r>
              <a:rPr lang="en-US" sz="1600" dirty="0" err="1" smtClean="0"/>
              <a:t>diakses</a:t>
            </a:r>
            <a:endParaRPr lang="en-US" sz="1600" dirty="0" smtClean="0"/>
          </a:p>
          <a:p>
            <a:pPr marL="274320" indent="-274320" eaLnBrk="1" fontAlgn="auto" hangingPunct="1">
              <a:lnSpc>
                <a:spcPct val="90000"/>
              </a:lnSpc>
              <a:spcAft>
                <a:spcPts val="0"/>
              </a:spcAft>
              <a:buClr>
                <a:schemeClr val="tx1"/>
              </a:buClr>
              <a:buFont typeface="Wingdings 2"/>
              <a:buChar char=""/>
              <a:defRPr/>
            </a:pPr>
            <a:r>
              <a:rPr lang="en-US" sz="1600" dirty="0" err="1" smtClean="0"/>
              <a:t>Berdasarkan</a:t>
            </a:r>
            <a:r>
              <a:rPr lang="en-US" sz="1600" dirty="0" smtClean="0"/>
              <a:t> </a:t>
            </a:r>
            <a:r>
              <a:rPr lang="en-US" sz="1600" dirty="0" err="1" smtClean="0"/>
              <a:t>fakta</a:t>
            </a:r>
            <a:endParaRPr lang="en-US" sz="1600" dirty="0" smtClean="0"/>
          </a:p>
          <a:p>
            <a:pPr marL="274320" indent="-274320" eaLnBrk="1" fontAlgn="auto" hangingPunct="1">
              <a:lnSpc>
                <a:spcPct val="90000"/>
              </a:lnSpc>
              <a:spcAft>
                <a:spcPts val="0"/>
              </a:spcAft>
              <a:buClr>
                <a:schemeClr val="tx1"/>
              </a:buClr>
              <a:buFont typeface="Wingdings 2"/>
              <a:buChar char=""/>
              <a:defRPr/>
            </a:pPr>
            <a:r>
              <a:rPr lang="en-US" sz="1600" dirty="0" err="1" smtClean="0"/>
              <a:t>Tepat</a:t>
            </a:r>
            <a:r>
              <a:rPr lang="en-US" sz="1600" dirty="0" smtClean="0"/>
              <a:t> </a:t>
            </a:r>
            <a:r>
              <a:rPr lang="en-US" sz="1600" dirty="0" err="1" smtClean="0"/>
              <a:t>waktu</a:t>
            </a:r>
            <a:endParaRPr lang="en-US" sz="1600" dirty="0" smtClean="0"/>
          </a:p>
          <a:p>
            <a:pPr marL="274320" indent="-274320" eaLnBrk="1" fontAlgn="auto" hangingPunct="1">
              <a:lnSpc>
                <a:spcPct val="90000"/>
              </a:lnSpc>
              <a:spcAft>
                <a:spcPts val="0"/>
              </a:spcAft>
              <a:buClr>
                <a:schemeClr val="tx1"/>
              </a:buClr>
              <a:buFont typeface="Wingdings 2"/>
              <a:buChar char=""/>
              <a:defRPr/>
            </a:pPr>
            <a:r>
              <a:rPr lang="en-US" sz="1600" dirty="0" err="1" smtClean="0"/>
              <a:t>Tidak</a:t>
            </a:r>
            <a:r>
              <a:rPr lang="en-US" sz="1600" dirty="0" smtClean="0"/>
              <a:t> </a:t>
            </a:r>
            <a:r>
              <a:rPr lang="en-US" sz="1600" dirty="0" err="1" smtClean="0"/>
              <a:t>terkontaminasi</a:t>
            </a:r>
            <a:endParaRPr lang="en-US" sz="1600" dirty="0" smtClean="0"/>
          </a:p>
          <a:p>
            <a:pPr marL="274320" indent="-274320" eaLnBrk="1" fontAlgn="auto" hangingPunct="1">
              <a:lnSpc>
                <a:spcPct val="90000"/>
              </a:lnSpc>
              <a:spcAft>
                <a:spcPts val="0"/>
              </a:spcAft>
              <a:buClr>
                <a:schemeClr val="accent3"/>
              </a:buClr>
              <a:buFont typeface="Wingdings 2"/>
              <a:buChar char=""/>
              <a:defRPr/>
            </a:pPr>
            <a:endParaRPr lang="en-US" sz="1600" dirty="0" smtClean="0"/>
          </a:p>
        </p:txBody>
      </p:sp>
      <p:sp>
        <p:nvSpPr>
          <p:cNvPr id="5" name="Slide Number Placeholder 5"/>
          <p:cNvSpPr>
            <a:spLocks noGrp="1"/>
          </p:cNvSpPr>
          <p:nvPr>
            <p:ph type="sldNum" sz="quarter" idx="12"/>
          </p:nvPr>
        </p:nvSpPr>
        <p:spPr/>
        <p:txBody>
          <a:bodyPr/>
          <a:lstStyle/>
          <a:p>
            <a:pPr>
              <a:defRPr/>
            </a:pPr>
            <a:fld id="{13D2BC67-5795-42DA-805A-F86ED8DDDAD9}" type="slidenum">
              <a:rPr lang="en-US" altLang="en-US"/>
              <a:pPr>
                <a:defRPr/>
              </a:pPr>
              <a:t>7</a:t>
            </a:fld>
            <a:endParaRPr lang="en-US" altLang="en-US"/>
          </a:p>
        </p:txBody>
      </p:sp>
      <p:sp>
        <p:nvSpPr>
          <p:cNvPr id="6" name="Content Placeholder 2"/>
          <p:cNvSpPr txBox="1">
            <a:spLocks/>
          </p:cNvSpPr>
          <p:nvPr/>
        </p:nvSpPr>
        <p:spPr bwMode="auto">
          <a:xfrm>
            <a:off x="457200" y="3200400"/>
            <a:ext cx="8229600" cy="3048000"/>
          </a:xfrm>
          <a:prstGeom prst="rect">
            <a:avLst/>
          </a:prstGeom>
          <a:noFill/>
          <a:ln w="9525">
            <a:noFill/>
            <a:miter lim="800000"/>
            <a:headEnd/>
            <a:tailEnd/>
          </a:ln>
        </p:spPr>
        <p:txBody>
          <a:bodyPr/>
          <a:lstStyle/>
          <a:p>
            <a:pPr marL="342900" indent="-342900">
              <a:spcBef>
                <a:spcPct val="20000"/>
              </a:spcBef>
              <a:buFont typeface="Arial" charset="0"/>
              <a:buNone/>
              <a:defRPr/>
            </a:pPr>
            <a:r>
              <a:rPr lang="en-US" sz="1600" b="1" u="sng" dirty="0" err="1">
                <a:latin typeface="+mn-lt"/>
              </a:rPr>
              <a:t>Sejarah</a:t>
            </a:r>
            <a:r>
              <a:rPr lang="en-US" sz="1600" b="1" u="sng" dirty="0">
                <a:latin typeface="+mn-lt"/>
              </a:rPr>
              <a:t> </a:t>
            </a:r>
            <a:endParaRPr lang="en-US" sz="1600" u="sng" dirty="0">
              <a:latin typeface="+mn-lt"/>
            </a:endParaRPr>
          </a:p>
          <a:p>
            <a:pPr marL="274320" indent="-274320">
              <a:lnSpc>
                <a:spcPct val="90000"/>
              </a:lnSpc>
              <a:spcBef>
                <a:spcPct val="20000"/>
              </a:spcBef>
              <a:buClr>
                <a:schemeClr val="tx1"/>
              </a:buClr>
              <a:buSzPct val="95000"/>
              <a:buFont typeface="Wingdings 2"/>
              <a:buChar char=""/>
              <a:defRPr/>
            </a:pPr>
            <a:r>
              <a:rPr lang="en-US" sz="1600" dirty="0" err="1">
                <a:latin typeface="+mn-lt"/>
              </a:rPr>
              <a:t>Pada</a:t>
            </a:r>
            <a:r>
              <a:rPr lang="en-US" sz="1600" dirty="0">
                <a:latin typeface="+mn-lt"/>
              </a:rPr>
              <a:t> </a:t>
            </a:r>
            <a:r>
              <a:rPr lang="en-US" sz="1600" dirty="0" err="1">
                <a:latin typeface="+mn-lt"/>
              </a:rPr>
              <a:t>awal</a:t>
            </a:r>
            <a:r>
              <a:rPr lang="en-US" sz="1600" dirty="0">
                <a:latin typeface="+mn-lt"/>
              </a:rPr>
              <a:t> </a:t>
            </a:r>
            <a:r>
              <a:rPr lang="en-US" sz="1600" dirty="0" err="1">
                <a:latin typeface="+mn-lt"/>
              </a:rPr>
              <a:t>sejarah</a:t>
            </a:r>
            <a:r>
              <a:rPr lang="en-US" sz="1600" dirty="0">
                <a:latin typeface="+mn-lt"/>
              </a:rPr>
              <a:t>, </a:t>
            </a:r>
            <a:r>
              <a:rPr lang="en-US" sz="1600" dirty="0" err="1">
                <a:latin typeface="+mn-lt"/>
              </a:rPr>
              <a:t>manusia</a:t>
            </a:r>
            <a:r>
              <a:rPr lang="en-US" sz="1600" dirty="0">
                <a:latin typeface="+mn-lt"/>
              </a:rPr>
              <a:t> </a:t>
            </a:r>
            <a:r>
              <a:rPr lang="en-US" sz="1600" dirty="0" err="1">
                <a:latin typeface="+mn-lt"/>
              </a:rPr>
              <a:t>bertukar</a:t>
            </a:r>
            <a:r>
              <a:rPr lang="en-US" sz="1600" dirty="0">
                <a:latin typeface="+mn-lt"/>
              </a:rPr>
              <a:t> </a:t>
            </a:r>
            <a:r>
              <a:rPr lang="en-US" sz="1600" dirty="0" err="1">
                <a:latin typeface="+mn-lt"/>
              </a:rPr>
              <a:t>informasi</a:t>
            </a:r>
            <a:r>
              <a:rPr lang="en-US" sz="1600" dirty="0">
                <a:latin typeface="+mn-lt"/>
              </a:rPr>
              <a:t> </a:t>
            </a:r>
            <a:r>
              <a:rPr lang="en-US" sz="1600" dirty="0" err="1">
                <a:latin typeface="+mn-lt"/>
              </a:rPr>
              <a:t>melalui</a:t>
            </a:r>
            <a:r>
              <a:rPr lang="en-US" sz="1600" dirty="0">
                <a:latin typeface="+mn-lt"/>
              </a:rPr>
              <a:t> </a:t>
            </a:r>
            <a:r>
              <a:rPr lang="en-US" sz="1600" dirty="0" err="1">
                <a:latin typeface="+mn-lt"/>
              </a:rPr>
              <a:t>bahasa</a:t>
            </a:r>
            <a:r>
              <a:rPr lang="en-US" sz="1600" dirty="0">
                <a:latin typeface="+mn-lt"/>
              </a:rPr>
              <a:t>. </a:t>
            </a:r>
            <a:r>
              <a:rPr lang="en-US" sz="1600" dirty="0" err="1">
                <a:latin typeface="+mn-lt"/>
              </a:rPr>
              <a:t>Bahasa</a:t>
            </a:r>
            <a:r>
              <a:rPr lang="en-US" sz="1600" dirty="0">
                <a:latin typeface="+mn-lt"/>
              </a:rPr>
              <a:t> </a:t>
            </a:r>
            <a:r>
              <a:rPr lang="en-US" sz="1600" dirty="0" err="1">
                <a:latin typeface="+mn-lt"/>
              </a:rPr>
              <a:t>memungkinkan</a:t>
            </a:r>
            <a:r>
              <a:rPr lang="en-US" sz="1600" dirty="0">
                <a:latin typeface="+mn-lt"/>
              </a:rPr>
              <a:t> </a:t>
            </a:r>
            <a:r>
              <a:rPr lang="en-US" sz="1600" dirty="0" err="1">
                <a:latin typeface="+mn-lt"/>
              </a:rPr>
              <a:t>seseorang</a:t>
            </a:r>
            <a:r>
              <a:rPr lang="en-US" sz="1600" dirty="0">
                <a:latin typeface="+mn-lt"/>
              </a:rPr>
              <a:t> </a:t>
            </a:r>
            <a:r>
              <a:rPr lang="en-US" sz="1600" dirty="0" err="1">
                <a:latin typeface="+mn-lt"/>
              </a:rPr>
              <a:t>memahami</a:t>
            </a:r>
            <a:r>
              <a:rPr lang="en-US" sz="1600" dirty="0">
                <a:latin typeface="+mn-lt"/>
              </a:rPr>
              <a:t> </a:t>
            </a:r>
            <a:r>
              <a:rPr lang="en-US" sz="1600" dirty="0" err="1">
                <a:latin typeface="+mn-lt"/>
              </a:rPr>
              <a:t>informasi</a:t>
            </a:r>
            <a:r>
              <a:rPr lang="en-US" sz="1600" dirty="0">
                <a:latin typeface="+mn-lt"/>
              </a:rPr>
              <a:t> yang </a:t>
            </a:r>
            <a:r>
              <a:rPr lang="en-US" sz="1600" dirty="0" err="1">
                <a:latin typeface="+mn-lt"/>
              </a:rPr>
              <a:t>disampaikan</a:t>
            </a:r>
            <a:r>
              <a:rPr lang="en-US" sz="1600" dirty="0">
                <a:latin typeface="+mn-lt"/>
              </a:rPr>
              <a:t> </a:t>
            </a:r>
            <a:r>
              <a:rPr lang="en-US" sz="1600" dirty="0" err="1">
                <a:latin typeface="+mn-lt"/>
              </a:rPr>
              <a:t>oleh</a:t>
            </a:r>
            <a:r>
              <a:rPr lang="en-US" sz="1600" dirty="0">
                <a:latin typeface="+mn-lt"/>
              </a:rPr>
              <a:t> </a:t>
            </a:r>
            <a:r>
              <a:rPr lang="en-US" sz="1600" dirty="0" err="1">
                <a:latin typeface="+mn-lt"/>
              </a:rPr>
              <a:t>orang</a:t>
            </a:r>
            <a:r>
              <a:rPr lang="en-US" sz="1600" dirty="0">
                <a:latin typeface="+mn-lt"/>
              </a:rPr>
              <a:t> lain. </a:t>
            </a:r>
            <a:r>
              <a:rPr lang="en-US" sz="1600" dirty="0" err="1">
                <a:latin typeface="+mn-lt"/>
              </a:rPr>
              <a:t>Tetapi</a:t>
            </a:r>
            <a:r>
              <a:rPr lang="en-US" sz="1600" dirty="0">
                <a:latin typeface="+mn-lt"/>
              </a:rPr>
              <a:t> </a:t>
            </a:r>
            <a:r>
              <a:rPr lang="en-US" sz="1600" dirty="0" err="1">
                <a:latin typeface="+mn-lt"/>
              </a:rPr>
              <a:t>bahasa</a:t>
            </a:r>
            <a:r>
              <a:rPr lang="en-US" sz="1600" dirty="0">
                <a:latin typeface="+mn-lt"/>
              </a:rPr>
              <a:t> yang </a:t>
            </a:r>
            <a:r>
              <a:rPr lang="en-US" sz="1600" dirty="0" err="1">
                <a:latin typeface="+mn-lt"/>
              </a:rPr>
              <a:t>disampaikan</a:t>
            </a:r>
            <a:r>
              <a:rPr lang="en-US" sz="1600" dirty="0">
                <a:latin typeface="+mn-lt"/>
              </a:rPr>
              <a:t> </a:t>
            </a:r>
            <a:r>
              <a:rPr lang="en-US" sz="1600" dirty="0" err="1">
                <a:latin typeface="+mn-lt"/>
              </a:rPr>
              <a:t>dari</a:t>
            </a:r>
            <a:r>
              <a:rPr lang="en-US" sz="1600" dirty="0">
                <a:latin typeface="+mn-lt"/>
              </a:rPr>
              <a:t> </a:t>
            </a:r>
            <a:r>
              <a:rPr lang="en-US" sz="1600" dirty="0" err="1">
                <a:latin typeface="+mn-lt"/>
              </a:rPr>
              <a:t>mulut</a:t>
            </a:r>
            <a:r>
              <a:rPr lang="en-US" sz="1600" dirty="0">
                <a:latin typeface="+mn-lt"/>
              </a:rPr>
              <a:t> </a:t>
            </a:r>
            <a:r>
              <a:rPr lang="en-US" sz="1600" dirty="0" err="1">
                <a:latin typeface="+mn-lt"/>
              </a:rPr>
              <a:t>ke</a:t>
            </a:r>
            <a:r>
              <a:rPr lang="en-US" sz="1600" dirty="0">
                <a:latin typeface="+mn-lt"/>
              </a:rPr>
              <a:t> </a:t>
            </a:r>
            <a:r>
              <a:rPr lang="en-US" sz="1600" dirty="0" err="1">
                <a:latin typeface="+mn-lt"/>
              </a:rPr>
              <a:t>mulut</a:t>
            </a:r>
            <a:r>
              <a:rPr lang="en-US" sz="1600" dirty="0">
                <a:latin typeface="+mn-lt"/>
              </a:rPr>
              <a:t> </a:t>
            </a:r>
            <a:r>
              <a:rPr lang="en-US" sz="1600" dirty="0" err="1">
                <a:latin typeface="+mn-lt"/>
              </a:rPr>
              <a:t>hanya</a:t>
            </a:r>
            <a:r>
              <a:rPr lang="en-US" sz="1600" dirty="0">
                <a:latin typeface="+mn-lt"/>
              </a:rPr>
              <a:t> </a:t>
            </a:r>
            <a:r>
              <a:rPr lang="en-US" sz="1600" dirty="0" err="1">
                <a:latin typeface="+mn-lt"/>
              </a:rPr>
              <a:t>bertahan</a:t>
            </a:r>
            <a:r>
              <a:rPr lang="en-US" sz="1600" dirty="0">
                <a:latin typeface="+mn-lt"/>
              </a:rPr>
              <a:t> </a:t>
            </a:r>
            <a:r>
              <a:rPr lang="en-US" sz="1600" dirty="0" err="1">
                <a:latin typeface="+mn-lt"/>
              </a:rPr>
              <a:t>sebentar</a:t>
            </a:r>
            <a:r>
              <a:rPr lang="en-US" sz="1600" dirty="0">
                <a:latin typeface="+mn-lt"/>
              </a:rPr>
              <a:t> </a:t>
            </a:r>
            <a:r>
              <a:rPr lang="en-US" sz="1600" dirty="0" err="1">
                <a:latin typeface="+mn-lt"/>
              </a:rPr>
              <a:t>saja</a:t>
            </a:r>
            <a:r>
              <a:rPr lang="en-US" sz="1600" dirty="0">
                <a:latin typeface="+mn-lt"/>
              </a:rPr>
              <a:t>.</a:t>
            </a:r>
          </a:p>
          <a:p>
            <a:pPr marL="274320" indent="-274320">
              <a:lnSpc>
                <a:spcPct val="90000"/>
              </a:lnSpc>
              <a:spcBef>
                <a:spcPct val="20000"/>
              </a:spcBef>
              <a:buClr>
                <a:schemeClr val="tx1"/>
              </a:buClr>
              <a:buSzPct val="95000"/>
              <a:buFont typeface="Wingdings 2"/>
              <a:buChar char=""/>
              <a:defRPr/>
            </a:pPr>
            <a:r>
              <a:rPr lang="en-US" sz="1600" dirty="0" err="1">
                <a:latin typeface="+mn-lt"/>
              </a:rPr>
              <a:t>Setelah</a:t>
            </a:r>
            <a:r>
              <a:rPr lang="en-US" sz="1600" dirty="0">
                <a:latin typeface="+mn-lt"/>
              </a:rPr>
              <a:t> </a:t>
            </a:r>
            <a:r>
              <a:rPr lang="en-US" sz="1600" dirty="0" err="1">
                <a:latin typeface="+mn-lt"/>
              </a:rPr>
              <a:t>itu</a:t>
            </a:r>
            <a:r>
              <a:rPr lang="en-US" sz="1600" dirty="0">
                <a:latin typeface="+mn-lt"/>
              </a:rPr>
              <a:t> </a:t>
            </a:r>
            <a:r>
              <a:rPr lang="en-US" sz="1600" dirty="0" err="1">
                <a:latin typeface="+mn-lt"/>
              </a:rPr>
              <a:t>teknologi</a:t>
            </a:r>
            <a:r>
              <a:rPr lang="en-US" sz="1600" dirty="0">
                <a:latin typeface="+mn-lt"/>
              </a:rPr>
              <a:t> </a:t>
            </a:r>
            <a:r>
              <a:rPr lang="en-US" sz="1600" dirty="0" err="1">
                <a:latin typeface="+mn-lt"/>
              </a:rPr>
              <a:t>penyampaian</a:t>
            </a:r>
            <a:r>
              <a:rPr lang="en-US" sz="1600" dirty="0">
                <a:latin typeface="+mn-lt"/>
              </a:rPr>
              <a:t> </a:t>
            </a:r>
            <a:r>
              <a:rPr lang="en-US" sz="1600" dirty="0" err="1">
                <a:latin typeface="+mn-lt"/>
              </a:rPr>
              <a:t>informasi</a:t>
            </a:r>
            <a:r>
              <a:rPr lang="en-US" sz="1600" dirty="0">
                <a:latin typeface="+mn-lt"/>
              </a:rPr>
              <a:t> </a:t>
            </a:r>
            <a:r>
              <a:rPr lang="en-US" sz="1600" dirty="0" err="1">
                <a:latin typeface="+mn-lt"/>
              </a:rPr>
              <a:t>berkembang</a:t>
            </a:r>
            <a:r>
              <a:rPr lang="en-US" sz="1600" dirty="0">
                <a:latin typeface="+mn-lt"/>
              </a:rPr>
              <a:t> </a:t>
            </a:r>
            <a:r>
              <a:rPr lang="en-US" sz="1600" dirty="0" err="1">
                <a:latin typeface="+mn-lt"/>
              </a:rPr>
              <a:t>melalui</a:t>
            </a:r>
            <a:r>
              <a:rPr lang="en-US" sz="1600" dirty="0">
                <a:latin typeface="+mn-lt"/>
              </a:rPr>
              <a:t> </a:t>
            </a:r>
            <a:r>
              <a:rPr lang="en-US" sz="1600" dirty="0" err="1">
                <a:latin typeface="+mn-lt"/>
              </a:rPr>
              <a:t>gambar</a:t>
            </a:r>
            <a:r>
              <a:rPr lang="en-US" sz="1600" dirty="0">
                <a:latin typeface="+mn-lt"/>
              </a:rPr>
              <a:t>. </a:t>
            </a:r>
            <a:r>
              <a:rPr lang="en-US" sz="1600" dirty="0" err="1">
                <a:latin typeface="+mn-lt"/>
              </a:rPr>
              <a:t>Dengan</a:t>
            </a:r>
            <a:r>
              <a:rPr lang="en-US" sz="1600" dirty="0">
                <a:latin typeface="+mn-lt"/>
              </a:rPr>
              <a:t> </a:t>
            </a:r>
            <a:r>
              <a:rPr lang="en-US" sz="1600" dirty="0" err="1">
                <a:latin typeface="+mn-lt"/>
              </a:rPr>
              <a:t>gambar</a:t>
            </a:r>
            <a:r>
              <a:rPr lang="en-US" sz="1600" dirty="0">
                <a:latin typeface="+mn-lt"/>
              </a:rPr>
              <a:t> </a:t>
            </a:r>
            <a:r>
              <a:rPr lang="en-US" sz="1600" dirty="0" err="1">
                <a:latin typeface="+mn-lt"/>
              </a:rPr>
              <a:t>jangkauan</a:t>
            </a:r>
            <a:r>
              <a:rPr lang="en-US" sz="1600" dirty="0">
                <a:latin typeface="+mn-lt"/>
              </a:rPr>
              <a:t> </a:t>
            </a:r>
            <a:r>
              <a:rPr lang="en-US" sz="1600" dirty="0" err="1">
                <a:latin typeface="+mn-lt"/>
              </a:rPr>
              <a:t>informasi</a:t>
            </a:r>
            <a:r>
              <a:rPr lang="en-US" sz="1600" dirty="0">
                <a:latin typeface="+mn-lt"/>
              </a:rPr>
              <a:t> </a:t>
            </a:r>
            <a:r>
              <a:rPr lang="en-US" sz="1600" dirty="0" err="1">
                <a:latin typeface="+mn-lt"/>
              </a:rPr>
              <a:t>bisa</a:t>
            </a:r>
            <a:r>
              <a:rPr lang="en-US" sz="1600" dirty="0">
                <a:latin typeface="+mn-lt"/>
              </a:rPr>
              <a:t> </a:t>
            </a:r>
            <a:r>
              <a:rPr lang="en-US" sz="1600" dirty="0" err="1">
                <a:latin typeface="+mn-lt"/>
              </a:rPr>
              <a:t>lebih</a:t>
            </a:r>
            <a:r>
              <a:rPr lang="en-US" sz="1600" dirty="0">
                <a:latin typeface="+mn-lt"/>
              </a:rPr>
              <a:t> </a:t>
            </a:r>
            <a:r>
              <a:rPr lang="en-US" sz="1600" dirty="0" err="1">
                <a:latin typeface="+mn-lt"/>
              </a:rPr>
              <a:t>jauh</a:t>
            </a:r>
            <a:r>
              <a:rPr lang="en-US" sz="1600" dirty="0">
                <a:latin typeface="+mn-lt"/>
              </a:rPr>
              <a:t>. </a:t>
            </a:r>
          </a:p>
          <a:p>
            <a:pPr marL="274320" indent="-274320">
              <a:lnSpc>
                <a:spcPct val="90000"/>
              </a:lnSpc>
              <a:spcBef>
                <a:spcPct val="20000"/>
              </a:spcBef>
              <a:buClr>
                <a:schemeClr val="tx1"/>
              </a:buClr>
              <a:buSzPct val="95000"/>
              <a:buFont typeface="Wingdings 2"/>
              <a:buChar char=""/>
              <a:defRPr/>
            </a:pPr>
            <a:r>
              <a:rPr lang="en-US" sz="1600" dirty="0" err="1">
                <a:latin typeface="+mn-lt"/>
              </a:rPr>
              <a:t>Kemudian</a:t>
            </a:r>
            <a:r>
              <a:rPr lang="en-US" sz="1600" dirty="0">
                <a:latin typeface="+mn-lt"/>
              </a:rPr>
              <a:t> </a:t>
            </a:r>
            <a:r>
              <a:rPr lang="en-US" sz="1600" dirty="0" err="1">
                <a:latin typeface="+mn-lt"/>
              </a:rPr>
              <a:t>ditemukan</a:t>
            </a:r>
            <a:r>
              <a:rPr lang="en-US" sz="1600" dirty="0">
                <a:latin typeface="+mn-lt"/>
              </a:rPr>
              <a:t> </a:t>
            </a:r>
            <a:r>
              <a:rPr lang="en-US" sz="1600" dirty="0" err="1">
                <a:latin typeface="+mn-lt"/>
              </a:rPr>
              <a:t>alfabet</a:t>
            </a:r>
            <a:r>
              <a:rPr lang="en-US" sz="1600" dirty="0">
                <a:latin typeface="+mn-lt"/>
              </a:rPr>
              <a:t> </a:t>
            </a:r>
            <a:r>
              <a:rPr lang="en-US" sz="1600" dirty="0" err="1">
                <a:latin typeface="+mn-lt"/>
              </a:rPr>
              <a:t>dan</a:t>
            </a:r>
            <a:r>
              <a:rPr lang="en-US" sz="1600" dirty="0">
                <a:latin typeface="+mn-lt"/>
              </a:rPr>
              <a:t> </a:t>
            </a:r>
            <a:r>
              <a:rPr lang="en-US" sz="1600" dirty="0" err="1">
                <a:latin typeface="+mn-lt"/>
              </a:rPr>
              <a:t>angka</a:t>
            </a:r>
            <a:r>
              <a:rPr lang="en-US" sz="1600" dirty="0">
                <a:latin typeface="+mn-lt"/>
              </a:rPr>
              <a:t> </a:t>
            </a:r>
            <a:r>
              <a:rPr lang="en-US" sz="1600" dirty="0" err="1">
                <a:latin typeface="+mn-lt"/>
              </a:rPr>
              <a:t>arabik</a:t>
            </a:r>
            <a:r>
              <a:rPr lang="en-US" sz="1600" dirty="0">
                <a:latin typeface="+mn-lt"/>
              </a:rPr>
              <a:t> </a:t>
            </a:r>
            <a:r>
              <a:rPr lang="en-US" sz="1600" dirty="0" err="1">
                <a:latin typeface="+mn-lt"/>
              </a:rPr>
              <a:t>memudahkan</a:t>
            </a:r>
            <a:r>
              <a:rPr lang="en-US" sz="1600" dirty="0">
                <a:latin typeface="+mn-lt"/>
              </a:rPr>
              <a:t> </a:t>
            </a:r>
            <a:r>
              <a:rPr lang="en-US" sz="1600" dirty="0" err="1">
                <a:latin typeface="+mn-lt"/>
              </a:rPr>
              <a:t>cara</a:t>
            </a:r>
            <a:r>
              <a:rPr lang="en-US" sz="1600" dirty="0">
                <a:latin typeface="+mn-lt"/>
              </a:rPr>
              <a:t> </a:t>
            </a:r>
            <a:r>
              <a:rPr lang="en-US" sz="1600" dirty="0" err="1">
                <a:latin typeface="+mn-lt"/>
              </a:rPr>
              <a:t>penyampaian</a:t>
            </a:r>
            <a:r>
              <a:rPr lang="en-US" sz="1600" dirty="0">
                <a:latin typeface="+mn-lt"/>
              </a:rPr>
              <a:t> </a:t>
            </a:r>
            <a:r>
              <a:rPr lang="en-US" sz="1600" dirty="0" err="1">
                <a:latin typeface="+mn-lt"/>
              </a:rPr>
              <a:t>informasi</a:t>
            </a:r>
            <a:r>
              <a:rPr lang="en-US" sz="1600" dirty="0">
                <a:latin typeface="+mn-lt"/>
              </a:rPr>
              <a:t> yang </a:t>
            </a:r>
            <a:r>
              <a:rPr lang="en-US" sz="1600" dirty="0" err="1">
                <a:latin typeface="+mn-lt"/>
              </a:rPr>
              <a:t>lebih</a:t>
            </a:r>
            <a:r>
              <a:rPr lang="en-US" sz="1600" dirty="0">
                <a:latin typeface="+mn-lt"/>
              </a:rPr>
              <a:t> </a:t>
            </a:r>
            <a:r>
              <a:rPr lang="en-US" sz="1600" dirty="0" err="1">
                <a:latin typeface="+mn-lt"/>
              </a:rPr>
              <a:t>efisien</a:t>
            </a:r>
            <a:r>
              <a:rPr lang="en-US" sz="1600" dirty="0">
                <a:latin typeface="+mn-lt"/>
              </a:rPr>
              <a:t> </a:t>
            </a:r>
            <a:r>
              <a:rPr lang="en-US" sz="1600" dirty="0" err="1">
                <a:latin typeface="+mn-lt"/>
              </a:rPr>
              <a:t>dari</a:t>
            </a:r>
            <a:r>
              <a:rPr lang="en-US" sz="1600" dirty="0">
                <a:latin typeface="+mn-lt"/>
              </a:rPr>
              <a:t> </a:t>
            </a:r>
            <a:r>
              <a:rPr lang="en-US" sz="1600" dirty="0" err="1">
                <a:latin typeface="+mn-lt"/>
              </a:rPr>
              <a:t>cara</a:t>
            </a:r>
            <a:r>
              <a:rPr lang="en-US" sz="1600" dirty="0">
                <a:latin typeface="+mn-lt"/>
              </a:rPr>
              <a:t> yang </a:t>
            </a:r>
            <a:r>
              <a:rPr lang="en-US" sz="1600" dirty="0" err="1">
                <a:latin typeface="+mn-lt"/>
              </a:rPr>
              <a:t>sebelumnya</a:t>
            </a:r>
            <a:r>
              <a:rPr lang="en-US" sz="1600" dirty="0">
                <a:latin typeface="+mn-lt"/>
              </a:rPr>
              <a:t>. </a:t>
            </a:r>
            <a:r>
              <a:rPr lang="en-US" sz="1600" dirty="0" err="1">
                <a:latin typeface="+mn-lt"/>
              </a:rPr>
              <a:t>Suatu</a:t>
            </a:r>
            <a:r>
              <a:rPr lang="en-US" sz="1600" dirty="0">
                <a:latin typeface="+mn-lt"/>
              </a:rPr>
              <a:t> </a:t>
            </a:r>
            <a:r>
              <a:rPr lang="en-US" sz="1600" dirty="0" err="1">
                <a:latin typeface="+mn-lt"/>
              </a:rPr>
              <a:t>gambar</a:t>
            </a:r>
            <a:r>
              <a:rPr lang="en-US" sz="1600" dirty="0">
                <a:latin typeface="+mn-lt"/>
              </a:rPr>
              <a:t> yang </a:t>
            </a:r>
            <a:r>
              <a:rPr lang="en-US" sz="1600" dirty="0" err="1">
                <a:latin typeface="+mn-lt"/>
              </a:rPr>
              <a:t>mewakili</a:t>
            </a:r>
            <a:r>
              <a:rPr lang="en-US" sz="1600" dirty="0">
                <a:latin typeface="+mn-lt"/>
              </a:rPr>
              <a:t> </a:t>
            </a:r>
            <a:r>
              <a:rPr lang="en-US" sz="1600" dirty="0" err="1">
                <a:latin typeface="+mn-lt"/>
              </a:rPr>
              <a:t>suatu</a:t>
            </a:r>
            <a:r>
              <a:rPr lang="en-US" sz="1600" dirty="0">
                <a:latin typeface="+mn-lt"/>
              </a:rPr>
              <a:t> </a:t>
            </a:r>
            <a:r>
              <a:rPr lang="en-US" sz="1600" dirty="0" err="1">
                <a:latin typeface="+mn-lt"/>
              </a:rPr>
              <a:t>peristiwa</a:t>
            </a:r>
            <a:r>
              <a:rPr lang="en-US" sz="1600" dirty="0">
                <a:latin typeface="+mn-lt"/>
              </a:rPr>
              <a:t> </a:t>
            </a:r>
            <a:r>
              <a:rPr lang="en-US" sz="1600" dirty="0" err="1">
                <a:latin typeface="+mn-lt"/>
              </a:rPr>
              <a:t>dibuat</a:t>
            </a:r>
            <a:r>
              <a:rPr lang="en-US" sz="1600" dirty="0">
                <a:latin typeface="+mn-lt"/>
              </a:rPr>
              <a:t> </a:t>
            </a:r>
            <a:r>
              <a:rPr lang="en-US" sz="1600" dirty="0" err="1">
                <a:latin typeface="+mn-lt"/>
              </a:rPr>
              <a:t>dengan</a:t>
            </a:r>
            <a:r>
              <a:rPr lang="en-US" sz="1600" dirty="0">
                <a:latin typeface="+mn-lt"/>
              </a:rPr>
              <a:t> </a:t>
            </a:r>
            <a:r>
              <a:rPr lang="en-US" sz="1600" dirty="0" err="1">
                <a:latin typeface="+mn-lt"/>
              </a:rPr>
              <a:t>kombinasi</a:t>
            </a:r>
            <a:r>
              <a:rPr lang="en-US" sz="1600" dirty="0">
                <a:latin typeface="+mn-lt"/>
              </a:rPr>
              <a:t> </a:t>
            </a:r>
            <a:r>
              <a:rPr lang="en-US" sz="1600" dirty="0" err="1">
                <a:latin typeface="+mn-lt"/>
              </a:rPr>
              <a:t>alfabet</a:t>
            </a:r>
            <a:r>
              <a:rPr lang="en-US" sz="1600" dirty="0">
                <a:latin typeface="+mn-lt"/>
              </a:rPr>
              <a:t>, </a:t>
            </a:r>
            <a:r>
              <a:rPr lang="en-US" sz="1600" dirty="0" err="1">
                <a:latin typeface="+mn-lt"/>
              </a:rPr>
              <a:t>atau</a:t>
            </a:r>
            <a:r>
              <a:rPr lang="en-US" sz="1600" dirty="0">
                <a:latin typeface="+mn-lt"/>
              </a:rPr>
              <a:t> </a:t>
            </a:r>
            <a:r>
              <a:rPr lang="en-US" sz="1600" dirty="0" err="1">
                <a:latin typeface="+mn-lt"/>
              </a:rPr>
              <a:t>dengan</a:t>
            </a:r>
            <a:r>
              <a:rPr lang="en-US" sz="1600" dirty="0">
                <a:latin typeface="+mn-lt"/>
              </a:rPr>
              <a:t> </a:t>
            </a:r>
            <a:r>
              <a:rPr lang="en-US" sz="1600" dirty="0" err="1">
                <a:latin typeface="+mn-lt"/>
              </a:rPr>
              <a:t>penulisan</a:t>
            </a:r>
            <a:r>
              <a:rPr lang="en-US" sz="1600" dirty="0">
                <a:latin typeface="+mn-lt"/>
              </a:rPr>
              <a:t> </a:t>
            </a:r>
            <a:r>
              <a:rPr lang="en-US" sz="1600" dirty="0" err="1">
                <a:latin typeface="+mn-lt"/>
              </a:rPr>
              <a:t>angka</a:t>
            </a:r>
            <a:r>
              <a:rPr lang="en-US" sz="1600" dirty="0">
                <a:latin typeface="+mn-lt"/>
              </a:rPr>
              <a:t>.</a:t>
            </a:r>
          </a:p>
          <a:p>
            <a:pPr marL="274320" indent="-274320">
              <a:lnSpc>
                <a:spcPct val="90000"/>
              </a:lnSpc>
              <a:spcBef>
                <a:spcPct val="20000"/>
              </a:spcBef>
              <a:buClr>
                <a:schemeClr val="tx1"/>
              </a:buClr>
              <a:buSzPct val="95000"/>
              <a:buFont typeface="Wingdings 2"/>
              <a:buChar char=""/>
              <a:defRPr/>
            </a:pPr>
            <a:r>
              <a:rPr lang="en-US" sz="1600" dirty="0">
                <a:latin typeface="+mn-lt"/>
              </a:rPr>
              <a:t>Dan </a:t>
            </a:r>
            <a:r>
              <a:rPr lang="en-US" sz="1600" dirty="0" err="1">
                <a:latin typeface="+mn-lt"/>
              </a:rPr>
              <a:t>saat</a:t>
            </a:r>
            <a:r>
              <a:rPr lang="en-US" sz="1600" dirty="0">
                <a:latin typeface="+mn-lt"/>
              </a:rPr>
              <a:t> </a:t>
            </a:r>
            <a:r>
              <a:rPr lang="en-US" sz="1600" dirty="0" err="1">
                <a:latin typeface="+mn-lt"/>
              </a:rPr>
              <a:t>ini</a:t>
            </a:r>
            <a:r>
              <a:rPr lang="en-US" sz="1600" dirty="0">
                <a:latin typeface="+mn-lt"/>
              </a:rPr>
              <a:t>, </a:t>
            </a:r>
            <a:r>
              <a:rPr lang="en-US" sz="1600" dirty="0" err="1">
                <a:latin typeface="+mn-lt"/>
              </a:rPr>
              <a:t>teknologi</a:t>
            </a:r>
            <a:r>
              <a:rPr lang="en-US" sz="1600" dirty="0">
                <a:latin typeface="+mn-lt"/>
              </a:rPr>
              <a:t> </a:t>
            </a:r>
            <a:r>
              <a:rPr lang="en-US" sz="1600" dirty="0" err="1">
                <a:latin typeface="+mn-lt"/>
              </a:rPr>
              <a:t>informasi</a:t>
            </a:r>
            <a:r>
              <a:rPr lang="en-US" sz="1600" dirty="0">
                <a:latin typeface="+mn-lt"/>
              </a:rPr>
              <a:t> yang </a:t>
            </a:r>
            <a:r>
              <a:rPr lang="en-US" sz="1600" dirty="0" err="1">
                <a:latin typeface="+mn-lt"/>
              </a:rPr>
              <a:t>ada</a:t>
            </a:r>
            <a:r>
              <a:rPr lang="en-US" sz="1600" dirty="0">
                <a:latin typeface="+mn-lt"/>
              </a:rPr>
              <a:t> </a:t>
            </a:r>
            <a:r>
              <a:rPr lang="en-US" sz="1600" dirty="0" err="1">
                <a:latin typeface="+mn-lt"/>
              </a:rPr>
              <a:t>adalah</a:t>
            </a:r>
            <a:r>
              <a:rPr lang="en-US" sz="1600" dirty="0">
                <a:latin typeface="+mn-lt"/>
              </a:rPr>
              <a:t> </a:t>
            </a:r>
            <a:r>
              <a:rPr lang="en-US" sz="1600" dirty="0" err="1">
                <a:latin typeface="+mn-lt"/>
              </a:rPr>
              <a:t>teknologi</a:t>
            </a:r>
            <a:r>
              <a:rPr lang="en-US" sz="1600" dirty="0">
                <a:latin typeface="+mn-lt"/>
              </a:rPr>
              <a:t> </a:t>
            </a:r>
            <a:r>
              <a:rPr lang="en-US" sz="1600" dirty="0" err="1">
                <a:latin typeface="+mn-lt"/>
              </a:rPr>
              <a:t>elektronik</a:t>
            </a:r>
            <a:r>
              <a:rPr lang="en-US" sz="1600" dirty="0">
                <a:latin typeface="+mn-lt"/>
              </a:rPr>
              <a:t> </a:t>
            </a:r>
            <a:r>
              <a:rPr lang="en-US" sz="1600" dirty="0" err="1">
                <a:latin typeface="+mn-lt"/>
              </a:rPr>
              <a:t>seperti</a:t>
            </a:r>
            <a:r>
              <a:rPr lang="en-US" sz="1600" dirty="0">
                <a:latin typeface="+mn-lt"/>
              </a:rPr>
              <a:t> radio, </a:t>
            </a:r>
            <a:r>
              <a:rPr lang="en-US" sz="1600" dirty="0" err="1">
                <a:latin typeface="+mn-lt"/>
              </a:rPr>
              <a:t>tv</a:t>
            </a:r>
            <a:r>
              <a:rPr lang="en-US" sz="1600" dirty="0">
                <a:latin typeface="+mn-lt"/>
              </a:rPr>
              <a:t>, </a:t>
            </a:r>
            <a:r>
              <a:rPr lang="en-US" sz="1600" dirty="0" err="1">
                <a:latin typeface="+mn-lt"/>
              </a:rPr>
              <a:t>komputer</a:t>
            </a:r>
            <a:r>
              <a:rPr lang="en-US" sz="1600" dirty="0">
                <a:latin typeface="+mn-lt"/>
              </a:rPr>
              <a:t> </a:t>
            </a:r>
            <a:r>
              <a:rPr lang="en-US" sz="1600" dirty="0" err="1">
                <a:latin typeface="+mn-lt"/>
              </a:rPr>
              <a:t>mengakibatkan</a:t>
            </a:r>
            <a:r>
              <a:rPr lang="en-US" sz="1600" dirty="0">
                <a:latin typeface="+mn-lt"/>
              </a:rPr>
              <a:t> </a:t>
            </a:r>
            <a:r>
              <a:rPr lang="en-US" sz="1600" dirty="0" err="1">
                <a:latin typeface="+mn-lt"/>
              </a:rPr>
              <a:t>informasi</a:t>
            </a:r>
            <a:r>
              <a:rPr lang="en-US" sz="1600" dirty="0">
                <a:latin typeface="+mn-lt"/>
              </a:rPr>
              <a:t> </a:t>
            </a:r>
            <a:r>
              <a:rPr lang="en-US" sz="1600" dirty="0" err="1">
                <a:latin typeface="+mn-lt"/>
              </a:rPr>
              <a:t>menjadi</a:t>
            </a:r>
            <a:r>
              <a:rPr lang="en-US" sz="1600" dirty="0">
                <a:latin typeface="+mn-lt"/>
              </a:rPr>
              <a:t> </a:t>
            </a:r>
            <a:r>
              <a:rPr lang="en-US" sz="1600" dirty="0" err="1">
                <a:latin typeface="+mn-lt"/>
              </a:rPr>
              <a:t>lebih</a:t>
            </a:r>
            <a:r>
              <a:rPr lang="en-US" sz="1600" dirty="0">
                <a:latin typeface="+mn-lt"/>
              </a:rPr>
              <a:t> </a:t>
            </a:r>
            <a:r>
              <a:rPr lang="en-US" sz="1600" dirty="0" err="1">
                <a:latin typeface="+mn-lt"/>
              </a:rPr>
              <a:t>cepat</a:t>
            </a:r>
            <a:r>
              <a:rPr lang="en-US" sz="1600" dirty="0">
                <a:latin typeface="+mn-lt"/>
              </a:rPr>
              <a:t> </a:t>
            </a:r>
            <a:r>
              <a:rPr lang="en-US" sz="1600" dirty="0" err="1">
                <a:latin typeface="+mn-lt"/>
              </a:rPr>
              <a:t>tersebar</a:t>
            </a:r>
            <a:r>
              <a:rPr lang="en-US" sz="1600" dirty="0">
                <a:latin typeface="+mn-lt"/>
              </a:rPr>
              <a:t> </a:t>
            </a:r>
            <a:r>
              <a:rPr lang="en-US" sz="1600" dirty="0" err="1">
                <a:latin typeface="+mn-lt"/>
              </a:rPr>
              <a:t>di</a:t>
            </a:r>
            <a:r>
              <a:rPr lang="en-US" sz="1600" dirty="0">
                <a:latin typeface="+mn-lt"/>
              </a:rPr>
              <a:t> area yang </a:t>
            </a:r>
            <a:r>
              <a:rPr lang="en-US" sz="1600" dirty="0" err="1">
                <a:latin typeface="+mn-lt"/>
              </a:rPr>
              <a:t>lebih</a:t>
            </a:r>
            <a:r>
              <a:rPr lang="en-US" sz="1600" dirty="0">
                <a:latin typeface="+mn-lt"/>
              </a:rPr>
              <a:t> </a:t>
            </a:r>
            <a:r>
              <a:rPr lang="en-US" sz="1600" dirty="0" err="1">
                <a:latin typeface="+mn-lt"/>
              </a:rPr>
              <a:t>luas</a:t>
            </a:r>
            <a:r>
              <a:rPr lang="en-US" sz="1600" dirty="0">
                <a:latin typeface="+mn-lt"/>
              </a:rPr>
              <a:t> </a:t>
            </a:r>
            <a:r>
              <a:rPr lang="en-US" sz="1600" dirty="0" err="1">
                <a:latin typeface="+mn-lt"/>
              </a:rPr>
              <a:t>dan</a:t>
            </a:r>
            <a:r>
              <a:rPr lang="en-US" sz="1600" dirty="0">
                <a:latin typeface="+mn-lt"/>
              </a:rPr>
              <a:t> </a:t>
            </a:r>
            <a:r>
              <a:rPr lang="en-US" sz="1600" dirty="0" err="1">
                <a:latin typeface="+mn-lt"/>
              </a:rPr>
              <a:t>lebih</a:t>
            </a:r>
            <a:r>
              <a:rPr lang="en-US" sz="1600" dirty="0">
                <a:latin typeface="+mn-lt"/>
              </a:rPr>
              <a:t> lama </a:t>
            </a:r>
            <a:r>
              <a:rPr lang="en-US" sz="1600" dirty="0" err="1">
                <a:latin typeface="+mn-lt"/>
              </a:rPr>
              <a:t>tersimpan</a:t>
            </a:r>
            <a:r>
              <a:rPr lang="en-US" sz="1600" dirty="0">
                <a:latin typeface="+mn-lt"/>
              </a:rPr>
              <a:t>. </a:t>
            </a:r>
          </a:p>
          <a:p>
            <a:pPr marL="342900" indent="-342900">
              <a:spcBef>
                <a:spcPct val="20000"/>
              </a:spcBef>
              <a:buFont typeface="Arial" charset="0"/>
              <a:buChar char="•"/>
              <a:defRPr/>
            </a:pP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411162"/>
          </a:xfrm>
        </p:spPr>
        <p:txBody>
          <a:bodyPr>
            <a:normAutofit fontScale="90000"/>
          </a:bodyPr>
          <a:lstStyle/>
          <a:p>
            <a:pPr eaLnBrk="1" fontAlgn="auto" hangingPunct="1">
              <a:spcAft>
                <a:spcPts val="0"/>
              </a:spcAft>
              <a:defRPr/>
            </a:pPr>
            <a:r>
              <a:rPr lang="en-US" sz="3200" smtClean="0">
                <a:solidFill>
                  <a:srgbClr val="C00000"/>
                </a:solidFill>
              </a:rPr>
              <a:t>Lingkungan Kerja Saat Ini</a:t>
            </a:r>
          </a:p>
        </p:txBody>
      </p:sp>
      <p:sp>
        <p:nvSpPr>
          <p:cNvPr id="13316" name="Rectangle 3"/>
          <p:cNvSpPr>
            <a:spLocks noGrp="1" noChangeArrowheads="1"/>
          </p:cNvSpPr>
          <p:nvPr>
            <p:ph idx="1"/>
          </p:nvPr>
        </p:nvSpPr>
        <p:spPr>
          <a:xfrm>
            <a:off x="457200" y="762000"/>
            <a:ext cx="8229600" cy="2514600"/>
          </a:xfrm>
        </p:spPr>
        <p:txBody>
          <a:bodyPr>
            <a:normAutofit lnSpcReduction="10000"/>
          </a:bodyPr>
          <a:lstStyle/>
          <a:p>
            <a:pPr marL="274320" indent="-274320" eaLnBrk="1" fontAlgn="auto" hangingPunct="1">
              <a:spcAft>
                <a:spcPts val="0"/>
              </a:spcAft>
              <a:buClr>
                <a:srgbClr val="7030A0"/>
              </a:buClr>
              <a:buFont typeface="Wingdings" pitchFamily="2" charset="2"/>
              <a:buChar char="Ø"/>
              <a:defRPr/>
            </a:pPr>
            <a:r>
              <a:rPr lang="en-US" sz="1800" dirty="0" err="1" smtClean="0"/>
              <a:t>Karakteristik</a:t>
            </a:r>
            <a:r>
              <a:rPr lang="en-US" sz="1800" dirty="0" smtClean="0"/>
              <a:t>:</a:t>
            </a:r>
          </a:p>
          <a:p>
            <a:pPr marL="640080" lvl="1" indent="-246888" eaLnBrk="1" fontAlgn="auto" hangingPunct="1">
              <a:spcAft>
                <a:spcPts val="0"/>
              </a:spcAft>
              <a:buFont typeface="Wingdings 2"/>
              <a:buChar char=""/>
              <a:defRPr/>
            </a:pPr>
            <a:r>
              <a:rPr lang="en-US" sz="1600" dirty="0" err="1" smtClean="0"/>
              <a:t>Perubahan</a:t>
            </a:r>
            <a:r>
              <a:rPr lang="en-US" sz="1600" dirty="0" smtClean="0"/>
              <a:t> yang </a:t>
            </a:r>
            <a:r>
              <a:rPr lang="en-US" sz="1600" dirty="0" err="1" smtClean="0"/>
              <a:t>cepat</a:t>
            </a:r>
            <a:endParaRPr lang="en-US" sz="1600" dirty="0" smtClean="0"/>
          </a:p>
          <a:p>
            <a:pPr marL="640080" lvl="1" indent="-246888" eaLnBrk="1" fontAlgn="auto" hangingPunct="1">
              <a:spcAft>
                <a:spcPts val="0"/>
              </a:spcAft>
              <a:buFont typeface="Wingdings 2"/>
              <a:buChar char=""/>
              <a:defRPr/>
            </a:pPr>
            <a:r>
              <a:rPr lang="en-US" sz="1600" dirty="0" err="1" smtClean="0"/>
              <a:t>Kompleks</a:t>
            </a:r>
            <a:endParaRPr lang="en-US" sz="1600" dirty="0" smtClean="0"/>
          </a:p>
          <a:p>
            <a:pPr marL="640080" lvl="1" indent="-246888" eaLnBrk="1" fontAlgn="auto" hangingPunct="1">
              <a:spcAft>
                <a:spcPts val="0"/>
              </a:spcAft>
              <a:buFont typeface="Wingdings 2"/>
              <a:buChar char=""/>
              <a:defRPr/>
            </a:pPr>
            <a:r>
              <a:rPr lang="en-US" sz="1600" dirty="0" err="1" smtClean="0"/>
              <a:t>Ekonomi</a:t>
            </a:r>
            <a:r>
              <a:rPr lang="en-US" sz="1600" dirty="0" smtClean="0"/>
              <a:t> Global</a:t>
            </a:r>
          </a:p>
          <a:p>
            <a:pPr marL="640080" lvl="1" indent="-246888" eaLnBrk="1" fontAlgn="auto" hangingPunct="1">
              <a:spcAft>
                <a:spcPts val="0"/>
              </a:spcAft>
              <a:buFont typeface="Wingdings 2"/>
              <a:buChar char=""/>
              <a:defRPr/>
            </a:pPr>
            <a:r>
              <a:rPr lang="en-US" sz="1600" dirty="0" err="1" smtClean="0"/>
              <a:t>Kompetisi</a:t>
            </a:r>
            <a:r>
              <a:rPr lang="en-US" sz="1600" dirty="0" smtClean="0"/>
              <a:t> Super </a:t>
            </a:r>
            <a:r>
              <a:rPr lang="en-US" sz="1600" dirty="0" err="1" smtClean="0"/>
              <a:t>Ketat</a:t>
            </a:r>
            <a:endParaRPr lang="en-US" sz="1600" dirty="0" smtClean="0"/>
          </a:p>
          <a:p>
            <a:pPr marL="640080" lvl="1" indent="-246888" eaLnBrk="1" fontAlgn="auto" hangingPunct="1">
              <a:spcAft>
                <a:spcPts val="0"/>
              </a:spcAft>
              <a:buFont typeface="Wingdings 2"/>
              <a:buChar char=""/>
              <a:defRPr/>
            </a:pPr>
            <a:r>
              <a:rPr lang="en-US" sz="1600" dirty="0" err="1" smtClean="0"/>
              <a:t>Berfokus</a:t>
            </a:r>
            <a:r>
              <a:rPr lang="en-US" sz="1600" dirty="0" smtClean="0"/>
              <a:t> </a:t>
            </a:r>
            <a:r>
              <a:rPr lang="en-US" sz="1600" dirty="0" err="1" smtClean="0"/>
              <a:t>pada</a:t>
            </a:r>
            <a:r>
              <a:rPr lang="en-US" sz="1600" dirty="0" smtClean="0"/>
              <a:t> </a:t>
            </a:r>
            <a:r>
              <a:rPr lang="en-US" sz="1600" dirty="0" err="1" smtClean="0"/>
              <a:t>Pelayanan</a:t>
            </a:r>
            <a:endParaRPr lang="en-US" sz="1600" dirty="0" smtClean="0"/>
          </a:p>
          <a:p>
            <a:pPr marL="640080" lvl="1" indent="-246888" eaLnBrk="1" fontAlgn="auto" hangingPunct="1">
              <a:spcAft>
                <a:spcPts val="0"/>
              </a:spcAft>
              <a:buFont typeface="Wingdings 2"/>
              <a:buNone/>
              <a:defRPr/>
            </a:pPr>
            <a:endParaRPr lang="en-US" sz="1600" dirty="0" smtClean="0"/>
          </a:p>
          <a:p>
            <a:pPr marL="274320" indent="-274320" eaLnBrk="1" fontAlgn="auto" hangingPunct="1">
              <a:spcAft>
                <a:spcPts val="0"/>
              </a:spcAft>
              <a:buClr>
                <a:srgbClr val="7030A0"/>
              </a:buClr>
              <a:buFont typeface="Wingdings" pitchFamily="2" charset="2"/>
              <a:buChar char="Ø"/>
              <a:defRPr/>
            </a:pPr>
            <a:r>
              <a:rPr lang="en-US" sz="1800" dirty="0" err="1" smtClean="0"/>
              <a:t>Saat</a:t>
            </a:r>
            <a:r>
              <a:rPr lang="en-US" sz="1800" dirty="0" smtClean="0"/>
              <a:t> </a:t>
            </a:r>
            <a:r>
              <a:rPr lang="en-US" sz="1800" dirty="0" err="1" smtClean="0"/>
              <a:t>ini</a:t>
            </a:r>
            <a:r>
              <a:rPr lang="en-US" sz="1800" dirty="0" smtClean="0"/>
              <a:t> </a:t>
            </a:r>
            <a:r>
              <a:rPr lang="en-US" sz="1800" dirty="0" err="1" smtClean="0"/>
              <a:t>kita</a:t>
            </a:r>
            <a:r>
              <a:rPr lang="en-US" sz="1800" dirty="0" smtClean="0"/>
              <a:t> </a:t>
            </a:r>
            <a:r>
              <a:rPr lang="en-US" sz="1800" dirty="0" err="1" smtClean="0"/>
              <a:t>diharapkan</a:t>
            </a:r>
            <a:r>
              <a:rPr lang="en-US" sz="1800" dirty="0" smtClean="0"/>
              <a:t> </a:t>
            </a:r>
            <a:r>
              <a:rPr lang="en-US" sz="1800" dirty="0" err="1" smtClean="0"/>
              <a:t>menghasilkan</a:t>
            </a:r>
            <a:r>
              <a:rPr lang="en-US" sz="1800" dirty="0" smtClean="0"/>
              <a:t> output </a:t>
            </a:r>
            <a:r>
              <a:rPr lang="en-US" sz="1800" dirty="0" err="1" smtClean="0"/>
              <a:t>lebih</a:t>
            </a:r>
            <a:r>
              <a:rPr lang="en-US" sz="1800" dirty="0" smtClean="0"/>
              <a:t> </a:t>
            </a:r>
            <a:r>
              <a:rPr lang="en-US" sz="1800" dirty="0" err="1" smtClean="0"/>
              <a:t>banyak</a:t>
            </a:r>
            <a:r>
              <a:rPr lang="en-US" sz="1800" dirty="0" smtClean="0"/>
              <a:t> </a:t>
            </a:r>
            <a:r>
              <a:rPr lang="en-US" sz="1800" dirty="0" err="1" smtClean="0"/>
              <a:t>tetapi</a:t>
            </a:r>
            <a:r>
              <a:rPr lang="en-US" sz="1800" dirty="0" smtClean="0"/>
              <a:t> </a:t>
            </a:r>
            <a:r>
              <a:rPr lang="en-US" sz="1800" dirty="0" err="1" smtClean="0"/>
              <a:t>dengan</a:t>
            </a:r>
            <a:r>
              <a:rPr lang="en-US" sz="1800" dirty="0" smtClean="0"/>
              <a:t> input yang </a:t>
            </a:r>
            <a:r>
              <a:rPr lang="en-US" sz="1800" dirty="0" err="1" smtClean="0"/>
              <a:t>lebih</a:t>
            </a:r>
            <a:r>
              <a:rPr lang="en-US" sz="1800" dirty="0" smtClean="0"/>
              <a:t> </a:t>
            </a:r>
            <a:r>
              <a:rPr lang="en-US" sz="1800" dirty="0" err="1" smtClean="0"/>
              <a:t>sedikit</a:t>
            </a:r>
            <a:endParaRPr lang="en-US" sz="1800" dirty="0" smtClean="0"/>
          </a:p>
        </p:txBody>
      </p:sp>
      <p:sp>
        <p:nvSpPr>
          <p:cNvPr id="5" name="Slide Number Placeholder 5"/>
          <p:cNvSpPr>
            <a:spLocks noGrp="1"/>
          </p:cNvSpPr>
          <p:nvPr>
            <p:ph type="sldNum" sz="quarter" idx="12"/>
          </p:nvPr>
        </p:nvSpPr>
        <p:spPr/>
        <p:txBody>
          <a:bodyPr/>
          <a:lstStyle/>
          <a:p>
            <a:pPr>
              <a:defRPr/>
            </a:pPr>
            <a:fld id="{4C2CF638-B69D-4509-8699-27539C35F3E8}" type="slidenum">
              <a:rPr lang="en-US" altLang="en-US"/>
              <a:pPr>
                <a:defRPr/>
              </a:pPr>
              <a:t>8</a:t>
            </a:fld>
            <a:endParaRPr lang="en-US" altLang="en-US"/>
          </a:p>
        </p:txBody>
      </p:sp>
      <p:sp>
        <p:nvSpPr>
          <p:cNvPr id="6" name="Rectangle 2"/>
          <p:cNvSpPr txBox="1">
            <a:spLocks noChangeArrowheads="1"/>
          </p:cNvSpPr>
          <p:nvPr/>
        </p:nvSpPr>
        <p:spPr bwMode="auto">
          <a:xfrm>
            <a:off x="304800" y="3581400"/>
            <a:ext cx="7239000" cy="381000"/>
          </a:xfrm>
          <a:prstGeom prst="rect">
            <a:avLst/>
          </a:prstGeom>
          <a:noFill/>
          <a:ln w="9525">
            <a:noFill/>
            <a:miter lim="800000"/>
            <a:headEnd/>
            <a:tailEnd/>
          </a:ln>
        </p:spPr>
        <p:txBody>
          <a:bodyPr anchor="ctr"/>
          <a:lstStyle/>
          <a:p>
            <a:pPr>
              <a:defRPr/>
            </a:pPr>
            <a:r>
              <a:rPr lang="en-US" sz="2400" dirty="0">
                <a:latin typeface="+mj-lt"/>
                <a:ea typeface="+mj-ea"/>
                <a:cs typeface="+mj-cs"/>
              </a:rPr>
              <a:t>PENGGUNAAN TI</a:t>
            </a:r>
          </a:p>
        </p:txBody>
      </p:sp>
      <p:sp>
        <p:nvSpPr>
          <p:cNvPr id="7" name="Rectangle 3"/>
          <p:cNvSpPr txBox="1">
            <a:spLocks noChangeArrowheads="1"/>
          </p:cNvSpPr>
          <p:nvPr/>
        </p:nvSpPr>
        <p:spPr bwMode="auto">
          <a:xfrm>
            <a:off x="381000" y="3962400"/>
            <a:ext cx="7543800" cy="1143000"/>
          </a:xfrm>
          <a:prstGeom prst="rect">
            <a:avLst/>
          </a:prstGeom>
          <a:noFill/>
          <a:ln w="9525">
            <a:noFill/>
            <a:miter lim="800000"/>
            <a:headEnd/>
            <a:tailEnd/>
          </a:ln>
        </p:spPr>
        <p:txBody>
          <a:bodyPr/>
          <a:lstStyle/>
          <a:p>
            <a:pPr marL="342900" indent="-342900">
              <a:spcBef>
                <a:spcPct val="20000"/>
              </a:spcBef>
              <a:buFont typeface="Arial" charset="0"/>
              <a:buChar char="•"/>
              <a:defRPr/>
            </a:pPr>
            <a:r>
              <a:rPr lang="en-US" sz="1600" dirty="0" err="1">
                <a:latin typeface="+mn-lt"/>
              </a:rPr>
              <a:t>Untuk</a:t>
            </a:r>
            <a:r>
              <a:rPr lang="en-US" sz="1600" dirty="0">
                <a:latin typeface="+mn-lt"/>
              </a:rPr>
              <a:t> </a:t>
            </a:r>
            <a:r>
              <a:rPr lang="en-US" sz="1600" dirty="0" err="1">
                <a:latin typeface="+mn-lt"/>
              </a:rPr>
              <a:t>lingkungan</a:t>
            </a:r>
            <a:r>
              <a:rPr lang="en-US" sz="1600" dirty="0">
                <a:latin typeface="+mn-lt"/>
              </a:rPr>
              <a:t> </a:t>
            </a:r>
            <a:r>
              <a:rPr lang="en-US" sz="1600" dirty="0" err="1">
                <a:latin typeface="+mn-lt"/>
              </a:rPr>
              <a:t>tersebut</a:t>
            </a:r>
            <a:r>
              <a:rPr lang="en-US" sz="1600" dirty="0">
                <a:latin typeface="+mn-lt"/>
              </a:rPr>
              <a:t>, </a:t>
            </a:r>
            <a:r>
              <a:rPr lang="en-US" sz="1600" dirty="0" err="1">
                <a:latin typeface="+mn-lt"/>
              </a:rPr>
              <a:t>banyak</a:t>
            </a:r>
            <a:r>
              <a:rPr lang="en-US" sz="1600" dirty="0">
                <a:latin typeface="+mn-lt"/>
              </a:rPr>
              <a:t> </a:t>
            </a:r>
            <a:r>
              <a:rPr lang="en-US" sz="1600" dirty="0" err="1">
                <a:latin typeface="+mn-lt"/>
              </a:rPr>
              <a:t>organisasi</a:t>
            </a:r>
            <a:r>
              <a:rPr lang="en-US" sz="1600" dirty="0">
                <a:latin typeface="+mn-lt"/>
              </a:rPr>
              <a:t> </a:t>
            </a:r>
            <a:r>
              <a:rPr lang="en-US" sz="1600" dirty="0" err="1">
                <a:latin typeface="+mn-lt"/>
              </a:rPr>
              <a:t>menggunakan</a:t>
            </a:r>
            <a:r>
              <a:rPr lang="en-US" sz="1600" dirty="0">
                <a:latin typeface="+mn-lt"/>
              </a:rPr>
              <a:t> TI</a:t>
            </a:r>
          </a:p>
          <a:p>
            <a:pPr marL="342900" indent="-342900">
              <a:spcBef>
                <a:spcPct val="20000"/>
              </a:spcBef>
              <a:buFont typeface="Arial" charset="0"/>
              <a:buChar char="•"/>
              <a:defRPr/>
            </a:pPr>
            <a:r>
              <a:rPr lang="en-US" sz="1600" dirty="0" err="1">
                <a:latin typeface="+mn-lt"/>
              </a:rPr>
              <a:t>Bahkan</a:t>
            </a:r>
            <a:r>
              <a:rPr lang="en-US" sz="1600" dirty="0">
                <a:latin typeface="+mn-lt"/>
              </a:rPr>
              <a:t>, </a:t>
            </a:r>
            <a:r>
              <a:rPr lang="en-US" sz="1600" dirty="0" err="1">
                <a:latin typeface="+mn-lt"/>
              </a:rPr>
              <a:t>pada</a:t>
            </a:r>
            <a:r>
              <a:rPr lang="en-US" sz="1600" dirty="0">
                <a:latin typeface="+mn-lt"/>
              </a:rPr>
              <a:t> </a:t>
            </a:r>
            <a:r>
              <a:rPr lang="en-US" sz="1600" dirty="0" err="1">
                <a:latin typeface="+mn-lt"/>
              </a:rPr>
              <a:t>kasus-kasus</a:t>
            </a:r>
            <a:r>
              <a:rPr lang="en-US" sz="1600" dirty="0">
                <a:latin typeface="+mn-lt"/>
              </a:rPr>
              <a:t> </a:t>
            </a:r>
            <a:r>
              <a:rPr lang="en-US" sz="1600" dirty="0" err="1">
                <a:latin typeface="+mn-lt"/>
              </a:rPr>
              <a:t>tertentu</a:t>
            </a:r>
            <a:r>
              <a:rPr lang="en-US" sz="1600" dirty="0">
                <a:latin typeface="+mn-lt"/>
              </a:rPr>
              <a:t>, </a:t>
            </a:r>
            <a:r>
              <a:rPr lang="en-US" sz="1600" dirty="0" err="1">
                <a:latin typeface="+mn-lt"/>
              </a:rPr>
              <a:t>solusinya</a:t>
            </a:r>
            <a:r>
              <a:rPr lang="en-US" sz="1600" dirty="0">
                <a:latin typeface="+mn-lt"/>
              </a:rPr>
              <a:t> </a:t>
            </a:r>
            <a:r>
              <a:rPr lang="en-US" sz="1600" dirty="0" err="1">
                <a:latin typeface="+mn-lt"/>
              </a:rPr>
              <a:t>hanya</a:t>
            </a:r>
            <a:r>
              <a:rPr lang="en-US" sz="1600" dirty="0">
                <a:latin typeface="+mn-lt"/>
              </a:rPr>
              <a:t> TI</a:t>
            </a:r>
          </a:p>
          <a:p>
            <a:pPr marL="342900" indent="-342900">
              <a:spcBef>
                <a:spcPct val="20000"/>
              </a:spcBef>
              <a:buFont typeface="Arial" charset="0"/>
              <a:buChar char="•"/>
              <a:defRPr/>
            </a:pPr>
            <a:r>
              <a:rPr lang="en-US" sz="1600" dirty="0" err="1">
                <a:latin typeface="+mn-lt"/>
              </a:rPr>
              <a:t>Oleh</a:t>
            </a:r>
            <a:r>
              <a:rPr lang="en-US" sz="1600" dirty="0">
                <a:latin typeface="+mn-lt"/>
              </a:rPr>
              <a:t> </a:t>
            </a:r>
            <a:r>
              <a:rPr lang="en-US" sz="1600" dirty="0" err="1">
                <a:latin typeface="+mn-lt"/>
              </a:rPr>
              <a:t>karena</a:t>
            </a:r>
            <a:r>
              <a:rPr lang="en-US" sz="1600" dirty="0">
                <a:latin typeface="+mn-lt"/>
              </a:rPr>
              <a:t> </a:t>
            </a:r>
            <a:r>
              <a:rPr lang="en-US" sz="1600" dirty="0" err="1">
                <a:latin typeface="+mn-lt"/>
              </a:rPr>
              <a:t>itu</a:t>
            </a:r>
            <a:r>
              <a:rPr lang="en-US" sz="1600" dirty="0">
                <a:latin typeface="+mn-lt"/>
              </a:rPr>
              <a:t>, </a:t>
            </a:r>
            <a:r>
              <a:rPr lang="en-US" sz="1600" dirty="0" err="1">
                <a:latin typeface="+mn-lt"/>
              </a:rPr>
              <a:t>pengetahuan</a:t>
            </a:r>
            <a:r>
              <a:rPr lang="en-US" sz="1600" dirty="0">
                <a:latin typeface="+mn-lt"/>
              </a:rPr>
              <a:t> </a:t>
            </a:r>
            <a:r>
              <a:rPr lang="en-US" sz="1600" dirty="0" err="1">
                <a:latin typeface="+mn-lt"/>
              </a:rPr>
              <a:t>tentang</a:t>
            </a:r>
            <a:r>
              <a:rPr lang="en-US" sz="1600" dirty="0">
                <a:latin typeface="+mn-lt"/>
              </a:rPr>
              <a:t> </a:t>
            </a:r>
            <a:r>
              <a:rPr lang="en-US" sz="1600" dirty="0" err="1">
                <a:latin typeface="+mn-lt"/>
              </a:rPr>
              <a:t>Teknologi</a:t>
            </a:r>
            <a:r>
              <a:rPr lang="en-US" sz="1600" dirty="0">
                <a:latin typeface="+mn-lt"/>
              </a:rPr>
              <a:t> </a:t>
            </a:r>
            <a:r>
              <a:rPr lang="en-US" sz="1600" dirty="0" err="1">
                <a:latin typeface="+mn-lt"/>
              </a:rPr>
              <a:t>Informasi</a:t>
            </a:r>
            <a:r>
              <a:rPr lang="en-US" sz="1600" dirty="0">
                <a:latin typeface="+mn-lt"/>
              </a:rPr>
              <a:t> </a:t>
            </a:r>
            <a:r>
              <a:rPr lang="en-US" sz="1600" dirty="0" err="1">
                <a:latin typeface="+mn-lt"/>
              </a:rPr>
              <a:t>sangat</a:t>
            </a:r>
            <a:r>
              <a:rPr lang="en-US" sz="1600" dirty="0">
                <a:latin typeface="+mn-lt"/>
              </a:rPr>
              <a:t> </a:t>
            </a:r>
            <a:r>
              <a:rPr lang="en-US" sz="1600" dirty="0" err="1">
                <a:latin typeface="+mn-lt"/>
              </a:rPr>
              <a:t>penting</a:t>
            </a:r>
            <a:r>
              <a:rPr lang="en-US" sz="1600" dirty="0">
                <a:latin typeface="+mn-lt"/>
              </a:rPr>
              <a:t> </a:t>
            </a:r>
            <a:r>
              <a:rPr lang="en-US" sz="1600" dirty="0" err="1">
                <a:latin typeface="+mn-lt"/>
              </a:rPr>
              <a:t>saat</a:t>
            </a:r>
            <a:r>
              <a:rPr lang="en-US" sz="1600" dirty="0">
                <a:latin typeface="+mn-lt"/>
              </a:rPr>
              <a:t> </a:t>
            </a:r>
            <a:r>
              <a:rPr lang="en-US" sz="1600" dirty="0" err="1">
                <a:latin typeface="+mn-lt"/>
              </a:rPr>
              <a:t>ini</a:t>
            </a:r>
            <a:endParaRPr lang="en-US" sz="1600" dirty="0">
              <a:latin typeface="+mn-l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685800"/>
            <a:ext cx="8229600" cy="533400"/>
          </a:xfrm>
        </p:spPr>
        <p:txBody>
          <a:bodyPr>
            <a:normAutofit fontScale="90000"/>
          </a:bodyPr>
          <a:lstStyle/>
          <a:p>
            <a:pPr eaLnBrk="1" fontAlgn="auto" hangingPunct="1">
              <a:spcAft>
                <a:spcPts val="0"/>
              </a:spcAft>
              <a:defRPr/>
            </a:pPr>
            <a:r>
              <a:rPr lang="en-US" sz="3200" smtClean="0">
                <a:solidFill>
                  <a:srgbClr val="C00000"/>
                </a:solidFill>
              </a:rPr>
              <a:t>Kenapa Harus Belajar TI?</a:t>
            </a:r>
          </a:p>
        </p:txBody>
      </p:sp>
      <p:sp>
        <p:nvSpPr>
          <p:cNvPr id="13315" name="Rectangle 3"/>
          <p:cNvSpPr>
            <a:spLocks noGrp="1" noChangeArrowheads="1"/>
          </p:cNvSpPr>
          <p:nvPr>
            <p:ph idx="1"/>
          </p:nvPr>
        </p:nvSpPr>
        <p:spPr>
          <a:xfrm>
            <a:off x="457200" y="1935163"/>
            <a:ext cx="8229600" cy="1341437"/>
          </a:xfrm>
        </p:spPr>
        <p:txBody>
          <a:bodyPr>
            <a:normAutofit fontScale="92500"/>
          </a:bodyPr>
          <a:lstStyle/>
          <a:p>
            <a:pPr marL="265176" indent="-265176" eaLnBrk="1" fontAlgn="auto" hangingPunct="1">
              <a:spcAft>
                <a:spcPts val="0"/>
              </a:spcAft>
              <a:buFont typeface="Wingdings 2"/>
              <a:buChar char=""/>
              <a:defRPr/>
            </a:pPr>
            <a:r>
              <a:rPr lang="en-US" sz="1600" smtClean="0"/>
              <a:t>TI memiliki efek besar dan dampaknya pun signifikan</a:t>
            </a:r>
          </a:p>
          <a:p>
            <a:pPr marL="265176" indent="-265176" eaLnBrk="1" fontAlgn="auto" hangingPunct="1">
              <a:spcAft>
                <a:spcPts val="0"/>
              </a:spcAft>
              <a:buFont typeface="Wingdings 2"/>
              <a:buChar char=""/>
              <a:defRPr/>
            </a:pPr>
            <a:r>
              <a:rPr lang="en-US" sz="1600" smtClean="0"/>
              <a:t>Struktur, manajemen organisasi serta proses bisnis sangat dipengaruhi oleh TI</a:t>
            </a:r>
          </a:p>
          <a:p>
            <a:pPr marL="265176" indent="-265176" eaLnBrk="1" fontAlgn="auto" hangingPunct="1">
              <a:spcAft>
                <a:spcPts val="0"/>
              </a:spcAft>
              <a:buFont typeface="Wingdings 2"/>
              <a:buChar char=""/>
              <a:defRPr/>
            </a:pPr>
            <a:r>
              <a:rPr lang="en-US" sz="1600" smtClean="0"/>
              <a:t>Kesempatan karir pun sangat banyak di TI</a:t>
            </a:r>
          </a:p>
          <a:p>
            <a:pPr marL="265176" indent="-265176" eaLnBrk="1" fontAlgn="auto" hangingPunct="1">
              <a:spcAft>
                <a:spcPts val="0"/>
              </a:spcAft>
              <a:buFont typeface="Wingdings 2"/>
              <a:buChar char=""/>
              <a:defRPr/>
            </a:pPr>
            <a:r>
              <a:rPr lang="en-US" sz="1600" smtClean="0"/>
              <a:t>Intinya, TI mempengaruhi banyak aspek pekerjaan/organisasi</a:t>
            </a:r>
          </a:p>
        </p:txBody>
      </p:sp>
      <p:sp>
        <p:nvSpPr>
          <p:cNvPr id="5" name="Slide Number Placeholder 5"/>
          <p:cNvSpPr>
            <a:spLocks noGrp="1"/>
          </p:cNvSpPr>
          <p:nvPr>
            <p:ph type="sldNum" sz="quarter" idx="12"/>
          </p:nvPr>
        </p:nvSpPr>
        <p:spPr/>
        <p:txBody>
          <a:bodyPr/>
          <a:lstStyle/>
          <a:p>
            <a:pPr>
              <a:defRPr/>
            </a:pPr>
            <a:fld id="{48486C89-EB2D-48B6-8500-5DD087F64CEA}" type="slidenum">
              <a:rPr lang="en-US" altLang="en-US"/>
              <a:pPr>
                <a:defRPr/>
              </a:pPr>
              <a:t>9</a:t>
            </a:fld>
            <a:endParaRPr lang="en-US" altLang="en-US"/>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435</TotalTime>
  <Words>2378</Words>
  <Application>Microsoft Office PowerPoint</Application>
  <PresentationFormat>On-screen Show (4:3)</PresentationFormat>
  <Paragraphs>349</Paragraphs>
  <Slides>25</Slides>
  <Notes>25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Verdana</vt:lpstr>
      <vt:lpstr>Wingdings 2</vt:lpstr>
      <vt:lpstr>Calibri</vt:lpstr>
      <vt:lpstr>Wingdings</vt:lpstr>
      <vt:lpstr>Tahoma</vt:lpstr>
      <vt:lpstr>Times New Roman</vt:lpstr>
      <vt:lpstr>Aspect</vt:lpstr>
      <vt:lpstr>Pengantar Teknologi Informasi Semester Genap Th. Akademik 2012/2013</vt:lpstr>
      <vt:lpstr>Deskripsi Matakuliah</vt:lpstr>
      <vt:lpstr>Aturan Perkuliahan:</vt:lpstr>
      <vt:lpstr>Teknologi dan Informasi</vt:lpstr>
      <vt:lpstr>Fungsi Teknologi Informasi</vt:lpstr>
      <vt:lpstr>DATA vs INFORMASI</vt:lpstr>
      <vt:lpstr>Apa yang Membuat Informasi Berguna?</vt:lpstr>
      <vt:lpstr>Lingkungan Kerja Saat Ini</vt:lpstr>
      <vt:lpstr>Kenapa Harus Belajar TI?</vt:lpstr>
      <vt:lpstr>Manfaat Teknologi Informasi</vt:lpstr>
      <vt:lpstr>Dampak Teknologi Informasi</vt:lpstr>
      <vt:lpstr>Tantangan dan peluang dalam mengelola sistem informasi dan teknologinya untuk memenuhi tujuan bisnis</vt:lpstr>
      <vt:lpstr>Perkembangan IT</vt:lpstr>
      <vt:lpstr> </vt:lpstr>
      <vt:lpstr>PowerPoint Presentation</vt:lpstr>
      <vt:lpstr>Perkembangan Perangkat Keras (Hardware)</vt:lpstr>
      <vt:lpstr>PowerPoint Presentation</vt:lpstr>
      <vt:lpstr>Generasi Komputer</vt:lpstr>
      <vt:lpstr>Komputer Generasi Kedua ( 1959 – 1965 ) </vt:lpstr>
      <vt:lpstr>Komputer Generasi Ketiga (1965 – 1970 )</vt:lpstr>
      <vt:lpstr>Komputer Generasi Keempat (Sejak tahun 1970)</vt:lpstr>
      <vt:lpstr>Generasi Keempat Lanjutan ……..</vt:lpstr>
      <vt:lpstr>Generasi berikutnya</vt:lpstr>
      <vt:lpstr>Generasi berikutnya ………</vt:lpstr>
      <vt:lpstr>KOMPONEN TI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Teknologi Informasi</dc:title>
  <dc:creator>Deasy Permatasari</dc:creator>
  <cp:lastModifiedBy>Phantom Assassin</cp:lastModifiedBy>
  <cp:revision>50</cp:revision>
  <dcterms:created xsi:type="dcterms:W3CDTF">2010-02-19T16:24:52Z</dcterms:created>
  <dcterms:modified xsi:type="dcterms:W3CDTF">2013-03-21T04:14:03Z</dcterms:modified>
</cp:coreProperties>
</file>