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56" r:id="rId2"/>
    <p:sldId id="280" r:id="rId3"/>
    <p:sldId id="281" r:id="rId4"/>
    <p:sldId id="282" r:id="rId5"/>
    <p:sldId id="284" r:id="rId6"/>
    <p:sldId id="283" r:id="rId7"/>
    <p:sldId id="285" r:id="rId8"/>
    <p:sldId id="286" r:id="rId9"/>
    <p:sldId id="287" r:id="rId10"/>
    <p:sldId id="288" r:id="rId11"/>
    <p:sldId id="289" r:id="rId12"/>
    <p:sldId id="290" r:id="rId13"/>
    <p:sldId id="291" r:id="rId14"/>
    <p:sldId id="293" r:id="rId15"/>
    <p:sldId id="294" r:id="rId16"/>
    <p:sldId id="295" r:id="rId17"/>
    <p:sldId id="296" r:id="rId18"/>
    <p:sldId id="297" r:id="rId19"/>
    <p:sldId id="298" r:id="rId20"/>
    <p:sldId id="299" r:id="rId21"/>
    <p:sldId id="300" r:id="rId22"/>
    <p:sldId id="303" r:id="rId23"/>
    <p:sldId id="304" r:id="rId24"/>
    <p:sldId id="305" r:id="rId25"/>
    <p:sldId id="306" r:id="rId26"/>
    <p:sldId id="301" r:id="rId27"/>
    <p:sldId id="302" r:id="rId28"/>
    <p:sldId id="307" r:id="rId29"/>
    <p:sldId id="308" r:id="rId30"/>
    <p:sldId id="309" r:id="rId31"/>
    <p:sldId id="338" r:id="rId32"/>
    <p:sldId id="339" r:id="rId33"/>
    <p:sldId id="310" r:id="rId34"/>
    <p:sldId id="340" r:id="rId35"/>
    <p:sldId id="341" r:id="rId36"/>
    <p:sldId id="314" r:id="rId37"/>
    <p:sldId id="312" r:id="rId38"/>
    <p:sldId id="313" r:id="rId39"/>
    <p:sldId id="311" r:id="rId40"/>
    <p:sldId id="315" r:id="rId41"/>
    <p:sldId id="316" r:id="rId42"/>
    <p:sldId id="317" r:id="rId43"/>
    <p:sldId id="318" r:id="rId44"/>
    <p:sldId id="342" r:id="rId45"/>
    <p:sldId id="319" r:id="rId46"/>
    <p:sldId id="320" r:id="rId47"/>
    <p:sldId id="321" r:id="rId48"/>
    <p:sldId id="322" r:id="rId49"/>
    <p:sldId id="323" r:id="rId50"/>
    <p:sldId id="343" r:id="rId51"/>
    <p:sldId id="344" r:id="rId52"/>
    <p:sldId id="324" r:id="rId53"/>
    <p:sldId id="325" r:id="rId54"/>
    <p:sldId id="349" r:id="rId55"/>
    <p:sldId id="326" r:id="rId56"/>
    <p:sldId id="327" r:id="rId57"/>
    <p:sldId id="329" r:id="rId58"/>
    <p:sldId id="330" r:id="rId59"/>
    <p:sldId id="331" r:id="rId60"/>
    <p:sldId id="334" r:id="rId61"/>
    <p:sldId id="335" r:id="rId62"/>
    <p:sldId id="336" r:id="rId63"/>
    <p:sldId id="337" r:id="rId64"/>
    <p:sldId id="348" r:id="rId65"/>
    <p:sldId id="347" r:id="rId66"/>
  </p:sldIdLst>
  <p:sldSz cx="9144000" cy="6858000" type="screen4x3"/>
  <p:notesSz cx="6858000" cy="9312275"/>
  <p:defaultTextStyle>
    <a:defPPr>
      <a:defRPr lang="id-ID"/>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8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defTabSz="919163">
              <a:defRPr sz="1200" smtClean="0"/>
            </a:lvl1pPr>
          </a:lstStyle>
          <a:p>
            <a:pPr>
              <a:defRPr/>
            </a:pPr>
            <a:endParaRPr lang="en-US"/>
          </a:p>
        </p:txBody>
      </p:sp>
      <p:sp>
        <p:nvSpPr>
          <p:cNvPr id="10035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r" defTabSz="919163">
              <a:defRPr sz="1200" smtClean="0"/>
            </a:lvl1pPr>
          </a:lstStyle>
          <a:p>
            <a:pPr>
              <a:defRPr/>
            </a:pPr>
            <a:endParaRPr lang="en-US"/>
          </a:p>
        </p:txBody>
      </p:sp>
      <p:sp>
        <p:nvSpPr>
          <p:cNvPr id="100356" name="Rectangle 4"/>
          <p:cNvSpPr>
            <a:spLocks noGrp="1" noChangeArrowheads="1"/>
          </p:cNvSpPr>
          <p:nvPr>
            <p:ph type="ftr" sz="quarter" idx="2"/>
          </p:nvPr>
        </p:nvSpPr>
        <p:spPr bwMode="auto">
          <a:xfrm>
            <a:off x="0" y="8845550"/>
            <a:ext cx="2971800"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defTabSz="919163">
              <a:defRPr sz="1200" smtClean="0"/>
            </a:lvl1pPr>
          </a:lstStyle>
          <a:p>
            <a:pPr>
              <a:defRPr/>
            </a:pPr>
            <a:endParaRPr lang="en-US"/>
          </a:p>
        </p:txBody>
      </p:sp>
      <p:sp>
        <p:nvSpPr>
          <p:cNvPr id="100357" name="Rectangle 5"/>
          <p:cNvSpPr>
            <a:spLocks noGrp="1" noChangeArrowheads="1"/>
          </p:cNvSpPr>
          <p:nvPr>
            <p:ph type="sldNum" sz="quarter" idx="3"/>
          </p:nvPr>
        </p:nvSpPr>
        <p:spPr bwMode="auto">
          <a:xfrm>
            <a:off x="3884613" y="8845550"/>
            <a:ext cx="2971800"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r" defTabSz="919163">
              <a:defRPr sz="1200" smtClean="0"/>
            </a:lvl1pPr>
          </a:lstStyle>
          <a:p>
            <a:pPr>
              <a:defRPr/>
            </a:pPr>
            <a:fld id="{DCE6FFAC-EADE-4513-8BED-7CF495912ABC}" type="slidenum">
              <a:rPr lang="en-US"/>
              <a:pPr>
                <a:defRPr/>
              </a:pPr>
              <a:t>‹#›</a:t>
            </a:fld>
            <a:endParaRPr lang="en-US"/>
          </a:p>
        </p:txBody>
      </p:sp>
    </p:spTree>
    <p:extLst>
      <p:ext uri="{BB962C8B-B14F-4D97-AF65-F5344CB8AC3E}">
        <p14:creationId xmlns:p14="http://schemas.microsoft.com/office/powerpoint/2010/main" val="3648973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defTabSz="919163">
              <a:defRPr sz="1200" smtClean="0"/>
            </a:lvl1pPr>
          </a:lstStyle>
          <a:p>
            <a:pPr>
              <a:defRPr/>
            </a:pPr>
            <a:endParaRPr lang="id-ID"/>
          </a:p>
        </p:txBody>
      </p:sp>
      <p:sp>
        <p:nvSpPr>
          <p:cNvPr id="1331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r" defTabSz="919163">
              <a:defRPr sz="1200" smtClean="0"/>
            </a:lvl1pPr>
          </a:lstStyle>
          <a:p>
            <a:pPr>
              <a:defRPr/>
            </a:pPr>
            <a:endParaRPr lang="id-ID"/>
          </a:p>
        </p:txBody>
      </p:sp>
      <p:sp>
        <p:nvSpPr>
          <p:cNvPr id="69636" name="Rectangle 4"/>
          <p:cNvSpPr>
            <a:spLocks noRot="1" noChangeArrowheads="1" noTextEdit="1"/>
          </p:cNvSpPr>
          <p:nvPr>
            <p:ph type="sldImg" idx="2"/>
          </p:nvPr>
        </p:nvSpPr>
        <p:spPr bwMode="auto">
          <a:xfrm>
            <a:off x="1101725" y="698500"/>
            <a:ext cx="46577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424363"/>
            <a:ext cx="5486400" cy="4189412"/>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p>
            <a:pPr lvl="0"/>
            <a:r>
              <a:rPr lang="id-ID" noProof="0" smtClean="0"/>
              <a:t>Click to edit Master text styles</a:t>
            </a:r>
          </a:p>
          <a:p>
            <a:pPr lvl="1"/>
            <a:r>
              <a:rPr lang="id-ID" noProof="0" smtClean="0"/>
              <a:t>Second level</a:t>
            </a:r>
          </a:p>
          <a:p>
            <a:pPr lvl="2"/>
            <a:r>
              <a:rPr lang="id-ID" noProof="0" smtClean="0"/>
              <a:t>Third level</a:t>
            </a:r>
          </a:p>
          <a:p>
            <a:pPr lvl="3"/>
            <a:r>
              <a:rPr lang="id-ID" noProof="0" smtClean="0"/>
              <a:t>Fourth level</a:t>
            </a:r>
          </a:p>
          <a:p>
            <a:pPr lvl="4"/>
            <a:r>
              <a:rPr lang="id-ID" noProof="0" smtClean="0"/>
              <a:t>Fifth level</a:t>
            </a:r>
          </a:p>
        </p:txBody>
      </p:sp>
      <p:sp>
        <p:nvSpPr>
          <p:cNvPr id="13318" name="Rectangle 6"/>
          <p:cNvSpPr>
            <a:spLocks noGrp="1" noChangeArrowheads="1"/>
          </p:cNvSpPr>
          <p:nvPr>
            <p:ph type="ftr" sz="quarter" idx="4"/>
          </p:nvPr>
        </p:nvSpPr>
        <p:spPr bwMode="auto">
          <a:xfrm>
            <a:off x="0" y="8845550"/>
            <a:ext cx="2971800"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defTabSz="919163">
              <a:defRPr sz="1200" smtClean="0"/>
            </a:lvl1pPr>
          </a:lstStyle>
          <a:p>
            <a:pPr>
              <a:defRPr/>
            </a:pPr>
            <a:endParaRPr lang="id-ID"/>
          </a:p>
        </p:txBody>
      </p:sp>
      <p:sp>
        <p:nvSpPr>
          <p:cNvPr id="13319" name="Rectangle 7"/>
          <p:cNvSpPr>
            <a:spLocks noGrp="1" noChangeArrowheads="1"/>
          </p:cNvSpPr>
          <p:nvPr>
            <p:ph type="sldNum" sz="quarter" idx="5"/>
          </p:nvPr>
        </p:nvSpPr>
        <p:spPr bwMode="auto">
          <a:xfrm>
            <a:off x="3884613" y="8845550"/>
            <a:ext cx="2971800"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r" defTabSz="919163">
              <a:defRPr sz="1200" smtClean="0"/>
            </a:lvl1pPr>
          </a:lstStyle>
          <a:p>
            <a:pPr>
              <a:defRPr/>
            </a:pPr>
            <a:fld id="{1B02264B-D231-45AB-AAC8-7D3E3A8F3DC1}" type="slidenum">
              <a:rPr lang="id-ID"/>
              <a:pPr>
                <a:defRPr/>
              </a:pPr>
              <a:t>‹#›</a:t>
            </a:fld>
            <a:endParaRPr lang="id-ID"/>
          </a:p>
        </p:txBody>
      </p:sp>
    </p:spTree>
    <p:extLst>
      <p:ext uri="{BB962C8B-B14F-4D97-AF65-F5344CB8AC3E}">
        <p14:creationId xmlns:p14="http://schemas.microsoft.com/office/powerpoint/2010/main" val="2196959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a:t>
            </a:fld>
            <a:endParaRPr lang="id-ID"/>
          </a:p>
        </p:txBody>
      </p:sp>
    </p:spTree>
    <p:extLst>
      <p:ext uri="{BB962C8B-B14F-4D97-AF65-F5344CB8AC3E}">
        <p14:creationId xmlns:p14="http://schemas.microsoft.com/office/powerpoint/2010/main" val="119701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10</a:t>
            </a:fld>
            <a:endParaRPr lang="id-ID"/>
          </a:p>
        </p:txBody>
      </p:sp>
    </p:spTree>
    <p:extLst>
      <p:ext uri="{BB962C8B-B14F-4D97-AF65-F5344CB8AC3E}">
        <p14:creationId xmlns:p14="http://schemas.microsoft.com/office/powerpoint/2010/main" val="73878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11</a:t>
            </a:fld>
            <a:endParaRPr lang="id-ID"/>
          </a:p>
        </p:txBody>
      </p:sp>
    </p:spTree>
    <p:extLst>
      <p:ext uri="{BB962C8B-B14F-4D97-AF65-F5344CB8AC3E}">
        <p14:creationId xmlns:p14="http://schemas.microsoft.com/office/powerpoint/2010/main" val="37018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12</a:t>
            </a:fld>
            <a:endParaRPr lang="id-ID"/>
          </a:p>
        </p:txBody>
      </p:sp>
    </p:spTree>
    <p:extLst>
      <p:ext uri="{BB962C8B-B14F-4D97-AF65-F5344CB8AC3E}">
        <p14:creationId xmlns:p14="http://schemas.microsoft.com/office/powerpoint/2010/main" val="13541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13</a:t>
            </a:fld>
            <a:endParaRPr lang="id-ID"/>
          </a:p>
        </p:txBody>
      </p:sp>
    </p:spTree>
    <p:extLst>
      <p:ext uri="{BB962C8B-B14F-4D97-AF65-F5344CB8AC3E}">
        <p14:creationId xmlns:p14="http://schemas.microsoft.com/office/powerpoint/2010/main" val="211474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14</a:t>
            </a:fld>
            <a:endParaRPr lang="id-ID"/>
          </a:p>
        </p:txBody>
      </p:sp>
    </p:spTree>
    <p:extLst>
      <p:ext uri="{BB962C8B-B14F-4D97-AF65-F5344CB8AC3E}">
        <p14:creationId xmlns:p14="http://schemas.microsoft.com/office/powerpoint/2010/main" val="1440972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15</a:t>
            </a:fld>
            <a:endParaRPr lang="id-ID"/>
          </a:p>
        </p:txBody>
      </p:sp>
    </p:spTree>
    <p:extLst>
      <p:ext uri="{BB962C8B-B14F-4D97-AF65-F5344CB8AC3E}">
        <p14:creationId xmlns:p14="http://schemas.microsoft.com/office/powerpoint/2010/main" val="2702789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16</a:t>
            </a:fld>
            <a:endParaRPr lang="id-ID"/>
          </a:p>
        </p:txBody>
      </p:sp>
    </p:spTree>
    <p:extLst>
      <p:ext uri="{BB962C8B-B14F-4D97-AF65-F5344CB8AC3E}">
        <p14:creationId xmlns:p14="http://schemas.microsoft.com/office/powerpoint/2010/main" val="254420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17</a:t>
            </a:fld>
            <a:endParaRPr lang="id-ID"/>
          </a:p>
        </p:txBody>
      </p:sp>
    </p:spTree>
    <p:extLst>
      <p:ext uri="{BB962C8B-B14F-4D97-AF65-F5344CB8AC3E}">
        <p14:creationId xmlns:p14="http://schemas.microsoft.com/office/powerpoint/2010/main" val="216091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18</a:t>
            </a:fld>
            <a:endParaRPr lang="id-ID"/>
          </a:p>
        </p:txBody>
      </p:sp>
    </p:spTree>
    <p:extLst>
      <p:ext uri="{BB962C8B-B14F-4D97-AF65-F5344CB8AC3E}">
        <p14:creationId xmlns:p14="http://schemas.microsoft.com/office/powerpoint/2010/main" val="421930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19</a:t>
            </a:fld>
            <a:endParaRPr lang="id-ID"/>
          </a:p>
        </p:txBody>
      </p:sp>
    </p:spTree>
    <p:extLst>
      <p:ext uri="{BB962C8B-B14F-4D97-AF65-F5344CB8AC3E}">
        <p14:creationId xmlns:p14="http://schemas.microsoft.com/office/powerpoint/2010/main" val="276978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a:t>
            </a:fld>
            <a:endParaRPr lang="id-ID"/>
          </a:p>
        </p:txBody>
      </p:sp>
    </p:spTree>
    <p:extLst>
      <p:ext uri="{BB962C8B-B14F-4D97-AF65-F5344CB8AC3E}">
        <p14:creationId xmlns:p14="http://schemas.microsoft.com/office/powerpoint/2010/main" val="1984759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20</a:t>
            </a:fld>
            <a:endParaRPr lang="id-ID"/>
          </a:p>
        </p:txBody>
      </p:sp>
    </p:spTree>
    <p:extLst>
      <p:ext uri="{BB962C8B-B14F-4D97-AF65-F5344CB8AC3E}">
        <p14:creationId xmlns:p14="http://schemas.microsoft.com/office/powerpoint/2010/main" val="4141844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21</a:t>
            </a:fld>
            <a:endParaRPr lang="id-ID"/>
          </a:p>
        </p:txBody>
      </p:sp>
    </p:spTree>
    <p:extLst>
      <p:ext uri="{BB962C8B-B14F-4D97-AF65-F5344CB8AC3E}">
        <p14:creationId xmlns:p14="http://schemas.microsoft.com/office/powerpoint/2010/main" val="4051683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22</a:t>
            </a:fld>
            <a:endParaRPr lang="id-ID"/>
          </a:p>
        </p:txBody>
      </p:sp>
    </p:spTree>
    <p:extLst>
      <p:ext uri="{BB962C8B-B14F-4D97-AF65-F5344CB8AC3E}">
        <p14:creationId xmlns:p14="http://schemas.microsoft.com/office/powerpoint/2010/main" val="3502537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23</a:t>
            </a:fld>
            <a:endParaRPr lang="id-ID"/>
          </a:p>
        </p:txBody>
      </p:sp>
    </p:spTree>
    <p:extLst>
      <p:ext uri="{BB962C8B-B14F-4D97-AF65-F5344CB8AC3E}">
        <p14:creationId xmlns:p14="http://schemas.microsoft.com/office/powerpoint/2010/main" val="4207830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24</a:t>
            </a:fld>
            <a:endParaRPr lang="id-ID"/>
          </a:p>
        </p:txBody>
      </p:sp>
    </p:spTree>
    <p:extLst>
      <p:ext uri="{BB962C8B-B14F-4D97-AF65-F5344CB8AC3E}">
        <p14:creationId xmlns:p14="http://schemas.microsoft.com/office/powerpoint/2010/main" val="245111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25</a:t>
            </a:fld>
            <a:endParaRPr lang="id-ID"/>
          </a:p>
        </p:txBody>
      </p:sp>
    </p:spTree>
    <p:extLst>
      <p:ext uri="{BB962C8B-B14F-4D97-AF65-F5344CB8AC3E}">
        <p14:creationId xmlns:p14="http://schemas.microsoft.com/office/powerpoint/2010/main" val="2103386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26</a:t>
            </a:fld>
            <a:endParaRPr lang="id-ID"/>
          </a:p>
        </p:txBody>
      </p:sp>
    </p:spTree>
    <p:extLst>
      <p:ext uri="{BB962C8B-B14F-4D97-AF65-F5344CB8AC3E}">
        <p14:creationId xmlns:p14="http://schemas.microsoft.com/office/powerpoint/2010/main" val="265860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27</a:t>
            </a:fld>
            <a:endParaRPr lang="id-ID"/>
          </a:p>
        </p:txBody>
      </p:sp>
    </p:spTree>
    <p:extLst>
      <p:ext uri="{BB962C8B-B14F-4D97-AF65-F5344CB8AC3E}">
        <p14:creationId xmlns:p14="http://schemas.microsoft.com/office/powerpoint/2010/main" val="2601517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28</a:t>
            </a:fld>
            <a:endParaRPr lang="id-ID"/>
          </a:p>
        </p:txBody>
      </p:sp>
    </p:spTree>
    <p:extLst>
      <p:ext uri="{BB962C8B-B14F-4D97-AF65-F5344CB8AC3E}">
        <p14:creationId xmlns:p14="http://schemas.microsoft.com/office/powerpoint/2010/main" val="199650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29</a:t>
            </a:fld>
            <a:endParaRPr lang="id-ID"/>
          </a:p>
        </p:txBody>
      </p:sp>
    </p:spTree>
    <p:extLst>
      <p:ext uri="{BB962C8B-B14F-4D97-AF65-F5344CB8AC3E}">
        <p14:creationId xmlns:p14="http://schemas.microsoft.com/office/powerpoint/2010/main" val="395694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a:t>
            </a:fld>
            <a:endParaRPr lang="id-ID"/>
          </a:p>
        </p:txBody>
      </p:sp>
    </p:spTree>
    <p:extLst>
      <p:ext uri="{BB962C8B-B14F-4D97-AF65-F5344CB8AC3E}">
        <p14:creationId xmlns:p14="http://schemas.microsoft.com/office/powerpoint/2010/main" val="1249993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30</a:t>
            </a:fld>
            <a:endParaRPr lang="id-ID"/>
          </a:p>
        </p:txBody>
      </p:sp>
    </p:spTree>
    <p:extLst>
      <p:ext uri="{BB962C8B-B14F-4D97-AF65-F5344CB8AC3E}">
        <p14:creationId xmlns:p14="http://schemas.microsoft.com/office/powerpoint/2010/main" val="2071076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31</a:t>
            </a:fld>
            <a:endParaRPr lang="id-ID"/>
          </a:p>
        </p:txBody>
      </p:sp>
    </p:spTree>
    <p:extLst>
      <p:ext uri="{BB962C8B-B14F-4D97-AF65-F5344CB8AC3E}">
        <p14:creationId xmlns:p14="http://schemas.microsoft.com/office/powerpoint/2010/main" val="2073326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32</a:t>
            </a:fld>
            <a:endParaRPr lang="id-ID"/>
          </a:p>
        </p:txBody>
      </p:sp>
    </p:spTree>
    <p:extLst>
      <p:ext uri="{BB962C8B-B14F-4D97-AF65-F5344CB8AC3E}">
        <p14:creationId xmlns:p14="http://schemas.microsoft.com/office/powerpoint/2010/main" val="1955388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33</a:t>
            </a:fld>
            <a:endParaRPr lang="id-ID"/>
          </a:p>
        </p:txBody>
      </p:sp>
    </p:spTree>
    <p:extLst>
      <p:ext uri="{BB962C8B-B14F-4D97-AF65-F5344CB8AC3E}">
        <p14:creationId xmlns:p14="http://schemas.microsoft.com/office/powerpoint/2010/main" val="74941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34</a:t>
            </a:fld>
            <a:endParaRPr lang="id-ID"/>
          </a:p>
        </p:txBody>
      </p:sp>
    </p:spTree>
    <p:extLst>
      <p:ext uri="{BB962C8B-B14F-4D97-AF65-F5344CB8AC3E}">
        <p14:creationId xmlns:p14="http://schemas.microsoft.com/office/powerpoint/2010/main" val="1197918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35</a:t>
            </a:fld>
            <a:endParaRPr lang="id-ID"/>
          </a:p>
        </p:txBody>
      </p:sp>
    </p:spTree>
    <p:extLst>
      <p:ext uri="{BB962C8B-B14F-4D97-AF65-F5344CB8AC3E}">
        <p14:creationId xmlns:p14="http://schemas.microsoft.com/office/powerpoint/2010/main" val="102326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36</a:t>
            </a:fld>
            <a:endParaRPr lang="id-ID"/>
          </a:p>
        </p:txBody>
      </p:sp>
    </p:spTree>
    <p:extLst>
      <p:ext uri="{BB962C8B-B14F-4D97-AF65-F5344CB8AC3E}">
        <p14:creationId xmlns:p14="http://schemas.microsoft.com/office/powerpoint/2010/main" val="2905099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37</a:t>
            </a:fld>
            <a:endParaRPr lang="id-ID"/>
          </a:p>
        </p:txBody>
      </p:sp>
    </p:spTree>
    <p:extLst>
      <p:ext uri="{BB962C8B-B14F-4D97-AF65-F5344CB8AC3E}">
        <p14:creationId xmlns:p14="http://schemas.microsoft.com/office/powerpoint/2010/main" val="55627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38</a:t>
            </a:fld>
            <a:endParaRPr lang="id-ID"/>
          </a:p>
        </p:txBody>
      </p:sp>
    </p:spTree>
    <p:extLst>
      <p:ext uri="{BB962C8B-B14F-4D97-AF65-F5344CB8AC3E}">
        <p14:creationId xmlns:p14="http://schemas.microsoft.com/office/powerpoint/2010/main" val="2857222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39</a:t>
            </a:fld>
            <a:endParaRPr lang="id-ID"/>
          </a:p>
        </p:txBody>
      </p:sp>
    </p:spTree>
    <p:extLst>
      <p:ext uri="{BB962C8B-B14F-4D97-AF65-F5344CB8AC3E}">
        <p14:creationId xmlns:p14="http://schemas.microsoft.com/office/powerpoint/2010/main" val="378634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a:t>
            </a:fld>
            <a:endParaRPr lang="id-ID"/>
          </a:p>
        </p:txBody>
      </p:sp>
    </p:spTree>
    <p:extLst>
      <p:ext uri="{BB962C8B-B14F-4D97-AF65-F5344CB8AC3E}">
        <p14:creationId xmlns:p14="http://schemas.microsoft.com/office/powerpoint/2010/main" val="301599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40</a:t>
            </a:fld>
            <a:endParaRPr lang="id-ID"/>
          </a:p>
        </p:txBody>
      </p:sp>
    </p:spTree>
    <p:extLst>
      <p:ext uri="{BB962C8B-B14F-4D97-AF65-F5344CB8AC3E}">
        <p14:creationId xmlns:p14="http://schemas.microsoft.com/office/powerpoint/2010/main" val="1716046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41</a:t>
            </a:fld>
            <a:endParaRPr lang="id-ID"/>
          </a:p>
        </p:txBody>
      </p:sp>
    </p:spTree>
    <p:extLst>
      <p:ext uri="{BB962C8B-B14F-4D97-AF65-F5344CB8AC3E}">
        <p14:creationId xmlns:p14="http://schemas.microsoft.com/office/powerpoint/2010/main" val="142241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42</a:t>
            </a:fld>
            <a:endParaRPr lang="id-ID"/>
          </a:p>
        </p:txBody>
      </p:sp>
    </p:spTree>
    <p:extLst>
      <p:ext uri="{BB962C8B-B14F-4D97-AF65-F5344CB8AC3E}">
        <p14:creationId xmlns:p14="http://schemas.microsoft.com/office/powerpoint/2010/main" val="2879158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43</a:t>
            </a:fld>
            <a:endParaRPr lang="id-ID"/>
          </a:p>
        </p:txBody>
      </p:sp>
    </p:spTree>
    <p:extLst>
      <p:ext uri="{BB962C8B-B14F-4D97-AF65-F5344CB8AC3E}">
        <p14:creationId xmlns:p14="http://schemas.microsoft.com/office/powerpoint/2010/main" val="1354739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44</a:t>
            </a:fld>
            <a:endParaRPr lang="id-ID"/>
          </a:p>
        </p:txBody>
      </p:sp>
    </p:spTree>
    <p:extLst>
      <p:ext uri="{BB962C8B-B14F-4D97-AF65-F5344CB8AC3E}">
        <p14:creationId xmlns:p14="http://schemas.microsoft.com/office/powerpoint/2010/main" val="2534355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45</a:t>
            </a:fld>
            <a:endParaRPr lang="id-ID"/>
          </a:p>
        </p:txBody>
      </p:sp>
    </p:spTree>
    <p:extLst>
      <p:ext uri="{BB962C8B-B14F-4D97-AF65-F5344CB8AC3E}">
        <p14:creationId xmlns:p14="http://schemas.microsoft.com/office/powerpoint/2010/main" val="1730120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46</a:t>
            </a:fld>
            <a:endParaRPr lang="id-ID"/>
          </a:p>
        </p:txBody>
      </p:sp>
    </p:spTree>
    <p:extLst>
      <p:ext uri="{BB962C8B-B14F-4D97-AF65-F5344CB8AC3E}">
        <p14:creationId xmlns:p14="http://schemas.microsoft.com/office/powerpoint/2010/main" val="1279528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47</a:t>
            </a:fld>
            <a:endParaRPr lang="id-ID"/>
          </a:p>
        </p:txBody>
      </p:sp>
    </p:spTree>
    <p:extLst>
      <p:ext uri="{BB962C8B-B14F-4D97-AF65-F5344CB8AC3E}">
        <p14:creationId xmlns:p14="http://schemas.microsoft.com/office/powerpoint/2010/main" val="4046619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48</a:t>
            </a:fld>
            <a:endParaRPr lang="id-ID"/>
          </a:p>
        </p:txBody>
      </p:sp>
    </p:spTree>
    <p:extLst>
      <p:ext uri="{BB962C8B-B14F-4D97-AF65-F5344CB8AC3E}">
        <p14:creationId xmlns:p14="http://schemas.microsoft.com/office/powerpoint/2010/main" val="1141889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49</a:t>
            </a:fld>
            <a:endParaRPr lang="id-ID"/>
          </a:p>
        </p:txBody>
      </p:sp>
    </p:spTree>
    <p:extLst>
      <p:ext uri="{BB962C8B-B14F-4D97-AF65-F5344CB8AC3E}">
        <p14:creationId xmlns:p14="http://schemas.microsoft.com/office/powerpoint/2010/main" val="73591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a:t>
            </a:fld>
            <a:endParaRPr lang="id-ID"/>
          </a:p>
        </p:txBody>
      </p:sp>
    </p:spTree>
    <p:extLst>
      <p:ext uri="{BB962C8B-B14F-4D97-AF65-F5344CB8AC3E}">
        <p14:creationId xmlns:p14="http://schemas.microsoft.com/office/powerpoint/2010/main" val="3248468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50</a:t>
            </a:fld>
            <a:endParaRPr lang="id-ID"/>
          </a:p>
        </p:txBody>
      </p:sp>
    </p:spTree>
    <p:extLst>
      <p:ext uri="{BB962C8B-B14F-4D97-AF65-F5344CB8AC3E}">
        <p14:creationId xmlns:p14="http://schemas.microsoft.com/office/powerpoint/2010/main" val="1335435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51</a:t>
            </a:fld>
            <a:endParaRPr lang="id-ID"/>
          </a:p>
        </p:txBody>
      </p:sp>
    </p:spTree>
    <p:extLst>
      <p:ext uri="{BB962C8B-B14F-4D97-AF65-F5344CB8AC3E}">
        <p14:creationId xmlns:p14="http://schemas.microsoft.com/office/powerpoint/2010/main" val="3507522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52</a:t>
            </a:fld>
            <a:endParaRPr lang="id-ID"/>
          </a:p>
        </p:txBody>
      </p:sp>
    </p:spTree>
    <p:extLst>
      <p:ext uri="{BB962C8B-B14F-4D97-AF65-F5344CB8AC3E}">
        <p14:creationId xmlns:p14="http://schemas.microsoft.com/office/powerpoint/2010/main" val="1949926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53</a:t>
            </a:fld>
            <a:endParaRPr lang="id-ID"/>
          </a:p>
        </p:txBody>
      </p:sp>
    </p:spTree>
    <p:extLst>
      <p:ext uri="{BB962C8B-B14F-4D97-AF65-F5344CB8AC3E}">
        <p14:creationId xmlns:p14="http://schemas.microsoft.com/office/powerpoint/2010/main" val="2558193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54</a:t>
            </a:fld>
            <a:endParaRPr lang="id-ID"/>
          </a:p>
        </p:txBody>
      </p:sp>
    </p:spTree>
    <p:extLst>
      <p:ext uri="{BB962C8B-B14F-4D97-AF65-F5344CB8AC3E}">
        <p14:creationId xmlns:p14="http://schemas.microsoft.com/office/powerpoint/2010/main" val="5545342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55</a:t>
            </a:fld>
            <a:endParaRPr lang="id-ID"/>
          </a:p>
        </p:txBody>
      </p:sp>
    </p:spTree>
    <p:extLst>
      <p:ext uri="{BB962C8B-B14F-4D97-AF65-F5344CB8AC3E}">
        <p14:creationId xmlns:p14="http://schemas.microsoft.com/office/powerpoint/2010/main" val="2923221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56</a:t>
            </a:fld>
            <a:endParaRPr lang="id-ID"/>
          </a:p>
        </p:txBody>
      </p:sp>
    </p:spTree>
    <p:extLst>
      <p:ext uri="{BB962C8B-B14F-4D97-AF65-F5344CB8AC3E}">
        <p14:creationId xmlns:p14="http://schemas.microsoft.com/office/powerpoint/2010/main" val="3072344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57</a:t>
            </a:fld>
            <a:endParaRPr lang="id-ID"/>
          </a:p>
        </p:txBody>
      </p:sp>
    </p:spTree>
    <p:extLst>
      <p:ext uri="{BB962C8B-B14F-4D97-AF65-F5344CB8AC3E}">
        <p14:creationId xmlns:p14="http://schemas.microsoft.com/office/powerpoint/2010/main" val="3807261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58</a:t>
            </a:fld>
            <a:endParaRPr lang="id-ID"/>
          </a:p>
        </p:txBody>
      </p:sp>
    </p:spTree>
    <p:extLst>
      <p:ext uri="{BB962C8B-B14F-4D97-AF65-F5344CB8AC3E}">
        <p14:creationId xmlns:p14="http://schemas.microsoft.com/office/powerpoint/2010/main" val="4231053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59</a:t>
            </a:fld>
            <a:endParaRPr lang="id-ID"/>
          </a:p>
        </p:txBody>
      </p:sp>
    </p:spTree>
    <p:extLst>
      <p:ext uri="{BB962C8B-B14F-4D97-AF65-F5344CB8AC3E}">
        <p14:creationId xmlns:p14="http://schemas.microsoft.com/office/powerpoint/2010/main" val="61706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6</a:t>
            </a:fld>
            <a:endParaRPr lang="id-ID"/>
          </a:p>
        </p:txBody>
      </p:sp>
    </p:spTree>
    <p:extLst>
      <p:ext uri="{BB962C8B-B14F-4D97-AF65-F5344CB8AC3E}">
        <p14:creationId xmlns:p14="http://schemas.microsoft.com/office/powerpoint/2010/main" val="877506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60</a:t>
            </a:fld>
            <a:endParaRPr lang="id-ID"/>
          </a:p>
        </p:txBody>
      </p:sp>
    </p:spTree>
    <p:extLst>
      <p:ext uri="{BB962C8B-B14F-4D97-AF65-F5344CB8AC3E}">
        <p14:creationId xmlns:p14="http://schemas.microsoft.com/office/powerpoint/2010/main" val="2657903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61</a:t>
            </a:fld>
            <a:endParaRPr lang="id-ID"/>
          </a:p>
        </p:txBody>
      </p:sp>
    </p:spTree>
    <p:extLst>
      <p:ext uri="{BB962C8B-B14F-4D97-AF65-F5344CB8AC3E}">
        <p14:creationId xmlns:p14="http://schemas.microsoft.com/office/powerpoint/2010/main" val="3032343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62</a:t>
            </a:fld>
            <a:endParaRPr lang="id-ID"/>
          </a:p>
        </p:txBody>
      </p:sp>
    </p:spTree>
    <p:extLst>
      <p:ext uri="{BB962C8B-B14F-4D97-AF65-F5344CB8AC3E}">
        <p14:creationId xmlns:p14="http://schemas.microsoft.com/office/powerpoint/2010/main" val="1750850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63</a:t>
            </a:fld>
            <a:endParaRPr lang="id-ID"/>
          </a:p>
        </p:txBody>
      </p:sp>
    </p:spTree>
    <p:extLst>
      <p:ext uri="{BB962C8B-B14F-4D97-AF65-F5344CB8AC3E}">
        <p14:creationId xmlns:p14="http://schemas.microsoft.com/office/powerpoint/2010/main" val="8889966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64</a:t>
            </a:fld>
            <a:endParaRPr lang="id-ID"/>
          </a:p>
        </p:txBody>
      </p:sp>
    </p:spTree>
    <p:extLst>
      <p:ext uri="{BB962C8B-B14F-4D97-AF65-F5344CB8AC3E}">
        <p14:creationId xmlns:p14="http://schemas.microsoft.com/office/powerpoint/2010/main" val="39553560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65</a:t>
            </a:fld>
            <a:endParaRPr lang="id-ID"/>
          </a:p>
        </p:txBody>
      </p:sp>
    </p:spTree>
    <p:extLst>
      <p:ext uri="{BB962C8B-B14F-4D97-AF65-F5344CB8AC3E}">
        <p14:creationId xmlns:p14="http://schemas.microsoft.com/office/powerpoint/2010/main" val="336946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7</a:t>
            </a:fld>
            <a:endParaRPr lang="id-ID"/>
          </a:p>
        </p:txBody>
      </p:sp>
    </p:spTree>
    <p:extLst>
      <p:ext uri="{BB962C8B-B14F-4D97-AF65-F5344CB8AC3E}">
        <p14:creationId xmlns:p14="http://schemas.microsoft.com/office/powerpoint/2010/main" val="57867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8</a:t>
            </a:fld>
            <a:endParaRPr lang="id-ID"/>
          </a:p>
        </p:txBody>
      </p:sp>
    </p:spTree>
    <p:extLst>
      <p:ext uri="{BB962C8B-B14F-4D97-AF65-F5344CB8AC3E}">
        <p14:creationId xmlns:p14="http://schemas.microsoft.com/office/powerpoint/2010/main" val="272968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02264B-D231-45AB-AAC8-7D3E3A8F3DC1}" type="slidenum">
              <a:rPr lang="id-ID" smtClean="0"/>
              <a:pPr>
                <a:defRPr/>
              </a:pPr>
              <a:t>9</a:t>
            </a:fld>
            <a:endParaRPr lang="id-ID"/>
          </a:p>
        </p:txBody>
      </p:sp>
    </p:spTree>
    <p:extLst>
      <p:ext uri="{BB962C8B-B14F-4D97-AF65-F5344CB8AC3E}">
        <p14:creationId xmlns:p14="http://schemas.microsoft.com/office/powerpoint/2010/main" val="260828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id-ID"/>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id-ID"/>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id-ID"/>
          </a:p>
        </p:txBody>
      </p:sp>
      <p:sp>
        <p:nvSpPr>
          <p:cNvPr id="19" name="Rectangle 17"/>
          <p:cNvSpPr>
            <a:spLocks noGrp="1" noChangeArrowheads="1"/>
          </p:cNvSpPr>
          <p:nvPr>
            <p:ph type="ftr" sz="quarter" idx="11"/>
          </p:nvPr>
        </p:nvSpPr>
        <p:spPr/>
        <p:txBody>
          <a:bodyPr/>
          <a:lstStyle>
            <a:lvl1pPr>
              <a:defRPr smtClean="0"/>
            </a:lvl1pPr>
          </a:lstStyle>
          <a:p>
            <a:pPr>
              <a:defRPr/>
            </a:pPr>
            <a:r>
              <a:rPr lang="id-ID"/>
              <a:t>Sistem Informasi  Oleh: Didik Tristianto</a:t>
            </a:r>
          </a:p>
        </p:txBody>
      </p:sp>
      <p:sp>
        <p:nvSpPr>
          <p:cNvPr id="20" name="Rectangle 18"/>
          <p:cNvSpPr>
            <a:spLocks noGrp="1" noChangeArrowheads="1"/>
          </p:cNvSpPr>
          <p:nvPr>
            <p:ph type="sldNum" sz="quarter" idx="12"/>
          </p:nvPr>
        </p:nvSpPr>
        <p:spPr/>
        <p:txBody>
          <a:bodyPr/>
          <a:lstStyle>
            <a:lvl1pPr>
              <a:defRPr smtClean="0"/>
            </a:lvl1pPr>
          </a:lstStyle>
          <a:p>
            <a:pPr>
              <a:defRPr/>
            </a:pPr>
            <a:fld id="{FAC91A5E-DB6A-441D-B65C-886CE439305F}" type="slidenum">
              <a:rPr lang="id-ID"/>
              <a:pPr>
                <a:defRPr/>
              </a:pPr>
              <a:t>‹#›</a:t>
            </a:fld>
            <a:endParaRPr lang="id-ID"/>
          </a:p>
        </p:txBody>
      </p:sp>
    </p:spTree>
    <p:extLst>
      <p:ext uri="{BB962C8B-B14F-4D97-AF65-F5344CB8AC3E}">
        <p14:creationId xmlns:p14="http://schemas.microsoft.com/office/powerpoint/2010/main" val="417686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5" name="Rectangle 3"/>
          <p:cNvSpPr>
            <a:spLocks noGrp="1" noChangeArrowheads="1"/>
          </p:cNvSpPr>
          <p:nvPr>
            <p:ph type="sldNum" sz="quarter" idx="11"/>
          </p:nvPr>
        </p:nvSpPr>
        <p:spPr>
          <a:ln/>
        </p:spPr>
        <p:txBody>
          <a:bodyPr/>
          <a:lstStyle>
            <a:lvl1pPr>
              <a:defRPr/>
            </a:lvl1pPr>
          </a:lstStyle>
          <a:p>
            <a:pPr>
              <a:defRPr/>
            </a:pPr>
            <a:fld id="{AE417012-DAFC-4A8D-90F6-DBA12B69984E}" type="slidenum">
              <a:rPr lang="id-ID"/>
              <a:pPr>
                <a:defRPr/>
              </a:pPr>
              <a:t>‹#›</a:t>
            </a:fld>
            <a:endParaRPr lang="id-ID"/>
          </a:p>
        </p:txBody>
      </p:sp>
      <p:sp>
        <p:nvSpPr>
          <p:cNvPr id="6"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48129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5" name="Rectangle 3"/>
          <p:cNvSpPr>
            <a:spLocks noGrp="1" noChangeArrowheads="1"/>
          </p:cNvSpPr>
          <p:nvPr>
            <p:ph type="sldNum" sz="quarter" idx="11"/>
          </p:nvPr>
        </p:nvSpPr>
        <p:spPr>
          <a:ln/>
        </p:spPr>
        <p:txBody>
          <a:bodyPr/>
          <a:lstStyle>
            <a:lvl1pPr>
              <a:defRPr/>
            </a:lvl1pPr>
          </a:lstStyle>
          <a:p>
            <a:pPr>
              <a:defRPr/>
            </a:pPr>
            <a:fld id="{2EB035CE-C8B8-4C14-AD36-9357CAA46954}" type="slidenum">
              <a:rPr lang="id-ID"/>
              <a:pPr>
                <a:defRPr/>
              </a:pPr>
              <a:t>‹#›</a:t>
            </a:fld>
            <a:endParaRPr lang="id-ID"/>
          </a:p>
        </p:txBody>
      </p:sp>
      <p:sp>
        <p:nvSpPr>
          <p:cNvPr id="6"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365711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5" name="Rectangle 3"/>
          <p:cNvSpPr>
            <a:spLocks noGrp="1" noChangeArrowheads="1"/>
          </p:cNvSpPr>
          <p:nvPr>
            <p:ph type="sldNum" sz="quarter" idx="11"/>
          </p:nvPr>
        </p:nvSpPr>
        <p:spPr>
          <a:ln/>
        </p:spPr>
        <p:txBody>
          <a:bodyPr/>
          <a:lstStyle>
            <a:lvl1pPr>
              <a:defRPr/>
            </a:lvl1pPr>
          </a:lstStyle>
          <a:p>
            <a:pPr>
              <a:defRPr/>
            </a:pPr>
            <a:fld id="{3091730F-CA14-40DF-9220-CC23D05184A4}" type="slidenum">
              <a:rPr lang="id-ID"/>
              <a:pPr>
                <a:defRPr/>
              </a:pPr>
              <a:t>‹#›</a:t>
            </a:fld>
            <a:endParaRPr lang="id-ID"/>
          </a:p>
        </p:txBody>
      </p:sp>
      <p:sp>
        <p:nvSpPr>
          <p:cNvPr id="6"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74394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5" name="Rectangle 3"/>
          <p:cNvSpPr>
            <a:spLocks noGrp="1" noChangeArrowheads="1"/>
          </p:cNvSpPr>
          <p:nvPr>
            <p:ph type="sldNum" sz="quarter" idx="11"/>
          </p:nvPr>
        </p:nvSpPr>
        <p:spPr>
          <a:ln/>
        </p:spPr>
        <p:txBody>
          <a:bodyPr/>
          <a:lstStyle>
            <a:lvl1pPr>
              <a:defRPr/>
            </a:lvl1pPr>
          </a:lstStyle>
          <a:p>
            <a:pPr>
              <a:defRPr/>
            </a:pPr>
            <a:fld id="{A3DBB9F9-4E94-46C7-879A-67CE7C5C20D8}" type="slidenum">
              <a:rPr lang="id-ID"/>
              <a:pPr>
                <a:defRPr/>
              </a:pPr>
              <a:t>‹#›</a:t>
            </a:fld>
            <a:endParaRPr lang="id-ID"/>
          </a:p>
        </p:txBody>
      </p:sp>
      <p:sp>
        <p:nvSpPr>
          <p:cNvPr id="6"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12071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6" name="Rectangle 3"/>
          <p:cNvSpPr>
            <a:spLocks noGrp="1" noChangeArrowheads="1"/>
          </p:cNvSpPr>
          <p:nvPr>
            <p:ph type="sldNum" sz="quarter" idx="11"/>
          </p:nvPr>
        </p:nvSpPr>
        <p:spPr>
          <a:ln/>
        </p:spPr>
        <p:txBody>
          <a:bodyPr/>
          <a:lstStyle>
            <a:lvl1pPr>
              <a:defRPr/>
            </a:lvl1pPr>
          </a:lstStyle>
          <a:p>
            <a:pPr>
              <a:defRPr/>
            </a:pPr>
            <a:fld id="{3EA74012-AA78-4D00-B1D8-65AB524EAF26}" type="slidenum">
              <a:rPr lang="id-ID"/>
              <a:pPr>
                <a:defRPr/>
              </a:pPr>
              <a:t>‹#›</a:t>
            </a:fld>
            <a:endParaRPr lang="id-ID"/>
          </a:p>
        </p:txBody>
      </p:sp>
      <p:sp>
        <p:nvSpPr>
          <p:cNvPr id="7"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219974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8" name="Rectangle 3"/>
          <p:cNvSpPr>
            <a:spLocks noGrp="1" noChangeArrowheads="1"/>
          </p:cNvSpPr>
          <p:nvPr>
            <p:ph type="sldNum" sz="quarter" idx="11"/>
          </p:nvPr>
        </p:nvSpPr>
        <p:spPr>
          <a:ln/>
        </p:spPr>
        <p:txBody>
          <a:bodyPr/>
          <a:lstStyle>
            <a:lvl1pPr>
              <a:defRPr/>
            </a:lvl1pPr>
          </a:lstStyle>
          <a:p>
            <a:pPr>
              <a:defRPr/>
            </a:pPr>
            <a:fld id="{DCD1C839-7ABF-42DD-A5DB-A6432E57E79F}" type="slidenum">
              <a:rPr lang="id-ID"/>
              <a:pPr>
                <a:defRPr/>
              </a:pPr>
              <a:t>‹#›</a:t>
            </a:fld>
            <a:endParaRPr lang="id-ID"/>
          </a:p>
        </p:txBody>
      </p:sp>
      <p:sp>
        <p:nvSpPr>
          <p:cNvPr id="9"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246662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4" name="Rectangle 3"/>
          <p:cNvSpPr>
            <a:spLocks noGrp="1" noChangeArrowheads="1"/>
          </p:cNvSpPr>
          <p:nvPr>
            <p:ph type="sldNum" sz="quarter" idx="11"/>
          </p:nvPr>
        </p:nvSpPr>
        <p:spPr>
          <a:ln/>
        </p:spPr>
        <p:txBody>
          <a:bodyPr/>
          <a:lstStyle>
            <a:lvl1pPr>
              <a:defRPr/>
            </a:lvl1pPr>
          </a:lstStyle>
          <a:p>
            <a:pPr>
              <a:defRPr/>
            </a:pPr>
            <a:fld id="{12000E73-59DB-43FD-B581-0E484F3CBF08}" type="slidenum">
              <a:rPr lang="id-ID"/>
              <a:pPr>
                <a:defRPr/>
              </a:pPr>
              <a:t>‹#›</a:t>
            </a:fld>
            <a:endParaRPr lang="id-ID"/>
          </a:p>
        </p:txBody>
      </p:sp>
      <p:sp>
        <p:nvSpPr>
          <p:cNvPr id="5"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80306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3" name="Rectangle 3"/>
          <p:cNvSpPr>
            <a:spLocks noGrp="1" noChangeArrowheads="1"/>
          </p:cNvSpPr>
          <p:nvPr>
            <p:ph type="sldNum" sz="quarter" idx="11"/>
          </p:nvPr>
        </p:nvSpPr>
        <p:spPr>
          <a:ln/>
        </p:spPr>
        <p:txBody>
          <a:bodyPr/>
          <a:lstStyle>
            <a:lvl1pPr>
              <a:defRPr/>
            </a:lvl1pPr>
          </a:lstStyle>
          <a:p>
            <a:pPr>
              <a:defRPr/>
            </a:pPr>
            <a:fld id="{6A2F5359-99ED-47C3-9476-678283C1F397}" type="slidenum">
              <a:rPr lang="id-ID"/>
              <a:pPr>
                <a:defRPr/>
              </a:pPr>
              <a:t>‹#›</a:t>
            </a:fld>
            <a:endParaRPr lang="id-ID"/>
          </a:p>
        </p:txBody>
      </p:sp>
      <p:sp>
        <p:nvSpPr>
          <p:cNvPr id="4"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347457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6" name="Rectangle 3"/>
          <p:cNvSpPr>
            <a:spLocks noGrp="1" noChangeArrowheads="1"/>
          </p:cNvSpPr>
          <p:nvPr>
            <p:ph type="sldNum" sz="quarter" idx="11"/>
          </p:nvPr>
        </p:nvSpPr>
        <p:spPr>
          <a:ln/>
        </p:spPr>
        <p:txBody>
          <a:bodyPr/>
          <a:lstStyle>
            <a:lvl1pPr>
              <a:defRPr/>
            </a:lvl1pPr>
          </a:lstStyle>
          <a:p>
            <a:pPr>
              <a:defRPr/>
            </a:pPr>
            <a:fld id="{10ABCDEF-CF1B-4C59-9048-91A915300CB4}" type="slidenum">
              <a:rPr lang="id-ID"/>
              <a:pPr>
                <a:defRPr/>
              </a:pPr>
              <a:t>‹#›</a:t>
            </a:fld>
            <a:endParaRPr lang="id-ID"/>
          </a:p>
        </p:txBody>
      </p:sp>
      <p:sp>
        <p:nvSpPr>
          <p:cNvPr id="7"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125359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id-ID"/>
              <a:t>Sistem Informasi  Oleh: Didik Tristianto</a:t>
            </a:r>
          </a:p>
        </p:txBody>
      </p:sp>
      <p:sp>
        <p:nvSpPr>
          <p:cNvPr id="6" name="Rectangle 3"/>
          <p:cNvSpPr>
            <a:spLocks noGrp="1" noChangeArrowheads="1"/>
          </p:cNvSpPr>
          <p:nvPr>
            <p:ph type="sldNum" sz="quarter" idx="11"/>
          </p:nvPr>
        </p:nvSpPr>
        <p:spPr>
          <a:ln/>
        </p:spPr>
        <p:txBody>
          <a:bodyPr/>
          <a:lstStyle>
            <a:lvl1pPr>
              <a:defRPr/>
            </a:lvl1pPr>
          </a:lstStyle>
          <a:p>
            <a:pPr>
              <a:defRPr/>
            </a:pPr>
            <a:fld id="{2783ADD3-E2C8-4F8F-890E-218149CFCF43}" type="slidenum">
              <a:rPr lang="id-ID"/>
              <a:pPr>
                <a:defRPr/>
              </a:pPr>
              <a:t>‹#›</a:t>
            </a:fld>
            <a:endParaRPr lang="id-ID"/>
          </a:p>
        </p:txBody>
      </p:sp>
      <p:sp>
        <p:nvSpPr>
          <p:cNvPr id="7" name="Rectangle 16"/>
          <p:cNvSpPr>
            <a:spLocks noGrp="1" noChangeArrowheads="1"/>
          </p:cNvSpPr>
          <p:nvPr>
            <p:ph type="dt" sz="half" idx="12"/>
          </p:nvPr>
        </p:nvSpPr>
        <p:spPr>
          <a:ln/>
        </p:spPr>
        <p:txBody>
          <a:bodyPr/>
          <a:lstStyle>
            <a:lvl1pPr>
              <a:defRPr/>
            </a:lvl1pPr>
          </a:lstStyle>
          <a:p>
            <a:pPr>
              <a:defRPr/>
            </a:pPr>
            <a:endParaRPr lang="id-ID"/>
          </a:p>
        </p:txBody>
      </p:sp>
    </p:spTree>
    <p:extLst>
      <p:ext uri="{BB962C8B-B14F-4D97-AF65-F5344CB8AC3E}">
        <p14:creationId xmlns:p14="http://schemas.microsoft.com/office/powerpoint/2010/main" val="33646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r>
              <a:rPr lang="id-ID"/>
              <a:t>Sistem Informasi  Oleh: Didik Tristianto</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A5C693F0-6072-41E8-AD1D-1F17137E1A81}" type="slidenum">
              <a:rPr lang="id-ID"/>
              <a:pPr>
                <a:defRPr/>
              </a:pPr>
              <a:t>‹#›</a:t>
            </a:fld>
            <a:endParaRPr lang="id-ID"/>
          </a:p>
        </p:txBody>
      </p:sp>
      <p:grpSp>
        <p:nvGrpSpPr>
          <p:cNvPr id="13316"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d-ID" smtClean="0"/>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d-ID" smtClean="0"/>
              <a:t>Click to edit Master text styles</a:t>
            </a:r>
          </a:p>
          <a:p>
            <a:pPr lvl="1"/>
            <a:r>
              <a:rPr lang="id-ID" smtClean="0"/>
              <a:t>Second level</a:t>
            </a:r>
          </a:p>
          <a:p>
            <a:pPr lvl="2"/>
            <a:r>
              <a:rPr lang="id-ID" smtClean="0"/>
              <a:t>Third level</a:t>
            </a:r>
          </a:p>
          <a:p>
            <a:pPr lvl="3"/>
            <a:r>
              <a:rPr lang="id-ID" smtClean="0"/>
              <a:t>Fourth level</a:t>
            </a:r>
          </a:p>
          <a:p>
            <a:pPr lvl="4"/>
            <a:r>
              <a:rPr lang="id-ID"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d-ID"/>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p:txBody>
          <a:bodyPr/>
          <a:lstStyle/>
          <a:p>
            <a:pPr eaLnBrk="1" hangingPunct="1"/>
            <a:r>
              <a:rPr lang="en-US" smtClean="0"/>
              <a:t>Sistem Informasi</a:t>
            </a:r>
            <a:endParaRPr lang="id-ID" smtClean="0"/>
          </a:p>
        </p:txBody>
      </p:sp>
      <p:sp>
        <p:nvSpPr>
          <p:cNvPr id="15364" name="Subtitle 5"/>
          <p:cNvSpPr>
            <a:spLocks noGrp="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2531" name="Rectangle 2"/>
          <p:cNvSpPr>
            <a:spLocks noGrp="1" noChangeArrowheads="1"/>
          </p:cNvSpPr>
          <p:nvPr>
            <p:ph type="title"/>
          </p:nvPr>
        </p:nvSpPr>
        <p:spPr/>
        <p:txBody>
          <a:bodyPr/>
          <a:lstStyle/>
          <a:p>
            <a:pPr eaLnBrk="1" hangingPunct="1"/>
            <a:r>
              <a:rPr lang="en-US" smtClean="0"/>
              <a:t>Contoh SPT</a:t>
            </a:r>
            <a:endParaRPr lang="id-ID" smtClean="0"/>
          </a:p>
        </p:txBody>
      </p:sp>
      <p:pic>
        <p:nvPicPr>
          <p:cNvPr id="22532" name="Picture 4" descr="㾽wǃǄ"/>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1481138"/>
            <a:ext cx="6423025" cy="49244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3555" name="Rectangle 2"/>
          <p:cNvSpPr>
            <a:spLocks noGrp="1" noChangeArrowheads="1"/>
          </p:cNvSpPr>
          <p:nvPr>
            <p:ph type="title"/>
          </p:nvPr>
        </p:nvSpPr>
        <p:spPr/>
        <p:txBody>
          <a:bodyPr/>
          <a:lstStyle/>
          <a:p>
            <a:pPr eaLnBrk="1" hangingPunct="1"/>
            <a:r>
              <a:rPr lang="en-US" smtClean="0"/>
              <a:t>Cara Pemrosesan pada SPT</a:t>
            </a:r>
            <a:endParaRPr lang="id-ID" smtClean="0"/>
          </a:p>
        </p:txBody>
      </p:sp>
      <p:sp>
        <p:nvSpPr>
          <p:cNvPr id="23556" name="Rectangle 3"/>
          <p:cNvSpPr>
            <a:spLocks noGrp="1" noChangeArrowheads="1"/>
          </p:cNvSpPr>
          <p:nvPr>
            <p:ph type="body" idx="1"/>
          </p:nvPr>
        </p:nvSpPr>
        <p:spPr/>
        <p:txBody>
          <a:bodyPr/>
          <a:lstStyle/>
          <a:p>
            <a:pPr eaLnBrk="1" hangingPunct="1">
              <a:lnSpc>
                <a:spcPct val="80000"/>
              </a:lnSpc>
            </a:pPr>
            <a:r>
              <a:rPr lang="en-US" sz="2400" b="1" smtClean="0"/>
              <a:t>Pemrosesan </a:t>
            </a:r>
            <a:r>
              <a:rPr lang="en-US" sz="2400" b="1" i="1" smtClean="0"/>
              <a:t>batch</a:t>
            </a:r>
            <a:r>
              <a:rPr lang="en-US" sz="2400" b="1" smtClean="0"/>
              <a:t> </a:t>
            </a:r>
          </a:p>
          <a:p>
            <a:pPr eaLnBrk="1" hangingPunct="1">
              <a:lnSpc>
                <a:spcPct val="80000"/>
              </a:lnSpc>
              <a:buFont typeface="Wingdings" pitchFamily="2" charset="2"/>
              <a:buNone/>
            </a:pPr>
            <a:r>
              <a:rPr lang="en-US" sz="2400" smtClean="0"/>
              <a:t>	Data ditumpuk dulu dan kemudian diproses belakangan pada waktu tertentu misalnya pada waktu sore hari atau malam hari.  Kelemahan pemrosesan </a:t>
            </a:r>
            <a:r>
              <a:rPr lang="en-US" sz="2400" i="1" smtClean="0"/>
              <a:t>batch</a:t>
            </a:r>
            <a:r>
              <a:rPr lang="en-US" sz="2400" smtClean="0"/>
              <a:t> adalah membuat basis data tidak pernah dalam keadaan terkini, karena seringkali  terdapat data transaksi yang terlambat untuk dimasukkan ke dalam basis data.</a:t>
            </a:r>
          </a:p>
          <a:p>
            <a:pPr eaLnBrk="1" hangingPunct="1">
              <a:lnSpc>
                <a:spcPct val="80000"/>
              </a:lnSpc>
              <a:buFont typeface="Wingdings" pitchFamily="2" charset="2"/>
              <a:buNone/>
            </a:pPr>
            <a:endParaRPr lang="en-US" sz="2400" smtClean="0"/>
          </a:p>
          <a:p>
            <a:pPr eaLnBrk="1" hangingPunct="1">
              <a:lnSpc>
                <a:spcPct val="80000"/>
              </a:lnSpc>
            </a:pPr>
            <a:r>
              <a:rPr lang="en-US" sz="2400" b="1" smtClean="0"/>
              <a:t>Pemrosesan </a:t>
            </a:r>
            <a:r>
              <a:rPr lang="en-US" sz="2400" b="1" i="1" smtClean="0"/>
              <a:t>online</a:t>
            </a:r>
          </a:p>
          <a:p>
            <a:pPr eaLnBrk="1" hangingPunct="1">
              <a:lnSpc>
                <a:spcPct val="80000"/>
              </a:lnSpc>
              <a:buFont typeface="Wingdings" pitchFamily="2" charset="2"/>
              <a:buNone/>
            </a:pPr>
            <a:r>
              <a:rPr lang="en-US" sz="2400" smtClean="0"/>
              <a:t>	Tidak ada penundaan pemrosesan. Setiap transaksi terjadi segera dibukukan. Dengan demikian, data selalu dalam keadaan mutakhir.</a:t>
            </a:r>
            <a:endParaRPr lang="id-ID"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4579" name="Rectangle 2"/>
          <p:cNvSpPr>
            <a:spLocks noGrp="1" noChangeArrowheads="1"/>
          </p:cNvSpPr>
          <p:nvPr>
            <p:ph type="title"/>
          </p:nvPr>
        </p:nvSpPr>
        <p:spPr/>
        <p:txBody>
          <a:bodyPr/>
          <a:lstStyle/>
          <a:p>
            <a:pPr eaLnBrk="1" hangingPunct="1"/>
            <a:r>
              <a:rPr lang="en-US" sz="4000" smtClean="0"/>
              <a:t>Perbedaan Pemrosesan Batch dan Online</a:t>
            </a:r>
            <a:endParaRPr lang="id-ID" sz="4000" smtClean="0"/>
          </a:p>
        </p:txBody>
      </p:sp>
      <p:sp>
        <p:nvSpPr>
          <p:cNvPr id="24580" name="Rectangle 4"/>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graphicFrame>
        <p:nvGraphicFramePr>
          <p:cNvPr id="45140" name="Group 84"/>
          <p:cNvGraphicFramePr>
            <a:graphicFrameLocks noGrp="1"/>
          </p:cNvGraphicFramePr>
          <p:nvPr/>
        </p:nvGraphicFramePr>
        <p:xfrm>
          <a:off x="719138" y="1844675"/>
          <a:ext cx="7813675" cy="4330701"/>
        </p:xfrm>
        <a:graphic>
          <a:graphicData uri="http://schemas.openxmlformats.org/drawingml/2006/table">
            <a:tbl>
              <a:tblPr/>
              <a:tblGrid>
                <a:gridCol w="2046287"/>
                <a:gridCol w="2884488"/>
                <a:gridCol w="2882900"/>
              </a:tblGrid>
              <a:tr h="9334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Karakteristik</a:t>
                      </a:r>
                      <a:endParaRPr kumimoji="0" lang="en-US" sz="20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Pemrosesan Batch</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Pemrosesan Online</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14541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Pemrosesan transaksi</a:t>
                      </a:r>
                      <a:endParaRPr kumimoji="0" lang="en-US" sz="20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Data transaksi direkam, dikumpulkan, dan diurutkan, dan diproses secara periodis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Transaksi diproses seketika</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Pemutakhiran berkas</a:t>
                      </a:r>
                      <a:endParaRPr kumimoji="0" lang="en-US" sz="20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Ketika tumpukan diproses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Saat transaksi diproses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87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Waktu tanggapan</a:t>
                      </a:r>
                      <a:endParaRPr kumimoji="0" lang="en-US" sz="20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Beberapa jam atau hari setelah tumpukan dikirim untuk diproses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Beberapa detik setelah setiap transaksi diproses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03" name="Rectangle 82"/>
          <p:cNvSpPr>
            <a:spLocks noChangeArrowheads="1"/>
          </p:cNvSpPr>
          <p:nvPr/>
        </p:nvSpPr>
        <p:spPr bwMode="auto">
          <a:xfrm>
            <a:off x="0" y="4371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5603" name="Rectangle 2"/>
          <p:cNvSpPr>
            <a:spLocks noGrp="1" noChangeArrowheads="1"/>
          </p:cNvSpPr>
          <p:nvPr>
            <p:ph type="title"/>
          </p:nvPr>
        </p:nvSpPr>
        <p:spPr/>
        <p:txBody>
          <a:bodyPr/>
          <a:lstStyle/>
          <a:p>
            <a:pPr eaLnBrk="1" hangingPunct="1"/>
            <a:r>
              <a:rPr lang="en-US" smtClean="0"/>
              <a:t>Pemrosesan Hibrid</a:t>
            </a:r>
            <a:endParaRPr lang="id-ID" smtClean="0"/>
          </a:p>
        </p:txBody>
      </p:sp>
      <p:sp>
        <p:nvSpPr>
          <p:cNvPr id="25604" name="Rectangle 3"/>
          <p:cNvSpPr>
            <a:spLocks noGrp="1" noChangeArrowheads="1"/>
          </p:cNvSpPr>
          <p:nvPr>
            <p:ph type="body" idx="1"/>
          </p:nvPr>
        </p:nvSpPr>
        <p:spPr/>
        <p:txBody>
          <a:bodyPr/>
          <a:lstStyle/>
          <a:p>
            <a:pPr eaLnBrk="1" hangingPunct="1">
              <a:lnSpc>
                <a:spcPct val="90000"/>
              </a:lnSpc>
            </a:pPr>
            <a:r>
              <a:rPr lang="en-US" sz="2400" smtClean="0"/>
              <a:t>merupakan perpaduan antara pemrosesan </a:t>
            </a:r>
            <a:r>
              <a:rPr lang="en-US" sz="2400" i="1" smtClean="0"/>
              <a:t>batch</a:t>
            </a:r>
            <a:r>
              <a:rPr lang="en-US" sz="2400" smtClean="0"/>
              <a:t> dan </a:t>
            </a:r>
            <a:r>
              <a:rPr lang="en-US" sz="2400" i="1" smtClean="0"/>
              <a:t>online</a:t>
            </a:r>
          </a:p>
          <a:p>
            <a:pPr eaLnBrk="1" hangingPunct="1">
              <a:lnSpc>
                <a:spcPct val="90000"/>
              </a:lnSpc>
            </a:pPr>
            <a:r>
              <a:rPr lang="en-US" sz="2400" smtClean="0"/>
              <a:t>Model seperti ini dijumpai pada beberapa sistem POS (</a:t>
            </a:r>
            <a:r>
              <a:rPr lang="en-US" sz="2400" i="1" smtClean="0"/>
              <a:t>Point-of-sale</a:t>
            </a:r>
            <a:r>
              <a:rPr lang="en-US" sz="2400" smtClean="0"/>
              <a:t>). Data dimasukkan seketika ke dalam komputer ketika transaksi terjadi, tetapi pemrosesan lebih lanjut (misalnya pemutakhiran ke sediaan) dilakukan pada waktu malam hari. </a:t>
            </a:r>
          </a:p>
          <a:p>
            <a:pPr eaLnBrk="1" hangingPunct="1">
              <a:lnSpc>
                <a:spcPct val="90000"/>
              </a:lnSpc>
            </a:pPr>
            <a:r>
              <a:rPr lang="en-US" sz="2400" smtClean="0"/>
              <a:t>Model seperti ini juga sering dilakukan pada bank yang </a:t>
            </a:r>
            <a:r>
              <a:rPr lang="en-US" sz="2400" i="1" smtClean="0"/>
              <a:t>off line</a:t>
            </a:r>
            <a:r>
              <a:rPr lang="en-US" sz="2400" smtClean="0"/>
              <a:t> (belum tersedia layanan komunikasi ke pusat atau komunikasi sedang terputus). </a:t>
            </a:r>
            <a:endParaRPr lang="id-ID"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6627" name="Rectangle 2"/>
          <p:cNvSpPr>
            <a:spLocks noGrp="1" noChangeArrowheads="1"/>
          </p:cNvSpPr>
          <p:nvPr>
            <p:ph type="title"/>
          </p:nvPr>
        </p:nvSpPr>
        <p:spPr/>
        <p:txBody>
          <a:bodyPr/>
          <a:lstStyle/>
          <a:p>
            <a:pPr eaLnBrk="1" hangingPunct="1"/>
            <a:r>
              <a:rPr lang="en-US" sz="4000" smtClean="0"/>
              <a:t>Sistem Informasi Manajemen (SIM atau MIS)</a:t>
            </a:r>
            <a:endParaRPr lang="id-ID" sz="4000" smtClean="0"/>
          </a:p>
        </p:txBody>
      </p:sp>
      <p:sp>
        <p:nvSpPr>
          <p:cNvPr id="26628" name="Rectangle 3"/>
          <p:cNvSpPr>
            <a:spLocks noGrp="1" noChangeArrowheads="1"/>
          </p:cNvSpPr>
          <p:nvPr>
            <p:ph type="body" idx="1"/>
          </p:nvPr>
        </p:nvSpPr>
        <p:spPr/>
        <p:txBody>
          <a:bodyPr/>
          <a:lstStyle/>
          <a:p>
            <a:pPr eaLnBrk="1" hangingPunct="1">
              <a:lnSpc>
                <a:spcPct val="90000"/>
              </a:lnSpc>
            </a:pPr>
            <a:r>
              <a:rPr lang="en-US" sz="2400" smtClean="0"/>
              <a:t>Sistem informasi yang digunakan untuk menyajikan informasi yang digunakan untuk mendukung operasi, manajemen, dan pengambilan keputusan dalam sebuah organisasi. </a:t>
            </a:r>
          </a:p>
          <a:p>
            <a:pPr eaLnBrk="1" hangingPunct="1">
              <a:lnSpc>
                <a:spcPct val="90000"/>
              </a:lnSpc>
            </a:pPr>
            <a:r>
              <a:rPr lang="en-US" sz="2400" smtClean="0"/>
              <a:t>SIM menghasilkan informasi untuk memantau kinerja, memelihara koordinasi, dan menyediakan informasi untuk operasi organisasi.</a:t>
            </a:r>
          </a:p>
          <a:p>
            <a:pPr eaLnBrk="1" hangingPunct="1">
              <a:lnSpc>
                <a:spcPct val="90000"/>
              </a:lnSpc>
            </a:pPr>
            <a:r>
              <a:rPr lang="en-US" sz="2400" smtClean="0"/>
              <a:t>Umumnya SIM mengambil data dari sistem pemrosesan transaksi</a:t>
            </a:r>
            <a:endParaRPr lang="id-ID"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076" name="Rectangle 2"/>
          <p:cNvSpPr>
            <a:spLocks noGrp="1" noChangeArrowheads="1"/>
          </p:cNvSpPr>
          <p:nvPr>
            <p:ph type="title"/>
          </p:nvPr>
        </p:nvSpPr>
        <p:spPr/>
        <p:txBody>
          <a:bodyPr/>
          <a:lstStyle/>
          <a:p>
            <a:pPr eaLnBrk="1" hangingPunct="1"/>
            <a:r>
              <a:rPr lang="en-US" smtClean="0"/>
              <a:t>Istilah Lain untuk SIM</a:t>
            </a:r>
            <a:endParaRPr lang="id-ID" smtClean="0"/>
          </a:p>
        </p:txBody>
      </p:sp>
      <p:sp>
        <p:nvSpPr>
          <p:cNvPr id="3077" name="Rectangle 3"/>
          <p:cNvSpPr>
            <a:spLocks noGrp="1" noChangeArrowheads="1"/>
          </p:cNvSpPr>
          <p:nvPr>
            <p:ph type="body" idx="1"/>
          </p:nvPr>
        </p:nvSpPr>
        <p:spPr>
          <a:xfrm>
            <a:off x="457200" y="1981200"/>
            <a:ext cx="8075613" cy="2311400"/>
          </a:xfrm>
        </p:spPr>
        <p:txBody>
          <a:bodyPr/>
          <a:lstStyle/>
          <a:p>
            <a:pPr eaLnBrk="1" hangingPunct="1">
              <a:lnSpc>
                <a:spcPct val="90000"/>
              </a:lnSpc>
            </a:pPr>
            <a:r>
              <a:rPr lang="en-US" sz="2400" b="1" smtClean="0"/>
              <a:t>Sistem peringatan manajemen</a:t>
            </a:r>
            <a:r>
              <a:rPr lang="en-US" sz="2400" smtClean="0"/>
              <a:t> (</a:t>
            </a:r>
            <a:r>
              <a:rPr lang="en-US" sz="2400" i="1" smtClean="0"/>
              <a:t>management alerting system</a:t>
            </a:r>
            <a:r>
              <a:rPr lang="en-US" sz="2400" smtClean="0"/>
              <a:t>), karena sistem ini memberikan peringatan kepada pemakai (umumnya manajemen) terhadap masalah maupun peluang (Haag, 2000)</a:t>
            </a:r>
          </a:p>
          <a:p>
            <a:pPr eaLnBrk="1" hangingPunct="1">
              <a:lnSpc>
                <a:spcPct val="90000"/>
              </a:lnSpc>
            </a:pPr>
            <a:r>
              <a:rPr lang="en-US" sz="2400" b="1" smtClean="0"/>
              <a:t>Sistem pelaporan manajemen</a:t>
            </a:r>
            <a:r>
              <a:rPr lang="en-US" sz="2400" smtClean="0"/>
              <a:t> atau </a:t>
            </a:r>
            <a:r>
              <a:rPr lang="en-US" sz="2400" i="1" smtClean="0"/>
              <a:t>management reporting system</a:t>
            </a:r>
            <a:r>
              <a:rPr lang="en-US" sz="2400" smtClean="0"/>
              <a:t> (Zwass, 1998)</a:t>
            </a:r>
            <a:endParaRPr lang="id-ID" sz="2400" smtClean="0"/>
          </a:p>
        </p:txBody>
      </p:sp>
      <p:sp>
        <p:nvSpPr>
          <p:cNvPr id="3078" name="Rectangle 5"/>
          <p:cNvSpPr>
            <a:spLocks noChangeArrowheads="1"/>
          </p:cNvSpPr>
          <p:nvPr/>
        </p:nvSpPr>
        <p:spPr bwMode="auto">
          <a:xfrm>
            <a:off x="0" y="2828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074" name="Object 4"/>
          <p:cNvGraphicFramePr>
            <a:graphicFrameLocks noChangeAspect="1"/>
          </p:cNvGraphicFramePr>
          <p:nvPr/>
        </p:nvGraphicFramePr>
        <p:xfrm>
          <a:off x="971550" y="4149725"/>
          <a:ext cx="7129463" cy="2519363"/>
        </p:xfrm>
        <a:graphic>
          <a:graphicData uri="http://schemas.openxmlformats.org/presentationml/2006/ole">
            <mc:AlternateContent xmlns:mc="http://schemas.openxmlformats.org/markup-compatibility/2006">
              <mc:Choice xmlns:v="urn:schemas-microsoft-com:vml" Requires="v">
                <p:oleObj spid="_x0000_s3079" name="Picture" r:id="rId4" imgW="5604091" imgH="3719256" progId="Word.Picture.8">
                  <p:embed/>
                </p:oleObj>
              </mc:Choice>
              <mc:Fallback>
                <p:oleObj name="Picture" r:id="rId4" imgW="5604091" imgH="371925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52548"/>
                      <a:stretch>
                        <a:fillRect/>
                      </a:stretch>
                    </p:blipFill>
                    <p:spPr bwMode="auto">
                      <a:xfrm>
                        <a:off x="971550" y="4149725"/>
                        <a:ext cx="7129463" cy="251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7651" name="Rectangle 2"/>
          <p:cNvSpPr>
            <a:spLocks noGrp="1" noChangeArrowheads="1"/>
          </p:cNvSpPr>
          <p:nvPr>
            <p:ph type="title"/>
          </p:nvPr>
        </p:nvSpPr>
        <p:spPr/>
        <p:txBody>
          <a:bodyPr/>
          <a:lstStyle/>
          <a:p>
            <a:pPr eaLnBrk="1" hangingPunct="1"/>
            <a:r>
              <a:rPr lang="en-US" smtClean="0"/>
              <a:t>Karakteristik SIM </a:t>
            </a:r>
            <a:endParaRPr lang="id-ID" smtClean="0"/>
          </a:p>
        </p:txBody>
      </p:sp>
      <p:graphicFrame>
        <p:nvGraphicFramePr>
          <p:cNvPr id="50193" name="Group 17"/>
          <p:cNvGraphicFramePr>
            <a:graphicFrameLocks noGrp="1"/>
          </p:cNvGraphicFramePr>
          <p:nvPr/>
        </p:nvGraphicFramePr>
        <p:xfrm>
          <a:off x="827088" y="1989138"/>
          <a:ext cx="7416800" cy="4044950"/>
        </p:xfrm>
        <a:graphic>
          <a:graphicData uri="http://schemas.openxmlformats.org/drawingml/2006/table">
            <a:tbl>
              <a:tblPr/>
              <a:tblGrid>
                <a:gridCol w="7416800"/>
              </a:tblGrid>
              <a:tr h="4044950">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Beroperasi pada tugas-tugas yang terstruktur, yakni pada lingkungan yang telah mendefinisikan hal-hal berikut secara tegas dan jelas: prosedur operasi, aturan pengambilan keputusan, dan arus informasi</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Meningkatkan efisiensi dengan mengurangi biaya </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Menyediakan laporan dan kemudahan akses yang berguna untuk pengambilan keputusan tetapi tidak secara langsung (manajer menggunakan laporan dan informasi dan membuat kesimpulan-kesimpulan tersendiri untuk melakukan pengambilan keputusan).</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58" name="Rectangle 15"/>
          <p:cNvSpPr>
            <a:spLocks noChangeArrowheads="1"/>
          </p:cNvSpPr>
          <p:nvPr/>
        </p:nvSpPr>
        <p:spPr bwMode="auto">
          <a:xfrm>
            <a:off x="0" y="4205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sp>
        <p:nvSpPr>
          <p:cNvPr id="27659" name="Rectangle 16"/>
          <p:cNvSpPr>
            <a:spLocks noChangeArrowheads="1"/>
          </p:cNvSpPr>
          <p:nvPr/>
        </p:nvSpPr>
        <p:spPr bwMode="auto">
          <a:xfrm>
            <a:off x="4932363" y="1049338"/>
            <a:ext cx="3897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tabLst>
                <a:tab pos="-914400" algn="l"/>
                <a:tab pos="-457200" algn="l"/>
                <a:tab pos="269875" algn="l"/>
              </a:tabLst>
            </a:pPr>
            <a:r>
              <a:rPr lang="en-US" sz="1000" i="1">
                <a:cs typeface="Times New Roman" pitchFamily="18" charset="0"/>
              </a:rPr>
              <a:t>	</a:t>
            </a:r>
            <a:r>
              <a:rPr lang="en-US" sz="2000" i="1">
                <a:cs typeface="Times New Roman" pitchFamily="18" charset="0"/>
              </a:rPr>
              <a:t>(Diadaptasi dari Turban, 1998)</a:t>
            </a:r>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100" name="Rectangle 2"/>
          <p:cNvSpPr>
            <a:spLocks noGrp="1" noChangeArrowheads="1"/>
          </p:cNvSpPr>
          <p:nvPr>
            <p:ph type="title"/>
          </p:nvPr>
        </p:nvSpPr>
        <p:spPr/>
        <p:txBody>
          <a:bodyPr/>
          <a:lstStyle/>
          <a:p>
            <a:pPr eaLnBrk="1" hangingPunct="1"/>
            <a:r>
              <a:rPr lang="en-US" smtClean="0"/>
              <a:t>Contoh Laporan Hasil SIM</a:t>
            </a:r>
            <a:endParaRPr lang="id-ID" smtClean="0"/>
          </a:p>
        </p:txBody>
      </p:sp>
      <p:sp>
        <p:nvSpPr>
          <p:cNvPr id="4101" name="Rectangle 5"/>
          <p:cNvSpPr>
            <a:spLocks noChangeArrowheads="1"/>
          </p:cNvSpPr>
          <p:nvPr/>
        </p:nvSpPr>
        <p:spPr bwMode="auto">
          <a:xfrm>
            <a:off x="0" y="1843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098" name="Object 4"/>
          <p:cNvGraphicFramePr>
            <a:graphicFrameLocks noChangeAspect="1"/>
          </p:cNvGraphicFramePr>
          <p:nvPr/>
        </p:nvGraphicFramePr>
        <p:xfrm>
          <a:off x="2268538" y="1700213"/>
          <a:ext cx="4535487" cy="4454525"/>
        </p:xfrm>
        <a:graphic>
          <a:graphicData uri="http://schemas.openxmlformats.org/presentationml/2006/ole">
            <mc:AlternateContent xmlns:mc="http://schemas.openxmlformats.org/markup-compatibility/2006">
              <mc:Choice xmlns:v="urn:schemas-microsoft-com:vml" Requires="v">
                <p:oleObj spid="_x0000_s4102" name="Picture" r:id="rId4" imgW="5604091" imgH="4079789" progId="Word.Picture.8">
                  <p:embed/>
                </p:oleObj>
              </mc:Choice>
              <mc:Fallback>
                <p:oleObj name="Picture" r:id="rId4" imgW="5604091" imgH="4079789"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25937" r="4440" b="5426"/>
                      <a:stretch>
                        <a:fillRect/>
                      </a:stretch>
                    </p:blipFill>
                    <p:spPr bwMode="auto">
                      <a:xfrm>
                        <a:off x="2268538" y="1700213"/>
                        <a:ext cx="4535487" cy="445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8675" name="Rectangle 2"/>
          <p:cNvSpPr>
            <a:spLocks noGrp="1" noChangeArrowheads="1"/>
          </p:cNvSpPr>
          <p:nvPr>
            <p:ph type="title"/>
          </p:nvPr>
        </p:nvSpPr>
        <p:spPr/>
        <p:txBody>
          <a:bodyPr/>
          <a:lstStyle/>
          <a:p>
            <a:pPr eaLnBrk="1" hangingPunct="1"/>
            <a:r>
              <a:rPr lang="en-US" smtClean="0"/>
              <a:t>Macam Laporan SIM</a:t>
            </a:r>
            <a:endParaRPr lang="id-ID" smtClean="0"/>
          </a:p>
        </p:txBody>
      </p:sp>
      <p:sp>
        <p:nvSpPr>
          <p:cNvPr id="28676" name="Rectangle 3"/>
          <p:cNvSpPr>
            <a:spLocks noGrp="1" noChangeArrowheads="1"/>
          </p:cNvSpPr>
          <p:nvPr>
            <p:ph type="body" idx="1"/>
          </p:nvPr>
        </p:nvSpPr>
        <p:spPr/>
        <p:txBody>
          <a:bodyPr/>
          <a:lstStyle/>
          <a:p>
            <a:pPr eaLnBrk="1" hangingPunct="1">
              <a:lnSpc>
                <a:spcPct val="80000"/>
              </a:lnSpc>
            </a:pPr>
            <a:r>
              <a:rPr lang="en-US" sz="2000" b="1" smtClean="0"/>
              <a:t>Laporan periodis</a:t>
            </a:r>
            <a:r>
              <a:rPr lang="en-US" sz="2000" smtClean="0"/>
              <a:t> adalah laporan yang dihasilkan dalam selang waktu tertentu seperti harian, mingguan, bulanan, kwartalan, dan sebagainya.</a:t>
            </a:r>
          </a:p>
          <a:p>
            <a:pPr eaLnBrk="1" hangingPunct="1">
              <a:lnSpc>
                <a:spcPct val="80000"/>
              </a:lnSpc>
            </a:pPr>
            <a:r>
              <a:rPr lang="en-US" sz="2000" b="1" smtClean="0"/>
              <a:t>Laporan ikhtisar</a:t>
            </a:r>
            <a:r>
              <a:rPr lang="en-US" sz="2000" smtClean="0"/>
              <a:t> adalah laporan yang memberikan ringkasan terhadap sejumlah data/informasi.</a:t>
            </a:r>
          </a:p>
          <a:p>
            <a:pPr eaLnBrk="1" hangingPunct="1">
              <a:lnSpc>
                <a:spcPct val="80000"/>
              </a:lnSpc>
            </a:pPr>
            <a:r>
              <a:rPr lang="en-US" sz="2000" b="1" smtClean="0"/>
              <a:t>Laporan perkecualian</a:t>
            </a:r>
            <a:r>
              <a:rPr lang="en-US" sz="2000" smtClean="0"/>
              <a:t> adalah laporan yang hanya muncul kalau terjadi keadaan yang tidak normal. Sebagai contoh, manajer pembelian mungkin memerlukan laporan pengiriman barang dari pemasok yang sudah terlambat satu minggu. Laporan ini hanya muncul kalau keadaan yang diminta terpenuhi.</a:t>
            </a:r>
          </a:p>
          <a:p>
            <a:pPr eaLnBrk="1" hangingPunct="1">
              <a:lnSpc>
                <a:spcPct val="80000"/>
              </a:lnSpc>
            </a:pPr>
            <a:r>
              <a:rPr lang="en-US" sz="2000" b="1" smtClean="0"/>
              <a:t>Laporan perbandingan</a:t>
            </a:r>
            <a:r>
              <a:rPr lang="en-US" sz="2000" smtClean="0"/>
              <a:t> adalah laporan yang menunjukkan dua atau lebih himpunan informasi yang serupa dengan maksud untuk dibandingkan</a:t>
            </a:r>
            <a:endParaRPr lang="id-ID"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9699" name="Rectangle 2"/>
          <p:cNvSpPr>
            <a:spLocks noGrp="1" noChangeArrowheads="1"/>
          </p:cNvSpPr>
          <p:nvPr>
            <p:ph type="title"/>
          </p:nvPr>
        </p:nvSpPr>
        <p:spPr/>
        <p:txBody>
          <a:bodyPr/>
          <a:lstStyle/>
          <a:p>
            <a:pPr eaLnBrk="1" hangingPunct="1"/>
            <a:r>
              <a:rPr lang="en-US" smtClean="0"/>
              <a:t>Laporan SIM</a:t>
            </a:r>
            <a:endParaRPr lang="id-ID" smtClean="0"/>
          </a:p>
        </p:txBody>
      </p:sp>
      <p:sp>
        <p:nvSpPr>
          <p:cNvPr id="29700" name="Rectangle 3"/>
          <p:cNvSpPr>
            <a:spLocks noGrp="1" noChangeArrowheads="1"/>
          </p:cNvSpPr>
          <p:nvPr>
            <p:ph type="body" idx="1"/>
          </p:nvPr>
        </p:nvSpPr>
        <p:spPr/>
        <p:txBody>
          <a:bodyPr/>
          <a:lstStyle/>
          <a:p>
            <a:pPr eaLnBrk="1" hangingPunct="1"/>
            <a:r>
              <a:rPr lang="en-US" smtClean="0"/>
              <a:t>Terkadang SIM juga menyediakan laporan yang yang tergolong sebagai </a:t>
            </a:r>
            <a:r>
              <a:rPr lang="en-US" i="1" smtClean="0"/>
              <a:t>demand (Ad Hoc) report</a:t>
            </a:r>
            <a:r>
              <a:rPr lang="en-US" smtClean="0"/>
              <a:t>, yaitu jenis laporan yang dapat diminta sewaktu-waktu dan pemakai dapat mengatur sendiri tataletak informasi yang diperlukan</a:t>
            </a:r>
            <a:r>
              <a:rPr lang="id-ID"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z="4000" smtClean="0"/>
              <a:t>Sistem Informasi Berdasarkan Dukungan Kepada Pemakai</a:t>
            </a:r>
            <a:endParaRPr lang="id-ID" sz="4000" smtClean="0"/>
          </a:p>
        </p:txBody>
      </p:sp>
      <p:sp>
        <p:nvSpPr>
          <p:cNvPr id="16388" name="Rectangle 3"/>
          <p:cNvSpPr>
            <a:spLocks noGrp="1" noChangeArrowheads="1"/>
          </p:cNvSpPr>
          <p:nvPr>
            <p:ph type="body" idx="1"/>
          </p:nvPr>
        </p:nvSpPr>
        <p:spPr/>
        <p:txBody>
          <a:bodyPr/>
          <a:lstStyle/>
          <a:p>
            <a:pPr eaLnBrk="1" hangingPunct="1">
              <a:lnSpc>
                <a:spcPct val="80000"/>
              </a:lnSpc>
            </a:pPr>
            <a:r>
              <a:rPr lang="en-US" sz="2000" smtClean="0"/>
              <a:t>Sistem Pemrosesan Transaksi (</a:t>
            </a:r>
            <a:r>
              <a:rPr lang="en-US" sz="2000" i="1" smtClean="0"/>
              <a:t>Transaction Processing System</a:t>
            </a:r>
            <a:r>
              <a:rPr lang="en-US" sz="2000" smtClean="0"/>
              <a:t> atau TPS)</a:t>
            </a:r>
          </a:p>
          <a:p>
            <a:pPr eaLnBrk="1" hangingPunct="1">
              <a:lnSpc>
                <a:spcPct val="80000"/>
              </a:lnSpc>
            </a:pPr>
            <a:r>
              <a:rPr lang="en-US" sz="2000" smtClean="0"/>
              <a:t>Sistem Informasi Manajemen (</a:t>
            </a:r>
            <a:r>
              <a:rPr lang="en-US" sz="2000" i="1" smtClean="0"/>
              <a:t>Management Infromation System</a:t>
            </a:r>
            <a:r>
              <a:rPr lang="en-US" sz="2000" smtClean="0"/>
              <a:t> atau MIS)</a:t>
            </a:r>
          </a:p>
          <a:p>
            <a:pPr eaLnBrk="1" hangingPunct="1">
              <a:lnSpc>
                <a:spcPct val="80000"/>
              </a:lnSpc>
            </a:pPr>
            <a:r>
              <a:rPr lang="en-US" sz="2000" smtClean="0"/>
              <a:t>Sistem Otomasi Perkantoran (</a:t>
            </a:r>
            <a:r>
              <a:rPr lang="en-US" sz="2000" i="1" smtClean="0"/>
              <a:t>Office Automation System</a:t>
            </a:r>
            <a:r>
              <a:rPr lang="en-US" sz="2000" smtClean="0"/>
              <a:t> / OAS)</a:t>
            </a:r>
          </a:p>
          <a:p>
            <a:pPr eaLnBrk="1" hangingPunct="1">
              <a:lnSpc>
                <a:spcPct val="80000"/>
              </a:lnSpc>
            </a:pPr>
            <a:r>
              <a:rPr lang="en-US" sz="2000" smtClean="0"/>
              <a:t>Sistem Pendukung Keputusan (</a:t>
            </a:r>
            <a:r>
              <a:rPr lang="en-US" sz="2000" i="1" smtClean="0"/>
              <a:t>Decision Support System</a:t>
            </a:r>
            <a:r>
              <a:rPr lang="en-US" sz="2000" smtClean="0"/>
              <a:t> atau DSS)</a:t>
            </a:r>
          </a:p>
          <a:p>
            <a:pPr eaLnBrk="1" hangingPunct="1">
              <a:lnSpc>
                <a:spcPct val="80000"/>
              </a:lnSpc>
            </a:pPr>
            <a:r>
              <a:rPr lang="en-US" sz="2000" smtClean="0"/>
              <a:t>Sistem Informasi Eksekutif (</a:t>
            </a:r>
            <a:r>
              <a:rPr lang="en-US" sz="2000" i="1" smtClean="0"/>
              <a:t>Executive Infromation System </a:t>
            </a:r>
            <a:r>
              <a:rPr lang="en-US" sz="2000" smtClean="0"/>
              <a:t>atau EIS)</a:t>
            </a:r>
          </a:p>
          <a:p>
            <a:pPr eaLnBrk="1" hangingPunct="1">
              <a:lnSpc>
                <a:spcPct val="80000"/>
              </a:lnSpc>
            </a:pPr>
            <a:r>
              <a:rPr lang="en-US" sz="2000" smtClean="0"/>
              <a:t>Sistem Pendukung Kelompok (</a:t>
            </a:r>
            <a:r>
              <a:rPr lang="en-US" sz="2000" i="1" smtClean="0"/>
              <a:t>Group Support System </a:t>
            </a:r>
            <a:r>
              <a:rPr lang="en-US" sz="2000" smtClean="0"/>
              <a:t>atau GSS)</a:t>
            </a:r>
          </a:p>
          <a:p>
            <a:pPr eaLnBrk="1" hangingPunct="1">
              <a:lnSpc>
                <a:spcPct val="80000"/>
              </a:lnSpc>
            </a:pPr>
            <a:r>
              <a:rPr lang="en-US" sz="2000" smtClean="0"/>
              <a:t> Sistem Pendukung Cerdas (</a:t>
            </a:r>
            <a:r>
              <a:rPr lang="en-US" sz="2000" i="1" smtClean="0"/>
              <a:t>Intelligent Support System</a:t>
            </a:r>
            <a:r>
              <a:rPr lang="en-US" sz="2000" smtClean="0"/>
              <a:t> atau ISS).</a:t>
            </a:r>
            <a:endParaRPr lang="id-ID" sz="2000" smtClean="0"/>
          </a:p>
        </p:txBody>
      </p:sp>
      <p:sp>
        <p:nvSpPr>
          <p:cNvPr id="16389" name="Text Box 5"/>
          <p:cNvSpPr txBox="1">
            <a:spLocks noChangeArrowheads="1"/>
          </p:cNvSpPr>
          <p:nvPr/>
        </p:nvSpPr>
        <p:spPr bwMode="auto">
          <a:xfrm>
            <a:off x="611188" y="4889500"/>
            <a:ext cx="8208962" cy="1006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Mengingat EIS, DSS, dan MIS digunakan untuk mendukung manajemen, maka ketiga sistem ini sering disebut sebagai sistem pendukung manajemen (</a:t>
            </a:r>
            <a:r>
              <a:rPr lang="en-US" sz="2000" i="1"/>
              <a:t>management support system</a:t>
            </a:r>
            <a:r>
              <a:rPr lang="en-US" sz="2000"/>
              <a:t> atau MSS</a:t>
            </a:r>
            <a:r>
              <a:rPr lang="id-ID" sz="20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0723" name="Rectangle 2"/>
          <p:cNvSpPr>
            <a:spLocks noGrp="1" noChangeArrowheads="1"/>
          </p:cNvSpPr>
          <p:nvPr>
            <p:ph type="title"/>
          </p:nvPr>
        </p:nvSpPr>
        <p:spPr/>
        <p:txBody>
          <a:bodyPr/>
          <a:lstStyle/>
          <a:p>
            <a:pPr eaLnBrk="1" hangingPunct="1"/>
            <a:r>
              <a:rPr lang="en-US" smtClean="0"/>
              <a:t>Sistem Otomasi Perkantoran</a:t>
            </a:r>
            <a:endParaRPr lang="id-ID" smtClean="0"/>
          </a:p>
        </p:txBody>
      </p:sp>
      <p:sp>
        <p:nvSpPr>
          <p:cNvPr id="30724" name="Rectangle 3"/>
          <p:cNvSpPr>
            <a:spLocks noGrp="1" noChangeArrowheads="1"/>
          </p:cNvSpPr>
          <p:nvPr>
            <p:ph type="body" idx="1"/>
          </p:nvPr>
        </p:nvSpPr>
        <p:spPr>
          <a:xfrm>
            <a:off x="457200" y="1981200"/>
            <a:ext cx="7786688" cy="3886200"/>
          </a:xfrm>
        </p:spPr>
        <p:txBody>
          <a:bodyPr/>
          <a:lstStyle/>
          <a:p>
            <a:pPr eaLnBrk="1" hangingPunct="1">
              <a:lnSpc>
                <a:spcPct val="80000"/>
              </a:lnSpc>
            </a:pPr>
            <a:r>
              <a:rPr lang="en-US" sz="2400" smtClean="0"/>
              <a:t>Sistem yang memberikan fasilitas tugas-tugas pemrosesan informasi sehari-hari di dalam perkantoran dan organisasi bisnis</a:t>
            </a:r>
          </a:p>
          <a:p>
            <a:pPr eaLnBrk="1" hangingPunct="1">
              <a:lnSpc>
                <a:spcPct val="80000"/>
              </a:lnSpc>
            </a:pPr>
            <a:r>
              <a:rPr lang="en-US" sz="2400" smtClean="0"/>
              <a:t>Sistem ini menyediakan </a:t>
            </a:r>
            <a:r>
              <a:rPr lang="en-US" sz="2400" b="1" smtClean="0"/>
              <a:t>aneka ragam perangkat untuk pemrosesan informasi</a:t>
            </a:r>
            <a:r>
              <a:rPr lang="en-US" sz="2400" smtClean="0"/>
              <a:t>, seperti pengolah lembar kerja (</a:t>
            </a:r>
            <a:r>
              <a:rPr lang="en-US" sz="2400" i="1" smtClean="0"/>
              <a:t>spreadsheet)</a:t>
            </a:r>
            <a:r>
              <a:rPr lang="en-US" sz="2400" smtClean="0"/>
              <a:t>, pengolah kata (</a:t>
            </a:r>
            <a:r>
              <a:rPr lang="en-US" sz="2400" i="1" smtClean="0"/>
              <a:t>word processor</a:t>
            </a:r>
            <a:r>
              <a:rPr lang="en-US" sz="2400" smtClean="0"/>
              <a:t>), pengolah grafik, aplikasi presentasi, pengaksesan basis data personal, surat elektronis (e-mail) dan surat bersuara (v-mail atau </a:t>
            </a:r>
            <a:r>
              <a:rPr lang="en-US" sz="2400" i="1" smtClean="0"/>
              <a:t>voice mail</a:t>
            </a:r>
            <a:r>
              <a:rPr lang="en-US" sz="2400" smtClean="0"/>
              <a:t>), dan bahkan telekonferensi. </a:t>
            </a:r>
          </a:p>
          <a:p>
            <a:pPr eaLnBrk="1" hangingPunct="1">
              <a:lnSpc>
                <a:spcPct val="80000"/>
              </a:lnSpc>
            </a:pPr>
            <a:r>
              <a:rPr lang="en-US" sz="2400" smtClean="0"/>
              <a:t>Pengguna sistem ini pada prinsipnya adalah semua personil dalam organisasi, baik staf maupun yang masuk kategori level manajemen</a:t>
            </a:r>
            <a:r>
              <a:rPr lang="id-ID" sz="240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1747" name="Rectangle 2"/>
          <p:cNvSpPr>
            <a:spLocks noGrp="1" noChangeArrowheads="1"/>
          </p:cNvSpPr>
          <p:nvPr>
            <p:ph type="title"/>
          </p:nvPr>
        </p:nvSpPr>
        <p:spPr/>
        <p:txBody>
          <a:bodyPr/>
          <a:lstStyle/>
          <a:p>
            <a:pPr eaLnBrk="1" hangingPunct="1"/>
            <a:r>
              <a:rPr lang="en-US" sz="4000" smtClean="0"/>
              <a:t>Sistem Pendukung Keputusan (DSS)</a:t>
            </a:r>
            <a:endParaRPr lang="id-ID" sz="4000" smtClean="0"/>
          </a:p>
        </p:txBody>
      </p:sp>
      <p:sp>
        <p:nvSpPr>
          <p:cNvPr id="31748" name="Rectangle 3"/>
          <p:cNvSpPr>
            <a:spLocks noGrp="1" noChangeArrowheads="1"/>
          </p:cNvSpPr>
          <p:nvPr>
            <p:ph type="body" idx="1"/>
          </p:nvPr>
        </p:nvSpPr>
        <p:spPr/>
        <p:txBody>
          <a:bodyPr/>
          <a:lstStyle/>
          <a:p>
            <a:pPr eaLnBrk="1" hangingPunct="1"/>
            <a:r>
              <a:rPr lang="en-US" sz="2800" smtClean="0"/>
              <a:t>Sistem informasi interaktif yang menyediakan informasi, pemodelan, dan pemanipulasian data yang digunakan untuk membantu </a:t>
            </a:r>
            <a:r>
              <a:rPr lang="en-US" sz="2800" b="1" u="sng" smtClean="0"/>
              <a:t>pengambilan keputusan</a:t>
            </a:r>
            <a:r>
              <a:rPr lang="en-US" sz="2800" smtClean="0"/>
              <a:t> pada situasi yang </a:t>
            </a:r>
            <a:r>
              <a:rPr lang="en-US" sz="2800" b="1" smtClean="0"/>
              <a:t>semiterstruktur</a:t>
            </a:r>
            <a:r>
              <a:rPr lang="en-US" sz="2800" smtClean="0"/>
              <a:t> dan situasi yang </a:t>
            </a:r>
            <a:r>
              <a:rPr lang="en-US" sz="2800" b="1" smtClean="0"/>
              <a:t>tidak terstruktur</a:t>
            </a:r>
            <a:r>
              <a:rPr lang="en-US" sz="2800" smtClean="0"/>
              <a:t> di mana tak seorangpun tahu secara pasti bagaimana keputusan seharusnya dibuat (Alter, 2002)</a:t>
            </a:r>
            <a:r>
              <a:rPr lang="id-ID" sz="280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2771" name="Rectangle 2"/>
          <p:cNvSpPr>
            <a:spLocks noGrp="1" noChangeArrowheads="1"/>
          </p:cNvSpPr>
          <p:nvPr>
            <p:ph type="title"/>
          </p:nvPr>
        </p:nvSpPr>
        <p:spPr/>
        <p:txBody>
          <a:bodyPr/>
          <a:lstStyle/>
          <a:p>
            <a:pPr eaLnBrk="1" hangingPunct="1"/>
            <a:r>
              <a:rPr lang="en-US" smtClean="0"/>
              <a:t>Macam Keputusan</a:t>
            </a:r>
            <a:endParaRPr lang="id-ID" smtClean="0"/>
          </a:p>
        </p:txBody>
      </p:sp>
      <p:sp>
        <p:nvSpPr>
          <p:cNvPr id="32772" name="Rectangle 3"/>
          <p:cNvSpPr>
            <a:spLocks noGrp="1" noChangeArrowheads="1"/>
          </p:cNvSpPr>
          <p:nvPr>
            <p:ph type="body" idx="1"/>
          </p:nvPr>
        </p:nvSpPr>
        <p:spPr/>
        <p:txBody>
          <a:bodyPr/>
          <a:lstStyle/>
          <a:p>
            <a:pPr eaLnBrk="1" hangingPunct="1"/>
            <a:r>
              <a:rPr lang="en-US" smtClean="0"/>
              <a:t>Keputusan terstruktur (</a:t>
            </a:r>
            <a:r>
              <a:rPr lang="en-US" i="1" smtClean="0"/>
              <a:t>structured decision</a:t>
            </a:r>
            <a:r>
              <a:rPr lang="en-US" smtClean="0"/>
              <a:t>),</a:t>
            </a:r>
          </a:p>
          <a:p>
            <a:pPr eaLnBrk="1" hangingPunct="1"/>
            <a:r>
              <a:rPr lang="en-US" smtClean="0"/>
              <a:t>Keputusan  semiterstruktur (</a:t>
            </a:r>
            <a:r>
              <a:rPr lang="en-US" i="1" smtClean="0"/>
              <a:t>semistructured decision</a:t>
            </a:r>
            <a:r>
              <a:rPr lang="en-US" smtClean="0"/>
              <a:t>)</a:t>
            </a:r>
          </a:p>
          <a:p>
            <a:pPr eaLnBrk="1" hangingPunct="1"/>
            <a:r>
              <a:rPr lang="en-US" smtClean="0"/>
              <a:t>Keputusan tak terstruktur (</a:t>
            </a:r>
            <a:r>
              <a:rPr lang="en-US" i="1" smtClean="0"/>
              <a:t>unstructured decision</a:t>
            </a:r>
            <a:r>
              <a:rPr lang="en-US" smtClean="0"/>
              <a:t>)</a:t>
            </a:r>
            <a:endParaRPr lang="id-ID"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3795" name="Rectangle 2"/>
          <p:cNvSpPr>
            <a:spLocks noGrp="1" noChangeArrowheads="1"/>
          </p:cNvSpPr>
          <p:nvPr>
            <p:ph type="title"/>
          </p:nvPr>
        </p:nvSpPr>
        <p:spPr/>
        <p:txBody>
          <a:bodyPr/>
          <a:lstStyle/>
          <a:p>
            <a:pPr eaLnBrk="1" hangingPunct="1"/>
            <a:r>
              <a:rPr lang="en-US" smtClean="0"/>
              <a:t>Keputusan Terstruktur</a:t>
            </a:r>
            <a:endParaRPr lang="id-ID" smtClean="0"/>
          </a:p>
        </p:txBody>
      </p:sp>
      <p:sp>
        <p:nvSpPr>
          <p:cNvPr id="33796" name="Rectangle 3"/>
          <p:cNvSpPr>
            <a:spLocks noGrp="1" noChangeArrowheads="1"/>
          </p:cNvSpPr>
          <p:nvPr>
            <p:ph type="body" idx="1"/>
          </p:nvPr>
        </p:nvSpPr>
        <p:spPr/>
        <p:txBody>
          <a:bodyPr/>
          <a:lstStyle/>
          <a:p>
            <a:pPr eaLnBrk="1" hangingPunct="1">
              <a:lnSpc>
                <a:spcPct val="80000"/>
              </a:lnSpc>
            </a:pPr>
            <a:r>
              <a:rPr lang="en-US" sz="2800" smtClean="0"/>
              <a:t>Keputusan terstruktur adalah keputusan yang dilakukan secara berulang-ulang dan bersifat rutin</a:t>
            </a:r>
          </a:p>
          <a:p>
            <a:pPr eaLnBrk="1" hangingPunct="1">
              <a:lnSpc>
                <a:spcPct val="80000"/>
              </a:lnSpc>
            </a:pPr>
            <a:r>
              <a:rPr lang="en-US" sz="2800" smtClean="0"/>
              <a:t>Prosedur untuk pengambilan keputusan sangat jelas</a:t>
            </a:r>
          </a:p>
          <a:p>
            <a:pPr eaLnBrk="1" hangingPunct="1">
              <a:lnSpc>
                <a:spcPct val="80000"/>
              </a:lnSpc>
            </a:pPr>
            <a:r>
              <a:rPr lang="en-US" sz="2800" smtClean="0"/>
              <a:t>Keputusan ini terutama dilakukan pada manajemen tingkat bawah</a:t>
            </a:r>
          </a:p>
          <a:p>
            <a:pPr eaLnBrk="1" hangingPunct="1">
              <a:lnSpc>
                <a:spcPct val="80000"/>
              </a:lnSpc>
            </a:pPr>
            <a:r>
              <a:rPr lang="en-US" sz="2800" smtClean="0"/>
              <a:t>Keputusan pemesanan barang dan keputusan penagihan piutang merupakan contoh keputusan yang terstruktur</a:t>
            </a:r>
            <a:endParaRPr lang="id-ID"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4819" name="Rectangle 2"/>
          <p:cNvSpPr>
            <a:spLocks noGrp="1" noChangeArrowheads="1"/>
          </p:cNvSpPr>
          <p:nvPr>
            <p:ph type="title"/>
          </p:nvPr>
        </p:nvSpPr>
        <p:spPr/>
        <p:txBody>
          <a:bodyPr/>
          <a:lstStyle/>
          <a:p>
            <a:pPr eaLnBrk="1" hangingPunct="1"/>
            <a:r>
              <a:rPr lang="en-US" smtClean="0"/>
              <a:t>Keputusan Semiterstruktur</a:t>
            </a:r>
            <a:endParaRPr lang="id-ID" smtClean="0"/>
          </a:p>
        </p:txBody>
      </p:sp>
      <p:sp>
        <p:nvSpPr>
          <p:cNvPr id="34820" name="Rectangle 3"/>
          <p:cNvSpPr>
            <a:spLocks noGrp="1" noChangeArrowheads="1"/>
          </p:cNvSpPr>
          <p:nvPr>
            <p:ph type="body" idx="1"/>
          </p:nvPr>
        </p:nvSpPr>
        <p:spPr/>
        <p:txBody>
          <a:bodyPr/>
          <a:lstStyle/>
          <a:p>
            <a:pPr eaLnBrk="1" hangingPunct="1">
              <a:lnSpc>
                <a:spcPct val="90000"/>
              </a:lnSpc>
            </a:pPr>
            <a:r>
              <a:rPr lang="en-US" smtClean="0"/>
              <a:t>Keputusan semiterstruktur adalah keputusan yang mempunyai sifat yakni sebagian keputusan dapat ditangani oleh komputer dan yang lain tetap harus dilakukan oleh pengambil keputusan</a:t>
            </a:r>
          </a:p>
          <a:p>
            <a:pPr eaLnBrk="1" hangingPunct="1">
              <a:lnSpc>
                <a:spcPct val="90000"/>
              </a:lnSpc>
            </a:pPr>
            <a:r>
              <a:rPr lang="en-US" smtClean="0"/>
              <a:t>Pengevaluasian kredit, penjadwalan produksi, pengendalian sediaan merupakan beberapa contoh keputusan ini</a:t>
            </a:r>
            <a:r>
              <a:rPr lang="id-ID"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5843" name="Rectangle 2"/>
          <p:cNvSpPr>
            <a:spLocks noGrp="1" noChangeArrowheads="1"/>
          </p:cNvSpPr>
          <p:nvPr>
            <p:ph type="title"/>
          </p:nvPr>
        </p:nvSpPr>
        <p:spPr/>
        <p:txBody>
          <a:bodyPr/>
          <a:lstStyle/>
          <a:p>
            <a:pPr eaLnBrk="1" hangingPunct="1"/>
            <a:r>
              <a:rPr lang="en-US" smtClean="0"/>
              <a:t>Keputusan Tak Terstruktur</a:t>
            </a:r>
            <a:endParaRPr lang="id-ID" smtClean="0"/>
          </a:p>
        </p:txBody>
      </p:sp>
      <p:sp>
        <p:nvSpPr>
          <p:cNvPr id="35844" name="Rectangle 3"/>
          <p:cNvSpPr>
            <a:spLocks noGrp="1" noChangeArrowheads="1"/>
          </p:cNvSpPr>
          <p:nvPr>
            <p:ph type="body" idx="1"/>
          </p:nvPr>
        </p:nvSpPr>
        <p:spPr/>
        <p:txBody>
          <a:bodyPr/>
          <a:lstStyle/>
          <a:p>
            <a:pPr eaLnBrk="1" hangingPunct="1">
              <a:lnSpc>
                <a:spcPct val="90000"/>
              </a:lnSpc>
            </a:pPr>
            <a:r>
              <a:rPr lang="en-US" sz="2400" smtClean="0"/>
              <a:t>Keputusan tak terstruktur adalah keputusan yang penanganannya rumit, karena tidak terjadi berulang-ulang atau tidak selalu terjadi</a:t>
            </a:r>
          </a:p>
          <a:p>
            <a:pPr eaLnBrk="1" hangingPunct="1">
              <a:lnSpc>
                <a:spcPct val="90000"/>
              </a:lnSpc>
            </a:pPr>
            <a:r>
              <a:rPr lang="en-US" sz="2400" smtClean="0"/>
              <a:t>Keputusan ini menuntut pengalaman dan berbagai sumber yang bersifat eksternal Keputusan ini umumnya terjadi pada manajemen tingkat atas</a:t>
            </a:r>
          </a:p>
          <a:p>
            <a:pPr eaLnBrk="1" hangingPunct="1">
              <a:lnSpc>
                <a:spcPct val="90000"/>
              </a:lnSpc>
            </a:pPr>
            <a:r>
              <a:rPr lang="en-US" sz="2400" smtClean="0"/>
              <a:t>Pengembangan teknologi baru, keputusan untuk bergabung dengan perusahaan lain,  dan perekrutan eksekutif merupakan contoh keputusan yang tak terstruktur</a:t>
            </a:r>
            <a:r>
              <a:rPr lang="id-ID" sz="24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6867" name="Rectangle 2"/>
          <p:cNvSpPr>
            <a:spLocks noGrp="1" noChangeArrowheads="1"/>
          </p:cNvSpPr>
          <p:nvPr>
            <p:ph type="title"/>
          </p:nvPr>
        </p:nvSpPr>
        <p:spPr/>
        <p:txBody>
          <a:bodyPr/>
          <a:lstStyle/>
          <a:p>
            <a:pPr eaLnBrk="1" hangingPunct="1"/>
            <a:r>
              <a:rPr lang="en-US" sz="4000" smtClean="0"/>
              <a:t>Sistem Pendukung Keputusan (DSS)</a:t>
            </a:r>
            <a:endParaRPr lang="id-ID" sz="4000" smtClean="0"/>
          </a:p>
        </p:txBody>
      </p:sp>
      <p:sp>
        <p:nvSpPr>
          <p:cNvPr id="36868" name="Rectangle 3"/>
          <p:cNvSpPr>
            <a:spLocks noGrp="1" noChangeArrowheads="1"/>
          </p:cNvSpPr>
          <p:nvPr>
            <p:ph type="body" idx="1"/>
          </p:nvPr>
        </p:nvSpPr>
        <p:spPr/>
        <p:txBody>
          <a:bodyPr/>
          <a:lstStyle/>
          <a:p>
            <a:pPr eaLnBrk="1" hangingPunct="1">
              <a:lnSpc>
                <a:spcPct val="80000"/>
              </a:lnSpc>
            </a:pPr>
            <a:r>
              <a:rPr lang="en-US" sz="2800" smtClean="0"/>
              <a:t>DSS lebih ditujukan untuk mendukung manajemen dalam melakukan pekerjaan yang bersifat analitis, dalam situasi yang kurang terstruktur dan dengan kriteria yang kurang jelas</a:t>
            </a:r>
          </a:p>
          <a:p>
            <a:pPr eaLnBrk="1" hangingPunct="1">
              <a:lnSpc>
                <a:spcPct val="80000"/>
              </a:lnSpc>
            </a:pPr>
            <a:r>
              <a:rPr lang="en-US" sz="2800" smtClean="0"/>
              <a:t>DSS tidak dimaksudkan untuk mengotomasikan pengambilan keputusan, tetapi memberikan perangkat interaktif yang memungkinkan pengambil keputusan dapat melakukan berbagai analisis dengan menggunakan </a:t>
            </a:r>
            <a:r>
              <a:rPr lang="en-US" sz="2800" b="1" smtClean="0"/>
              <a:t>model-model</a:t>
            </a:r>
            <a:r>
              <a:rPr lang="en-US" sz="2800" smtClean="0"/>
              <a:t> yang tersedia</a:t>
            </a:r>
            <a:endParaRPr lang="id-ID"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7891" name="Rectangle 2"/>
          <p:cNvSpPr>
            <a:spLocks noGrp="1" noChangeArrowheads="1"/>
          </p:cNvSpPr>
          <p:nvPr>
            <p:ph type="title"/>
          </p:nvPr>
        </p:nvSpPr>
        <p:spPr/>
        <p:txBody>
          <a:bodyPr/>
          <a:lstStyle/>
          <a:p>
            <a:pPr eaLnBrk="1" hangingPunct="1"/>
            <a:r>
              <a:rPr lang="en-US" smtClean="0"/>
              <a:t>Karakteristik DSS</a:t>
            </a:r>
            <a:br>
              <a:rPr lang="en-US" smtClean="0"/>
            </a:br>
            <a:r>
              <a:rPr lang="en-US" sz="2400" i="1" smtClean="0"/>
              <a:t>(Laudon dan Laudon, 1998)</a:t>
            </a:r>
            <a:r>
              <a:rPr lang="id-ID" sz="2400" smtClean="0"/>
              <a:t> </a:t>
            </a:r>
          </a:p>
        </p:txBody>
      </p:sp>
      <p:sp>
        <p:nvSpPr>
          <p:cNvPr id="37892" name="Rectangle 4"/>
          <p:cNvSpPr>
            <a:spLocks noChangeArrowheads="1"/>
          </p:cNvSpPr>
          <p:nvPr/>
        </p:nvSpPr>
        <p:spPr bwMode="auto">
          <a:xfrm>
            <a:off x="0" y="269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graphicFrame>
        <p:nvGraphicFramePr>
          <p:cNvPr id="57359" name="Group 15"/>
          <p:cNvGraphicFramePr>
            <a:graphicFrameLocks noGrp="1"/>
          </p:cNvGraphicFramePr>
          <p:nvPr/>
        </p:nvGraphicFramePr>
        <p:xfrm>
          <a:off x="630238" y="1989138"/>
          <a:ext cx="7902575" cy="4176712"/>
        </p:xfrm>
        <a:graphic>
          <a:graphicData uri="http://schemas.openxmlformats.org/drawingml/2006/table">
            <a:tbl>
              <a:tblPr/>
              <a:tblGrid>
                <a:gridCol w="7902575"/>
              </a:tblGrid>
              <a:tr h="4176712">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Menawarkan keluwesan, kemudahan beradaptasi, dan tanggapan yang cepat</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Memungkinkan pemakai memulai dan mengendalikan masukan dan keluaran</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Dapat dioperasikan dengan sedikit atau tanpa bantuan pemrogram profesional</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Menyediakan dukungan untuk keputusan dan permasalahan yang solusinya tak dapat ditentukan di depan</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Menggunakan analisis data dan perangkat pemodelan yang canggih</a:t>
                      </a:r>
                      <a:endParaRPr kumimoji="0" lang="id-ID"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124" name="Rectangle 2"/>
          <p:cNvSpPr>
            <a:spLocks noGrp="1" noChangeArrowheads="1"/>
          </p:cNvSpPr>
          <p:nvPr>
            <p:ph type="title"/>
          </p:nvPr>
        </p:nvSpPr>
        <p:spPr/>
        <p:txBody>
          <a:bodyPr/>
          <a:lstStyle/>
          <a:p>
            <a:pPr eaLnBrk="1" hangingPunct="1"/>
            <a:r>
              <a:rPr lang="en-US" smtClean="0"/>
              <a:t>Model Konseptual DSS</a:t>
            </a:r>
            <a:endParaRPr lang="id-ID" smtClean="0"/>
          </a:p>
        </p:txBody>
      </p:sp>
      <p:sp>
        <p:nvSpPr>
          <p:cNvPr id="5125" name="Rectangle 5"/>
          <p:cNvSpPr>
            <a:spLocks noChangeArrowheads="1"/>
          </p:cNvSpPr>
          <p:nvPr/>
        </p:nvSpPr>
        <p:spPr bwMode="auto">
          <a:xfrm>
            <a:off x="0" y="182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122" name="Object 4"/>
          <p:cNvGraphicFramePr>
            <a:graphicFrameLocks noChangeAspect="1"/>
          </p:cNvGraphicFramePr>
          <p:nvPr/>
        </p:nvGraphicFramePr>
        <p:xfrm>
          <a:off x="1331913" y="1341438"/>
          <a:ext cx="6553200" cy="5478462"/>
        </p:xfrm>
        <a:graphic>
          <a:graphicData uri="http://schemas.openxmlformats.org/presentationml/2006/ole">
            <mc:AlternateContent xmlns:mc="http://schemas.openxmlformats.org/markup-compatibility/2006">
              <mc:Choice xmlns:v="urn:schemas-microsoft-com:vml" Requires="v">
                <p:oleObj spid="_x0000_s5126" name="Picture" r:id="rId4" imgW="5604091" imgH="5522280" progId="Word.Picture.8">
                  <p:embed/>
                </p:oleObj>
              </mc:Choice>
              <mc:Fallback>
                <p:oleObj name="Picture" r:id="rId4" imgW="5604091" imgH="552228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14870"/>
                      <a:stretch>
                        <a:fillRect/>
                      </a:stretch>
                    </p:blipFill>
                    <p:spPr bwMode="auto">
                      <a:xfrm>
                        <a:off x="1331913" y="1341438"/>
                        <a:ext cx="6553200" cy="547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8915" name="Rectangle 2"/>
          <p:cNvSpPr>
            <a:spLocks noGrp="1" noChangeArrowheads="1"/>
          </p:cNvSpPr>
          <p:nvPr>
            <p:ph type="title"/>
          </p:nvPr>
        </p:nvSpPr>
        <p:spPr/>
        <p:txBody>
          <a:bodyPr/>
          <a:lstStyle/>
          <a:p>
            <a:pPr eaLnBrk="1" hangingPunct="1"/>
            <a:r>
              <a:rPr lang="en-US" smtClean="0"/>
              <a:t>Teknik Pemodelan DSS</a:t>
            </a:r>
            <a:endParaRPr lang="id-ID" smtClean="0"/>
          </a:p>
        </p:txBody>
      </p:sp>
      <p:sp>
        <p:nvSpPr>
          <p:cNvPr id="38916" name="Rectangle 4"/>
          <p:cNvSpPr>
            <a:spLocks noChangeArrowheads="1"/>
          </p:cNvSpPr>
          <p:nvPr/>
        </p:nvSpPr>
        <p:spPr bwMode="auto">
          <a:xfrm>
            <a:off x="0" y="2287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graphicFrame>
        <p:nvGraphicFramePr>
          <p:cNvPr id="63557" name="Group 69"/>
          <p:cNvGraphicFramePr>
            <a:graphicFrameLocks noGrp="1"/>
          </p:cNvGraphicFramePr>
          <p:nvPr/>
        </p:nvGraphicFramePr>
        <p:xfrm>
          <a:off x="611188" y="1916113"/>
          <a:ext cx="7777162" cy="4462462"/>
        </p:xfrm>
        <a:graphic>
          <a:graphicData uri="http://schemas.openxmlformats.org/drawingml/2006/table">
            <a:tbl>
              <a:tblPr/>
              <a:tblGrid>
                <a:gridCol w="2651125"/>
                <a:gridCol w="5126037"/>
              </a:tblGrid>
              <a:tr h="4396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Teknik</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Pendekatan</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10056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Simulasi</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Menciptakan model matematis terhadap suatu keadaan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menggunakan teknik-teknik simulasi</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untuk meniru keadaan yang nyata</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6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Optimisasi</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Menciptakan model matematis terhadap suatu keadaan dengan menggunakan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teknik riset operasi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untuk memperoleh solusi yang terbaik</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6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OLAP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Online analytical processing</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dan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data mining</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Menggunakan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teknik statistik</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untuk menganalisis hasil-hasil bisnis</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6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Sistem pakar</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Menggunakan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jasa seorang ahli</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di bidang tertentu dalam melakukan pengambilan keputusan</a:t>
                      </a:r>
                      <a:endParaRPr kumimoji="0" lang="en-US" sz="2000" b="0" i="0" u="none" strike="noStrike" cap="none" normalizeH="0" baseline="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Fungsi dan Pemakai</a:t>
            </a:r>
            <a:endParaRPr lang="id-ID" smtClean="0"/>
          </a:p>
        </p:txBody>
      </p:sp>
      <p:sp>
        <p:nvSpPr>
          <p:cNvPr id="17412" name="Rectangle 4"/>
          <p:cNvSpPr>
            <a:spLocks noChangeArrowheads="1"/>
          </p:cNvSpPr>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graphicFrame>
        <p:nvGraphicFramePr>
          <p:cNvPr id="32850" name="Group 82"/>
          <p:cNvGraphicFramePr>
            <a:graphicFrameLocks noGrp="1"/>
          </p:cNvGraphicFramePr>
          <p:nvPr/>
        </p:nvGraphicFramePr>
        <p:xfrm>
          <a:off x="611188" y="1844675"/>
          <a:ext cx="7777162" cy="4448174"/>
        </p:xfrm>
        <a:graphic>
          <a:graphicData uri="http://schemas.openxmlformats.org/drawingml/2006/table">
            <a:tbl>
              <a:tblPr/>
              <a:tblGrid>
                <a:gridCol w="1928812"/>
                <a:gridCol w="3330575"/>
                <a:gridCol w="2517775"/>
              </a:tblGrid>
              <a:tr h="39626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Sistem</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Fungsi</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Pemakai</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82079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TPS</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Menghimpun dan menyimpan informasi transaksi</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Orang yang memproses transaksi</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55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MIS</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Mengonversi data yang berasal dari TPS menjadi informasi yang berguna untuk mengelola organisasi dan memantau kinerja</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Semua level manajemen</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55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DSS</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Membantu pengambil keputusan dengan menyediakan informasi, model, atau perangkat untuk menganalisa informasi</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Analis, manajer, dan profesional</a:t>
                      </a:r>
                      <a:endParaRPr kumimoji="0" lang="en-US"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39939" name="Rectangle 2"/>
          <p:cNvSpPr>
            <a:spLocks noGrp="1" noChangeArrowheads="1"/>
          </p:cNvSpPr>
          <p:nvPr>
            <p:ph type="title"/>
          </p:nvPr>
        </p:nvSpPr>
        <p:spPr/>
        <p:txBody>
          <a:bodyPr/>
          <a:lstStyle/>
          <a:p>
            <a:pPr eaLnBrk="1" hangingPunct="1"/>
            <a:r>
              <a:rPr lang="en-US" smtClean="0"/>
              <a:t>Teknik Pemodelan DSS </a:t>
            </a:r>
            <a:r>
              <a:rPr lang="en-US" sz="2400" smtClean="0"/>
              <a:t>(Lanjutan…)</a:t>
            </a:r>
            <a:endParaRPr lang="id-ID" sz="2400" smtClean="0"/>
          </a:p>
        </p:txBody>
      </p:sp>
      <p:sp>
        <p:nvSpPr>
          <p:cNvPr id="39940" name="Rectangle 3"/>
          <p:cNvSpPr>
            <a:spLocks noChangeArrowheads="1"/>
          </p:cNvSpPr>
          <p:nvPr/>
        </p:nvSpPr>
        <p:spPr bwMode="auto">
          <a:xfrm>
            <a:off x="0" y="2287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graphicFrame>
        <p:nvGraphicFramePr>
          <p:cNvPr id="64588" name="Group 76"/>
          <p:cNvGraphicFramePr>
            <a:graphicFrameLocks noGrp="1"/>
          </p:cNvGraphicFramePr>
          <p:nvPr/>
        </p:nvGraphicFramePr>
        <p:xfrm>
          <a:off x="684213" y="1700213"/>
          <a:ext cx="7704137" cy="4632325"/>
        </p:xfrm>
        <a:graphic>
          <a:graphicData uri="http://schemas.openxmlformats.org/drawingml/2006/table">
            <a:tbl>
              <a:tblPr/>
              <a:tblGrid>
                <a:gridCol w="2625725"/>
                <a:gridCol w="5078412"/>
              </a:tblGrid>
              <a:tr h="70094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Jaringan saraf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neural networks</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Menggunakan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teknik pembelajaran</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untuk mengenali pola dalam suatu data</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4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Logika kabur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fuzzy logic</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Menggunaan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pendekatan derajat keanggotaan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(derajat kerelativan) dalam melakukan pengambilan keputusan sebagai pengganti logika biner (benar atau salah)</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70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Penalaran berbasis kasus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Case-based reasoning</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Menggunakan pendekatan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kecerdasan buatan yang membuat basis data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contoh-contoh yang membantu pengambilan keputusan</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521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Agen cerdas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Intelligent Agents</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Menentukan parameter-parameter keputusan terhadap agen terkomputerisasi yang mencari salah satu atau beberapa basis data untuk menemukan jawaban tertentu, seperti harga terendah sebuah kamera tertentu</a:t>
                      </a:r>
                      <a:endParaRPr kumimoji="0" lang="en-US" sz="2000" b="0" i="0" u="none" strike="noStrike" cap="none" normalizeH="0" baseline="0" smtClean="0">
                        <a:ln>
                          <a:noFill/>
                        </a:ln>
                        <a:solidFill>
                          <a:schemeClr val="tx1"/>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58" name="Rectangle 75"/>
          <p:cNvSpPr>
            <a:spLocks noChangeArrowheads="1"/>
          </p:cNvSpPr>
          <p:nvPr/>
        </p:nvSpPr>
        <p:spPr bwMode="auto">
          <a:xfrm>
            <a:off x="0" y="467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0963" name="Rectangle 2"/>
          <p:cNvSpPr>
            <a:spLocks noGrp="1" noChangeArrowheads="1"/>
          </p:cNvSpPr>
          <p:nvPr>
            <p:ph type="title"/>
          </p:nvPr>
        </p:nvSpPr>
        <p:spPr/>
        <p:txBody>
          <a:bodyPr/>
          <a:lstStyle/>
          <a:p>
            <a:pPr eaLnBrk="1" hangingPunct="1"/>
            <a:r>
              <a:rPr lang="en-US" sz="3200" b="1" smtClean="0"/>
              <a:t>PROSES PENGAMBILAN KEPUTUSAN</a:t>
            </a:r>
          </a:p>
        </p:txBody>
      </p:sp>
      <p:sp>
        <p:nvSpPr>
          <p:cNvPr id="40964" name="Rectangle 3"/>
          <p:cNvSpPr>
            <a:spLocks noGrp="1" noChangeArrowheads="1"/>
          </p:cNvSpPr>
          <p:nvPr>
            <p:ph type="body" idx="1"/>
          </p:nvPr>
        </p:nvSpPr>
        <p:spPr/>
        <p:txBody>
          <a:bodyPr/>
          <a:lstStyle/>
          <a:p>
            <a:pPr eaLnBrk="1" hangingPunct="1">
              <a:lnSpc>
                <a:spcPct val="90000"/>
              </a:lnSpc>
            </a:pPr>
            <a:r>
              <a:rPr lang="en-US" b="1" smtClean="0"/>
              <a:t>TAHAP INTELIGENCE</a:t>
            </a:r>
          </a:p>
          <a:p>
            <a:pPr lvl="1" eaLnBrk="1" hangingPunct="1">
              <a:lnSpc>
                <a:spcPct val="90000"/>
              </a:lnSpc>
              <a:buFont typeface="Wingdings" pitchFamily="2" charset="2"/>
              <a:buNone/>
            </a:pPr>
            <a:r>
              <a:rPr lang="en-US" smtClean="0"/>
              <a:t>	Mengamati lingkungan untuk mengidentifikasi masalah baik terstruktur maupun yang tidak terstruktur</a:t>
            </a:r>
          </a:p>
          <a:p>
            <a:pPr eaLnBrk="1" hangingPunct="1">
              <a:lnSpc>
                <a:spcPct val="90000"/>
              </a:lnSpc>
            </a:pPr>
            <a:r>
              <a:rPr lang="en-US" b="1" smtClean="0"/>
              <a:t>TAHAP DESIGN</a:t>
            </a:r>
          </a:p>
          <a:p>
            <a:pPr lvl="1" eaLnBrk="1" hangingPunct="1">
              <a:lnSpc>
                <a:spcPct val="90000"/>
              </a:lnSpc>
              <a:buFont typeface="Wingdings" pitchFamily="2" charset="2"/>
              <a:buNone/>
            </a:pPr>
            <a:r>
              <a:rPr lang="en-US" smtClean="0"/>
              <a:t>	Memahami masalah, menguji kelayakan solusi, model dibentuk, abstraksi ke dalam bentuk kuantitatif meupun kualitatif</a:t>
            </a:r>
          </a:p>
          <a:p>
            <a:pPr eaLnBrk="1" hangingPunct="1">
              <a:lnSpc>
                <a:spcPct val="90000"/>
              </a:lnSpc>
              <a:buFont typeface="Wingdings" pitchFamily="2" charset="2"/>
              <a:buNone/>
            </a:pPr>
            <a:endParaRPr lang="en-US" smtClean="0"/>
          </a:p>
          <a:p>
            <a:pPr lvl="1" eaLnBrk="1" hangingPunct="1">
              <a:lnSpc>
                <a:spcPct val="90000"/>
              </a:lnSpc>
              <a:buFont typeface="Wingdings" pitchFamily="2" charset="2"/>
              <a:buNone/>
            </a:pPr>
            <a:endParaRPr lang="en-US" smtClean="0"/>
          </a:p>
          <a:p>
            <a:pPr lvl="1" eaLnBrk="1" hangingPunct="1">
              <a:lnSpc>
                <a:spcPct val="90000"/>
              </a:lnSpc>
              <a:buFont typeface="Wingdings" pitchFamily="2" charset="2"/>
              <a:buNone/>
            </a:pPr>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1987" name="Rectangle 2"/>
          <p:cNvSpPr>
            <a:spLocks noGrp="1" noChangeArrowheads="1"/>
          </p:cNvSpPr>
          <p:nvPr>
            <p:ph type="title"/>
          </p:nvPr>
        </p:nvSpPr>
        <p:spPr/>
        <p:txBody>
          <a:bodyPr/>
          <a:lstStyle/>
          <a:p>
            <a:pPr eaLnBrk="1" hangingPunct="1"/>
            <a:r>
              <a:rPr lang="en-US" smtClean="0"/>
              <a:t>Lanjutan …..</a:t>
            </a:r>
          </a:p>
        </p:txBody>
      </p:sp>
      <p:sp>
        <p:nvSpPr>
          <p:cNvPr id="41988" name="Rectangle 3"/>
          <p:cNvSpPr>
            <a:spLocks noGrp="1" noChangeArrowheads="1"/>
          </p:cNvSpPr>
          <p:nvPr>
            <p:ph type="body" idx="1"/>
          </p:nvPr>
        </p:nvSpPr>
        <p:spPr/>
        <p:txBody>
          <a:bodyPr/>
          <a:lstStyle/>
          <a:p>
            <a:pPr eaLnBrk="1" hangingPunct="1"/>
            <a:r>
              <a:rPr lang="en-US" b="1" smtClean="0"/>
              <a:t>TAHAP CHOICE</a:t>
            </a:r>
          </a:p>
          <a:p>
            <a:pPr lvl="1" eaLnBrk="1" hangingPunct="1">
              <a:buFont typeface="Wingdings" pitchFamily="2" charset="2"/>
              <a:buNone/>
            </a:pPr>
            <a:r>
              <a:rPr lang="en-US" smtClean="0"/>
              <a:t>	Memilih solusi model yang sesuai</a:t>
            </a:r>
          </a:p>
          <a:p>
            <a:pPr lvl="1" eaLnBrk="1" hangingPunct="1">
              <a:buFont typeface="Wingdings" pitchFamily="2" charset="2"/>
              <a:buNone/>
            </a:pPr>
            <a:r>
              <a:rPr lang="en-US" smtClean="0"/>
              <a:t>	Jika masuk akal dan sesuai maka dilanjutkan ke tahap implementasi</a:t>
            </a:r>
          </a:p>
          <a:p>
            <a:pPr eaLnBrk="1" hangingPunct="1"/>
            <a:r>
              <a:rPr lang="en-US" b="1" smtClean="0"/>
              <a:t>TAHAP IMPLEMENTASI</a:t>
            </a:r>
          </a:p>
          <a:p>
            <a:pPr lvl="1" eaLnBrk="1" hangingPunct="1">
              <a:buFont typeface="Wingdings" pitchFamily="2" charset="2"/>
              <a:buNone/>
            </a:pPr>
            <a:r>
              <a:rPr lang="en-US" smtClean="0"/>
              <a:t>	Menerapkan model yang telah di rancang untuk memecahkan suatu masalah</a:t>
            </a:r>
          </a:p>
          <a:p>
            <a:pPr lvl="1" eaLnBrk="1" hangingPunct="1">
              <a:buFont typeface="Wingdings" pitchFamily="2" charset="2"/>
              <a:buNone/>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3011" name="Rectangle 2"/>
          <p:cNvSpPr>
            <a:spLocks noGrp="1" noChangeArrowheads="1"/>
          </p:cNvSpPr>
          <p:nvPr>
            <p:ph type="title"/>
          </p:nvPr>
        </p:nvSpPr>
        <p:spPr>
          <a:xfrm>
            <a:off x="457200" y="44450"/>
            <a:ext cx="8229600" cy="1371600"/>
          </a:xfrm>
        </p:spPr>
        <p:txBody>
          <a:bodyPr/>
          <a:lstStyle/>
          <a:p>
            <a:pPr eaLnBrk="1" hangingPunct="1"/>
            <a:r>
              <a:rPr lang="en-US" smtClean="0"/>
              <a:t>Sistem Informasi Eksekutif (EIS)</a:t>
            </a:r>
            <a:endParaRPr lang="id-ID" smtClean="0"/>
          </a:p>
        </p:txBody>
      </p:sp>
      <p:sp>
        <p:nvSpPr>
          <p:cNvPr id="43012" name="Rectangle 3"/>
          <p:cNvSpPr>
            <a:spLocks noGrp="1" noChangeArrowheads="1"/>
          </p:cNvSpPr>
          <p:nvPr>
            <p:ph type="body" idx="1"/>
          </p:nvPr>
        </p:nvSpPr>
        <p:spPr>
          <a:xfrm>
            <a:off x="457200" y="1341438"/>
            <a:ext cx="8229600" cy="4535487"/>
          </a:xfrm>
        </p:spPr>
        <p:txBody>
          <a:bodyPr/>
          <a:lstStyle/>
          <a:p>
            <a:pPr eaLnBrk="1" hangingPunct="1">
              <a:lnSpc>
                <a:spcPct val="80000"/>
              </a:lnSpc>
            </a:pPr>
            <a:r>
              <a:rPr lang="en-US" sz="2800" smtClean="0"/>
              <a:t>Sistem informasi yang menyediakan fasilitas yang fleksibel bagi manajer dan eksekutif dalam mengakses informasi eksternal dan internal yang berguna untuk mengidentifikasi masalah atau mengenali peluang</a:t>
            </a:r>
          </a:p>
          <a:p>
            <a:pPr eaLnBrk="1" hangingPunct="1">
              <a:lnSpc>
                <a:spcPct val="80000"/>
              </a:lnSpc>
              <a:buFont typeface="Wingdings" pitchFamily="2" charset="2"/>
              <a:buNone/>
            </a:pPr>
            <a:endParaRPr lang="en-US" sz="2800" smtClean="0"/>
          </a:p>
          <a:p>
            <a:pPr eaLnBrk="1" hangingPunct="1">
              <a:lnSpc>
                <a:spcPct val="80000"/>
              </a:lnSpc>
            </a:pPr>
            <a:r>
              <a:rPr lang="en-US" sz="2800" smtClean="0"/>
              <a:t>Pemakai yang awam dengan komputerpun tidak sulit mengoperasikannya karena sistem dilengkapi dengan antarmuka yang sangat memudahkan pemakai untuk menggunakannya (</a:t>
            </a:r>
            <a:r>
              <a:rPr lang="en-US" sz="2800" i="1" smtClean="0"/>
              <a:t>user-friendly</a:t>
            </a:r>
            <a:r>
              <a:rPr lang="en-US" sz="2800" smtClean="0"/>
              <a:t>).</a:t>
            </a:r>
            <a:endParaRPr lang="id-ID" sz="2800" smtClean="0"/>
          </a:p>
        </p:txBody>
      </p:sp>
      <p:sp>
        <p:nvSpPr>
          <p:cNvPr id="43013" name="Rectangle 5"/>
          <p:cNvSpPr>
            <a:spLocks noChangeArrowheads="1"/>
          </p:cNvSpPr>
          <p:nvPr/>
        </p:nvSpPr>
        <p:spPr bwMode="auto">
          <a:xfrm>
            <a:off x="0" y="1971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4035" name="Rectangle 2"/>
          <p:cNvSpPr>
            <a:spLocks noGrp="1" noChangeArrowheads="1"/>
          </p:cNvSpPr>
          <p:nvPr>
            <p:ph type="title"/>
          </p:nvPr>
        </p:nvSpPr>
        <p:spPr/>
        <p:txBody>
          <a:bodyPr/>
          <a:lstStyle/>
          <a:p>
            <a:pPr eaLnBrk="1" hangingPunct="1"/>
            <a:endParaRPr lang="en-US" smtClean="0"/>
          </a:p>
        </p:txBody>
      </p:sp>
      <p:sp>
        <p:nvSpPr>
          <p:cNvPr id="44036" name="Rectangle 3"/>
          <p:cNvSpPr>
            <a:spLocks noGrp="1" noChangeArrowheads="1"/>
          </p:cNvSpPr>
          <p:nvPr>
            <p:ph type="body" idx="1"/>
          </p:nvPr>
        </p:nvSpPr>
        <p:spPr/>
        <p:txBody>
          <a:bodyPr/>
          <a:lstStyle/>
          <a:p>
            <a:pPr eaLnBrk="1" hangingPunct="1"/>
            <a:r>
              <a:rPr lang="en-US" smtClean="0"/>
              <a:t>Menyediakan informasi yang dibutuhkan oleh eksekutif puncak</a:t>
            </a:r>
          </a:p>
          <a:p>
            <a:pPr eaLnBrk="1" hangingPunct="1"/>
            <a:r>
              <a:rPr lang="en-US" smtClean="0"/>
              <a:t>Sangat ramah dengan didukung oleh grafik</a:t>
            </a:r>
          </a:p>
          <a:p>
            <a:pPr eaLnBrk="1" hangingPunct="1"/>
            <a:r>
              <a:rPr lang="en-US" smtClean="0"/>
              <a:t>Menyediakan laporan secara online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5059" name="Rectangle 2"/>
          <p:cNvSpPr>
            <a:spLocks noGrp="1" noChangeArrowheads="1"/>
          </p:cNvSpPr>
          <p:nvPr>
            <p:ph type="title"/>
          </p:nvPr>
        </p:nvSpPr>
        <p:spPr/>
        <p:txBody>
          <a:bodyPr/>
          <a:lstStyle/>
          <a:p>
            <a:pPr eaLnBrk="1" hangingPunct="1"/>
            <a:r>
              <a:rPr lang="en-US" smtClean="0"/>
              <a:t>Keuntungan EIS</a:t>
            </a:r>
          </a:p>
        </p:txBody>
      </p:sp>
      <p:sp>
        <p:nvSpPr>
          <p:cNvPr id="45060" name="Rectangle 3"/>
          <p:cNvSpPr>
            <a:spLocks noGrp="1" noChangeArrowheads="1"/>
          </p:cNvSpPr>
          <p:nvPr>
            <p:ph type="body" idx="1"/>
          </p:nvPr>
        </p:nvSpPr>
        <p:spPr/>
        <p:txBody>
          <a:bodyPr/>
          <a:lstStyle/>
          <a:p>
            <a:pPr eaLnBrk="1" hangingPunct="1"/>
            <a:r>
              <a:rPr lang="en-US" smtClean="0"/>
              <a:t>Kualitas informasi sangat akurat</a:t>
            </a:r>
          </a:p>
          <a:p>
            <a:pPr eaLnBrk="1" hangingPunct="1"/>
            <a:r>
              <a:rPr lang="en-US" smtClean="0"/>
              <a:t>User Interface dan User Frendly</a:t>
            </a:r>
          </a:p>
          <a:p>
            <a:pPr eaLnBrk="1" hangingPunct="1"/>
            <a:r>
              <a:rPr lang="en-US" smtClean="0"/>
              <a:t>Menyediakan kemampuan teknis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6148" name="Rectangle 2"/>
          <p:cNvSpPr>
            <a:spLocks noGrp="1" noChangeArrowheads="1"/>
          </p:cNvSpPr>
          <p:nvPr>
            <p:ph type="title"/>
          </p:nvPr>
        </p:nvSpPr>
        <p:spPr/>
        <p:txBody>
          <a:bodyPr/>
          <a:lstStyle/>
          <a:p>
            <a:pPr eaLnBrk="1" hangingPunct="1"/>
            <a:r>
              <a:rPr lang="en-US" smtClean="0"/>
              <a:t>Sistem Informasi Eksekutif (EIS)</a:t>
            </a:r>
            <a:endParaRPr lang="id-ID" smtClean="0"/>
          </a:p>
        </p:txBody>
      </p:sp>
      <p:sp>
        <p:nvSpPr>
          <p:cNvPr id="6149" name="Rectangle 4"/>
          <p:cNvSpPr>
            <a:spLocks noChangeArrowheads="1"/>
          </p:cNvSpPr>
          <p:nvPr/>
        </p:nvSpPr>
        <p:spPr bwMode="auto">
          <a:xfrm>
            <a:off x="0" y="1971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146" name="Object 5"/>
          <p:cNvGraphicFramePr>
            <a:graphicFrameLocks noChangeAspect="1"/>
          </p:cNvGraphicFramePr>
          <p:nvPr>
            <p:ph idx="1"/>
          </p:nvPr>
        </p:nvGraphicFramePr>
        <p:xfrm>
          <a:off x="755650" y="1209675"/>
          <a:ext cx="7848600" cy="5027613"/>
        </p:xfrm>
        <a:graphic>
          <a:graphicData uri="http://schemas.openxmlformats.org/presentationml/2006/ole">
            <mc:AlternateContent xmlns:mc="http://schemas.openxmlformats.org/markup-compatibility/2006">
              <mc:Choice xmlns:v="urn:schemas-microsoft-com:vml" Requires="v">
                <p:oleObj spid="_x0000_s6150" name="Picture" r:id="rId4" imgW="5604091" imgH="3719256" progId="Word.Picture.8">
                  <p:embed/>
                </p:oleObj>
              </mc:Choice>
              <mc:Fallback>
                <p:oleObj name="Picture" r:id="rId4" imgW="5604091" imgH="3719256"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209675"/>
                        <a:ext cx="7848600" cy="502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6083" name="Rectangle 2"/>
          <p:cNvSpPr>
            <a:spLocks noGrp="1" noChangeArrowheads="1"/>
          </p:cNvSpPr>
          <p:nvPr>
            <p:ph type="title"/>
          </p:nvPr>
        </p:nvSpPr>
        <p:spPr/>
        <p:txBody>
          <a:bodyPr/>
          <a:lstStyle/>
          <a:p>
            <a:pPr eaLnBrk="1" hangingPunct="1"/>
            <a:r>
              <a:rPr lang="en-US" sz="4000" smtClean="0"/>
              <a:t>Mengapa antara MIS dan DSS berbeda?</a:t>
            </a:r>
            <a:endParaRPr lang="id-ID" sz="4000" smtClean="0"/>
          </a:p>
        </p:txBody>
      </p:sp>
      <p:sp>
        <p:nvSpPr>
          <p:cNvPr id="46084" name="Rectangle 3"/>
          <p:cNvSpPr>
            <a:spLocks noGrp="1" noChangeArrowheads="1"/>
          </p:cNvSpPr>
          <p:nvPr>
            <p:ph type="body" idx="1"/>
          </p:nvPr>
        </p:nvSpPr>
        <p:spPr>
          <a:xfrm>
            <a:off x="468313" y="1844675"/>
            <a:ext cx="8229600" cy="3886200"/>
          </a:xfrm>
        </p:spPr>
        <p:txBody>
          <a:bodyPr/>
          <a:lstStyle/>
          <a:p>
            <a:pPr eaLnBrk="1" hangingPunct="1">
              <a:lnSpc>
                <a:spcPct val="80000"/>
              </a:lnSpc>
            </a:pPr>
            <a:r>
              <a:rPr lang="en-US" sz="2400" smtClean="0"/>
              <a:t>MIS menyediakan laporan-laporan standar yang dibuat berdasarkan </a:t>
            </a:r>
            <a:r>
              <a:rPr lang="en-US" sz="2400" b="1" smtClean="0"/>
              <a:t>periode yang tertentu</a:t>
            </a:r>
            <a:r>
              <a:rPr lang="en-US" sz="2400" smtClean="0"/>
              <a:t> (harian, mingguan, dan sebagainya). Hasilnya dipakai untuk memantau infikator-indikator yang sama dari waktu ke waktu dan tak dapat digunakan untuk menganalisis masalah atau situasi baru.</a:t>
            </a:r>
          </a:p>
          <a:p>
            <a:pPr eaLnBrk="1" hangingPunct="1">
              <a:lnSpc>
                <a:spcPct val="80000"/>
              </a:lnSpc>
              <a:buFont typeface="Wingdings" pitchFamily="2" charset="2"/>
              <a:buNone/>
            </a:pPr>
            <a:endParaRPr lang="en-US" sz="2400" smtClean="0"/>
          </a:p>
          <a:p>
            <a:pPr eaLnBrk="1" hangingPunct="1">
              <a:lnSpc>
                <a:spcPct val="80000"/>
              </a:lnSpc>
            </a:pPr>
            <a:r>
              <a:rPr lang="en-US" sz="2400" smtClean="0"/>
              <a:t>DSS awalnya dirancang untuk menganalisa masalah dan situasi baru, tetapi dalam prakteknya perangkat-perangkat yang disediakan terlalu menuntut kepakaran. Hanya analis yang bisa memanfaatkannya. Sementara itu, hanya sedikit manajer yang mempunyai kemampuan analis. Oleh karena itu, DSS jarang dipakai secara langsung oleh eksekutif  pada tingkat menengah dan atas.</a:t>
            </a:r>
            <a:endParaRPr lang="id-ID"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7107" name="Rectangle 2"/>
          <p:cNvSpPr>
            <a:spLocks noGrp="1" noChangeArrowheads="1"/>
          </p:cNvSpPr>
          <p:nvPr>
            <p:ph type="title"/>
          </p:nvPr>
        </p:nvSpPr>
        <p:spPr/>
        <p:txBody>
          <a:bodyPr/>
          <a:lstStyle/>
          <a:p>
            <a:pPr eaLnBrk="1" hangingPunct="1"/>
            <a:r>
              <a:rPr lang="en-US" sz="4000" smtClean="0"/>
              <a:t>Mengapa EIS berbeda dengan MIS dan DSS?</a:t>
            </a:r>
            <a:endParaRPr lang="id-ID" sz="4000" smtClean="0"/>
          </a:p>
        </p:txBody>
      </p:sp>
      <p:sp>
        <p:nvSpPr>
          <p:cNvPr id="47108" name="Rectangle 3"/>
          <p:cNvSpPr>
            <a:spLocks noGrp="1" noChangeArrowheads="1"/>
          </p:cNvSpPr>
          <p:nvPr>
            <p:ph type="body" idx="1"/>
          </p:nvPr>
        </p:nvSpPr>
        <p:spPr/>
        <p:txBody>
          <a:bodyPr/>
          <a:lstStyle/>
          <a:p>
            <a:pPr eaLnBrk="1" hangingPunct="1">
              <a:lnSpc>
                <a:spcPct val="90000"/>
              </a:lnSpc>
            </a:pPr>
            <a:r>
              <a:rPr lang="en-US" sz="2400" smtClean="0"/>
              <a:t>Berbeda dengan tipe sistem informasi yang lain, EIS secara pokok tidak dirancang untuk menyelesaikan masalah tertentu</a:t>
            </a:r>
          </a:p>
          <a:p>
            <a:pPr eaLnBrk="1" hangingPunct="1">
              <a:lnSpc>
                <a:spcPct val="90000"/>
              </a:lnSpc>
            </a:pPr>
            <a:r>
              <a:rPr lang="en-US" sz="2400" smtClean="0"/>
              <a:t>EIS dirancang untuk membantu eksekutif mencari informasi yang diperlukan manakala mereka membutuhkannya dan dalam bentuk apapun yang paling bermanfaat</a:t>
            </a:r>
            <a:r>
              <a:rPr lang="id-ID" sz="2400" smtClean="0"/>
              <a:t> </a:t>
            </a:r>
            <a:endParaRPr lang="en-US" sz="2400" smtClean="0"/>
          </a:p>
          <a:p>
            <a:pPr eaLnBrk="1" hangingPunct="1">
              <a:lnSpc>
                <a:spcPct val="90000"/>
              </a:lnSpc>
            </a:pPr>
            <a:r>
              <a:rPr lang="en-US" sz="2400" smtClean="0"/>
              <a:t>EIS juga memiliki perangkat DSS yang digunakan untuk membantu eksekutif memahami permasalahan atau peluang yang ada sehingga mereka dapat mengembangkan strategi</a:t>
            </a:r>
            <a:endParaRPr lang="id-ID"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7172" name="Rectangle 2"/>
          <p:cNvSpPr>
            <a:spLocks noGrp="1" noChangeArrowheads="1"/>
          </p:cNvSpPr>
          <p:nvPr>
            <p:ph type="title"/>
          </p:nvPr>
        </p:nvSpPr>
        <p:spPr/>
        <p:txBody>
          <a:bodyPr/>
          <a:lstStyle/>
          <a:p>
            <a:pPr eaLnBrk="1" hangingPunct="1"/>
            <a:r>
              <a:rPr lang="en-US" smtClean="0"/>
              <a:t>Contoh EIS</a:t>
            </a:r>
            <a:endParaRPr lang="id-ID" smtClean="0"/>
          </a:p>
        </p:txBody>
      </p:sp>
      <p:sp>
        <p:nvSpPr>
          <p:cNvPr id="7173" name="Rectangle 5"/>
          <p:cNvSpPr>
            <a:spLocks noChangeArrowheads="1"/>
          </p:cNvSpPr>
          <p:nvPr/>
        </p:nvSpPr>
        <p:spPr bwMode="auto">
          <a:xfrm>
            <a:off x="0" y="1200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170" name="Object 4"/>
          <p:cNvGraphicFramePr>
            <a:graphicFrameLocks noChangeAspect="1"/>
          </p:cNvGraphicFramePr>
          <p:nvPr/>
        </p:nvGraphicFramePr>
        <p:xfrm>
          <a:off x="755650" y="1412875"/>
          <a:ext cx="7993063" cy="4895850"/>
        </p:xfrm>
        <a:graphic>
          <a:graphicData uri="http://schemas.openxmlformats.org/presentationml/2006/ole">
            <mc:AlternateContent xmlns:mc="http://schemas.openxmlformats.org/markup-compatibility/2006">
              <mc:Choice xmlns:v="urn:schemas-microsoft-com:vml" Requires="v">
                <p:oleObj spid="_x0000_s7174" name="Picture" r:id="rId4" imgW="4523042" imgH="5882813" progId="Word.Picture.8">
                  <p:embed/>
                </p:oleObj>
              </mc:Choice>
              <mc:Fallback>
                <p:oleObj name="Picture" r:id="rId4" imgW="4523042" imgH="5882813"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11096" b="3648"/>
                      <a:stretch>
                        <a:fillRect/>
                      </a:stretch>
                    </p:blipFill>
                    <p:spPr bwMode="auto">
                      <a:xfrm>
                        <a:off x="755650" y="1412875"/>
                        <a:ext cx="7993063" cy="489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(Lanjutan…)</a:t>
            </a:r>
            <a:endParaRPr lang="id-ID" smtClean="0"/>
          </a:p>
        </p:txBody>
      </p:sp>
      <p:sp>
        <p:nvSpPr>
          <p:cNvPr id="18436" name="Rectangle 3"/>
          <p:cNvSpPr>
            <a:spLocks noChangeArrowheads="1"/>
          </p:cNvSpPr>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graphicFrame>
        <p:nvGraphicFramePr>
          <p:cNvPr id="34901" name="Group 85"/>
          <p:cNvGraphicFramePr>
            <a:graphicFrameLocks noGrp="1"/>
          </p:cNvGraphicFramePr>
          <p:nvPr/>
        </p:nvGraphicFramePr>
        <p:xfrm>
          <a:off x="611188" y="1700213"/>
          <a:ext cx="7848600" cy="4592637"/>
        </p:xfrm>
        <a:graphic>
          <a:graphicData uri="http://schemas.openxmlformats.org/drawingml/2006/table">
            <a:tbl>
              <a:tblPr/>
              <a:tblGrid>
                <a:gridCol w="1947862"/>
                <a:gridCol w="3360738"/>
                <a:gridCol w="2540000"/>
              </a:tblGrid>
              <a:tr h="148928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EIS</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Menyediakan informasi yang mudah diakses dan bersifat interaktif, tanpa mengharuskan eksekutif menjadi ahli analisis</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Manajemen tingkat menengah dan atas</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769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ES/SISTEM PAKAR</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Menyediakan pengetahuan pakar pada bidang tertentu untuk membantu pemecahan masalah</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Orang yang hendak memecahkan masalah yang memerlukan kepakaran</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5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OAS/OTOMASI PERKANTORAN</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Menyediakan fasilitas untuk memproses dokumen maupun pesan-pesan sehingga pekerjaan dapat dilakukan secara efisien dan efektif</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Staf maupun manajer</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55" name="Rectangle 84"/>
          <p:cNvSpPr>
            <a:spLocks noChangeArrowheads="1"/>
          </p:cNvSpPr>
          <p:nvPr/>
        </p:nvSpPr>
        <p:spPr bwMode="auto">
          <a:xfrm>
            <a:off x="0" y="4706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8131" name="Rectangle 2"/>
          <p:cNvSpPr>
            <a:spLocks noGrp="1" noChangeArrowheads="1"/>
          </p:cNvSpPr>
          <p:nvPr>
            <p:ph type="title"/>
          </p:nvPr>
        </p:nvSpPr>
        <p:spPr>
          <a:xfrm>
            <a:off x="457200" y="44450"/>
            <a:ext cx="8229600" cy="1371600"/>
          </a:xfrm>
        </p:spPr>
        <p:txBody>
          <a:bodyPr/>
          <a:lstStyle/>
          <a:p>
            <a:pPr eaLnBrk="1" hangingPunct="1"/>
            <a:r>
              <a:rPr lang="en-US" smtClean="0"/>
              <a:t>Karakteristik EIS</a:t>
            </a:r>
            <a:endParaRPr lang="id-ID" smtClean="0"/>
          </a:p>
        </p:txBody>
      </p:sp>
      <p:sp>
        <p:nvSpPr>
          <p:cNvPr id="48132" name="Rectangle 4"/>
          <p:cNvSpPr>
            <a:spLocks noChangeArrowheads="1"/>
          </p:cNvSpPr>
          <p:nvPr/>
        </p:nvSpPr>
        <p:spPr bwMode="auto">
          <a:xfrm>
            <a:off x="2636838" y="2271713"/>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tabLst>
                <a:tab pos="-914400" algn="l"/>
                <a:tab pos="-457200" algn="l"/>
                <a:tab pos="269875" algn="l"/>
              </a:tabLst>
            </a:pPr>
            <a:r>
              <a:rPr lang="en-US" sz="1000" i="1">
                <a:cs typeface="Times New Roman" pitchFamily="18" charset="0"/>
              </a:rPr>
              <a:t>.</a:t>
            </a:r>
            <a:endParaRPr lang="en-US"/>
          </a:p>
        </p:txBody>
      </p:sp>
      <p:graphicFrame>
        <p:nvGraphicFramePr>
          <p:cNvPr id="71697" name="Group 17"/>
          <p:cNvGraphicFramePr>
            <a:graphicFrameLocks noGrp="1"/>
          </p:cNvGraphicFramePr>
          <p:nvPr/>
        </p:nvGraphicFramePr>
        <p:xfrm>
          <a:off x="1187450" y="1512888"/>
          <a:ext cx="7056438" cy="4508500"/>
        </p:xfrm>
        <a:graphic>
          <a:graphicData uri="http://schemas.openxmlformats.org/drawingml/2006/table">
            <a:tbl>
              <a:tblPr/>
              <a:tblGrid>
                <a:gridCol w="7056438"/>
              </a:tblGrid>
              <a:tr h="4508500">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Dapat digunakan untuk meringkas, dan memperoleh detil data</a:t>
                      </a:r>
                      <a:endParaRPr kumimoji="0" lang="id-ID"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Menyediakan analisis kecenderungan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trend analysis</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pelaporan perkecualian, dan kemampuan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drill-down</a:t>
                      </a:r>
                      <a:endParaRPr kumimoji="0" lang="id-ID"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Dapat digunakan untuk mengakses dan memadukan data internal dan eksternal</a:t>
                      </a:r>
                      <a:endParaRPr kumimoji="0" lang="id-ID"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Mudah digunakan dan terkadang tidak perlu atau hanya perlu sedikit pelatihan untuk menggunakannya</a:t>
                      </a:r>
                      <a:endParaRPr kumimoji="0" lang="id-ID"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Dapat digunakan secara langsung oleh eksekutif tanpa perantara</a:t>
                      </a:r>
                      <a:endParaRPr kumimoji="0" lang="id-ID"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Menyajikan informasi dalam bentuk teks, grafik, dan tabel</a:t>
                      </a:r>
                      <a:endParaRPr kumimoji="0" lang="id-ID"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914400" algn="l"/>
                          <a:tab pos="-457200" algn="l"/>
                          <a:tab pos="269875"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Terkadang dilengkapi fasilitas komunikasi elektronis (e-mail dan konferensi dengan komputer),  kemampuan analisis data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spreadsheet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bahasa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query</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dan DSS), dan perangkat produktivitas pribadi (seperti kalendar elektronis)</a:t>
                      </a:r>
                      <a:endParaRPr kumimoji="0" lang="id-ID"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49155" name="Rectangle 2"/>
          <p:cNvSpPr>
            <a:spLocks noGrp="1" noChangeArrowheads="1"/>
          </p:cNvSpPr>
          <p:nvPr>
            <p:ph type="title"/>
          </p:nvPr>
        </p:nvSpPr>
        <p:spPr/>
        <p:txBody>
          <a:bodyPr/>
          <a:lstStyle/>
          <a:p>
            <a:pPr eaLnBrk="1" hangingPunct="1"/>
            <a:r>
              <a:rPr lang="en-US" sz="4000" smtClean="0"/>
              <a:t>Sistem Pendukung Kelompok (GSS)</a:t>
            </a:r>
            <a:endParaRPr lang="id-ID" sz="4000" smtClean="0"/>
          </a:p>
        </p:txBody>
      </p:sp>
      <p:sp>
        <p:nvSpPr>
          <p:cNvPr id="49156" name="Rectangle 3"/>
          <p:cNvSpPr>
            <a:spLocks noGrp="1" noChangeArrowheads="1"/>
          </p:cNvSpPr>
          <p:nvPr>
            <p:ph type="body" idx="1"/>
          </p:nvPr>
        </p:nvSpPr>
        <p:spPr/>
        <p:txBody>
          <a:bodyPr/>
          <a:lstStyle/>
          <a:p>
            <a:pPr eaLnBrk="1" hangingPunct="1">
              <a:lnSpc>
                <a:spcPct val="80000"/>
              </a:lnSpc>
            </a:pPr>
            <a:r>
              <a:rPr lang="en-US" sz="2000" smtClean="0"/>
              <a:t>Sistem informasi yang digunakan untuk mendukung sejumlah orang yang bekerja dalam suatu kelompok</a:t>
            </a:r>
          </a:p>
          <a:p>
            <a:pPr eaLnBrk="1" hangingPunct="1">
              <a:lnSpc>
                <a:spcPct val="80000"/>
              </a:lnSpc>
            </a:pPr>
            <a:endParaRPr lang="en-US" sz="2000" smtClean="0"/>
          </a:p>
          <a:p>
            <a:pPr eaLnBrk="1" hangingPunct="1">
              <a:lnSpc>
                <a:spcPct val="80000"/>
              </a:lnSpc>
            </a:pPr>
            <a:r>
              <a:rPr lang="en-US" sz="2000" smtClean="0"/>
              <a:t>Sistem ini pada awalnya dibuat untuk mendukung sejumlah orang yang berada pada lokasi yang berbeda yang hendak melakukan sumbang-saran, pemberian komentar, pemilihan suara, dan evaluasi terhadap alternatif-alternatif melalui sarana komunikasi</a:t>
            </a:r>
          </a:p>
          <a:p>
            <a:pPr eaLnBrk="1" hangingPunct="1">
              <a:lnSpc>
                <a:spcPct val="80000"/>
              </a:lnSpc>
            </a:pPr>
            <a:endParaRPr lang="en-US" sz="2000" smtClean="0"/>
          </a:p>
          <a:p>
            <a:pPr eaLnBrk="1" hangingPunct="1">
              <a:lnSpc>
                <a:spcPct val="80000"/>
              </a:lnSpc>
            </a:pPr>
            <a:r>
              <a:rPr lang="en-US" sz="2000" smtClean="0"/>
              <a:t>Istilah yang umum sebelum GSS digunakan yaitu GDSS (</a:t>
            </a:r>
            <a:r>
              <a:rPr lang="en-US" sz="2000" i="1" smtClean="0"/>
              <a:t>Group Decision Support System</a:t>
            </a:r>
            <a:r>
              <a:rPr lang="en-US" sz="2000" smtClean="0"/>
              <a:t>)</a:t>
            </a:r>
            <a:r>
              <a:rPr lang="id-ID" sz="2000" smtClean="0"/>
              <a:t> </a:t>
            </a:r>
            <a:endParaRPr lang="en-US" sz="2000" smtClean="0"/>
          </a:p>
          <a:p>
            <a:pPr eaLnBrk="1" hangingPunct="1">
              <a:lnSpc>
                <a:spcPct val="80000"/>
              </a:lnSpc>
            </a:pPr>
            <a:endParaRPr lang="en-US" sz="2000" smtClean="0"/>
          </a:p>
          <a:p>
            <a:pPr eaLnBrk="1" hangingPunct="1">
              <a:lnSpc>
                <a:spcPct val="80000"/>
              </a:lnSpc>
            </a:pPr>
            <a:r>
              <a:rPr lang="en-US" sz="2000" smtClean="0"/>
              <a:t>GSS terkadang disebut </a:t>
            </a:r>
            <a:r>
              <a:rPr lang="en-US" sz="2000" b="1" smtClean="0"/>
              <a:t>sistem pertemuan elektronis</a:t>
            </a:r>
            <a:r>
              <a:rPr lang="en-US" sz="2000" smtClean="0"/>
              <a:t> (Martin, 2002), </a:t>
            </a:r>
            <a:r>
              <a:rPr lang="en-US" sz="2000" b="1" smtClean="0"/>
              <a:t>sistem kolaborasi perusahaan</a:t>
            </a:r>
            <a:r>
              <a:rPr lang="en-US" sz="2000" smtClean="0"/>
              <a:t> (O’Brien, 2001), dan </a:t>
            </a:r>
            <a:r>
              <a:rPr lang="en-US" sz="2000" b="1" smtClean="0"/>
              <a:t>sistem pendukung grup kerja</a:t>
            </a:r>
            <a:r>
              <a:rPr lang="en-US" sz="2000" smtClean="0"/>
              <a:t> (Haag, 1999).</a:t>
            </a:r>
            <a:endParaRPr lang="id-ID" sz="20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0179" name="Rectangle 2"/>
          <p:cNvSpPr>
            <a:spLocks noGrp="1" noChangeArrowheads="1"/>
          </p:cNvSpPr>
          <p:nvPr>
            <p:ph type="title"/>
          </p:nvPr>
        </p:nvSpPr>
        <p:spPr/>
        <p:txBody>
          <a:bodyPr/>
          <a:lstStyle/>
          <a:p>
            <a:pPr eaLnBrk="1" hangingPunct="1"/>
            <a:r>
              <a:rPr lang="en-US" smtClean="0"/>
              <a:t>Contoh Lingkungan GSS</a:t>
            </a:r>
            <a:endParaRPr lang="id-ID" smtClean="0"/>
          </a:p>
        </p:txBody>
      </p:sp>
      <p:pic>
        <p:nvPicPr>
          <p:cNvPr id="50180" name="Picture 4" descr="gss"/>
          <p:cNvPicPr>
            <a:picLocks noChangeAspect="1" noChangeArrowheads="1"/>
          </p:cNvPicPr>
          <p:nvPr>
            <p:ph idx="1"/>
          </p:nvPr>
        </p:nvPicPr>
        <p:blipFill>
          <a:blip r:embed="rId3">
            <a:lum bright="30000"/>
            <a:extLst>
              <a:ext uri="{28A0092B-C50C-407E-A947-70E740481C1C}">
                <a14:useLocalDpi xmlns:a14="http://schemas.microsoft.com/office/drawing/2010/main" val="0"/>
              </a:ext>
            </a:extLst>
          </a:blip>
          <a:srcRect/>
          <a:stretch>
            <a:fillRect/>
          </a:stretch>
        </p:blipFill>
        <p:spPr>
          <a:xfrm>
            <a:off x="539750" y="1641475"/>
            <a:ext cx="7777163" cy="4460875"/>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8196" name="Rectangle 2"/>
          <p:cNvSpPr>
            <a:spLocks noGrp="1" noChangeArrowheads="1"/>
          </p:cNvSpPr>
          <p:nvPr>
            <p:ph type="title"/>
          </p:nvPr>
        </p:nvSpPr>
        <p:spPr/>
        <p:txBody>
          <a:bodyPr/>
          <a:lstStyle/>
          <a:p>
            <a:pPr eaLnBrk="1" hangingPunct="1"/>
            <a:r>
              <a:rPr lang="en-US" smtClean="0"/>
              <a:t>Arsitektur GSS</a:t>
            </a:r>
            <a:endParaRPr lang="id-ID" smtClean="0"/>
          </a:p>
        </p:txBody>
      </p:sp>
      <p:sp>
        <p:nvSpPr>
          <p:cNvPr id="8197" name="Rectangle 5"/>
          <p:cNvSpPr>
            <a:spLocks noChangeArrowheads="1"/>
          </p:cNvSpPr>
          <p:nvPr/>
        </p:nvSpPr>
        <p:spPr bwMode="auto">
          <a:xfrm>
            <a:off x="0" y="2247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194" name="Object 4"/>
          <p:cNvGraphicFramePr>
            <a:graphicFrameLocks noChangeAspect="1"/>
          </p:cNvGraphicFramePr>
          <p:nvPr/>
        </p:nvGraphicFramePr>
        <p:xfrm>
          <a:off x="684213" y="1341438"/>
          <a:ext cx="7956550" cy="4864100"/>
        </p:xfrm>
        <a:graphic>
          <a:graphicData uri="http://schemas.openxmlformats.org/presentationml/2006/ole">
            <mc:AlternateContent xmlns:mc="http://schemas.openxmlformats.org/markup-compatibility/2006">
              <mc:Choice xmlns:v="urn:schemas-microsoft-com:vml" Requires="v">
                <p:oleObj spid="_x0000_s8198" name="Picture" r:id="rId4" imgW="7045009" imgH="3719256" progId="Word.Picture.8">
                  <p:embed/>
                </p:oleObj>
              </mc:Choice>
              <mc:Fallback>
                <p:oleObj name="Picture" r:id="rId4" imgW="7045009" imgH="371925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7506"/>
                      <a:stretch>
                        <a:fillRect/>
                      </a:stretch>
                    </p:blipFill>
                    <p:spPr bwMode="auto">
                      <a:xfrm>
                        <a:off x="684213" y="1341438"/>
                        <a:ext cx="7956550" cy="486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1203" name="Rectangle 3"/>
          <p:cNvSpPr>
            <a:spLocks noGrp="1" noChangeArrowheads="1"/>
          </p:cNvSpPr>
          <p:nvPr>
            <p:ph type="body" idx="1"/>
          </p:nvPr>
        </p:nvSpPr>
        <p:spPr>
          <a:xfrm>
            <a:off x="457200" y="1484313"/>
            <a:ext cx="8229600" cy="4383087"/>
          </a:xfrm>
        </p:spPr>
        <p:txBody>
          <a:bodyPr/>
          <a:lstStyle/>
          <a:p>
            <a:pPr eaLnBrk="1" hangingPunct="1">
              <a:lnSpc>
                <a:spcPct val="80000"/>
              </a:lnSpc>
            </a:pPr>
            <a:r>
              <a:rPr lang="en-US" sz="2800" smtClean="0"/>
              <a:t>Orang membentuk kelompok kerja, butuh kerjasama dan butuh komunikasi</a:t>
            </a:r>
          </a:p>
          <a:p>
            <a:pPr eaLnBrk="1" hangingPunct="1">
              <a:lnSpc>
                <a:spcPct val="80000"/>
              </a:lnSpc>
            </a:pPr>
            <a:r>
              <a:rPr lang="en-US" sz="2800" smtClean="0"/>
              <a:t>Bekerjasama setiap saat dan memungkinkan bekerja dg Web</a:t>
            </a:r>
          </a:p>
          <a:p>
            <a:pPr lvl="1" eaLnBrk="1" hangingPunct="1">
              <a:lnSpc>
                <a:spcPct val="80000"/>
              </a:lnSpc>
              <a:buFont typeface="Wingdings" pitchFamily="2" charset="2"/>
              <a:buNone/>
            </a:pPr>
            <a:r>
              <a:rPr lang="en-US" sz="2400" smtClean="0"/>
              <a:t>Mis. Sistem Pembelajaran Jarak Jauh</a:t>
            </a:r>
          </a:p>
          <a:p>
            <a:pPr lvl="1" eaLnBrk="1" hangingPunct="1">
              <a:lnSpc>
                <a:spcPct val="80000"/>
              </a:lnSpc>
              <a:buFont typeface="Wingdings" pitchFamily="2" charset="2"/>
              <a:buNone/>
            </a:pPr>
            <a:r>
              <a:rPr lang="en-US" sz="2400" smtClean="0"/>
              <a:t>Keuntungan :  1. Lebih efektif dan Fleksible</a:t>
            </a:r>
          </a:p>
          <a:p>
            <a:pPr lvl="1" eaLnBrk="1" hangingPunct="1">
              <a:lnSpc>
                <a:spcPct val="80000"/>
              </a:lnSpc>
              <a:buFont typeface="Wingdings" pitchFamily="2" charset="2"/>
              <a:buNone/>
            </a:pPr>
            <a:r>
              <a:rPr lang="en-US" sz="2400" smtClean="0"/>
              <a:t>			       2.Pelajar tetap masih bisa bekerja</a:t>
            </a:r>
          </a:p>
          <a:p>
            <a:pPr lvl="1" eaLnBrk="1" hangingPunct="1">
              <a:lnSpc>
                <a:spcPct val="80000"/>
              </a:lnSpc>
              <a:buFont typeface="Wingdings" pitchFamily="2" charset="2"/>
              <a:buNone/>
            </a:pPr>
            <a:r>
              <a:rPr lang="en-US" sz="2400" smtClean="0"/>
              <a:t>			       3. Akses dpt dilakukan setiap saat</a:t>
            </a:r>
          </a:p>
          <a:p>
            <a:pPr lvl="1" eaLnBrk="1" hangingPunct="1">
              <a:lnSpc>
                <a:spcPct val="80000"/>
              </a:lnSpc>
              <a:buFont typeface="Wingdings" pitchFamily="2" charset="2"/>
              <a:buNone/>
            </a:pPr>
            <a:r>
              <a:rPr lang="en-US" sz="2400" smtClean="0"/>
              <a:t>	                    4. Dapat menyajikan teknologi baru</a:t>
            </a:r>
          </a:p>
          <a:p>
            <a:pPr lvl="1" eaLnBrk="1" hangingPunct="1">
              <a:lnSpc>
                <a:spcPct val="80000"/>
              </a:lnSpc>
              <a:buFont typeface="Wingdings" pitchFamily="2" charset="2"/>
              <a:buNone/>
            </a:pPr>
            <a:r>
              <a:rPr lang="en-US" sz="2400" smtClean="0"/>
              <a:t>			       5. Lebih ekonomis krn tdk perlu langsung </a:t>
            </a:r>
          </a:p>
          <a:p>
            <a:pPr lvl="1" eaLnBrk="1" hangingPunct="1">
              <a:lnSpc>
                <a:spcPct val="80000"/>
              </a:lnSpc>
              <a:buFont typeface="Wingdings" pitchFamily="2" charset="2"/>
              <a:buNone/>
            </a:pPr>
            <a:r>
              <a:rPr lang="en-US" sz="2400" smtClean="0"/>
              <a:t>			           bertatapmuka</a:t>
            </a:r>
          </a:p>
          <a:p>
            <a:pPr eaLnBrk="1" hangingPunct="1">
              <a:lnSpc>
                <a:spcPct val="80000"/>
              </a:lnSpc>
              <a:buFont typeface="Wingdings" pitchFamily="2" charset="2"/>
              <a:buNone/>
            </a:pPr>
            <a:endParaRPr lang="en-US" sz="28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9220" name="Rectangle 2"/>
          <p:cNvSpPr>
            <a:spLocks noGrp="1" noChangeArrowheads="1"/>
          </p:cNvSpPr>
          <p:nvPr>
            <p:ph type="title"/>
          </p:nvPr>
        </p:nvSpPr>
        <p:spPr>
          <a:xfrm>
            <a:off x="457200" y="41275"/>
            <a:ext cx="8229600" cy="1371600"/>
          </a:xfrm>
        </p:spPr>
        <p:txBody>
          <a:bodyPr/>
          <a:lstStyle/>
          <a:p>
            <a:pPr eaLnBrk="1" hangingPunct="1"/>
            <a:r>
              <a:rPr lang="en-US" smtClean="0"/>
              <a:t>Arsitektur GSS Detil</a:t>
            </a:r>
            <a:endParaRPr lang="id-ID" smtClean="0"/>
          </a:p>
        </p:txBody>
      </p:sp>
      <p:sp>
        <p:nvSpPr>
          <p:cNvPr id="9221" name="Rectangle 5"/>
          <p:cNvSpPr>
            <a:spLocks noChangeArrowheads="1"/>
          </p:cNvSpPr>
          <p:nvPr/>
        </p:nvSpPr>
        <p:spPr bwMode="auto">
          <a:xfrm>
            <a:off x="0" y="1538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9218" name="Object 4"/>
          <p:cNvGraphicFramePr>
            <a:graphicFrameLocks noChangeAspect="1"/>
          </p:cNvGraphicFramePr>
          <p:nvPr/>
        </p:nvGraphicFramePr>
        <p:xfrm>
          <a:off x="900113" y="1196975"/>
          <a:ext cx="7704137" cy="5445125"/>
        </p:xfrm>
        <a:graphic>
          <a:graphicData uri="http://schemas.openxmlformats.org/presentationml/2006/ole">
            <mc:AlternateContent xmlns:mc="http://schemas.openxmlformats.org/markup-compatibility/2006">
              <mc:Choice xmlns:v="urn:schemas-microsoft-com:vml" Requires="v">
                <p:oleObj spid="_x0000_s9222" name="Picture" r:id="rId4" imgW="5604091" imgH="5608808" progId="Word.Picture.8">
                  <p:embed/>
                </p:oleObj>
              </mc:Choice>
              <mc:Fallback>
                <p:oleObj name="Picture" r:id="rId4" imgW="5604091" imgH="5608808"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15408" b="14241"/>
                      <a:stretch>
                        <a:fillRect/>
                      </a:stretch>
                    </p:blipFill>
                    <p:spPr bwMode="auto">
                      <a:xfrm>
                        <a:off x="900113" y="1196975"/>
                        <a:ext cx="7704137" cy="544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2227" name="Rectangle 2"/>
          <p:cNvSpPr>
            <a:spLocks noGrp="1" noChangeArrowheads="1"/>
          </p:cNvSpPr>
          <p:nvPr>
            <p:ph type="title"/>
          </p:nvPr>
        </p:nvSpPr>
        <p:spPr/>
        <p:txBody>
          <a:bodyPr/>
          <a:lstStyle/>
          <a:p>
            <a:pPr eaLnBrk="1" hangingPunct="1"/>
            <a:r>
              <a:rPr lang="en-US" smtClean="0"/>
              <a:t>Groupware</a:t>
            </a:r>
            <a:endParaRPr lang="id-ID" smtClean="0"/>
          </a:p>
        </p:txBody>
      </p:sp>
      <p:sp>
        <p:nvSpPr>
          <p:cNvPr id="52228" name="Rectangle 3"/>
          <p:cNvSpPr>
            <a:spLocks noGrp="1" noChangeArrowheads="1"/>
          </p:cNvSpPr>
          <p:nvPr>
            <p:ph type="body" idx="1"/>
          </p:nvPr>
        </p:nvSpPr>
        <p:spPr/>
        <p:txBody>
          <a:bodyPr/>
          <a:lstStyle/>
          <a:p>
            <a:pPr eaLnBrk="1" hangingPunct="1"/>
            <a:r>
              <a:rPr lang="en-US" smtClean="0"/>
              <a:t>Perangkat lunak yang mendukung GSS biasa disebut </a:t>
            </a:r>
            <a:r>
              <a:rPr lang="en-US" b="1" i="1" smtClean="0"/>
              <a:t>Groupware</a:t>
            </a:r>
            <a:r>
              <a:rPr lang="en-US" smtClean="0"/>
              <a:t> </a:t>
            </a:r>
          </a:p>
          <a:p>
            <a:pPr eaLnBrk="1" hangingPunct="1"/>
            <a:r>
              <a:rPr lang="en-US" smtClean="0"/>
              <a:t>Salah satu contohnya adalah Lotus Notes yang berjalan pada platform Windows.</a:t>
            </a:r>
            <a:endParaRPr lang="id-ID"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3251" name="Rectangle 2"/>
          <p:cNvSpPr>
            <a:spLocks noGrp="1" noChangeArrowheads="1"/>
          </p:cNvSpPr>
          <p:nvPr>
            <p:ph type="title"/>
          </p:nvPr>
        </p:nvSpPr>
        <p:spPr/>
        <p:txBody>
          <a:bodyPr/>
          <a:lstStyle/>
          <a:p>
            <a:pPr eaLnBrk="1" hangingPunct="1"/>
            <a:r>
              <a:rPr lang="en-US" smtClean="0"/>
              <a:t>Sistem Pendukung Cerdas</a:t>
            </a:r>
            <a:endParaRPr lang="id-ID" smtClean="0"/>
          </a:p>
        </p:txBody>
      </p:sp>
      <p:sp>
        <p:nvSpPr>
          <p:cNvPr id="53252" name="Rectangle 3"/>
          <p:cNvSpPr>
            <a:spLocks noGrp="1" noChangeArrowheads="1"/>
          </p:cNvSpPr>
          <p:nvPr>
            <p:ph type="body" idx="1"/>
          </p:nvPr>
        </p:nvSpPr>
        <p:spPr/>
        <p:txBody>
          <a:bodyPr/>
          <a:lstStyle/>
          <a:p>
            <a:pPr eaLnBrk="1" hangingPunct="1">
              <a:lnSpc>
                <a:spcPct val="90000"/>
              </a:lnSpc>
            </a:pPr>
            <a:r>
              <a:rPr lang="en-US" sz="2400" smtClean="0"/>
              <a:t>Kadangkala hanya disebut sistem cerdas adalah sistem yang memiliki kemampuan seperti kecerdasan manusia</a:t>
            </a:r>
          </a:p>
          <a:p>
            <a:pPr eaLnBrk="1" hangingPunct="1">
              <a:lnSpc>
                <a:spcPct val="90000"/>
              </a:lnSpc>
            </a:pPr>
            <a:r>
              <a:rPr lang="en-US" sz="2400" smtClean="0"/>
              <a:t>Beberapa sifat sistem ini:</a:t>
            </a:r>
          </a:p>
          <a:p>
            <a:pPr lvl="1" eaLnBrk="1" hangingPunct="1">
              <a:lnSpc>
                <a:spcPct val="90000"/>
              </a:lnSpc>
            </a:pPr>
            <a:r>
              <a:rPr lang="en-US" sz="2000" smtClean="0"/>
              <a:t>Belajar atau memahami permasalahan berdasarkan pengalaman</a:t>
            </a:r>
          </a:p>
          <a:p>
            <a:pPr lvl="1" eaLnBrk="1" hangingPunct="1">
              <a:lnSpc>
                <a:spcPct val="90000"/>
              </a:lnSpc>
            </a:pPr>
            <a:r>
              <a:rPr lang="en-US" sz="2000" smtClean="0"/>
              <a:t>Memberikan tanggapan yang cepat dan memuaskan terhadap situasi-situasi baru</a:t>
            </a:r>
          </a:p>
          <a:p>
            <a:pPr lvl="1" eaLnBrk="1" hangingPunct="1">
              <a:lnSpc>
                <a:spcPct val="90000"/>
              </a:lnSpc>
            </a:pPr>
            <a:r>
              <a:rPr lang="en-US" sz="2000" smtClean="0"/>
              <a:t>Mampu menangani masalah yang kompleks (masalah semiterstruktur)</a:t>
            </a:r>
          </a:p>
          <a:p>
            <a:pPr lvl="1" eaLnBrk="1" hangingPunct="1">
              <a:lnSpc>
                <a:spcPct val="90000"/>
              </a:lnSpc>
            </a:pPr>
            <a:r>
              <a:rPr lang="en-US" sz="2000" smtClean="0"/>
              <a:t>Memecahkan permasalahan berdasarkan penalaran</a:t>
            </a:r>
          </a:p>
          <a:p>
            <a:pPr lvl="1" eaLnBrk="1" hangingPunct="1">
              <a:lnSpc>
                <a:spcPct val="90000"/>
              </a:lnSpc>
            </a:pPr>
            <a:r>
              <a:rPr lang="en-US" sz="2000" smtClean="0"/>
              <a:t>Menggunakan pengetahuan untuk menyelesaikan permasalahan</a:t>
            </a:r>
            <a:endParaRPr lang="id-ID" sz="20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4275" name="Rectangle 2"/>
          <p:cNvSpPr>
            <a:spLocks noGrp="1" noChangeArrowheads="1"/>
          </p:cNvSpPr>
          <p:nvPr>
            <p:ph type="title"/>
          </p:nvPr>
        </p:nvSpPr>
        <p:spPr/>
        <p:txBody>
          <a:bodyPr/>
          <a:lstStyle/>
          <a:p>
            <a:pPr eaLnBrk="1" hangingPunct="1"/>
            <a:r>
              <a:rPr lang="en-US" sz="4000" smtClean="0"/>
              <a:t>Aplikasi Sistem Cerdas pada Bisnis</a:t>
            </a:r>
            <a:endParaRPr lang="id-ID" sz="4000" smtClean="0"/>
          </a:p>
        </p:txBody>
      </p:sp>
      <p:sp>
        <p:nvSpPr>
          <p:cNvPr id="54276" name="Rectangle 3"/>
          <p:cNvSpPr>
            <a:spLocks noGrp="1" noChangeArrowheads="1"/>
          </p:cNvSpPr>
          <p:nvPr>
            <p:ph type="body" idx="1"/>
          </p:nvPr>
        </p:nvSpPr>
        <p:spPr/>
        <p:txBody>
          <a:bodyPr/>
          <a:lstStyle/>
          <a:p>
            <a:pPr eaLnBrk="1" hangingPunct="1"/>
            <a:r>
              <a:rPr lang="en-US" b="1" smtClean="0"/>
              <a:t>Sistem pakar</a:t>
            </a:r>
            <a:r>
              <a:rPr lang="en-US" smtClean="0"/>
              <a:t> (</a:t>
            </a:r>
            <a:r>
              <a:rPr lang="en-US" i="1" smtClean="0"/>
              <a:t>expert system</a:t>
            </a:r>
            <a:r>
              <a:rPr lang="en-US" smtClean="0"/>
              <a:t>), yaitu sistem yang meniru kepakaran (keahlian) seseorang dalam bidang tertentu dalam menyelesaikan suatu permasalahan (Horn, 1986)</a:t>
            </a:r>
            <a:r>
              <a:rPr lang="id-ID" smtClean="0"/>
              <a:t> </a:t>
            </a:r>
            <a:endParaRPr lang="en-US" smtClean="0"/>
          </a:p>
          <a:p>
            <a:pPr eaLnBrk="1" hangingPunct="1"/>
            <a:r>
              <a:rPr lang="en-US" b="1" smtClean="0"/>
              <a:t>Sistem pengolahan bahasa alami</a:t>
            </a:r>
            <a:r>
              <a:rPr lang="en-US" smtClean="0"/>
              <a:t> (</a:t>
            </a:r>
            <a:r>
              <a:rPr lang="en-US" i="1" smtClean="0"/>
              <a:t>natural language processing</a:t>
            </a:r>
            <a:r>
              <a:rPr lang="en-US" smtClean="0"/>
              <a:t>)</a:t>
            </a:r>
            <a:endParaRPr lang="id-ID"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5299" name="Rectangle 2"/>
          <p:cNvSpPr>
            <a:spLocks noGrp="1" noChangeArrowheads="1"/>
          </p:cNvSpPr>
          <p:nvPr>
            <p:ph type="title"/>
          </p:nvPr>
        </p:nvSpPr>
        <p:spPr/>
        <p:txBody>
          <a:bodyPr/>
          <a:lstStyle/>
          <a:p>
            <a:pPr eaLnBrk="1" hangingPunct="1"/>
            <a:r>
              <a:rPr lang="en-US" smtClean="0"/>
              <a:t>Contoh Aplikasi Sistem Pakar</a:t>
            </a:r>
            <a:endParaRPr lang="id-ID" smtClean="0"/>
          </a:p>
        </p:txBody>
      </p:sp>
      <p:pic>
        <p:nvPicPr>
          <p:cNvPr id="55300" name="Picture 4" descr="es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514475"/>
            <a:ext cx="7705725" cy="493871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1028" name="Rectangle 2"/>
          <p:cNvSpPr>
            <a:spLocks noGrp="1" noChangeArrowheads="1"/>
          </p:cNvSpPr>
          <p:nvPr>
            <p:ph type="title"/>
          </p:nvPr>
        </p:nvSpPr>
        <p:spPr/>
        <p:txBody>
          <a:bodyPr/>
          <a:lstStyle/>
          <a:p>
            <a:pPr eaLnBrk="1" hangingPunct="1"/>
            <a:r>
              <a:rPr lang="en-US" smtClean="0"/>
              <a:t>(Lanjutan…)</a:t>
            </a:r>
            <a:endParaRPr lang="id-ID" smtClean="0"/>
          </a:p>
        </p:txBody>
      </p:sp>
      <p:sp>
        <p:nvSpPr>
          <p:cNvPr id="1029" name="Rectangle 3"/>
          <p:cNvSpPr>
            <a:spLocks noChangeArrowheads="1"/>
          </p:cNvSpPr>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sp>
        <p:nvSpPr>
          <p:cNvPr id="1030" name="Rectangle 22"/>
          <p:cNvSpPr>
            <a:spLocks noChangeArrowheads="1"/>
          </p:cNvSpPr>
          <p:nvPr/>
        </p:nvSpPr>
        <p:spPr bwMode="auto">
          <a:xfrm>
            <a:off x="0" y="4706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914400" algn="l"/>
                <a:tab pos="-457200" algn="l"/>
                <a:tab pos="269875" algn="l"/>
              </a:tabLst>
            </a:pPr>
            <a:endParaRPr lang="en-US"/>
          </a:p>
        </p:txBody>
      </p:sp>
      <p:sp>
        <p:nvSpPr>
          <p:cNvPr id="1031" name="Rectangle 24"/>
          <p:cNvSpPr>
            <a:spLocks noChangeArrowheads="1"/>
          </p:cNvSpPr>
          <p:nvPr/>
        </p:nvSpPr>
        <p:spPr bwMode="auto">
          <a:xfrm>
            <a:off x="0" y="2157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6" name="Object 23"/>
          <p:cNvGraphicFramePr>
            <a:graphicFrameLocks noChangeAspect="1"/>
          </p:cNvGraphicFramePr>
          <p:nvPr/>
        </p:nvGraphicFramePr>
        <p:xfrm>
          <a:off x="1331913" y="1436688"/>
          <a:ext cx="7812087" cy="4300537"/>
        </p:xfrm>
        <a:graphic>
          <a:graphicData uri="http://schemas.openxmlformats.org/presentationml/2006/ole">
            <mc:AlternateContent xmlns:mc="http://schemas.openxmlformats.org/markup-compatibility/2006">
              <mc:Choice xmlns:v="urn:schemas-microsoft-com:vml" Requires="v">
                <p:oleObj spid="_x0000_s1032" name="Picture" r:id="rId4" imgW="6324550" imgH="3719256" progId="Word.Picture.8">
                  <p:embed/>
                </p:oleObj>
              </mc:Choice>
              <mc:Fallback>
                <p:oleObj name="Picture" r:id="rId4" imgW="6324550" imgH="3719256" progId="Word.Picture.8">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r="25323" b="30035"/>
                      <a:stretch>
                        <a:fillRect/>
                      </a:stretch>
                    </p:blipFill>
                    <p:spPr bwMode="auto">
                      <a:xfrm>
                        <a:off x="1331913" y="1436688"/>
                        <a:ext cx="7812087" cy="430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6323" name="Rectangle 2"/>
          <p:cNvSpPr>
            <a:spLocks noGrp="1" noChangeArrowheads="1"/>
          </p:cNvSpPr>
          <p:nvPr>
            <p:ph type="title"/>
          </p:nvPr>
        </p:nvSpPr>
        <p:spPr/>
        <p:txBody>
          <a:bodyPr/>
          <a:lstStyle/>
          <a:p>
            <a:pPr eaLnBrk="1" hangingPunct="1"/>
            <a:r>
              <a:rPr lang="en-GB" b="1" smtClean="0"/>
              <a:t>Karakteristik Sistem Pakar</a:t>
            </a:r>
            <a:endParaRPr lang="en-US" b="1" smtClean="0"/>
          </a:p>
        </p:txBody>
      </p:sp>
      <p:sp>
        <p:nvSpPr>
          <p:cNvPr id="56324" name="Rectangle 3"/>
          <p:cNvSpPr>
            <a:spLocks noGrp="1" noChangeArrowheads="1"/>
          </p:cNvSpPr>
          <p:nvPr>
            <p:ph type="body" idx="1"/>
          </p:nvPr>
        </p:nvSpPr>
        <p:spPr>
          <a:xfrm>
            <a:off x="457200" y="1557338"/>
            <a:ext cx="8229600" cy="4895850"/>
          </a:xfrm>
        </p:spPr>
        <p:txBody>
          <a:bodyPr/>
          <a:lstStyle/>
          <a:p>
            <a:pPr eaLnBrk="1" hangingPunct="1">
              <a:lnSpc>
                <a:spcPct val="80000"/>
              </a:lnSpc>
            </a:pPr>
            <a:endParaRPr lang="en-GB" sz="1600" smtClean="0"/>
          </a:p>
          <a:p>
            <a:pPr eaLnBrk="1" hangingPunct="1">
              <a:lnSpc>
                <a:spcPct val="80000"/>
              </a:lnSpc>
            </a:pPr>
            <a:r>
              <a:rPr lang="en-GB" sz="2000" b="1" smtClean="0"/>
              <a:t>Sistem pakar mensimulasikan proses berfikir manusia terhadap suatu bidang permasalahan, lebih dari pada hanya bersimulasi dengan bidang permasalahannya saja</a:t>
            </a:r>
          </a:p>
          <a:p>
            <a:pPr eaLnBrk="1" hangingPunct="1">
              <a:lnSpc>
                <a:spcPct val="80000"/>
              </a:lnSpc>
              <a:buFont typeface="Wingdings" pitchFamily="2" charset="2"/>
              <a:buNone/>
            </a:pPr>
            <a:endParaRPr lang="sv-SE" sz="2000" b="1" smtClean="0"/>
          </a:p>
          <a:p>
            <a:pPr eaLnBrk="1" hangingPunct="1">
              <a:lnSpc>
                <a:spcPct val="80000"/>
              </a:lnSpc>
            </a:pPr>
            <a:r>
              <a:rPr lang="sv-SE" sz="2000" b="1" smtClean="0"/>
              <a:t>Sistem pakar melakukan proses pemikiran (</a:t>
            </a:r>
            <a:r>
              <a:rPr lang="sv-SE" sz="2000" b="1" i="1" smtClean="0"/>
              <a:t>reasoning</a:t>
            </a:r>
            <a:r>
              <a:rPr lang="sv-SE" sz="2000" b="1" smtClean="0"/>
              <a:t>) melalui representasi pengetahuan dari seorang pakar dalam rangka melakukan penghitungan secara numerik atau pencarian data </a:t>
            </a:r>
          </a:p>
          <a:p>
            <a:pPr eaLnBrk="1" hangingPunct="1">
              <a:lnSpc>
                <a:spcPct val="80000"/>
              </a:lnSpc>
              <a:buFont typeface="Wingdings" pitchFamily="2" charset="2"/>
              <a:buNone/>
            </a:pPr>
            <a:endParaRPr lang="en-GB" sz="2000" b="1" smtClean="0"/>
          </a:p>
          <a:p>
            <a:pPr eaLnBrk="1" hangingPunct="1">
              <a:lnSpc>
                <a:spcPct val="80000"/>
              </a:lnSpc>
            </a:pPr>
            <a:r>
              <a:rPr lang="en-GB" sz="2000" b="1" smtClean="0"/>
              <a:t>Sistem pakar tidak selalu menawarkan sebuah solusi, tapi dapat juga berupa lebih dari satu solusi, rekomendasi (seperti apa yang seorang konsultan lakukan), atau mungkin juga tidak ada jawaban sama sekali. Hal ini disebabkan adanya faktor heuristik (keputusan kira-kira, data yang tidak pasti) dalam proses penalarannya</a:t>
            </a:r>
          </a:p>
          <a:p>
            <a:pPr eaLnBrk="1" hangingPunct="1">
              <a:lnSpc>
                <a:spcPct val="80000"/>
              </a:lnSpc>
              <a:buFont typeface="Wingdings" pitchFamily="2" charset="2"/>
              <a:buNone/>
            </a:pPr>
            <a:endParaRPr lang="en-GB" sz="2000" b="1"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7347" name="Rectangle 2"/>
          <p:cNvSpPr>
            <a:spLocks noGrp="1" noChangeArrowheads="1"/>
          </p:cNvSpPr>
          <p:nvPr>
            <p:ph type="title"/>
          </p:nvPr>
        </p:nvSpPr>
        <p:spPr/>
        <p:txBody>
          <a:bodyPr/>
          <a:lstStyle/>
          <a:p>
            <a:pPr eaLnBrk="1" hangingPunct="1"/>
            <a:endParaRPr lang="en-US" smtClean="0"/>
          </a:p>
        </p:txBody>
      </p:sp>
      <p:sp>
        <p:nvSpPr>
          <p:cNvPr id="57348" name="Rectangle 3"/>
          <p:cNvSpPr>
            <a:spLocks noGrp="1" noChangeArrowheads="1"/>
          </p:cNvSpPr>
          <p:nvPr>
            <p:ph type="body" idx="1"/>
          </p:nvPr>
        </p:nvSpPr>
        <p:spPr/>
        <p:txBody>
          <a:bodyPr/>
          <a:lstStyle/>
          <a:p>
            <a:pPr eaLnBrk="1" hangingPunct="1">
              <a:lnSpc>
                <a:spcPct val="80000"/>
              </a:lnSpc>
            </a:pPr>
            <a:r>
              <a:rPr lang="en-GB" sz="2400" b="1" smtClean="0"/>
              <a:t>Pengembangan awal sistem pakar dilakukan oleh pakar (</a:t>
            </a:r>
            <a:r>
              <a:rPr lang="en-GB" sz="2400" b="1" i="1" smtClean="0"/>
              <a:t>expert</a:t>
            </a:r>
            <a:r>
              <a:rPr lang="en-GB" sz="2400" b="1" smtClean="0"/>
              <a:t>) dan perekayasan pengetahuan (</a:t>
            </a:r>
            <a:r>
              <a:rPr lang="en-GB" sz="2400" b="1" i="1" smtClean="0"/>
              <a:t>knowledge engineer</a:t>
            </a:r>
            <a:r>
              <a:rPr lang="en-GB" sz="2400" b="1" smtClean="0"/>
              <a:t>). Karakter ini tidak ditemukan pada program konvensional, dimana cukup dengan seorang programmer saja dalam membuat program dan pengambilan keputusannya</a:t>
            </a:r>
          </a:p>
          <a:p>
            <a:pPr eaLnBrk="1" hangingPunct="1">
              <a:lnSpc>
                <a:spcPct val="80000"/>
              </a:lnSpc>
              <a:buFont typeface="Wingdings" pitchFamily="2" charset="2"/>
              <a:buNone/>
            </a:pPr>
            <a:endParaRPr lang="sv-SE" sz="2400" b="1" smtClean="0"/>
          </a:p>
          <a:p>
            <a:pPr eaLnBrk="1" hangingPunct="1">
              <a:lnSpc>
                <a:spcPct val="80000"/>
              </a:lnSpc>
            </a:pPr>
            <a:r>
              <a:rPr lang="sv-SE" sz="2400" b="1" smtClean="0"/>
              <a:t>Sistem pakar memiliki fasilitas penjelasan (</a:t>
            </a:r>
            <a:r>
              <a:rPr lang="sv-SE" sz="2400" b="1" i="1" smtClean="0"/>
              <a:t>explanation facility</a:t>
            </a:r>
            <a:r>
              <a:rPr lang="sv-SE" sz="2400" b="1" smtClean="0"/>
              <a:t>) yang dengannya dapat menjelaskan alasan terciptanya sebuah keputusan/solusi </a:t>
            </a:r>
            <a:endParaRPr lang="en-US" sz="2400" b="1" smtClean="0"/>
          </a:p>
          <a:p>
            <a:pPr eaLnBrk="1" hangingPunct="1">
              <a:lnSpc>
                <a:spcPct val="80000"/>
              </a:lnSpc>
            </a:pPr>
            <a:endParaRPr lang="en-US" sz="1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8371" name="Rectangle 2"/>
          <p:cNvSpPr>
            <a:spLocks noGrp="1" noChangeArrowheads="1"/>
          </p:cNvSpPr>
          <p:nvPr>
            <p:ph type="title"/>
          </p:nvPr>
        </p:nvSpPr>
        <p:spPr/>
        <p:txBody>
          <a:bodyPr/>
          <a:lstStyle/>
          <a:p>
            <a:pPr eaLnBrk="1" hangingPunct="1"/>
            <a:r>
              <a:rPr lang="en-US" smtClean="0"/>
              <a:t>Contoh Aplikasi Sistem Pakar</a:t>
            </a:r>
            <a:endParaRPr lang="id-ID" smtClean="0"/>
          </a:p>
        </p:txBody>
      </p:sp>
      <p:sp>
        <p:nvSpPr>
          <p:cNvPr id="58372" name="Rectangle 5"/>
          <p:cNvSpPr>
            <a:spLocks noGrp="1" noChangeArrowheads="1"/>
          </p:cNvSpPr>
          <p:nvPr>
            <p:ph type="body" idx="1"/>
          </p:nvPr>
        </p:nvSpPr>
        <p:spPr/>
        <p:txBody>
          <a:bodyPr/>
          <a:lstStyle/>
          <a:p>
            <a:pPr eaLnBrk="1" hangingPunct="1">
              <a:lnSpc>
                <a:spcPct val="80000"/>
              </a:lnSpc>
            </a:pPr>
            <a:r>
              <a:rPr lang="en-US" sz="1800" b="1" smtClean="0"/>
              <a:t>XSEL</a:t>
            </a:r>
          </a:p>
          <a:p>
            <a:pPr eaLnBrk="1" hangingPunct="1">
              <a:lnSpc>
                <a:spcPct val="80000"/>
              </a:lnSpc>
              <a:buFont typeface="Wingdings" pitchFamily="2" charset="2"/>
              <a:buNone/>
            </a:pPr>
            <a:r>
              <a:rPr lang="en-US" sz="1800" smtClean="0"/>
              <a:t>	Sistem pakar ini dapat bertindak sebagai </a:t>
            </a:r>
            <a:r>
              <a:rPr lang="en-US" sz="1800" b="1" smtClean="0"/>
              <a:t>asisten penjual,</a:t>
            </a:r>
            <a:r>
              <a:rPr lang="en-US" sz="1800" smtClean="0"/>
              <a:t> yang membantu penjual komputer DEC memilihkan pesanan pelanggan sesuai dengan kebutuhan</a:t>
            </a:r>
          </a:p>
          <a:p>
            <a:pPr eaLnBrk="1" hangingPunct="1">
              <a:lnSpc>
                <a:spcPct val="80000"/>
              </a:lnSpc>
              <a:buFont typeface="Wingdings" pitchFamily="2" charset="2"/>
              <a:buNone/>
            </a:pPr>
            <a:endParaRPr lang="en-US" sz="1800" smtClean="0"/>
          </a:p>
          <a:p>
            <a:pPr eaLnBrk="1" hangingPunct="1">
              <a:lnSpc>
                <a:spcPct val="80000"/>
              </a:lnSpc>
            </a:pPr>
            <a:r>
              <a:rPr lang="en-US" sz="1800" b="1" smtClean="0"/>
              <a:t>MYCIN</a:t>
            </a:r>
          </a:p>
          <a:p>
            <a:pPr eaLnBrk="1" hangingPunct="1">
              <a:lnSpc>
                <a:spcPct val="80000"/>
              </a:lnSpc>
              <a:buFont typeface="Wingdings" pitchFamily="2" charset="2"/>
              <a:buNone/>
            </a:pPr>
            <a:r>
              <a:rPr lang="en-US" sz="1800" smtClean="0"/>
              <a:t>	Sistem ini dikembangkan  di Universitas Stanford pada pertengahan 1970-an dengan tujuan untuk </a:t>
            </a:r>
            <a:r>
              <a:rPr lang="en-US" sz="1800" b="1" smtClean="0"/>
              <a:t>membantu jurumedis dalam mendiagnosa penyakit</a:t>
            </a:r>
            <a:r>
              <a:rPr lang="en-US" sz="1800" smtClean="0"/>
              <a:t> yang disebabkan bakteri.</a:t>
            </a:r>
          </a:p>
          <a:p>
            <a:pPr eaLnBrk="1" hangingPunct="1">
              <a:lnSpc>
                <a:spcPct val="80000"/>
              </a:lnSpc>
              <a:buFont typeface="Wingdings" pitchFamily="2" charset="2"/>
              <a:buNone/>
            </a:pPr>
            <a:endParaRPr lang="en-US" sz="1800" smtClean="0"/>
          </a:p>
          <a:p>
            <a:pPr eaLnBrk="1" hangingPunct="1">
              <a:lnSpc>
                <a:spcPct val="80000"/>
              </a:lnSpc>
            </a:pPr>
            <a:r>
              <a:rPr lang="en-US" sz="1800" b="1" smtClean="0"/>
              <a:t>PROSPECTOR</a:t>
            </a:r>
          </a:p>
          <a:p>
            <a:pPr eaLnBrk="1" hangingPunct="1">
              <a:lnSpc>
                <a:spcPct val="80000"/>
              </a:lnSpc>
              <a:buFont typeface="Wingdings" pitchFamily="2" charset="2"/>
              <a:buNone/>
            </a:pPr>
            <a:r>
              <a:rPr lang="en-US" sz="1800" smtClean="0"/>
              <a:t>	Sistem ini diciptakan oleh Richard Duda, Peter Hard, dan Rene Reboh pada tahun 1978 yang menyediakan kemampuan seperti seorang pakar </a:t>
            </a:r>
            <a:r>
              <a:rPr lang="en-US" sz="1800" b="1" smtClean="0"/>
              <a:t>di bidang geologi.</a:t>
            </a:r>
            <a:endParaRPr lang="id-ID" sz="1800"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59395" name="Rectangle 2"/>
          <p:cNvSpPr>
            <a:spLocks noGrp="1" noChangeArrowheads="1"/>
          </p:cNvSpPr>
          <p:nvPr>
            <p:ph type="title"/>
          </p:nvPr>
        </p:nvSpPr>
        <p:spPr/>
        <p:txBody>
          <a:bodyPr/>
          <a:lstStyle/>
          <a:p>
            <a:pPr eaLnBrk="1" hangingPunct="1"/>
            <a:r>
              <a:rPr lang="en-US" smtClean="0"/>
              <a:t>Contoh Dialog Sistem Pakar</a:t>
            </a:r>
            <a:endParaRPr lang="id-ID" smtClean="0"/>
          </a:p>
        </p:txBody>
      </p:sp>
      <p:sp>
        <p:nvSpPr>
          <p:cNvPr id="59396" name="Text Box 4"/>
          <p:cNvSpPr txBox="1">
            <a:spLocks noChangeArrowheads="1"/>
          </p:cNvSpPr>
          <p:nvPr/>
        </p:nvSpPr>
        <p:spPr bwMode="auto">
          <a:xfrm>
            <a:off x="611188" y="2349500"/>
            <a:ext cx="80645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Sistem pakar:	Apakah buah berbentuk bulat?</a:t>
            </a:r>
          </a:p>
          <a:p>
            <a:pPr eaLnBrk="1" hangingPunct="1"/>
            <a:r>
              <a:rPr lang="en-US"/>
              <a:t>Pemakai:	Ya</a:t>
            </a:r>
          </a:p>
          <a:p>
            <a:pPr eaLnBrk="1" hangingPunct="1"/>
            <a:r>
              <a:rPr lang="en-US"/>
              <a:t>Sistem pakar:	Apakah buah berwarna hijau ketika muda dan kuning ketika</a:t>
            </a:r>
          </a:p>
          <a:p>
            <a:pPr eaLnBrk="1" hangingPunct="1"/>
            <a:r>
              <a:rPr lang="en-US"/>
              <a:t>		 sudah tua?</a:t>
            </a:r>
          </a:p>
          <a:p>
            <a:pPr eaLnBrk="1" hangingPunct="1"/>
            <a:r>
              <a:rPr lang="en-US"/>
              <a:t>Pemakai:	Tidak</a:t>
            </a:r>
          </a:p>
          <a:p>
            <a:pPr eaLnBrk="1" hangingPunct="1"/>
            <a:r>
              <a:rPr lang="en-US"/>
              <a:t>Sistem pakar:	Apakah buah berwarna hijau ketika muda dan merah ketika</a:t>
            </a:r>
          </a:p>
          <a:p>
            <a:pPr eaLnBrk="1" hangingPunct="1"/>
            <a:r>
              <a:rPr lang="en-US"/>
              <a:t>		 sudah tua?</a:t>
            </a:r>
          </a:p>
          <a:p>
            <a:pPr eaLnBrk="1" hangingPunct="1"/>
            <a:r>
              <a:rPr lang="en-US"/>
              <a:t>Pemakai:	Ya</a:t>
            </a:r>
          </a:p>
          <a:p>
            <a:pPr eaLnBrk="1" hangingPunct="1"/>
            <a:r>
              <a:rPr lang="en-US"/>
              <a:t>Sistem pakar:	Apakah berbatang?</a:t>
            </a:r>
          </a:p>
          <a:p>
            <a:pPr eaLnBrk="1" hangingPunct="1"/>
            <a:r>
              <a:rPr lang="en-US"/>
              <a:t>Pemakai:	Ya</a:t>
            </a:r>
          </a:p>
          <a:p>
            <a:pPr eaLnBrk="1" hangingPunct="1"/>
            <a:r>
              <a:rPr lang="en-US"/>
              <a:t>Sistem pakar:	Menurut pengetahuan yang saya miliki, Apel memenuhi</a:t>
            </a:r>
          </a:p>
          <a:p>
            <a:pPr eaLnBrk="1" hangingPunct="1"/>
            <a:r>
              <a:rPr lang="en-US"/>
              <a:t>		 kriteria yang Anda sebutkan.</a:t>
            </a:r>
            <a:endParaRPr lang="id-ID"/>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60419" name="Rectangle 2"/>
          <p:cNvSpPr>
            <a:spLocks noGrp="1" noChangeArrowheads="1"/>
          </p:cNvSpPr>
          <p:nvPr>
            <p:ph type="title"/>
          </p:nvPr>
        </p:nvSpPr>
        <p:spPr/>
        <p:txBody>
          <a:bodyPr/>
          <a:lstStyle/>
          <a:p>
            <a:pPr eaLnBrk="1" hangingPunct="1"/>
            <a:r>
              <a:rPr lang="sv-SE" b="1" smtClean="0"/>
              <a:t>Struktur Sistem Pakar</a:t>
            </a:r>
            <a:r>
              <a:rPr lang="en-US" smtClean="0"/>
              <a:t> </a:t>
            </a:r>
          </a:p>
        </p:txBody>
      </p:sp>
      <p:pic>
        <p:nvPicPr>
          <p:cNvPr id="60420" name="Picture 3" descr="struct"/>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628775"/>
            <a:ext cx="8497887" cy="4537075"/>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10244" name="Rectangle 2"/>
          <p:cNvSpPr>
            <a:spLocks noGrp="1" noChangeArrowheads="1"/>
          </p:cNvSpPr>
          <p:nvPr>
            <p:ph type="title"/>
          </p:nvPr>
        </p:nvSpPr>
        <p:spPr>
          <a:xfrm>
            <a:off x="457200" y="115888"/>
            <a:ext cx="8229600" cy="1371600"/>
          </a:xfrm>
        </p:spPr>
        <p:txBody>
          <a:bodyPr/>
          <a:lstStyle/>
          <a:p>
            <a:pPr eaLnBrk="1" hangingPunct="1"/>
            <a:r>
              <a:rPr lang="en-US" smtClean="0"/>
              <a:t>Model Konseptual Sistem Pakar</a:t>
            </a:r>
            <a:endParaRPr lang="id-ID" smtClean="0"/>
          </a:p>
        </p:txBody>
      </p:sp>
      <p:sp>
        <p:nvSpPr>
          <p:cNvPr id="10245" name="Rectangle 5"/>
          <p:cNvSpPr>
            <a:spLocks noChangeArrowheads="1"/>
          </p:cNvSpPr>
          <p:nvPr/>
        </p:nvSpPr>
        <p:spPr bwMode="auto">
          <a:xfrm>
            <a:off x="0" y="2519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42" name="Object 4"/>
          <p:cNvGraphicFramePr>
            <a:graphicFrameLocks noChangeAspect="1"/>
          </p:cNvGraphicFramePr>
          <p:nvPr/>
        </p:nvGraphicFramePr>
        <p:xfrm>
          <a:off x="360363" y="1412875"/>
          <a:ext cx="8172450" cy="5157788"/>
        </p:xfrm>
        <a:graphic>
          <a:graphicData uri="http://schemas.openxmlformats.org/presentationml/2006/ole">
            <mc:AlternateContent xmlns:mc="http://schemas.openxmlformats.org/markup-compatibility/2006">
              <mc:Choice xmlns:v="urn:schemas-microsoft-com:vml" Requires="v">
                <p:oleObj spid="_x0000_s10246" name="Picture" r:id="rId4" imgW="5604091" imgH="5522280" progId="Word.Picture.8">
                  <p:embed/>
                </p:oleObj>
              </mc:Choice>
              <mc:Fallback>
                <p:oleObj name="Picture" r:id="rId4" imgW="5604091" imgH="552228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t="37352" b="17039"/>
                      <a:stretch>
                        <a:fillRect/>
                      </a:stretch>
                    </p:blipFill>
                    <p:spPr bwMode="auto">
                      <a:xfrm>
                        <a:off x="360363" y="1412875"/>
                        <a:ext cx="8172450" cy="515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61443" name="Rectangle 2"/>
          <p:cNvSpPr>
            <a:spLocks noGrp="1" noChangeArrowheads="1"/>
          </p:cNvSpPr>
          <p:nvPr>
            <p:ph type="title"/>
          </p:nvPr>
        </p:nvSpPr>
        <p:spPr/>
        <p:txBody>
          <a:bodyPr/>
          <a:lstStyle/>
          <a:p>
            <a:pPr eaLnBrk="1" hangingPunct="1"/>
            <a:r>
              <a:rPr lang="en-US" smtClean="0"/>
              <a:t>Bagian Sistem Pakar</a:t>
            </a:r>
            <a:endParaRPr lang="id-ID" smtClean="0"/>
          </a:p>
        </p:txBody>
      </p:sp>
      <p:sp>
        <p:nvSpPr>
          <p:cNvPr id="61444" name="Rectangle 3"/>
          <p:cNvSpPr>
            <a:spLocks noGrp="1" noChangeArrowheads="1"/>
          </p:cNvSpPr>
          <p:nvPr>
            <p:ph type="body" idx="1"/>
          </p:nvPr>
        </p:nvSpPr>
        <p:spPr/>
        <p:txBody>
          <a:bodyPr/>
          <a:lstStyle/>
          <a:p>
            <a:pPr eaLnBrk="1" hangingPunct="1">
              <a:lnSpc>
                <a:spcPct val="90000"/>
              </a:lnSpc>
            </a:pPr>
            <a:r>
              <a:rPr lang="en-US" sz="2800" smtClean="0"/>
              <a:t>Basis pengetahuan merupakan komponen yang berisi pengetahuan-pengetahuan yang berasal dari pakar </a:t>
            </a:r>
          </a:p>
          <a:p>
            <a:pPr eaLnBrk="1" hangingPunct="1">
              <a:lnSpc>
                <a:spcPct val="90000"/>
              </a:lnSpc>
            </a:pPr>
            <a:r>
              <a:rPr lang="en-US" sz="2800" smtClean="0"/>
              <a:t>Berisi sekumpulan fakta (</a:t>
            </a:r>
            <a:r>
              <a:rPr lang="en-US" sz="2800" i="1" smtClean="0"/>
              <a:t>fact</a:t>
            </a:r>
            <a:r>
              <a:rPr lang="en-US" sz="2800" smtClean="0"/>
              <a:t>) dan aturan (</a:t>
            </a:r>
            <a:r>
              <a:rPr lang="en-US" sz="2800" i="1" smtClean="0"/>
              <a:t>rule</a:t>
            </a:r>
            <a:r>
              <a:rPr lang="en-US" sz="2800" smtClean="0"/>
              <a:t>).  Fakta berupa situasi masalah dan teori tentang area masalah</a:t>
            </a:r>
          </a:p>
          <a:p>
            <a:pPr eaLnBrk="1" hangingPunct="1">
              <a:lnSpc>
                <a:spcPct val="90000"/>
              </a:lnSpc>
            </a:pPr>
            <a:r>
              <a:rPr lang="en-US" sz="2800" smtClean="0"/>
              <a:t>Aturan adalah suatu arahan yang menggunakan pengetahuan untuk memecahkan masalah pada bidang tertentu.</a:t>
            </a:r>
            <a:endParaRPr lang="id-ID" sz="2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62467" name="Rectangle 2"/>
          <p:cNvSpPr>
            <a:spLocks noGrp="1" noChangeArrowheads="1"/>
          </p:cNvSpPr>
          <p:nvPr>
            <p:ph type="title"/>
          </p:nvPr>
        </p:nvSpPr>
        <p:spPr/>
        <p:txBody>
          <a:bodyPr/>
          <a:lstStyle/>
          <a:p>
            <a:pPr eaLnBrk="1" hangingPunct="1"/>
            <a:r>
              <a:rPr lang="en-US" smtClean="0"/>
              <a:t>Bagian Sistem Pakar</a:t>
            </a:r>
            <a:endParaRPr lang="id-ID" smtClean="0"/>
          </a:p>
        </p:txBody>
      </p:sp>
      <p:sp>
        <p:nvSpPr>
          <p:cNvPr id="62468" name="Rectangle 3"/>
          <p:cNvSpPr>
            <a:spLocks noGrp="1" noChangeArrowheads="1"/>
          </p:cNvSpPr>
          <p:nvPr>
            <p:ph type="body" idx="1"/>
          </p:nvPr>
        </p:nvSpPr>
        <p:spPr/>
        <p:txBody>
          <a:bodyPr/>
          <a:lstStyle/>
          <a:p>
            <a:pPr eaLnBrk="1" hangingPunct="1">
              <a:lnSpc>
                <a:spcPct val="80000"/>
              </a:lnSpc>
            </a:pPr>
            <a:r>
              <a:rPr lang="en-US" sz="2000" b="1" smtClean="0"/>
              <a:t>Mesin inferensi adalah komponen yang menjadi otak sistem pakar. Bagian inilah yang berfungsi melakukan penalaran dan pengambilan kesimpulan</a:t>
            </a:r>
          </a:p>
          <a:p>
            <a:pPr eaLnBrk="1" hangingPunct="1">
              <a:lnSpc>
                <a:spcPct val="80000"/>
              </a:lnSpc>
            </a:pPr>
            <a:endParaRPr lang="en-US" sz="2000" b="1" smtClean="0"/>
          </a:p>
          <a:p>
            <a:pPr eaLnBrk="1" hangingPunct="1">
              <a:lnSpc>
                <a:spcPct val="80000"/>
              </a:lnSpc>
            </a:pPr>
            <a:r>
              <a:rPr lang="en-US" sz="2000" b="1" smtClean="0"/>
              <a:t>Fasilitas penjelas merupakan komponen yang berfungsi untuk memberikan penjelasan kepada pemakai yang memintanya. Jenis pertanyaan yang dapat ditangani biasanya berupa “Mengapa” dan “Bagaimana”. Tidak semua sistem pakar menyediakan bagian ini. Contoh berikut memberikan gambaran tentang penjelasan oleh sistem pakar</a:t>
            </a:r>
          </a:p>
          <a:p>
            <a:pPr eaLnBrk="1" hangingPunct="1">
              <a:lnSpc>
                <a:spcPct val="80000"/>
              </a:lnSpc>
            </a:pPr>
            <a:endParaRPr lang="en-US" sz="2000" b="1" smtClean="0"/>
          </a:p>
          <a:p>
            <a:pPr eaLnBrk="1" hangingPunct="1">
              <a:lnSpc>
                <a:spcPct val="80000"/>
              </a:lnSpc>
            </a:pPr>
            <a:r>
              <a:rPr lang="en-US" sz="2000" b="1" smtClean="0"/>
              <a:t>Antarmuka pemakai merupakan bagian yang menjembatani antara sistem dan pemakai. Melalui bagian inilah pemakai berkomunikasi dengan sistem</a:t>
            </a:r>
            <a:r>
              <a:rPr lang="en-US" sz="2000" smtClean="0"/>
              <a:t>.</a:t>
            </a:r>
            <a:endParaRPr lang="id-ID" sz="2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11268" name="Rectangle 2"/>
          <p:cNvSpPr>
            <a:spLocks noGrp="1" noChangeArrowheads="1"/>
          </p:cNvSpPr>
          <p:nvPr>
            <p:ph type="title"/>
          </p:nvPr>
        </p:nvSpPr>
        <p:spPr>
          <a:xfrm>
            <a:off x="457200" y="457200"/>
            <a:ext cx="2314575" cy="1371600"/>
          </a:xfrm>
        </p:spPr>
        <p:txBody>
          <a:bodyPr/>
          <a:lstStyle/>
          <a:p>
            <a:pPr eaLnBrk="1" hangingPunct="1"/>
            <a:r>
              <a:rPr lang="en-US" sz="4000" smtClean="0"/>
              <a:t>Fasilitas </a:t>
            </a:r>
            <a:br>
              <a:rPr lang="en-US" sz="4000" smtClean="0"/>
            </a:br>
            <a:r>
              <a:rPr lang="en-US" sz="4000" smtClean="0"/>
              <a:t>Penjelas</a:t>
            </a:r>
            <a:endParaRPr lang="id-ID" sz="4000" smtClean="0"/>
          </a:p>
        </p:txBody>
      </p:sp>
      <p:sp>
        <p:nvSpPr>
          <p:cNvPr id="11269" name="Rectangle 5"/>
          <p:cNvSpPr>
            <a:spLocks noChangeArrowheads="1"/>
          </p:cNvSpPr>
          <p:nvPr/>
        </p:nvSpPr>
        <p:spPr bwMode="auto">
          <a:xfrm>
            <a:off x="0" y="985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1266" name="Object 4"/>
          <p:cNvGraphicFramePr>
            <a:graphicFrameLocks noChangeAspect="1"/>
          </p:cNvGraphicFramePr>
          <p:nvPr/>
        </p:nvGraphicFramePr>
        <p:xfrm>
          <a:off x="2771775" y="333375"/>
          <a:ext cx="6121400" cy="6107113"/>
        </p:xfrm>
        <a:graphic>
          <a:graphicData uri="http://schemas.openxmlformats.org/presentationml/2006/ole">
            <mc:AlternateContent xmlns:mc="http://schemas.openxmlformats.org/markup-compatibility/2006">
              <mc:Choice xmlns:v="urn:schemas-microsoft-com:vml" Requires="v">
                <p:oleObj spid="_x0000_s11270" name="Picture" r:id="rId4" imgW="4173620" imgH="5608808" progId="Word.Picture.8">
                  <p:embed/>
                </p:oleObj>
              </mc:Choice>
              <mc:Fallback>
                <p:oleObj name="Picture" r:id="rId4" imgW="4173620" imgH="5608808"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2505"/>
                      <a:stretch>
                        <a:fillRect/>
                      </a:stretch>
                    </p:blipFill>
                    <p:spPr bwMode="auto">
                      <a:xfrm>
                        <a:off x="2771775" y="333375"/>
                        <a:ext cx="6121400" cy="610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12292" name="Rectangle 2"/>
          <p:cNvSpPr>
            <a:spLocks noGrp="1" noChangeArrowheads="1"/>
          </p:cNvSpPr>
          <p:nvPr>
            <p:ph type="title"/>
          </p:nvPr>
        </p:nvSpPr>
        <p:spPr/>
        <p:txBody>
          <a:bodyPr/>
          <a:lstStyle/>
          <a:p>
            <a:pPr eaLnBrk="1" hangingPunct="1"/>
            <a:r>
              <a:rPr lang="en-US" sz="4000" smtClean="0"/>
              <a:t>Interaksi SP dengan Sistem Lain</a:t>
            </a:r>
            <a:endParaRPr lang="id-ID" sz="4000" smtClean="0"/>
          </a:p>
        </p:txBody>
      </p:sp>
      <p:sp>
        <p:nvSpPr>
          <p:cNvPr id="12293" name="Rectangle 5"/>
          <p:cNvSpPr>
            <a:spLocks noChangeArrowheads="1"/>
          </p:cNvSpPr>
          <p:nvPr/>
        </p:nvSpPr>
        <p:spPr bwMode="auto">
          <a:xfrm>
            <a:off x="0" y="176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290" name="Object 4"/>
          <p:cNvGraphicFramePr>
            <a:graphicFrameLocks noChangeAspect="1"/>
          </p:cNvGraphicFramePr>
          <p:nvPr/>
        </p:nvGraphicFramePr>
        <p:xfrm>
          <a:off x="1476375" y="1182688"/>
          <a:ext cx="6048375" cy="5251450"/>
        </p:xfrm>
        <a:graphic>
          <a:graphicData uri="http://schemas.openxmlformats.org/presentationml/2006/ole">
            <mc:AlternateContent xmlns:mc="http://schemas.openxmlformats.org/markup-compatibility/2006">
              <mc:Choice xmlns:v="urn:schemas-microsoft-com:vml" Requires="v">
                <p:oleObj spid="_x0000_s12294" name="Picture" r:id="rId4" imgW="5604091" imgH="4887382" progId="Word.Picture.8">
                  <p:embed/>
                </p:oleObj>
              </mc:Choice>
              <mc:Fallback>
                <p:oleObj name="Picture" r:id="rId4" imgW="5604091" imgH="4887382"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182688"/>
                        <a:ext cx="6048375" cy="525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19459" name="Rectangle 2"/>
          <p:cNvSpPr>
            <a:spLocks noGrp="1" noChangeArrowheads="1"/>
          </p:cNvSpPr>
          <p:nvPr>
            <p:ph type="title"/>
          </p:nvPr>
        </p:nvSpPr>
        <p:spPr/>
        <p:txBody>
          <a:bodyPr/>
          <a:lstStyle/>
          <a:p>
            <a:pPr eaLnBrk="1" hangingPunct="1"/>
            <a:r>
              <a:rPr lang="en-US" smtClean="0"/>
              <a:t>(Lanjutan…)</a:t>
            </a:r>
            <a:endParaRPr lang="id-ID" smtClean="0"/>
          </a:p>
        </p:txBody>
      </p:sp>
      <p:sp>
        <p:nvSpPr>
          <p:cNvPr id="19460" name="Rectangle 3"/>
          <p:cNvSpPr>
            <a:spLocks noGrp="1" noChangeArrowheads="1"/>
          </p:cNvSpPr>
          <p:nvPr>
            <p:ph type="body" idx="1"/>
          </p:nvPr>
        </p:nvSpPr>
        <p:spPr/>
        <p:txBody>
          <a:bodyPr/>
          <a:lstStyle/>
          <a:p>
            <a:pPr eaLnBrk="1" hangingPunct="1">
              <a:lnSpc>
                <a:spcPct val="90000"/>
              </a:lnSpc>
            </a:pPr>
            <a:r>
              <a:rPr lang="en-US" sz="2400" smtClean="0"/>
              <a:t>Sistem informasi yang mengandung karakteristik beberapa kategori  disebut sebagai </a:t>
            </a:r>
            <a:r>
              <a:rPr lang="en-US" sz="2400" b="1" smtClean="0"/>
              <a:t>sistem hibrid / Campuran </a:t>
            </a:r>
            <a:r>
              <a:rPr lang="id-ID" sz="2400" smtClean="0"/>
              <a:t> </a:t>
            </a:r>
            <a:endParaRPr lang="en-US" sz="2400" smtClean="0"/>
          </a:p>
          <a:p>
            <a:pPr eaLnBrk="1" hangingPunct="1">
              <a:lnSpc>
                <a:spcPct val="90000"/>
              </a:lnSpc>
            </a:pPr>
            <a:r>
              <a:rPr lang="en-US" sz="2400" smtClean="0"/>
              <a:t>sistem informasi yang dirancang untuk menghasilkan informasi dan mendukung pengambilan keputusan untuk berbagai level manajemen dan fungsi-fungsi bisnis, dan sekaligus melakukan pemrosesan transaksi disebut sebagai </a:t>
            </a:r>
            <a:r>
              <a:rPr lang="en-US" sz="2400" b="1" smtClean="0"/>
              <a:t>sistem informasi fungsional-silang </a:t>
            </a:r>
            <a:r>
              <a:rPr lang="en-US" sz="2400" smtClean="0"/>
              <a:t>(</a:t>
            </a:r>
            <a:r>
              <a:rPr lang="en-US" sz="2400" i="1" smtClean="0"/>
              <a:t>cross-functional information system</a:t>
            </a:r>
            <a:r>
              <a:rPr lang="en-US" sz="2400" smtClean="0"/>
              <a:t>) atau </a:t>
            </a:r>
            <a:r>
              <a:rPr lang="en-US" sz="2400" b="1" smtClean="0"/>
              <a:t>sistem informasi yang terintegrasi</a:t>
            </a:r>
            <a:r>
              <a:rPr lang="en-US" sz="2400" smtClean="0"/>
              <a:t> (</a:t>
            </a:r>
            <a:r>
              <a:rPr lang="en-US" sz="2400" i="1" smtClean="0"/>
              <a:t>integrated information system</a:t>
            </a:r>
            <a:r>
              <a:rPr lang="en-US" sz="2400" smtClean="0"/>
              <a:t>)</a:t>
            </a:r>
            <a:r>
              <a:rPr lang="id-ID" sz="2400" smtClean="0"/>
              <a:t> </a:t>
            </a:r>
            <a:r>
              <a:rPr lang="en-US" sz="2400" smtClean="0"/>
              <a:t>(O’Brien, 1991)</a:t>
            </a:r>
            <a:endParaRPr lang="id-ID" sz="2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63491" name="Rectangle 2"/>
          <p:cNvSpPr>
            <a:spLocks noGrp="1" noChangeArrowheads="1"/>
          </p:cNvSpPr>
          <p:nvPr>
            <p:ph type="title"/>
          </p:nvPr>
        </p:nvSpPr>
        <p:spPr/>
        <p:txBody>
          <a:bodyPr/>
          <a:lstStyle/>
          <a:p>
            <a:pPr eaLnBrk="1" hangingPunct="1"/>
            <a:r>
              <a:rPr lang="en-US" smtClean="0"/>
              <a:t>Sistem Informasi Geografis</a:t>
            </a:r>
            <a:endParaRPr lang="id-ID" smtClean="0"/>
          </a:p>
        </p:txBody>
      </p:sp>
      <p:sp>
        <p:nvSpPr>
          <p:cNvPr id="63492" name="Rectangle 3"/>
          <p:cNvSpPr>
            <a:spLocks noGrp="1" noChangeArrowheads="1"/>
          </p:cNvSpPr>
          <p:nvPr>
            <p:ph type="body" idx="1"/>
          </p:nvPr>
        </p:nvSpPr>
        <p:spPr/>
        <p:txBody>
          <a:bodyPr/>
          <a:lstStyle/>
          <a:p>
            <a:pPr eaLnBrk="1" hangingPunct="1"/>
            <a:r>
              <a:rPr lang="en-US" smtClean="0"/>
              <a:t>Sistem berbasis komputer yang digunakan untuk menyimpan dan memanipulasi informasi geografis (Aronoff, 1989)</a:t>
            </a:r>
          </a:p>
          <a:p>
            <a:pPr eaLnBrk="1" hangingPunct="1"/>
            <a:r>
              <a:rPr lang="en-US" smtClean="0"/>
              <a:t>Hal ini memungkinkan data dapat diakses penunjukan ke suatu lokasi dalam peta yang tersaji secara digital. </a:t>
            </a:r>
            <a:endParaRPr lang="id-ID"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64515" name="Rectangle 2"/>
          <p:cNvSpPr>
            <a:spLocks noGrp="1" noChangeArrowheads="1"/>
          </p:cNvSpPr>
          <p:nvPr>
            <p:ph type="title"/>
          </p:nvPr>
        </p:nvSpPr>
        <p:spPr/>
        <p:txBody>
          <a:bodyPr/>
          <a:lstStyle/>
          <a:p>
            <a:pPr eaLnBrk="1" hangingPunct="1"/>
            <a:r>
              <a:rPr lang="en-US" smtClean="0"/>
              <a:t>Contoh SIG</a:t>
            </a:r>
            <a:endParaRPr lang="id-ID" smtClean="0"/>
          </a:p>
        </p:txBody>
      </p:sp>
      <p:pic>
        <p:nvPicPr>
          <p:cNvPr id="64516" name="Picture 4" descr="DIT"/>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557338"/>
            <a:ext cx="4038600" cy="2908300"/>
          </a:xfrm>
          <a:solidFill>
            <a:srgbClr val="000000"/>
          </a:solidFill>
        </p:spPr>
      </p:pic>
      <p:pic>
        <p:nvPicPr>
          <p:cNvPr id="64517" name="Picture 6" descr="diy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51275" y="3279775"/>
            <a:ext cx="4038600" cy="3028950"/>
          </a:xfrm>
          <a:noFill/>
        </p:spPr>
      </p:pic>
      <p:sp>
        <p:nvSpPr>
          <p:cNvPr id="64518" name="AutoShape 8"/>
          <p:cNvSpPr>
            <a:spLocks noChangeArrowheads="1"/>
          </p:cNvSpPr>
          <p:nvPr/>
        </p:nvSpPr>
        <p:spPr bwMode="auto">
          <a:xfrm rot="2651039">
            <a:off x="3451225" y="2924175"/>
            <a:ext cx="1120775" cy="1133475"/>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smtClean="0"/>
              <a:t>Sistem Informasi Geografis</a:t>
            </a:r>
            <a:endParaRPr lang="id-ID" smtClean="0"/>
          </a:p>
        </p:txBody>
      </p:sp>
      <p:sp>
        <p:nvSpPr>
          <p:cNvPr id="65540" name="Rectangle 3"/>
          <p:cNvSpPr>
            <a:spLocks noGrp="1" noChangeArrowheads="1"/>
          </p:cNvSpPr>
          <p:nvPr>
            <p:ph type="body" idx="1"/>
          </p:nvPr>
        </p:nvSpPr>
        <p:spPr/>
        <p:txBody>
          <a:bodyPr/>
          <a:lstStyle/>
          <a:p>
            <a:pPr eaLnBrk="1" hangingPunct="1">
              <a:lnSpc>
                <a:spcPct val="90000"/>
              </a:lnSpc>
            </a:pPr>
            <a:r>
              <a:rPr lang="en-US" sz="2400" smtClean="0"/>
              <a:t>Kebanyakan GIS menggunakan konsep “lapis” (</a:t>
            </a:r>
            <a:r>
              <a:rPr lang="en-US" sz="2400" i="1" smtClean="0"/>
              <a:t>layer</a:t>
            </a:r>
            <a:r>
              <a:rPr lang="en-US" sz="2400" smtClean="0"/>
              <a:t>). Setiap lapisan mewakili satu fitur geografi dalam area yang sama dan selanjutnya semua lapisan bisa saling ditumpuk untuk mendapatkan informasi yang lengkap</a:t>
            </a:r>
          </a:p>
          <a:p>
            <a:pPr eaLnBrk="1" hangingPunct="1">
              <a:lnSpc>
                <a:spcPct val="90000"/>
              </a:lnSpc>
            </a:pPr>
            <a:r>
              <a:rPr lang="en-US" sz="2400" smtClean="0"/>
              <a:t>Setiap lapisan dapat dibayangkan seperti plastik transparan yang mengandung hanya gambar tertentu</a:t>
            </a:r>
          </a:p>
          <a:p>
            <a:pPr eaLnBrk="1" hangingPunct="1">
              <a:lnSpc>
                <a:spcPct val="90000"/>
              </a:lnSpc>
            </a:pPr>
            <a:r>
              <a:rPr lang="en-US" sz="2400" smtClean="0"/>
              <a:t>Pemakai bisa memilih transparan-transparan yang dikehendaki dan kemudian saling ditumpangkan sehingga akan diperoleh gambar yang merupakan gabungan dari sejumlah transparan.</a:t>
            </a:r>
            <a:endParaRPr lang="id-ID" sz="2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smtClean="0"/>
              <a:t>Sistem Informasi Geografis</a:t>
            </a:r>
            <a:endParaRPr lang="id-ID" smtClean="0"/>
          </a:p>
        </p:txBody>
      </p:sp>
      <p:sp>
        <p:nvSpPr>
          <p:cNvPr id="66564" name="Rectangle 3"/>
          <p:cNvSpPr>
            <a:spLocks noGrp="1" noChangeArrowheads="1"/>
          </p:cNvSpPr>
          <p:nvPr>
            <p:ph type="body" idx="1"/>
          </p:nvPr>
        </p:nvSpPr>
        <p:spPr/>
        <p:txBody>
          <a:bodyPr/>
          <a:lstStyle/>
          <a:p>
            <a:pPr eaLnBrk="1" hangingPunct="1">
              <a:lnSpc>
                <a:spcPct val="90000"/>
              </a:lnSpc>
            </a:pPr>
            <a:r>
              <a:rPr lang="en-US" sz="2400" smtClean="0"/>
              <a:t>GIS sesungguhnya merupakan salah satu jenis DSS. Itulah sebabnya, kadangkala GIS disebut sebagai  </a:t>
            </a:r>
            <a:r>
              <a:rPr lang="en-US" sz="2400" i="1" smtClean="0"/>
              <a:t>Spatial Decision Support System / </a:t>
            </a:r>
            <a:r>
              <a:rPr lang="en-US" sz="2400" smtClean="0"/>
              <a:t>SDSS</a:t>
            </a:r>
            <a:r>
              <a:rPr lang="en-US" sz="2400" i="1" smtClean="0"/>
              <a:t> </a:t>
            </a:r>
            <a:r>
              <a:rPr lang="en-US" sz="2400" smtClean="0"/>
              <a:t>(Martin, 2002)</a:t>
            </a:r>
          </a:p>
          <a:p>
            <a:pPr eaLnBrk="1" hangingPunct="1">
              <a:lnSpc>
                <a:spcPct val="90000"/>
              </a:lnSpc>
              <a:buFont typeface="Wingdings" pitchFamily="2" charset="2"/>
              <a:buNone/>
            </a:pPr>
            <a:endParaRPr lang="en-US" sz="2400" smtClean="0"/>
          </a:p>
          <a:p>
            <a:pPr eaLnBrk="1" hangingPunct="1">
              <a:lnSpc>
                <a:spcPct val="90000"/>
              </a:lnSpc>
            </a:pPr>
            <a:r>
              <a:rPr lang="en-US" sz="2400" smtClean="0"/>
              <a:t>GIS pada masa kini bahkan dapat menggabungkan tugas-tugas pengambilan keputusan seperti:</a:t>
            </a:r>
          </a:p>
          <a:p>
            <a:pPr lvl="1" eaLnBrk="1" hangingPunct="1">
              <a:lnSpc>
                <a:spcPct val="90000"/>
              </a:lnSpc>
            </a:pPr>
            <a:r>
              <a:rPr lang="en-US" sz="2000" smtClean="0"/>
              <a:t>mencari rute terpendek atau tercepat dari posisi A ke posisi B</a:t>
            </a:r>
          </a:p>
          <a:p>
            <a:pPr lvl="1" eaLnBrk="1" hangingPunct="1">
              <a:lnSpc>
                <a:spcPct val="90000"/>
              </a:lnSpc>
            </a:pPr>
            <a:r>
              <a:rPr lang="en-US" sz="2000" smtClean="0"/>
              <a:t>menentukan kalau ada lokasi lain yang memiliki pola serupa</a:t>
            </a:r>
          </a:p>
          <a:p>
            <a:pPr lvl="1" eaLnBrk="1" hangingPunct="1">
              <a:lnSpc>
                <a:spcPct val="90000"/>
              </a:lnSpc>
            </a:pPr>
            <a:r>
              <a:rPr lang="en-US" sz="2000" smtClean="0"/>
              <a:t>mengelompokkan daerah penjualan untuk meminimalkan jarak perjalanan</a:t>
            </a:r>
            <a:endParaRPr lang="id-ID" sz="20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sz="4000" smtClean="0"/>
              <a:t>Klasifikasi Menurut Arsitektur Sistem</a:t>
            </a:r>
            <a:endParaRPr lang="id-ID" sz="4000" smtClean="0"/>
          </a:p>
        </p:txBody>
      </p:sp>
      <p:sp>
        <p:nvSpPr>
          <p:cNvPr id="67588" name="Rectangle 3"/>
          <p:cNvSpPr>
            <a:spLocks noGrp="1" noChangeArrowheads="1"/>
          </p:cNvSpPr>
          <p:nvPr>
            <p:ph type="body" idx="1"/>
          </p:nvPr>
        </p:nvSpPr>
        <p:spPr>
          <a:xfrm>
            <a:off x="457200" y="2711450"/>
            <a:ext cx="8229600" cy="3886200"/>
          </a:xfrm>
        </p:spPr>
        <p:txBody>
          <a:bodyPr/>
          <a:lstStyle/>
          <a:p>
            <a:pPr eaLnBrk="1" hangingPunct="1"/>
            <a:r>
              <a:rPr lang="en-US" smtClean="0"/>
              <a:t>Sistem berbasis </a:t>
            </a:r>
            <a:r>
              <a:rPr lang="en-US" i="1" smtClean="0"/>
              <a:t>mainframe</a:t>
            </a:r>
            <a:endParaRPr lang="en-US" smtClean="0"/>
          </a:p>
          <a:p>
            <a:pPr eaLnBrk="1" hangingPunct="1"/>
            <a:r>
              <a:rPr lang="en-US" smtClean="0"/>
              <a:t>Sistem komputer pribadi (PC) tunggal</a:t>
            </a:r>
          </a:p>
          <a:p>
            <a:pPr eaLnBrk="1" hangingPunct="1"/>
            <a:r>
              <a:rPr lang="en-US" smtClean="0"/>
              <a:t>Sistem tersebar atau sistem komputasi jaringan</a:t>
            </a:r>
            <a:endParaRPr lang="id-ID"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457200" y="260350"/>
            <a:ext cx="8229600" cy="1371600"/>
          </a:xfrm>
        </p:spPr>
        <p:txBody>
          <a:bodyPr/>
          <a:lstStyle/>
          <a:p>
            <a:pPr eaLnBrk="1" hangingPunct="1"/>
            <a:r>
              <a:rPr lang="en-US" sz="4000" smtClean="0"/>
              <a:t>Klasifikasi SI Menurut Aktivitas Manajemen </a:t>
            </a:r>
            <a:r>
              <a:rPr lang="en-US" sz="2000" smtClean="0"/>
              <a:t>(Ebert dan Griffin, 2003)</a:t>
            </a:r>
            <a:endParaRPr lang="id-ID" sz="2000" smtClean="0"/>
          </a:p>
        </p:txBody>
      </p:sp>
      <p:sp>
        <p:nvSpPr>
          <p:cNvPr id="68612" name="Rectangle 3"/>
          <p:cNvSpPr>
            <a:spLocks noGrp="1" noChangeArrowheads="1"/>
          </p:cNvSpPr>
          <p:nvPr>
            <p:ph type="body" idx="1"/>
          </p:nvPr>
        </p:nvSpPr>
        <p:spPr/>
        <p:txBody>
          <a:bodyPr/>
          <a:lstStyle/>
          <a:p>
            <a:pPr eaLnBrk="1" hangingPunct="1">
              <a:lnSpc>
                <a:spcPct val="80000"/>
              </a:lnSpc>
            </a:pPr>
            <a:r>
              <a:rPr lang="en-US" sz="1800" b="1" smtClean="0"/>
              <a:t>Sistem informasi pengetahuan</a:t>
            </a:r>
          </a:p>
          <a:p>
            <a:pPr eaLnBrk="1" hangingPunct="1">
              <a:lnSpc>
                <a:spcPct val="80000"/>
              </a:lnSpc>
              <a:buFont typeface="Wingdings" pitchFamily="2" charset="2"/>
              <a:buNone/>
            </a:pPr>
            <a:r>
              <a:rPr lang="en-US" sz="1800" smtClean="0"/>
              <a:t>	</a:t>
            </a:r>
            <a:r>
              <a:rPr lang="en-US" sz="1400" smtClean="0"/>
              <a:t>Sistem informasi yang mendukung aktivitas pekerja berpengetahuan. Sistem seperti ES dan OAS termasuk dalam katagori ini.</a:t>
            </a:r>
          </a:p>
          <a:p>
            <a:pPr eaLnBrk="1" hangingPunct="1">
              <a:lnSpc>
                <a:spcPct val="80000"/>
              </a:lnSpc>
            </a:pPr>
            <a:r>
              <a:rPr lang="en-US" sz="1800" b="1" smtClean="0"/>
              <a:t>Sistem informasi operasional </a:t>
            </a:r>
          </a:p>
          <a:p>
            <a:pPr eaLnBrk="1" hangingPunct="1">
              <a:lnSpc>
                <a:spcPct val="80000"/>
              </a:lnSpc>
              <a:buFont typeface="Wingdings" pitchFamily="2" charset="2"/>
              <a:buNone/>
            </a:pPr>
            <a:r>
              <a:rPr lang="en-US" sz="1600" smtClean="0"/>
              <a:t>	Berurusan dengan operasi organisasi sehari-hari, seperti penempatan pesanan pembelian dan pencatatan jumlah jam kerja pegawai. TPS, SIM, dan DSS sederhana termasuk ke dalam jenis sistem informasi ini</a:t>
            </a:r>
            <a:r>
              <a:rPr lang="id-ID" sz="1600" smtClean="0"/>
              <a:t> </a:t>
            </a:r>
            <a:endParaRPr lang="en-US" sz="1600" smtClean="0"/>
          </a:p>
          <a:p>
            <a:pPr eaLnBrk="1" hangingPunct="1">
              <a:lnSpc>
                <a:spcPct val="80000"/>
              </a:lnSpc>
            </a:pPr>
            <a:r>
              <a:rPr lang="en-US" sz="1800" b="1" smtClean="0"/>
              <a:t>Sistem informasi manajerial</a:t>
            </a:r>
          </a:p>
          <a:p>
            <a:pPr eaLnBrk="1" hangingPunct="1">
              <a:lnSpc>
                <a:spcPct val="80000"/>
              </a:lnSpc>
              <a:buFont typeface="Wingdings" pitchFamily="2" charset="2"/>
              <a:buNone/>
            </a:pPr>
            <a:r>
              <a:rPr lang="en-US" sz="1800" b="1" smtClean="0"/>
              <a:t>	</a:t>
            </a:r>
            <a:r>
              <a:rPr lang="en-US" sz="1600" smtClean="0"/>
              <a:t>Sistem informasi manajerial atau disebut juga sistem informasi taktis adalah sistem informasi yang menunjang kegiatan-kegiatan yang bersifat manajerial</a:t>
            </a:r>
            <a:r>
              <a:rPr lang="id-ID" sz="1600" smtClean="0"/>
              <a:t> </a:t>
            </a:r>
            <a:endParaRPr lang="en-US" sz="1600" smtClean="0"/>
          </a:p>
          <a:p>
            <a:pPr eaLnBrk="1" hangingPunct="1">
              <a:lnSpc>
                <a:spcPct val="80000"/>
              </a:lnSpc>
            </a:pPr>
            <a:r>
              <a:rPr lang="en-US" sz="1800" b="1" smtClean="0"/>
              <a:t>Sistem informasi strategis</a:t>
            </a:r>
          </a:p>
          <a:p>
            <a:pPr eaLnBrk="1" hangingPunct="1">
              <a:lnSpc>
                <a:spcPct val="80000"/>
              </a:lnSpc>
              <a:buFont typeface="Wingdings" pitchFamily="2" charset="2"/>
              <a:buNone/>
            </a:pPr>
            <a:r>
              <a:rPr lang="en-US" sz="1800" smtClean="0"/>
              <a:t>	Sistem informasi yang digunakan untuk menangani masalah-masalah strategis dalam organisasi. Sistem ini sangat bermanfaat untuk mendukung operasi dan proses-proses manajemen yang menyediakan jasa dan produk strategis untuk menuju ke keunggulan yang kompetitif.</a:t>
            </a:r>
            <a:endParaRPr lang="id-ID" sz="1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0483" name="Rectangle 2"/>
          <p:cNvSpPr>
            <a:spLocks noGrp="1" noChangeArrowheads="1"/>
          </p:cNvSpPr>
          <p:nvPr>
            <p:ph type="title"/>
          </p:nvPr>
        </p:nvSpPr>
        <p:spPr/>
        <p:txBody>
          <a:bodyPr/>
          <a:lstStyle/>
          <a:p>
            <a:pPr eaLnBrk="1" hangingPunct="1"/>
            <a:r>
              <a:rPr lang="en-US" sz="4000" smtClean="0"/>
              <a:t>Sistem Pemrosesan Transaksi (SPT)</a:t>
            </a:r>
            <a:endParaRPr lang="id-ID" sz="4000" smtClean="0"/>
          </a:p>
        </p:txBody>
      </p:sp>
      <p:sp>
        <p:nvSpPr>
          <p:cNvPr id="20484" name="Rectangle 3"/>
          <p:cNvSpPr>
            <a:spLocks noGrp="1" noChangeArrowheads="1"/>
          </p:cNvSpPr>
          <p:nvPr>
            <p:ph type="body" idx="1"/>
          </p:nvPr>
        </p:nvSpPr>
        <p:spPr/>
        <p:txBody>
          <a:bodyPr/>
          <a:lstStyle/>
          <a:p>
            <a:pPr eaLnBrk="1" hangingPunct="1">
              <a:lnSpc>
                <a:spcPct val="80000"/>
              </a:lnSpc>
            </a:pPr>
            <a:r>
              <a:rPr lang="en-US" sz="2400" b="1" smtClean="0"/>
              <a:t>Sistem informasi </a:t>
            </a:r>
            <a:r>
              <a:rPr lang="en-US" sz="2400" smtClean="0"/>
              <a:t>yang </a:t>
            </a:r>
            <a:r>
              <a:rPr lang="en-US" sz="2400" b="1" smtClean="0"/>
              <a:t>pertama</a:t>
            </a:r>
            <a:r>
              <a:rPr lang="en-US" sz="2400" smtClean="0"/>
              <a:t> kali diimplementasikan</a:t>
            </a:r>
          </a:p>
          <a:p>
            <a:pPr eaLnBrk="1" hangingPunct="1">
              <a:lnSpc>
                <a:spcPct val="80000"/>
              </a:lnSpc>
            </a:pPr>
            <a:r>
              <a:rPr lang="en-US" sz="2400" b="1" smtClean="0"/>
              <a:t>Fokus</a:t>
            </a:r>
            <a:r>
              <a:rPr lang="en-US" sz="2400" smtClean="0"/>
              <a:t> utama pada </a:t>
            </a:r>
            <a:r>
              <a:rPr lang="en-US" sz="2400" b="1" smtClean="0"/>
              <a:t>data transaksi</a:t>
            </a:r>
          </a:p>
          <a:p>
            <a:pPr eaLnBrk="1" hangingPunct="1">
              <a:lnSpc>
                <a:spcPct val="80000"/>
              </a:lnSpc>
            </a:pPr>
            <a:r>
              <a:rPr lang="en-US" sz="2400" smtClean="0"/>
              <a:t>Sesuai dengan namanya,  sistem informasi ini digunakan untuk menghimpun, menyimpan, dan memproses data transaksi serta kadangkala mengendalikan keputusan yang merupakan bagian dari transaksi. </a:t>
            </a:r>
          </a:p>
          <a:p>
            <a:pPr eaLnBrk="1" hangingPunct="1">
              <a:lnSpc>
                <a:spcPct val="80000"/>
              </a:lnSpc>
            </a:pPr>
            <a:r>
              <a:rPr lang="en-US" sz="2400" smtClean="0"/>
              <a:t>Contoh yang mengendalikan keputusan adalah sistem pemrosesan transaksi yang sekaligus dapat memvalidasi keabsahan kartu kredit atau mencarikan rute pesawat terbang yang terbaik sesuai dengan kebutuhan pelanggan.</a:t>
            </a:r>
            <a:endParaRPr lang="id-ID"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052" name="Rectangle 2"/>
          <p:cNvSpPr>
            <a:spLocks noGrp="1" noChangeArrowheads="1"/>
          </p:cNvSpPr>
          <p:nvPr>
            <p:ph type="title"/>
          </p:nvPr>
        </p:nvSpPr>
        <p:spPr/>
        <p:txBody>
          <a:bodyPr/>
          <a:lstStyle/>
          <a:p>
            <a:pPr eaLnBrk="1" hangingPunct="1"/>
            <a:r>
              <a:rPr lang="en-US" sz="4000" smtClean="0"/>
              <a:t>Model Sistem Pemrosesan Transaksi</a:t>
            </a:r>
            <a:endParaRPr lang="id-ID" sz="4000" smtClean="0"/>
          </a:p>
        </p:txBody>
      </p:sp>
      <p:sp>
        <p:nvSpPr>
          <p:cNvPr id="2053" name="Rectangle 5"/>
          <p:cNvSpPr>
            <a:spLocks noChangeArrowheads="1"/>
          </p:cNvSpPr>
          <p:nvPr/>
        </p:nvSpPr>
        <p:spPr bwMode="auto">
          <a:xfrm>
            <a:off x="0" y="2257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50" name="Object 4"/>
          <p:cNvGraphicFramePr>
            <a:graphicFrameLocks noChangeAspect="1"/>
          </p:cNvGraphicFramePr>
          <p:nvPr/>
        </p:nvGraphicFramePr>
        <p:xfrm>
          <a:off x="827088" y="1989138"/>
          <a:ext cx="7129462" cy="4508500"/>
        </p:xfrm>
        <a:graphic>
          <a:graphicData uri="http://schemas.openxmlformats.org/presentationml/2006/ole">
            <mc:AlternateContent xmlns:mc="http://schemas.openxmlformats.org/markup-compatibility/2006">
              <mc:Choice xmlns:v="urn:schemas-microsoft-com:vml" Requires="v">
                <p:oleObj spid="_x0000_s2054" name="Picture" r:id="rId4" imgW="5254308" imgH="3805784" progId="Word.Picture.8">
                  <p:embed/>
                </p:oleObj>
              </mc:Choice>
              <mc:Fallback>
                <p:oleObj name="Picture" r:id="rId4" imgW="5254308" imgH="3805784"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12715"/>
                      <a:stretch>
                        <a:fillRect/>
                      </a:stretch>
                    </p:blipFill>
                    <p:spPr bwMode="auto">
                      <a:xfrm>
                        <a:off x="827088" y="1989138"/>
                        <a:ext cx="7129462" cy="450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a:t>Sistem Informasi  Oleh: Didik Tristianto</a:t>
            </a:r>
          </a:p>
        </p:txBody>
      </p:sp>
      <p:sp>
        <p:nvSpPr>
          <p:cNvPr id="21507" name="Rectangle 2"/>
          <p:cNvSpPr>
            <a:spLocks noGrp="1" noChangeArrowheads="1"/>
          </p:cNvSpPr>
          <p:nvPr>
            <p:ph type="title"/>
          </p:nvPr>
        </p:nvSpPr>
        <p:spPr/>
        <p:txBody>
          <a:bodyPr/>
          <a:lstStyle/>
          <a:p>
            <a:pPr eaLnBrk="1" hangingPunct="1"/>
            <a:r>
              <a:rPr lang="en-US" sz="4000" smtClean="0"/>
              <a:t>Karakteristik SPT</a:t>
            </a:r>
            <a:br>
              <a:rPr lang="en-US" sz="4000" smtClean="0"/>
            </a:br>
            <a:r>
              <a:rPr lang="en-US" sz="1800" smtClean="0"/>
              <a:t> (Turban, McLean, dan Wetherbe, 1999)</a:t>
            </a:r>
            <a:r>
              <a:rPr lang="id-ID" sz="4000" smtClean="0"/>
              <a:t> </a:t>
            </a:r>
          </a:p>
        </p:txBody>
      </p:sp>
      <p:sp>
        <p:nvSpPr>
          <p:cNvPr id="21508" name="Rectangle 16"/>
          <p:cNvSpPr>
            <a:spLocks noGrp="1" noChangeArrowheads="1"/>
          </p:cNvSpPr>
          <p:nvPr>
            <p:ph type="body" sz="half" idx="1"/>
          </p:nvPr>
        </p:nvSpPr>
        <p:spPr/>
        <p:txBody>
          <a:bodyPr/>
          <a:lstStyle/>
          <a:p>
            <a:pPr eaLnBrk="1" hangingPunct="1">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Jumlah data yang diproses sangat besar</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Sumber data umumnya internal dan keluaran terutama dimaksudkan untuk pihak internal (meskipun bisa juga diperuntukkan bagi mitra kerja)</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Pemrosesan informasi dilakukan secara teratur: harian, mingguan, dan sebagainya</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Kapasitas penyimpan (basis data) besar</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Kecepatan pemrosesan yang diperlukan tinggi karena volume yang besar</a:t>
            </a:r>
            <a:endParaRPr lang="id-ID" sz="1800" smtClean="0">
              <a:latin typeface="Times New Roman" pitchFamily="18" charset="0"/>
              <a:cs typeface="Times New Roman" pitchFamily="18" charset="0"/>
            </a:endParaRPr>
          </a:p>
        </p:txBody>
      </p:sp>
      <p:sp>
        <p:nvSpPr>
          <p:cNvPr id="21509" name="Rectangle 17"/>
          <p:cNvSpPr>
            <a:spLocks noGrp="1" noChangeArrowheads="1"/>
          </p:cNvSpPr>
          <p:nvPr>
            <p:ph type="body" sz="half" idx="2"/>
          </p:nvPr>
        </p:nvSpPr>
        <p:spPr/>
        <p:txBody>
          <a:bodyPr/>
          <a:lstStyle/>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Umumnya memantau dan mengumpulkan data masa lalu</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Masukan dan keluaran terstruktur. Mengingat data yang diproses cukup stabil, data diformat dalam suatu standar</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Level kerincian yang tinggi mudah terlihat terutama pada masukan tetapi seringkali juga pada keluaran</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Komputasi tidak rumit (menggunakan matematika sederhana atau operasi statistik)</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Memerlukan kehandalan yang tinggi</a:t>
            </a:r>
            <a:endParaRPr lang="id-ID" sz="1800" smtClean="0">
              <a:latin typeface="Times New Roman" pitchFamily="18" charset="0"/>
              <a:cs typeface="Times New Roman" pitchFamily="18" charset="0"/>
            </a:endParaRPr>
          </a:p>
          <a:p>
            <a:pPr>
              <a:lnSpc>
                <a:spcPct val="80000"/>
              </a:lnSpc>
              <a:spcBef>
                <a:spcPct val="0"/>
              </a:spcBef>
              <a:buClrTx/>
              <a:buSzTx/>
              <a:buFont typeface="Symbol" pitchFamily="18" charset="2"/>
              <a:buChar char=""/>
            </a:pPr>
            <a:r>
              <a:rPr lang="en-US" sz="1800" smtClean="0">
                <a:latin typeface="Times New Roman" pitchFamily="18" charset="0"/>
                <a:cs typeface="Times New Roman" pitchFamily="18" charset="0"/>
              </a:rPr>
              <a:t>Pemrosesan terhadap permintaan merupakan suatu keharusan. Pemakai dapat melakukan permintaan terhadap basis data</a:t>
            </a:r>
            <a:endParaRPr lang="id-ID" sz="1800" smtClean="0">
              <a:latin typeface="Times New Roman" pitchFamily="18" charset="0"/>
              <a:cs typeface="Times New Roman" pitchFamily="18" charset="0"/>
            </a:endParaRPr>
          </a:p>
          <a:p>
            <a:pPr eaLnBrk="1" hangingPunct="1">
              <a:lnSpc>
                <a:spcPct val="80000"/>
              </a:lnSpc>
            </a:pPr>
            <a:endParaRPr lang="id-ID" sz="2400" smtClean="0"/>
          </a:p>
        </p:txBody>
      </p:sp>
      <p:sp>
        <p:nvSpPr>
          <p:cNvPr id="21510" name="Rectangle 4"/>
          <p:cNvSpPr>
            <a:spLocks noChangeArrowheads="1"/>
          </p:cNvSpPr>
          <p:nvPr/>
        </p:nvSpPr>
        <p:spPr bwMode="auto">
          <a:xfrm>
            <a:off x="2682875" y="1814513"/>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tabLst>
                <a:tab pos="-914400" algn="l"/>
                <a:tab pos="-457200" algn="l"/>
                <a:tab pos="269875" algn="l"/>
              </a:tabLst>
            </a:pPr>
            <a:r>
              <a:rPr lang="en-US" sz="1000" i="1">
                <a:cs typeface="Times New Roman" pitchFamily="18" charset="0"/>
              </a:rPr>
              <a:t>.</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314</TotalTime>
  <Words>3037</Words>
  <Application>Microsoft Office PowerPoint</Application>
  <PresentationFormat>On-screen Show (4:3)</PresentationFormat>
  <Paragraphs>425</Paragraphs>
  <Slides>65</Slides>
  <Notes>65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Wingdings</vt:lpstr>
      <vt:lpstr>Arial Black</vt:lpstr>
      <vt:lpstr>Times New Roman</vt:lpstr>
      <vt:lpstr>Symbol</vt:lpstr>
      <vt:lpstr>Pixel</vt:lpstr>
      <vt:lpstr>Microsoft Word Picture</vt:lpstr>
      <vt:lpstr>Sistem Informasi</vt:lpstr>
      <vt:lpstr>Sistem Informasi Berdasarkan Dukungan Kepada Pemakai</vt:lpstr>
      <vt:lpstr>Fungsi dan Pemakai</vt:lpstr>
      <vt:lpstr>(Lanjutan…)</vt:lpstr>
      <vt:lpstr>(Lanjutan…)</vt:lpstr>
      <vt:lpstr>(Lanjutan…)</vt:lpstr>
      <vt:lpstr>Sistem Pemrosesan Transaksi (SPT)</vt:lpstr>
      <vt:lpstr>Model Sistem Pemrosesan Transaksi</vt:lpstr>
      <vt:lpstr>Karakteristik SPT  (Turban, McLean, dan Wetherbe, 1999) </vt:lpstr>
      <vt:lpstr>Contoh SPT</vt:lpstr>
      <vt:lpstr>Cara Pemrosesan pada SPT</vt:lpstr>
      <vt:lpstr>Perbedaan Pemrosesan Batch dan Online</vt:lpstr>
      <vt:lpstr>Pemrosesan Hibrid</vt:lpstr>
      <vt:lpstr>Sistem Informasi Manajemen (SIM atau MIS)</vt:lpstr>
      <vt:lpstr>Istilah Lain untuk SIM</vt:lpstr>
      <vt:lpstr>Karakteristik SIM </vt:lpstr>
      <vt:lpstr>Contoh Laporan Hasil SIM</vt:lpstr>
      <vt:lpstr>Macam Laporan SIM</vt:lpstr>
      <vt:lpstr>Laporan SIM</vt:lpstr>
      <vt:lpstr>Sistem Otomasi Perkantoran</vt:lpstr>
      <vt:lpstr>Sistem Pendukung Keputusan (DSS)</vt:lpstr>
      <vt:lpstr>Macam Keputusan</vt:lpstr>
      <vt:lpstr>Keputusan Terstruktur</vt:lpstr>
      <vt:lpstr>Keputusan Semiterstruktur</vt:lpstr>
      <vt:lpstr>Keputusan Tak Terstruktur</vt:lpstr>
      <vt:lpstr>Sistem Pendukung Keputusan (DSS)</vt:lpstr>
      <vt:lpstr>Karakteristik DSS (Laudon dan Laudon, 1998) </vt:lpstr>
      <vt:lpstr>Model Konseptual DSS</vt:lpstr>
      <vt:lpstr>Teknik Pemodelan DSS</vt:lpstr>
      <vt:lpstr>Teknik Pemodelan DSS (Lanjutan…)</vt:lpstr>
      <vt:lpstr>PROSES PENGAMBILAN KEPUTUSAN</vt:lpstr>
      <vt:lpstr>Lanjutan …..</vt:lpstr>
      <vt:lpstr>Sistem Informasi Eksekutif (EIS)</vt:lpstr>
      <vt:lpstr>PowerPoint Presentation</vt:lpstr>
      <vt:lpstr>Keuntungan EIS</vt:lpstr>
      <vt:lpstr>Sistem Informasi Eksekutif (EIS)</vt:lpstr>
      <vt:lpstr>Mengapa antara MIS dan DSS berbeda?</vt:lpstr>
      <vt:lpstr>Mengapa EIS berbeda dengan MIS dan DSS?</vt:lpstr>
      <vt:lpstr>Contoh EIS</vt:lpstr>
      <vt:lpstr>Karakteristik EIS</vt:lpstr>
      <vt:lpstr>Sistem Pendukung Kelompok (GSS)</vt:lpstr>
      <vt:lpstr>Contoh Lingkungan GSS</vt:lpstr>
      <vt:lpstr>Arsitektur GSS</vt:lpstr>
      <vt:lpstr>PowerPoint Presentation</vt:lpstr>
      <vt:lpstr>Arsitektur GSS Detil</vt:lpstr>
      <vt:lpstr>Groupware</vt:lpstr>
      <vt:lpstr>Sistem Pendukung Cerdas</vt:lpstr>
      <vt:lpstr>Aplikasi Sistem Cerdas pada Bisnis</vt:lpstr>
      <vt:lpstr>Contoh Aplikasi Sistem Pakar</vt:lpstr>
      <vt:lpstr>Karakteristik Sistem Pakar</vt:lpstr>
      <vt:lpstr>PowerPoint Presentation</vt:lpstr>
      <vt:lpstr>Contoh Aplikasi Sistem Pakar</vt:lpstr>
      <vt:lpstr>Contoh Dialog Sistem Pakar</vt:lpstr>
      <vt:lpstr>Struktur Sistem Pakar </vt:lpstr>
      <vt:lpstr>Model Konseptual Sistem Pakar</vt:lpstr>
      <vt:lpstr>Bagian Sistem Pakar</vt:lpstr>
      <vt:lpstr>Bagian Sistem Pakar</vt:lpstr>
      <vt:lpstr>Fasilitas  Penjelas</vt:lpstr>
      <vt:lpstr>Interaksi SP dengan Sistem Lain</vt:lpstr>
      <vt:lpstr>Sistem Informasi Geografis</vt:lpstr>
      <vt:lpstr>Contoh SIG</vt:lpstr>
      <vt:lpstr>Sistem Informasi Geografis</vt:lpstr>
      <vt:lpstr>Sistem Informasi Geografis</vt:lpstr>
      <vt:lpstr>Klasifikasi Menurut Arsitektur Sistem</vt:lpstr>
      <vt:lpstr>Klasifikasi SI Menurut Aktivitas Manajemen (Ebert dan Griffin, 2003)</vt:lpstr>
    </vt:vector>
  </TitlesOfParts>
  <Company>Primasoft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 Kadir</dc:creator>
  <cp:lastModifiedBy>Phantom Assassin</cp:lastModifiedBy>
  <cp:revision>78</cp:revision>
  <dcterms:created xsi:type="dcterms:W3CDTF">2002-09-30T19:22:42Z</dcterms:created>
  <dcterms:modified xsi:type="dcterms:W3CDTF">2013-03-21T04:18:38Z</dcterms:modified>
</cp:coreProperties>
</file>