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7"/>
  </p:notesMasterIdLst>
  <p:handoutMasterIdLst>
    <p:handoutMasterId r:id="rId28"/>
  </p:handoutMasterIdLst>
  <p:sldIdLst>
    <p:sldId id="256" r:id="rId2"/>
    <p:sldId id="266" r:id="rId3"/>
    <p:sldId id="267" r:id="rId4"/>
    <p:sldId id="268" r:id="rId5"/>
    <p:sldId id="269" r:id="rId6"/>
    <p:sldId id="257" r:id="rId7"/>
    <p:sldId id="258" r:id="rId8"/>
    <p:sldId id="259" r:id="rId9"/>
    <p:sldId id="260" r:id="rId10"/>
    <p:sldId id="261" r:id="rId11"/>
    <p:sldId id="262" r:id="rId12"/>
    <p:sldId id="263" r:id="rId13"/>
    <p:sldId id="282" r:id="rId14"/>
    <p:sldId id="283" r:id="rId15"/>
    <p:sldId id="284" r:id="rId16"/>
    <p:sldId id="285" r:id="rId17"/>
    <p:sldId id="273" r:id="rId18"/>
    <p:sldId id="274" r:id="rId19"/>
    <p:sldId id="275" r:id="rId20"/>
    <p:sldId id="276" r:id="rId21"/>
    <p:sldId id="277" r:id="rId22"/>
    <p:sldId id="278" r:id="rId23"/>
    <p:sldId id="280" r:id="rId24"/>
    <p:sldId id="279" r:id="rId25"/>
    <p:sldId id="286" r:id="rId26"/>
  </p:sldIdLst>
  <p:sldSz cx="9144000" cy="6858000" type="screen4x3"/>
  <p:notesSz cx="6853238" cy="9236075"/>
  <p:defaultTextStyle>
    <a:defPPr>
      <a:defRPr lang="id-ID"/>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4275" name="Rectangle 3"/>
          <p:cNvSpPr>
            <a:spLocks noGrp="1" noChangeArrowheads="1"/>
          </p:cNvSpPr>
          <p:nvPr>
            <p:ph type="dt" sz="quarter" idx="1"/>
          </p:nvPr>
        </p:nvSpPr>
        <p:spPr bwMode="auto">
          <a:xfrm>
            <a:off x="3881438" y="0"/>
            <a:ext cx="2970212"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4276" name="Rectangle 4"/>
          <p:cNvSpPr>
            <a:spLocks noGrp="1" noChangeArrowheads="1"/>
          </p:cNvSpPr>
          <p:nvPr>
            <p:ph type="ftr" sz="quarter" idx="2"/>
          </p:nvPr>
        </p:nvSpPr>
        <p:spPr bwMode="auto">
          <a:xfrm>
            <a:off x="0" y="8772525"/>
            <a:ext cx="2970213"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4277" name="Rectangle 5"/>
          <p:cNvSpPr>
            <a:spLocks noGrp="1" noChangeArrowheads="1"/>
          </p:cNvSpPr>
          <p:nvPr>
            <p:ph type="sldNum" sz="quarter" idx="3"/>
          </p:nvPr>
        </p:nvSpPr>
        <p:spPr bwMode="auto">
          <a:xfrm>
            <a:off x="3881438" y="8772525"/>
            <a:ext cx="2970212"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4B207F6-78DA-40E1-996E-AD35895DA664}" type="slidenum">
              <a:rPr lang="en-US"/>
              <a:pPr>
                <a:defRPr/>
              </a:pPr>
              <a:t>‹#›</a:t>
            </a:fld>
            <a:endParaRPr lang="en-US"/>
          </a:p>
        </p:txBody>
      </p:sp>
    </p:spTree>
    <p:extLst>
      <p:ext uri="{BB962C8B-B14F-4D97-AF65-F5344CB8AC3E}">
        <p14:creationId xmlns:p14="http://schemas.microsoft.com/office/powerpoint/2010/main" val="2366917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id-ID"/>
          </a:p>
        </p:txBody>
      </p:sp>
      <p:sp>
        <p:nvSpPr>
          <p:cNvPr id="3075" name="Rectangle 3"/>
          <p:cNvSpPr>
            <a:spLocks noGrp="1" noChangeArrowheads="1"/>
          </p:cNvSpPr>
          <p:nvPr>
            <p:ph type="dt" idx="1"/>
          </p:nvPr>
        </p:nvSpPr>
        <p:spPr bwMode="auto">
          <a:xfrm>
            <a:off x="3881438" y="0"/>
            <a:ext cx="2970212"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id-ID"/>
          </a:p>
        </p:txBody>
      </p:sp>
      <p:sp>
        <p:nvSpPr>
          <p:cNvPr id="28676" name="Rectangle 4"/>
          <p:cNvSpPr>
            <a:spLocks noRot="1" noChangeArrowheads="1" noTextEdit="1"/>
          </p:cNvSpPr>
          <p:nvPr>
            <p:ph type="sldImg" idx="2"/>
          </p:nvPr>
        </p:nvSpPr>
        <p:spPr bwMode="auto">
          <a:xfrm>
            <a:off x="1119188" y="692150"/>
            <a:ext cx="4618037"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87850"/>
            <a:ext cx="5481638"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noProof="0" smtClean="0"/>
              <a:t>Click to edit Master text styles</a:t>
            </a:r>
          </a:p>
          <a:p>
            <a:pPr lvl="1"/>
            <a:r>
              <a:rPr lang="id-ID" noProof="0" smtClean="0"/>
              <a:t>Second level</a:t>
            </a:r>
          </a:p>
          <a:p>
            <a:pPr lvl="2"/>
            <a:r>
              <a:rPr lang="id-ID" noProof="0" smtClean="0"/>
              <a:t>Third level</a:t>
            </a:r>
          </a:p>
          <a:p>
            <a:pPr lvl="3"/>
            <a:r>
              <a:rPr lang="id-ID" noProof="0" smtClean="0"/>
              <a:t>Fourth level</a:t>
            </a:r>
          </a:p>
          <a:p>
            <a:pPr lvl="4"/>
            <a:r>
              <a:rPr lang="id-ID" noProof="0" smtClean="0"/>
              <a:t>Fifth level</a:t>
            </a:r>
          </a:p>
        </p:txBody>
      </p:sp>
      <p:sp>
        <p:nvSpPr>
          <p:cNvPr id="3078" name="Rectangle 6"/>
          <p:cNvSpPr>
            <a:spLocks noGrp="1" noChangeArrowheads="1"/>
          </p:cNvSpPr>
          <p:nvPr>
            <p:ph type="ftr" sz="quarter" idx="4"/>
          </p:nvPr>
        </p:nvSpPr>
        <p:spPr bwMode="auto">
          <a:xfrm>
            <a:off x="0" y="8772525"/>
            <a:ext cx="2970213"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id-ID"/>
          </a:p>
        </p:txBody>
      </p:sp>
      <p:sp>
        <p:nvSpPr>
          <p:cNvPr id="3079" name="Rectangle 7"/>
          <p:cNvSpPr>
            <a:spLocks noGrp="1" noChangeArrowheads="1"/>
          </p:cNvSpPr>
          <p:nvPr>
            <p:ph type="sldNum" sz="quarter" idx="5"/>
          </p:nvPr>
        </p:nvSpPr>
        <p:spPr bwMode="auto">
          <a:xfrm>
            <a:off x="3881438" y="8772525"/>
            <a:ext cx="2970212"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7B95490-1A97-4109-BB18-6271D34CC213}" type="slidenum">
              <a:rPr lang="id-ID"/>
              <a:pPr>
                <a:defRPr/>
              </a:pPr>
              <a:t>‹#›</a:t>
            </a:fld>
            <a:endParaRPr lang="id-ID"/>
          </a:p>
        </p:txBody>
      </p:sp>
    </p:spTree>
    <p:extLst>
      <p:ext uri="{BB962C8B-B14F-4D97-AF65-F5344CB8AC3E}">
        <p14:creationId xmlns:p14="http://schemas.microsoft.com/office/powerpoint/2010/main" val="28421986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8C756C0-9FDF-41A7-83B5-8DFC21FB1948}" type="slidenum">
              <a:rPr lang="id-ID" smtClean="0">
                <a:latin typeface="Arial" charset="0"/>
              </a:rPr>
              <a:pPr/>
              <a:t>1</a:t>
            </a:fld>
            <a:endParaRPr lang="id-ID" smtClean="0">
              <a:latin typeface="Arial"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10</a:t>
            </a:fld>
            <a:endParaRPr lang="id-ID"/>
          </a:p>
        </p:txBody>
      </p:sp>
    </p:spTree>
    <p:extLst>
      <p:ext uri="{BB962C8B-B14F-4D97-AF65-F5344CB8AC3E}">
        <p14:creationId xmlns:p14="http://schemas.microsoft.com/office/powerpoint/2010/main" val="1083412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11</a:t>
            </a:fld>
            <a:endParaRPr lang="id-ID"/>
          </a:p>
        </p:txBody>
      </p:sp>
    </p:spTree>
    <p:extLst>
      <p:ext uri="{BB962C8B-B14F-4D97-AF65-F5344CB8AC3E}">
        <p14:creationId xmlns:p14="http://schemas.microsoft.com/office/powerpoint/2010/main" val="8313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12</a:t>
            </a:fld>
            <a:endParaRPr lang="id-ID"/>
          </a:p>
        </p:txBody>
      </p:sp>
    </p:spTree>
    <p:extLst>
      <p:ext uri="{BB962C8B-B14F-4D97-AF65-F5344CB8AC3E}">
        <p14:creationId xmlns:p14="http://schemas.microsoft.com/office/powerpoint/2010/main" val="2631252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13</a:t>
            </a:fld>
            <a:endParaRPr lang="id-ID"/>
          </a:p>
        </p:txBody>
      </p:sp>
    </p:spTree>
    <p:extLst>
      <p:ext uri="{BB962C8B-B14F-4D97-AF65-F5344CB8AC3E}">
        <p14:creationId xmlns:p14="http://schemas.microsoft.com/office/powerpoint/2010/main" val="4018732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14</a:t>
            </a:fld>
            <a:endParaRPr lang="id-ID"/>
          </a:p>
        </p:txBody>
      </p:sp>
    </p:spTree>
    <p:extLst>
      <p:ext uri="{BB962C8B-B14F-4D97-AF65-F5344CB8AC3E}">
        <p14:creationId xmlns:p14="http://schemas.microsoft.com/office/powerpoint/2010/main" val="3584216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15</a:t>
            </a:fld>
            <a:endParaRPr lang="id-ID"/>
          </a:p>
        </p:txBody>
      </p:sp>
    </p:spTree>
    <p:extLst>
      <p:ext uri="{BB962C8B-B14F-4D97-AF65-F5344CB8AC3E}">
        <p14:creationId xmlns:p14="http://schemas.microsoft.com/office/powerpoint/2010/main" val="3569811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16</a:t>
            </a:fld>
            <a:endParaRPr lang="id-ID"/>
          </a:p>
        </p:txBody>
      </p:sp>
    </p:spTree>
    <p:extLst>
      <p:ext uri="{BB962C8B-B14F-4D97-AF65-F5344CB8AC3E}">
        <p14:creationId xmlns:p14="http://schemas.microsoft.com/office/powerpoint/2010/main" val="1873711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17</a:t>
            </a:fld>
            <a:endParaRPr lang="id-ID"/>
          </a:p>
        </p:txBody>
      </p:sp>
    </p:spTree>
    <p:extLst>
      <p:ext uri="{BB962C8B-B14F-4D97-AF65-F5344CB8AC3E}">
        <p14:creationId xmlns:p14="http://schemas.microsoft.com/office/powerpoint/2010/main" val="3466080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18</a:t>
            </a:fld>
            <a:endParaRPr lang="id-ID"/>
          </a:p>
        </p:txBody>
      </p:sp>
    </p:spTree>
    <p:extLst>
      <p:ext uri="{BB962C8B-B14F-4D97-AF65-F5344CB8AC3E}">
        <p14:creationId xmlns:p14="http://schemas.microsoft.com/office/powerpoint/2010/main" val="199397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19</a:t>
            </a:fld>
            <a:endParaRPr lang="id-ID"/>
          </a:p>
        </p:txBody>
      </p:sp>
    </p:spTree>
    <p:extLst>
      <p:ext uri="{BB962C8B-B14F-4D97-AF65-F5344CB8AC3E}">
        <p14:creationId xmlns:p14="http://schemas.microsoft.com/office/powerpoint/2010/main" val="4004734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2</a:t>
            </a:fld>
            <a:endParaRPr lang="id-ID"/>
          </a:p>
        </p:txBody>
      </p:sp>
    </p:spTree>
    <p:extLst>
      <p:ext uri="{BB962C8B-B14F-4D97-AF65-F5344CB8AC3E}">
        <p14:creationId xmlns:p14="http://schemas.microsoft.com/office/powerpoint/2010/main" val="2849772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20</a:t>
            </a:fld>
            <a:endParaRPr lang="id-ID"/>
          </a:p>
        </p:txBody>
      </p:sp>
    </p:spTree>
    <p:extLst>
      <p:ext uri="{BB962C8B-B14F-4D97-AF65-F5344CB8AC3E}">
        <p14:creationId xmlns:p14="http://schemas.microsoft.com/office/powerpoint/2010/main" val="2037961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21</a:t>
            </a:fld>
            <a:endParaRPr lang="id-ID"/>
          </a:p>
        </p:txBody>
      </p:sp>
    </p:spTree>
    <p:extLst>
      <p:ext uri="{BB962C8B-B14F-4D97-AF65-F5344CB8AC3E}">
        <p14:creationId xmlns:p14="http://schemas.microsoft.com/office/powerpoint/2010/main" val="9642318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22</a:t>
            </a:fld>
            <a:endParaRPr lang="id-ID"/>
          </a:p>
        </p:txBody>
      </p:sp>
    </p:spTree>
    <p:extLst>
      <p:ext uri="{BB962C8B-B14F-4D97-AF65-F5344CB8AC3E}">
        <p14:creationId xmlns:p14="http://schemas.microsoft.com/office/powerpoint/2010/main" val="2833348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23</a:t>
            </a:fld>
            <a:endParaRPr lang="id-ID"/>
          </a:p>
        </p:txBody>
      </p:sp>
    </p:spTree>
    <p:extLst>
      <p:ext uri="{BB962C8B-B14F-4D97-AF65-F5344CB8AC3E}">
        <p14:creationId xmlns:p14="http://schemas.microsoft.com/office/powerpoint/2010/main" val="2486686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24</a:t>
            </a:fld>
            <a:endParaRPr lang="id-ID"/>
          </a:p>
        </p:txBody>
      </p:sp>
    </p:spTree>
    <p:extLst>
      <p:ext uri="{BB962C8B-B14F-4D97-AF65-F5344CB8AC3E}">
        <p14:creationId xmlns:p14="http://schemas.microsoft.com/office/powerpoint/2010/main" val="19951175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25</a:t>
            </a:fld>
            <a:endParaRPr lang="id-ID"/>
          </a:p>
        </p:txBody>
      </p:sp>
    </p:spTree>
    <p:extLst>
      <p:ext uri="{BB962C8B-B14F-4D97-AF65-F5344CB8AC3E}">
        <p14:creationId xmlns:p14="http://schemas.microsoft.com/office/powerpoint/2010/main" val="2462622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3</a:t>
            </a:fld>
            <a:endParaRPr lang="id-ID"/>
          </a:p>
        </p:txBody>
      </p:sp>
    </p:spTree>
    <p:extLst>
      <p:ext uri="{BB962C8B-B14F-4D97-AF65-F5344CB8AC3E}">
        <p14:creationId xmlns:p14="http://schemas.microsoft.com/office/powerpoint/2010/main" val="3927101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4</a:t>
            </a:fld>
            <a:endParaRPr lang="id-ID"/>
          </a:p>
        </p:txBody>
      </p:sp>
    </p:spTree>
    <p:extLst>
      <p:ext uri="{BB962C8B-B14F-4D97-AF65-F5344CB8AC3E}">
        <p14:creationId xmlns:p14="http://schemas.microsoft.com/office/powerpoint/2010/main" val="3515837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5</a:t>
            </a:fld>
            <a:endParaRPr lang="id-ID"/>
          </a:p>
        </p:txBody>
      </p:sp>
    </p:spTree>
    <p:extLst>
      <p:ext uri="{BB962C8B-B14F-4D97-AF65-F5344CB8AC3E}">
        <p14:creationId xmlns:p14="http://schemas.microsoft.com/office/powerpoint/2010/main" val="1229788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6</a:t>
            </a:fld>
            <a:endParaRPr lang="id-ID"/>
          </a:p>
        </p:txBody>
      </p:sp>
    </p:spTree>
    <p:extLst>
      <p:ext uri="{BB962C8B-B14F-4D97-AF65-F5344CB8AC3E}">
        <p14:creationId xmlns:p14="http://schemas.microsoft.com/office/powerpoint/2010/main" val="3157146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7</a:t>
            </a:fld>
            <a:endParaRPr lang="id-ID"/>
          </a:p>
        </p:txBody>
      </p:sp>
    </p:spTree>
    <p:extLst>
      <p:ext uri="{BB962C8B-B14F-4D97-AF65-F5344CB8AC3E}">
        <p14:creationId xmlns:p14="http://schemas.microsoft.com/office/powerpoint/2010/main" val="549141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8</a:t>
            </a:fld>
            <a:endParaRPr lang="id-ID"/>
          </a:p>
        </p:txBody>
      </p:sp>
    </p:spTree>
    <p:extLst>
      <p:ext uri="{BB962C8B-B14F-4D97-AF65-F5344CB8AC3E}">
        <p14:creationId xmlns:p14="http://schemas.microsoft.com/office/powerpoint/2010/main" val="38298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7B95490-1A97-4109-BB18-6271D34CC213}" type="slidenum">
              <a:rPr lang="id-ID" smtClean="0"/>
              <a:pPr>
                <a:defRPr/>
              </a:pPr>
              <a:t>9</a:t>
            </a:fld>
            <a:endParaRPr lang="id-ID"/>
          </a:p>
        </p:txBody>
      </p:sp>
    </p:spTree>
    <p:extLst>
      <p:ext uri="{BB962C8B-B14F-4D97-AF65-F5344CB8AC3E}">
        <p14:creationId xmlns:p14="http://schemas.microsoft.com/office/powerpoint/2010/main" val="678568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62470"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6247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r>
              <a:rPr lang="en-US"/>
              <a:t>Pertemuan 1/Sistem Informatika (Referensi AK)</a:t>
            </a:r>
          </a:p>
        </p:txBody>
      </p:sp>
      <p:sp>
        <p:nvSpPr>
          <p:cNvPr id="10" name="Rectangle 10"/>
          <p:cNvSpPr>
            <a:spLocks noGrp="1" noChangeArrowheads="1"/>
          </p:cNvSpPr>
          <p:nvPr>
            <p:ph type="sldNum" sz="quarter" idx="12"/>
          </p:nvPr>
        </p:nvSpPr>
        <p:spPr/>
        <p:txBody>
          <a:bodyPr/>
          <a:lstStyle>
            <a:lvl1pPr>
              <a:defRPr/>
            </a:lvl1pPr>
          </a:lstStyle>
          <a:p>
            <a:pPr>
              <a:defRPr/>
            </a:pPr>
            <a:fld id="{7FA89212-C958-466C-B7A1-459D4A0B6120}" type="slidenum">
              <a:rPr lang="en-US"/>
              <a:pPr>
                <a:defRPr/>
              </a:pPr>
              <a:t>‹#›</a:t>
            </a:fld>
            <a:endParaRPr lang="en-US"/>
          </a:p>
        </p:txBody>
      </p:sp>
    </p:spTree>
    <p:extLst>
      <p:ext uri="{BB962C8B-B14F-4D97-AF65-F5344CB8AC3E}">
        <p14:creationId xmlns:p14="http://schemas.microsoft.com/office/powerpoint/2010/main" val="384138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6" name="Rectangle 10"/>
          <p:cNvSpPr>
            <a:spLocks noGrp="1" noChangeArrowheads="1"/>
          </p:cNvSpPr>
          <p:nvPr>
            <p:ph type="sldNum" sz="quarter" idx="12"/>
          </p:nvPr>
        </p:nvSpPr>
        <p:spPr>
          <a:ln/>
        </p:spPr>
        <p:txBody>
          <a:bodyPr/>
          <a:lstStyle>
            <a:lvl1pPr>
              <a:defRPr/>
            </a:lvl1pPr>
          </a:lstStyle>
          <a:p>
            <a:pPr>
              <a:defRPr/>
            </a:pPr>
            <a:fld id="{B48EEEF6-2392-489C-8DD4-E458A260D23A}" type="slidenum">
              <a:rPr lang="en-US"/>
              <a:pPr>
                <a:defRPr/>
              </a:pPr>
              <a:t>‹#›</a:t>
            </a:fld>
            <a:endParaRPr lang="en-US"/>
          </a:p>
        </p:txBody>
      </p:sp>
    </p:spTree>
    <p:extLst>
      <p:ext uri="{BB962C8B-B14F-4D97-AF65-F5344CB8AC3E}">
        <p14:creationId xmlns:p14="http://schemas.microsoft.com/office/powerpoint/2010/main" val="127607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6" name="Rectangle 10"/>
          <p:cNvSpPr>
            <a:spLocks noGrp="1" noChangeArrowheads="1"/>
          </p:cNvSpPr>
          <p:nvPr>
            <p:ph type="sldNum" sz="quarter" idx="12"/>
          </p:nvPr>
        </p:nvSpPr>
        <p:spPr>
          <a:ln/>
        </p:spPr>
        <p:txBody>
          <a:bodyPr/>
          <a:lstStyle>
            <a:lvl1pPr>
              <a:defRPr/>
            </a:lvl1pPr>
          </a:lstStyle>
          <a:p>
            <a:pPr>
              <a:defRPr/>
            </a:pPr>
            <a:fld id="{9C29E47F-518D-4164-B45C-AB5EE91483B9}" type="slidenum">
              <a:rPr lang="en-US"/>
              <a:pPr>
                <a:defRPr/>
              </a:pPr>
              <a:t>‹#›</a:t>
            </a:fld>
            <a:endParaRPr lang="en-US"/>
          </a:p>
        </p:txBody>
      </p:sp>
    </p:spTree>
    <p:extLst>
      <p:ext uri="{BB962C8B-B14F-4D97-AF65-F5344CB8AC3E}">
        <p14:creationId xmlns:p14="http://schemas.microsoft.com/office/powerpoint/2010/main" val="33749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0013" y="1827213"/>
            <a:ext cx="7313612" cy="4114800"/>
          </a:xfrm>
        </p:spPr>
        <p:txBody>
          <a:bodyPr/>
          <a:lstStyle/>
          <a:p>
            <a:pPr lvl="0"/>
            <a:endParaRPr lang="en-US"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6" name="Rectangle 10"/>
          <p:cNvSpPr>
            <a:spLocks noGrp="1" noChangeArrowheads="1"/>
          </p:cNvSpPr>
          <p:nvPr>
            <p:ph type="sldNum" sz="quarter" idx="12"/>
          </p:nvPr>
        </p:nvSpPr>
        <p:spPr>
          <a:ln/>
        </p:spPr>
        <p:txBody>
          <a:bodyPr/>
          <a:lstStyle>
            <a:lvl1pPr>
              <a:defRPr/>
            </a:lvl1pPr>
          </a:lstStyle>
          <a:p>
            <a:pPr>
              <a:defRPr/>
            </a:pPr>
            <a:fld id="{1703E742-39C8-4FE5-8D77-061F3D484865}" type="slidenum">
              <a:rPr lang="en-US"/>
              <a:pPr>
                <a:defRPr/>
              </a:pPr>
              <a:t>‹#›</a:t>
            </a:fld>
            <a:endParaRPr lang="en-US"/>
          </a:p>
        </p:txBody>
      </p:sp>
    </p:spTree>
    <p:extLst>
      <p:ext uri="{BB962C8B-B14F-4D97-AF65-F5344CB8AC3E}">
        <p14:creationId xmlns:p14="http://schemas.microsoft.com/office/powerpoint/2010/main" val="3985711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7" name="Rectangle 10"/>
          <p:cNvSpPr>
            <a:spLocks noGrp="1" noChangeArrowheads="1"/>
          </p:cNvSpPr>
          <p:nvPr>
            <p:ph type="sldNum" sz="quarter" idx="12"/>
          </p:nvPr>
        </p:nvSpPr>
        <p:spPr>
          <a:ln/>
        </p:spPr>
        <p:txBody>
          <a:bodyPr/>
          <a:lstStyle>
            <a:lvl1pPr>
              <a:defRPr/>
            </a:lvl1pPr>
          </a:lstStyle>
          <a:p>
            <a:pPr>
              <a:defRPr/>
            </a:pPr>
            <a:fld id="{D8BCE00C-A5DB-48E8-8BB5-B758A8EC713F}" type="slidenum">
              <a:rPr lang="en-US"/>
              <a:pPr>
                <a:defRPr/>
              </a:pPr>
              <a:t>‹#›</a:t>
            </a:fld>
            <a:endParaRPr lang="en-US"/>
          </a:p>
        </p:txBody>
      </p:sp>
    </p:spTree>
    <p:extLst>
      <p:ext uri="{BB962C8B-B14F-4D97-AF65-F5344CB8AC3E}">
        <p14:creationId xmlns:p14="http://schemas.microsoft.com/office/powerpoint/2010/main" val="220004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6" name="Rectangle 10"/>
          <p:cNvSpPr>
            <a:spLocks noGrp="1" noChangeArrowheads="1"/>
          </p:cNvSpPr>
          <p:nvPr>
            <p:ph type="sldNum" sz="quarter" idx="12"/>
          </p:nvPr>
        </p:nvSpPr>
        <p:spPr>
          <a:ln/>
        </p:spPr>
        <p:txBody>
          <a:bodyPr/>
          <a:lstStyle>
            <a:lvl1pPr>
              <a:defRPr/>
            </a:lvl1pPr>
          </a:lstStyle>
          <a:p>
            <a:pPr>
              <a:defRPr/>
            </a:pPr>
            <a:fld id="{EF8A501A-5AC9-458B-985C-1BC8835C0FD7}" type="slidenum">
              <a:rPr lang="en-US"/>
              <a:pPr>
                <a:defRPr/>
              </a:pPr>
              <a:t>‹#›</a:t>
            </a:fld>
            <a:endParaRPr lang="en-US"/>
          </a:p>
        </p:txBody>
      </p:sp>
    </p:spTree>
    <p:extLst>
      <p:ext uri="{BB962C8B-B14F-4D97-AF65-F5344CB8AC3E}">
        <p14:creationId xmlns:p14="http://schemas.microsoft.com/office/powerpoint/2010/main" val="327849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6" name="Rectangle 10"/>
          <p:cNvSpPr>
            <a:spLocks noGrp="1" noChangeArrowheads="1"/>
          </p:cNvSpPr>
          <p:nvPr>
            <p:ph type="sldNum" sz="quarter" idx="12"/>
          </p:nvPr>
        </p:nvSpPr>
        <p:spPr>
          <a:ln/>
        </p:spPr>
        <p:txBody>
          <a:bodyPr/>
          <a:lstStyle>
            <a:lvl1pPr>
              <a:defRPr/>
            </a:lvl1pPr>
          </a:lstStyle>
          <a:p>
            <a:pPr>
              <a:defRPr/>
            </a:pPr>
            <a:fld id="{921D3050-1E2C-4D5B-BECE-9E524D17960C}" type="slidenum">
              <a:rPr lang="en-US"/>
              <a:pPr>
                <a:defRPr/>
              </a:pPr>
              <a:t>‹#›</a:t>
            </a:fld>
            <a:endParaRPr lang="en-US"/>
          </a:p>
        </p:txBody>
      </p:sp>
    </p:spTree>
    <p:extLst>
      <p:ext uri="{BB962C8B-B14F-4D97-AF65-F5344CB8AC3E}">
        <p14:creationId xmlns:p14="http://schemas.microsoft.com/office/powerpoint/2010/main" val="3831761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7" name="Rectangle 10"/>
          <p:cNvSpPr>
            <a:spLocks noGrp="1" noChangeArrowheads="1"/>
          </p:cNvSpPr>
          <p:nvPr>
            <p:ph type="sldNum" sz="quarter" idx="12"/>
          </p:nvPr>
        </p:nvSpPr>
        <p:spPr>
          <a:ln/>
        </p:spPr>
        <p:txBody>
          <a:bodyPr/>
          <a:lstStyle>
            <a:lvl1pPr>
              <a:defRPr/>
            </a:lvl1pPr>
          </a:lstStyle>
          <a:p>
            <a:pPr>
              <a:defRPr/>
            </a:pPr>
            <a:fld id="{DD5558B2-EAFC-4BBD-ADA3-3E5768DAA436}" type="slidenum">
              <a:rPr lang="en-US"/>
              <a:pPr>
                <a:defRPr/>
              </a:pPr>
              <a:t>‹#›</a:t>
            </a:fld>
            <a:endParaRPr lang="en-US"/>
          </a:p>
        </p:txBody>
      </p:sp>
    </p:spTree>
    <p:extLst>
      <p:ext uri="{BB962C8B-B14F-4D97-AF65-F5344CB8AC3E}">
        <p14:creationId xmlns:p14="http://schemas.microsoft.com/office/powerpoint/2010/main" val="16739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9" name="Rectangle 10"/>
          <p:cNvSpPr>
            <a:spLocks noGrp="1" noChangeArrowheads="1"/>
          </p:cNvSpPr>
          <p:nvPr>
            <p:ph type="sldNum" sz="quarter" idx="12"/>
          </p:nvPr>
        </p:nvSpPr>
        <p:spPr>
          <a:ln/>
        </p:spPr>
        <p:txBody>
          <a:bodyPr/>
          <a:lstStyle>
            <a:lvl1pPr>
              <a:defRPr/>
            </a:lvl1pPr>
          </a:lstStyle>
          <a:p>
            <a:pPr>
              <a:defRPr/>
            </a:pPr>
            <a:fld id="{EDB2D4E3-0290-463E-9115-7D7751B1BE3D}" type="slidenum">
              <a:rPr lang="en-US"/>
              <a:pPr>
                <a:defRPr/>
              </a:pPr>
              <a:t>‹#›</a:t>
            </a:fld>
            <a:endParaRPr lang="en-US"/>
          </a:p>
        </p:txBody>
      </p:sp>
    </p:spTree>
    <p:extLst>
      <p:ext uri="{BB962C8B-B14F-4D97-AF65-F5344CB8AC3E}">
        <p14:creationId xmlns:p14="http://schemas.microsoft.com/office/powerpoint/2010/main" val="264994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5" name="Rectangle 10"/>
          <p:cNvSpPr>
            <a:spLocks noGrp="1" noChangeArrowheads="1"/>
          </p:cNvSpPr>
          <p:nvPr>
            <p:ph type="sldNum" sz="quarter" idx="12"/>
          </p:nvPr>
        </p:nvSpPr>
        <p:spPr>
          <a:ln/>
        </p:spPr>
        <p:txBody>
          <a:bodyPr/>
          <a:lstStyle>
            <a:lvl1pPr>
              <a:defRPr/>
            </a:lvl1pPr>
          </a:lstStyle>
          <a:p>
            <a:pPr>
              <a:defRPr/>
            </a:pPr>
            <a:fld id="{2E4F716A-9E68-40FE-B2F9-236DFB8C5828}" type="slidenum">
              <a:rPr lang="en-US"/>
              <a:pPr>
                <a:defRPr/>
              </a:pPr>
              <a:t>‹#›</a:t>
            </a:fld>
            <a:endParaRPr lang="en-US"/>
          </a:p>
        </p:txBody>
      </p:sp>
    </p:spTree>
    <p:extLst>
      <p:ext uri="{BB962C8B-B14F-4D97-AF65-F5344CB8AC3E}">
        <p14:creationId xmlns:p14="http://schemas.microsoft.com/office/powerpoint/2010/main" val="7968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4" name="Rectangle 10"/>
          <p:cNvSpPr>
            <a:spLocks noGrp="1" noChangeArrowheads="1"/>
          </p:cNvSpPr>
          <p:nvPr>
            <p:ph type="sldNum" sz="quarter" idx="12"/>
          </p:nvPr>
        </p:nvSpPr>
        <p:spPr>
          <a:ln/>
        </p:spPr>
        <p:txBody>
          <a:bodyPr/>
          <a:lstStyle>
            <a:lvl1pPr>
              <a:defRPr/>
            </a:lvl1pPr>
          </a:lstStyle>
          <a:p>
            <a:pPr>
              <a:defRPr/>
            </a:pPr>
            <a:fld id="{9AEAEE55-9D86-4CEC-84D9-27554B55CAA2}" type="slidenum">
              <a:rPr lang="en-US"/>
              <a:pPr>
                <a:defRPr/>
              </a:pPr>
              <a:t>‹#›</a:t>
            </a:fld>
            <a:endParaRPr lang="en-US"/>
          </a:p>
        </p:txBody>
      </p:sp>
    </p:spTree>
    <p:extLst>
      <p:ext uri="{BB962C8B-B14F-4D97-AF65-F5344CB8AC3E}">
        <p14:creationId xmlns:p14="http://schemas.microsoft.com/office/powerpoint/2010/main" val="31374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7" name="Rectangle 10"/>
          <p:cNvSpPr>
            <a:spLocks noGrp="1" noChangeArrowheads="1"/>
          </p:cNvSpPr>
          <p:nvPr>
            <p:ph type="sldNum" sz="quarter" idx="12"/>
          </p:nvPr>
        </p:nvSpPr>
        <p:spPr>
          <a:ln/>
        </p:spPr>
        <p:txBody>
          <a:bodyPr/>
          <a:lstStyle>
            <a:lvl1pPr>
              <a:defRPr/>
            </a:lvl1pPr>
          </a:lstStyle>
          <a:p>
            <a:pPr>
              <a:defRPr/>
            </a:pPr>
            <a:fld id="{1EA3CA2E-E06A-468E-8804-AE7F33ABF1FE}" type="slidenum">
              <a:rPr lang="en-US"/>
              <a:pPr>
                <a:defRPr/>
              </a:pPr>
              <a:t>‹#›</a:t>
            </a:fld>
            <a:endParaRPr lang="en-US"/>
          </a:p>
        </p:txBody>
      </p:sp>
    </p:spTree>
    <p:extLst>
      <p:ext uri="{BB962C8B-B14F-4D97-AF65-F5344CB8AC3E}">
        <p14:creationId xmlns:p14="http://schemas.microsoft.com/office/powerpoint/2010/main" val="226474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Pertemuan 1/Sistem Informatika (Referensi AK)</a:t>
            </a:r>
          </a:p>
        </p:txBody>
      </p:sp>
      <p:sp>
        <p:nvSpPr>
          <p:cNvPr id="7" name="Rectangle 10"/>
          <p:cNvSpPr>
            <a:spLocks noGrp="1" noChangeArrowheads="1"/>
          </p:cNvSpPr>
          <p:nvPr>
            <p:ph type="sldNum" sz="quarter" idx="12"/>
          </p:nvPr>
        </p:nvSpPr>
        <p:spPr>
          <a:ln/>
        </p:spPr>
        <p:txBody>
          <a:bodyPr/>
          <a:lstStyle>
            <a:lvl1pPr>
              <a:defRPr/>
            </a:lvl1pPr>
          </a:lstStyle>
          <a:p>
            <a:pPr>
              <a:defRPr/>
            </a:pPr>
            <a:fld id="{421D208E-0A64-4C8D-90D4-91C3B6D801C8}" type="slidenum">
              <a:rPr lang="en-US"/>
              <a:pPr>
                <a:defRPr/>
              </a:pPr>
              <a:t>‹#›</a:t>
            </a:fld>
            <a:endParaRPr lang="en-US"/>
          </a:p>
        </p:txBody>
      </p:sp>
    </p:spTree>
    <p:extLst>
      <p:ext uri="{BB962C8B-B14F-4D97-AF65-F5344CB8AC3E}">
        <p14:creationId xmlns:p14="http://schemas.microsoft.com/office/powerpoint/2010/main" val="215868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3238500" y="0"/>
            <a:ext cx="11925300" cy="3810000"/>
            <a:chOff x="-2040" y="0"/>
            <a:chExt cx="7512" cy="2400"/>
          </a:xfrm>
        </p:grpSpPr>
        <p:sp>
          <p:nvSpPr>
            <p:cNvPr id="6144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6144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6144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5123"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4"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14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a:t>Pertemuan 1/Sistem Informatika (Referensi AK)</a:t>
            </a:r>
          </a:p>
        </p:txBody>
      </p:sp>
      <p:sp>
        <p:nvSpPr>
          <p:cNvPr id="614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0DCAFF2-766E-410A-BC52-0D1E36F853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437E9BE-CA6B-49A9-8DCC-723DCC014936}" type="slidenum">
              <a:rPr lang="en-US" smtClean="0"/>
              <a:pPr/>
              <a:t>1</a:t>
            </a:fld>
            <a:endParaRPr lang="en-US" smtClean="0"/>
          </a:p>
        </p:txBody>
      </p:sp>
      <p:sp>
        <p:nvSpPr>
          <p:cNvPr id="7172" name="Rectangle 2"/>
          <p:cNvSpPr>
            <a:spLocks noGrp="1" noChangeArrowheads="1"/>
          </p:cNvSpPr>
          <p:nvPr>
            <p:ph type="ctrTitle"/>
          </p:nvPr>
        </p:nvSpPr>
        <p:spPr/>
        <p:txBody>
          <a:bodyPr/>
          <a:lstStyle/>
          <a:p>
            <a:pPr eaLnBrk="1" hangingPunct="1"/>
            <a:r>
              <a:rPr lang="en-US" sz="3600" smtClean="0"/>
              <a:t>Gambaran Umum</a:t>
            </a:r>
            <a:br>
              <a:rPr lang="en-US" sz="3600" smtClean="0"/>
            </a:br>
            <a:r>
              <a:rPr lang="en-US" sz="3600" smtClean="0"/>
              <a:t>Sistem Informasi dan Teknologi Informasi</a:t>
            </a:r>
            <a:endParaRPr lang="id-ID" sz="3600" smtClean="0"/>
          </a:p>
        </p:txBody>
      </p:sp>
      <p:sp>
        <p:nvSpPr>
          <p:cNvPr id="7173" name="Subtitle 5"/>
          <p:cNvSpPr>
            <a:spLocks noGrp="1"/>
          </p:cNvSpPr>
          <p:nvPr>
            <p:ph type="subTitle" idx="1"/>
          </p:nvPr>
        </p:nvSpPr>
        <p:spPr/>
        <p:txBody>
          <a:bodyPr/>
          <a:lstStyle/>
          <a:p>
            <a:endParaRPr lang="en-US"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1EF6162-E696-46F5-9899-F16724525AA6}" type="slidenum">
              <a:rPr lang="en-US" smtClean="0"/>
              <a:pPr/>
              <a:t>10</a:t>
            </a:fld>
            <a:endParaRPr lang="en-US" smtClean="0"/>
          </a:p>
        </p:txBody>
      </p:sp>
      <p:sp>
        <p:nvSpPr>
          <p:cNvPr id="13316" name="Rectangle 2"/>
          <p:cNvSpPr>
            <a:spLocks noGrp="1" noChangeArrowheads="1"/>
          </p:cNvSpPr>
          <p:nvPr>
            <p:ph type="title"/>
          </p:nvPr>
        </p:nvSpPr>
        <p:spPr/>
        <p:txBody>
          <a:bodyPr/>
          <a:lstStyle/>
          <a:p>
            <a:pPr eaLnBrk="1" hangingPunct="1"/>
            <a:r>
              <a:rPr lang="en-US" sz="4000" smtClean="0"/>
              <a:t>Kemampuan SI</a:t>
            </a:r>
            <a:br>
              <a:rPr lang="en-US" sz="4000" smtClean="0"/>
            </a:br>
            <a:r>
              <a:rPr lang="en-US" sz="1800" smtClean="0"/>
              <a:t>(Turban, McLean, dan Wetherbe, 1999)</a:t>
            </a:r>
            <a:endParaRPr lang="id-ID" sz="1800" smtClean="0"/>
          </a:p>
        </p:txBody>
      </p:sp>
      <p:sp>
        <p:nvSpPr>
          <p:cNvPr id="13317" name="Rectangle 16"/>
          <p:cNvSpPr>
            <a:spLocks noGrp="1" noChangeArrowheads="1"/>
          </p:cNvSpPr>
          <p:nvPr>
            <p:ph type="body" idx="1"/>
          </p:nvPr>
        </p:nvSpPr>
        <p:spPr/>
        <p:txBody>
          <a:bodyPr/>
          <a:lstStyle/>
          <a:p>
            <a:pPr eaLnBrk="1" hangingPunct="1">
              <a:lnSpc>
                <a:spcPct val="80000"/>
              </a:lnSpc>
            </a:pPr>
            <a:r>
              <a:rPr lang="en-US" sz="2500" smtClean="0"/>
              <a:t>Melaksanakan komputasi numerik, bervolume besar, dengan kecepatan tinggi</a:t>
            </a:r>
          </a:p>
          <a:p>
            <a:pPr eaLnBrk="1" hangingPunct="1">
              <a:lnSpc>
                <a:spcPct val="80000"/>
              </a:lnSpc>
            </a:pPr>
            <a:r>
              <a:rPr lang="en-US" sz="2500" smtClean="0"/>
              <a:t>Menyediakan komunikasi dalam organisasi atau antarorgansiasi yang murah, akurat, dan cepat</a:t>
            </a:r>
          </a:p>
          <a:p>
            <a:pPr eaLnBrk="1" hangingPunct="1">
              <a:lnSpc>
                <a:spcPct val="80000"/>
              </a:lnSpc>
            </a:pPr>
            <a:r>
              <a:rPr lang="en-US" sz="2500" smtClean="0"/>
              <a:t>Menyimpan informasi dalam jumlah yang sangat besar dalam ruang yang kecil tetapi mudah diakses</a:t>
            </a:r>
          </a:p>
          <a:p>
            <a:pPr eaLnBrk="1" hangingPunct="1">
              <a:lnSpc>
                <a:spcPct val="80000"/>
              </a:lnSpc>
            </a:pPr>
            <a:r>
              <a:rPr lang="en-US" sz="2500" smtClean="0"/>
              <a:t>Memungkinkan pengaksesan informasi yang sangat banyak di seluruh dunia dengan cepat dan murah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55B2AAA-9C4B-499F-82BC-0DBCE6873805}" type="slidenum">
              <a:rPr lang="en-US" smtClean="0"/>
              <a:pPr/>
              <a:t>11</a:t>
            </a:fld>
            <a:endParaRPr lang="en-US" smtClean="0"/>
          </a:p>
        </p:txBody>
      </p:sp>
      <p:sp>
        <p:nvSpPr>
          <p:cNvPr id="14340" name="Rectangle 2"/>
          <p:cNvSpPr>
            <a:spLocks noGrp="1" noChangeArrowheads="1"/>
          </p:cNvSpPr>
          <p:nvPr>
            <p:ph type="title"/>
          </p:nvPr>
        </p:nvSpPr>
        <p:spPr/>
        <p:txBody>
          <a:bodyPr/>
          <a:lstStyle/>
          <a:p>
            <a:pPr eaLnBrk="1" hangingPunct="1"/>
            <a:r>
              <a:rPr lang="en-US" sz="4000" smtClean="0"/>
              <a:t>Kemampuan SI(Lanjutan…)</a:t>
            </a:r>
            <a:br>
              <a:rPr lang="en-US" sz="4000" smtClean="0"/>
            </a:br>
            <a:r>
              <a:rPr lang="en-US" sz="1800" smtClean="0"/>
              <a:t>(Turban, McLean, dan Wetherbe, 1999)</a:t>
            </a:r>
            <a:endParaRPr lang="id-ID" sz="1800" smtClean="0"/>
          </a:p>
        </p:txBody>
      </p:sp>
      <p:sp>
        <p:nvSpPr>
          <p:cNvPr id="14341" name="Rectangle 3"/>
          <p:cNvSpPr>
            <a:spLocks noGrp="1" noChangeArrowheads="1"/>
          </p:cNvSpPr>
          <p:nvPr>
            <p:ph type="body" idx="1"/>
          </p:nvPr>
        </p:nvSpPr>
        <p:spPr/>
        <p:txBody>
          <a:bodyPr/>
          <a:lstStyle/>
          <a:p>
            <a:pPr eaLnBrk="1" hangingPunct="1">
              <a:lnSpc>
                <a:spcPct val="80000"/>
              </a:lnSpc>
            </a:pPr>
            <a:r>
              <a:rPr lang="en-US" sz="2100" smtClean="0"/>
              <a:t>Meningkatkan efektivitas dan efisiensi orang-orang yang bekerja dalam kelompok dalam suatu tempat atau pada beberapa lokasi</a:t>
            </a:r>
            <a:endParaRPr lang="id-ID" sz="2100" smtClean="0"/>
          </a:p>
          <a:p>
            <a:pPr eaLnBrk="1" hangingPunct="1">
              <a:lnSpc>
                <a:spcPct val="80000"/>
              </a:lnSpc>
            </a:pPr>
            <a:r>
              <a:rPr lang="en-US" sz="2100" smtClean="0"/>
              <a:t>Menyajikan informasi dengan jelas yang menggugah pikiran manusia</a:t>
            </a:r>
          </a:p>
          <a:p>
            <a:pPr eaLnBrk="1" hangingPunct="1">
              <a:lnSpc>
                <a:spcPct val="80000"/>
              </a:lnSpc>
            </a:pPr>
            <a:r>
              <a:rPr lang="en-US" sz="2100" smtClean="0"/>
              <a:t>Mengotomasikan proses-proses bisnis yang semiotomatis dan tugas-tugas yang dikerjakan secara manual</a:t>
            </a:r>
          </a:p>
          <a:p>
            <a:pPr eaLnBrk="1" hangingPunct="1">
              <a:lnSpc>
                <a:spcPct val="80000"/>
              </a:lnSpc>
            </a:pPr>
            <a:r>
              <a:rPr lang="en-US" sz="2100" smtClean="0"/>
              <a:t>Mempercepat pengetikan dan penyuntingan</a:t>
            </a:r>
          </a:p>
          <a:p>
            <a:pPr eaLnBrk="1" hangingPunct="1">
              <a:lnSpc>
                <a:spcPct val="80000"/>
              </a:lnSpc>
            </a:pPr>
            <a:r>
              <a:rPr lang="en-US" sz="2100" smtClean="0"/>
              <a:t>Melaksanakan hal-hal di atas jauh lebih murah daripada kalau dikerjakan secara manual</a:t>
            </a:r>
            <a:endParaRPr lang="id-ID" sz="21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563D1B3-37D4-4088-82D6-7D596C607789}" type="slidenum">
              <a:rPr lang="en-US" smtClean="0"/>
              <a:pPr/>
              <a:t>12</a:t>
            </a:fld>
            <a:endParaRPr lang="en-US" smtClean="0"/>
          </a:p>
        </p:txBody>
      </p:sp>
      <p:sp>
        <p:nvSpPr>
          <p:cNvPr id="4101" name="Rectangle 2"/>
          <p:cNvSpPr>
            <a:spLocks noGrp="1" noChangeArrowheads="1"/>
          </p:cNvSpPr>
          <p:nvPr>
            <p:ph type="title"/>
          </p:nvPr>
        </p:nvSpPr>
        <p:spPr/>
        <p:txBody>
          <a:bodyPr/>
          <a:lstStyle/>
          <a:p>
            <a:pPr algn="ctr" eaLnBrk="1" hangingPunct="1"/>
            <a:r>
              <a:rPr lang="en-US" smtClean="0"/>
              <a:t>Model SI</a:t>
            </a:r>
            <a:endParaRPr lang="id-ID" smtClean="0"/>
          </a:p>
        </p:txBody>
      </p:sp>
      <p:sp>
        <p:nvSpPr>
          <p:cNvPr id="4102" name="Rectangle 5"/>
          <p:cNvSpPr>
            <a:spLocks noChangeArrowheads="1"/>
          </p:cNvSpPr>
          <p:nvPr/>
        </p:nvSpPr>
        <p:spPr bwMode="auto">
          <a:xfrm>
            <a:off x="0" y="1981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4098" name="Object 4"/>
          <p:cNvGraphicFramePr>
            <a:graphicFrameLocks noChangeAspect="1"/>
          </p:cNvGraphicFramePr>
          <p:nvPr/>
        </p:nvGraphicFramePr>
        <p:xfrm>
          <a:off x="1116013" y="1484313"/>
          <a:ext cx="6610350" cy="4597400"/>
        </p:xfrm>
        <a:graphic>
          <a:graphicData uri="http://schemas.openxmlformats.org/presentationml/2006/ole">
            <mc:AlternateContent xmlns:mc="http://schemas.openxmlformats.org/markup-compatibility/2006">
              <mc:Choice xmlns:v="urn:schemas-microsoft-com:vml" Requires="v">
                <p:oleObj spid="_x0000_s4103" name="Picture" r:id="rId4" imgW="5604091" imgH="4887382" progId="Word.Picture.8">
                  <p:embed/>
                </p:oleObj>
              </mc:Choice>
              <mc:Fallback>
                <p:oleObj name="Picture" r:id="rId4" imgW="5604091" imgH="4887382"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r="3163" b="22604"/>
                      <a:stretch>
                        <a:fillRect/>
                      </a:stretch>
                    </p:blipFill>
                    <p:spPr bwMode="auto">
                      <a:xfrm>
                        <a:off x="1116013" y="1484313"/>
                        <a:ext cx="6610350" cy="459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9940856-5777-4DFA-924B-4E5BF5E9A055}"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Beberapa Alasan Investasi TI</a:t>
            </a:r>
            <a:endParaRPr lang="id-ID" smtClean="0"/>
          </a:p>
        </p:txBody>
      </p:sp>
      <p:sp>
        <p:nvSpPr>
          <p:cNvPr id="15364" name="Rectangle 3"/>
          <p:cNvSpPr>
            <a:spLocks noGrp="1" noChangeArrowheads="1"/>
          </p:cNvSpPr>
          <p:nvPr>
            <p:ph type="body" idx="1"/>
          </p:nvPr>
        </p:nvSpPr>
        <p:spPr>
          <a:xfrm>
            <a:off x="1370013" y="1827213"/>
            <a:ext cx="7313612" cy="3057525"/>
          </a:xfrm>
        </p:spPr>
        <p:txBody>
          <a:bodyPr/>
          <a:lstStyle/>
          <a:p>
            <a:pPr eaLnBrk="1" hangingPunct="1"/>
            <a:r>
              <a:rPr lang="en-US" smtClean="0"/>
              <a:t>Adanya kebutuhan untuk mempertahankan dan meningkatkan posisi kompetitif </a:t>
            </a:r>
          </a:p>
          <a:p>
            <a:pPr eaLnBrk="1" hangingPunct="1"/>
            <a:r>
              <a:rPr lang="en-US" smtClean="0"/>
              <a:t>Mengurangi biaya</a:t>
            </a:r>
          </a:p>
          <a:p>
            <a:pPr eaLnBrk="1" hangingPunct="1"/>
            <a:r>
              <a:rPr lang="en-US" smtClean="0"/>
              <a:t>Meningkatkan fleksibilitas dan tanggapan</a:t>
            </a:r>
          </a:p>
        </p:txBody>
      </p:sp>
      <p:sp>
        <p:nvSpPr>
          <p:cNvPr id="15365" name="AutoShape 4"/>
          <p:cNvSpPr>
            <a:spLocks noChangeArrowheads="1"/>
          </p:cNvSpPr>
          <p:nvPr/>
        </p:nvSpPr>
        <p:spPr bwMode="auto">
          <a:xfrm>
            <a:off x="611188" y="4941888"/>
            <a:ext cx="976312" cy="1150937"/>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Contoh</a:t>
            </a:r>
            <a:endParaRPr lang="id-ID">
              <a:latin typeface="Arial" charset="0"/>
            </a:endParaRPr>
          </a:p>
        </p:txBody>
      </p:sp>
      <p:sp>
        <p:nvSpPr>
          <p:cNvPr id="15366" name="Text Box 5"/>
          <p:cNvSpPr txBox="1">
            <a:spLocks noChangeArrowheads="1"/>
          </p:cNvSpPr>
          <p:nvPr/>
        </p:nvSpPr>
        <p:spPr bwMode="auto">
          <a:xfrm>
            <a:off x="1692275" y="5084763"/>
            <a:ext cx="6696075"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chemeClr val="bg2"/>
              </a:buClr>
              <a:buSzPct val="75000"/>
              <a:buFont typeface="Wingdings" pitchFamily="2" charset="2"/>
              <a:buNone/>
            </a:pPr>
            <a:r>
              <a:rPr lang="en-US">
                <a:latin typeface="Arial" charset="0"/>
              </a:rPr>
              <a:t>Bank yang berlomba-lomba untuk memperluas jaringan ATM untuk meningkatkan layanan kepada nasabah mengingat persaingan antarbank yang sangat ketat.</a:t>
            </a:r>
            <a:endParaRPr lang="id-ID">
              <a:latin typeface="Arial" charset="0"/>
            </a:endParaRPr>
          </a:p>
          <a:p>
            <a:pPr eaLnBrk="1" hangingPunct="1">
              <a:spcBef>
                <a:spcPct val="50000"/>
              </a:spcBef>
            </a:pPr>
            <a:endParaRPr lang="id-ID">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E106EB6-58FA-48DC-BEA1-3B445C12A7B6}"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z="3200" smtClean="0"/>
              <a:t>Alasan Penerapan TI pada</a:t>
            </a:r>
            <a:br>
              <a:rPr lang="en-US" sz="3200" smtClean="0"/>
            </a:br>
            <a:r>
              <a:rPr lang="en-US" sz="3200" smtClean="0"/>
              <a:t>Bidang Pemasaran </a:t>
            </a:r>
            <a:r>
              <a:rPr lang="en-US" sz="1600" smtClean="0"/>
              <a:t>(O’Connor dan Galvin 1997)</a:t>
            </a:r>
            <a:r>
              <a:rPr lang="id-ID" sz="1600" smtClean="0"/>
              <a:t> </a:t>
            </a:r>
          </a:p>
        </p:txBody>
      </p:sp>
      <p:sp>
        <p:nvSpPr>
          <p:cNvPr id="16388" name="Rectangle 3"/>
          <p:cNvSpPr>
            <a:spLocks noGrp="1" noChangeArrowheads="1"/>
          </p:cNvSpPr>
          <p:nvPr>
            <p:ph type="body" idx="1"/>
          </p:nvPr>
        </p:nvSpPr>
        <p:spPr/>
        <p:txBody>
          <a:bodyPr/>
          <a:lstStyle/>
          <a:p>
            <a:pPr eaLnBrk="1" hangingPunct="1"/>
            <a:r>
              <a:rPr lang="en-US" smtClean="0"/>
              <a:t>Teknologi informasi mempengaruhi proses pengembangan strategi pemasaran karena teknologi informasi memberikan lebih banyak informasi ke manajer melalui pemakaian sistem pengambilan keputusan (</a:t>
            </a:r>
            <a:r>
              <a:rPr lang="en-US" i="1" smtClean="0"/>
              <a:t>Decision Support Systems</a:t>
            </a:r>
            <a:r>
              <a:rPr lang="en-US" smtClean="0"/>
              <a:t> atau DSS)</a:t>
            </a:r>
            <a:endParaRPr lang="id-ID"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1DA35E9-C728-4407-B75C-FDCCAC298C06}"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z="3200" smtClean="0"/>
              <a:t>Alasan Penerapan TI pada</a:t>
            </a:r>
            <a:br>
              <a:rPr lang="en-US" sz="3200" smtClean="0"/>
            </a:br>
            <a:r>
              <a:rPr lang="en-US" sz="3200" smtClean="0"/>
              <a:t>Bidang Pemasaran </a:t>
            </a:r>
            <a:r>
              <a:rPr lang="en-US" sz="1600" smtClean="0"/>
              <a:t>(Lanjutan)</a:t>
            </a:r>
            <a:r>
              <a:rPr lang="id-ID" sz="1600" smtClean="0"/>
              <a:t> </a:t>
            </a:r>
          </a:p>
        </p:txBody>
      </p:sp>
      <p:sp>
        <p:nvSpPr>
          <p:cNvPr id="17412" name="Rectangle 3"/>
          <p:cNvSpPr>
            <a:spLocks noGrp="1" noChangeArrowheads="1"/>
          </p:cNvSpPr>
          <p:nvPr>
            <p:ph type="body" idx="1"/>
          </p:nvPr>
        </p:nvSpPr>
        <p:spPr/>
        <p:txBody>
          <a:bodyPr/>
          <a:lstStyle/>
          <a:p>
            <a:pPr eaLnBrk="1" hangingPunct="1">
              <a:lnSpc>
                <a:spcPct val="80000"/>
              </a:lnSpc>
            </a:pPr>
            <a:r>
              <a:rPr lang="en-US" sz="2100" smtClean="0"/>
              <a:t>Teknologi informasi memiliki kemampuan untuk mengintegrasikan berbagai bagian yang berbeda dalam organisasi dan menyediakan banyak informasi ke manajer. Sebagai contoh, sistem informasi eksekutif (</a:t>
            </a:r>
            <a:r>
              <a:rPr lang="en-US" sz="2100" i="1" smtClean="0"/>
              <a:t>Executive Information Systems</a:t>
            </a:r>
            <a:r>
              <a:rPr lang="en-US" sz="2100" smtClean="0"/>
              <a:t> atau EIS) mempengaruhi aliran informasi secara vertikal dalam perusahaan. Pihak manajemen atas memiliki akses informasi yang lebih besar dan mengurangi ketergantungan sumber informasi terhadap manajemen menengah. Jaringan telekomunikasi memungkinkan informasi mengalir dengan mudah dan cepat di antara departemen dan divisi yang berbeda.</a:t>
            </a:r>
            <a:endParaRPr lang="id-ID" sz="21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04E7B2B-92AF-405A-8019-88E11AF81F7B}"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z="3200" smtClean="0"/>
              <a:t>Alasan Penerapan TI pada</a:t>
            </a:r>
            <a:br>
              <a:rPr lang="en-US" sz="3200" smtClean="0"/>
            </a:br>
            <a:r>
              <a:rPr lang="en-US" sz="3200" smtClean="0"/>
              <a:t>Bidang Pemasaran </a:t>
            </a:r>
            <a:r>
              <a:rPr lang="en-US" sz="1600" smtClean="0"/>
              <a:t>(Lanjutan)</a:t>
            </a:r>
            <a:r>
              <a:rPr lang="id-ID" sz="1600" smtClean="0"/>
              <a:t> </a:t>
            </a:r>
          </a:p>
        </p:txBody>
      </p:sp>
      <p:sp>
        <p:nvSpPr>
          <p:cNvPr id="18436" name="Rectangle 3"/>
          <p:cNvSpPr>
            <a:spLocks noGrp="1" noChangeArrowheads="1"/>
          </p:cNvSpPr>
          <p:nvPr>
            <p:ph type="body" idx="1"/>
          </p:nvPr>
        </p:nvSpPr>
        <p:spPr/>
        <p:txBody>
          <a:bodyPr/>
          <a:lstStyle/>
          <a:p>
            <a:pPr eaLnBrk="1" hangingPunct="1">
              <a:lnSpc>
                <a:spcPct val="80000"/>
              </a:lnSpc>
            </a:pPr>
            <a:r>
              <a:rPr lang="en-US" sz="2500" smtClean="0"/>
              <a:t>Teknologi informasi juga mempengaruhi antarmuka-antarmuka organsiasi dengan lingkungan, seperti pelanggan dan pemasok. Sistem antarorganisasi yang dilengkapi dengan pertukaran data elektronis (EDI) menciptakan hubungan yang lebih dekat antara organisasi dan pemasok, memfasilitasi manajemen sediaan yang lebih efisien dan memungkinkan pendekatan tepat waktu dalam melakukan pemesanan kembali</a:t>
            </a:r>
            <a:r>
              <a:rPr lang="id-ID" sz="250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79E684C-122E-422A-8378-81FC6C53B9CE}"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Peranan TI </a:t>
            </a:r>
            <a:endParaRPr lang="id-ID" smtClean="0"/>
          </a:p>
        </p:txBody>
      </p:sp>
      <p:sp>
        <p:nvSpPr>
          <p:cNvPr id="19460" name="Rectangle 3"/>
          <p:cNvSpPr>
            <a:spLocks noGrp="1" noChangeArrowheads="1"/>
          </p:cNvSpPr>
          <p:nvPr>
            <p:ph type="body" idx="1"/>
          </p:nvPr>
        </p:nvSpPr>
        <p:spPr/>
        <p:txBody>
          <a:bodyPr/>
          <a:lstStyle/>
          <a:p>
            <a:pPr eaLnBrk="1" hangingPunct="1">
              <a:lnSpc>
                <a:spcPct val="90000"/>
              </a:lnSpc>
            </a:pPr>
            <a:r>
              <a:rPr lang="en-US" sz="2100" smtClean="0"/>
              <a:t>Teknologi informasi </a:t>
            </a:r>
            <a:r>
              <a:rPr lang="en-US" sz="2100" b="1" smtClean="0">
                <a:solidFill>
                  <a:schemeClr val="accent2"/>
                </a:solidFill>
              </a:rPr>
              <a:t>menggantikan</a:t>
            </a:r>
            <a:r>
              <a:rPr lang="en-US" sz="2100" smtClean="0">
                <a:solidFill>
                  <a:schemeClr val="accent2"/>
                </a:solidFill>
              </a:rPr>
              <a:t> </a:t>
            </a:r>
            <a:r>
              <a:rPr lang="en-US" sz="2100" smtClean="0"/>
              <a:t>peran manusia. Dalam hal ini, teknologi informasi </a:t>
            </a:r>
            <a:r>
              <a:rPr lang="en-US" sz="2100" b="1" smtClean="0">
                <a:solidFill>
                  <a:schemeClr val="accent2"/>
                </a:solidFill>
              </a:rPr>
              <a:t>melakukan otomasi</a:t>
            </a:r>
            <a:r>
              <a:rPr lang="en-US" sz="2100" smtClean="0"/>
              <a:t> terhadap suatu tugas atau proses.</a:t>
            </a:r>
          </a:p>
          <a:p>
            <a:pPr eaLnBrk="1" hangingPunct="1">
              <a:lnSpc>
                <a:spcPct val="90000"/>
              </a:lnSpc>
            </a:pPr>
            <a:r>
              <a:rPr lang="en-US" sz="2100" smtClean="0"/>
              <a:t>Teknologi </a:t>
            </a:r>
            <a:r>
              <a:rPr lang="en-US" sz="2100" b="1" smtClean="0">
                <a:solidFill>
                  <a:schemeClr val="accent2"/>
                </a:solidFill>
              </a:rPr>
              <a:t>memperkuat</a:t>
            </a:r>
            <a:r>
              <a:rPr lang="en-US" sz="2100" b="1" smtClean="0"/>
              <a:t> </a:t>
            </a:r>
            <a:r>
              <a:rPr lang="en-US" sz="2100" smtClean="0"/>
              <a:t>peran manusia, yakni dengan </a:t>
            </a:r>
            <a:r>
              <a:rPr lang="en-US" sz="2100" b="1" smtClean="0">
                <a:solidFill>
                  <a:schemeClr val="accent2"/>
                </a:solidFill>
              </a:rPr>
              <a:t>menyajikan</a:t>
            </a:r>
            <a:r>
              <a:rPr lang="en-US" sz="2100" smtClean="0">
                <a:solidFill>
                  <a:schemeClr val="accent2"/>
                </a:solidFill>
              </a:rPr>
              <a:t> </a:t>
            </a:r>
            <a:r>
              <a:rPr lang="en-US" sz="2100" i="1" smtClean="0"/>
              <a:t>informasi</a:t>
            </a:r>
            <a:r>
              <a:rPr lang="en-US" sz="2100" smtClean="0"/>
              <a:t> terhadap suatu tugas atau proses.</a:t>
            </a:r>
          </a:p>
          <a:p>
            <a:pPr eaLnBrk="1" hangingPunct="1">
              <a:lnSpc>
                <a:spcPct val="90000"/>
              </a:lnSpc>
            </a:pPr>
            <a:r>
              <a:rPr lang="en-US" sz="2100" smtClean="0"/>
              <a:t>Teknologi informasi berperan dalam </a:t>
            </a:r>
            <a:r>
              <a:rPr lang="en-US" sz="2100" b="1" smtClean="0">
                <a:solidFill>
                  <a:schemeClr val="accent2"/>
                </a:solidFill>
              </a:rPr>
              <a:t>restrukturisasi</a:t>
            </a:r>
            <a:r>
              <a:rPr lang="en-US" sz="2100" smtClean="0">
                <a:solidFill>
                  <a:schemeClr val="accent2"/>
                </a:solidFill>
              </a:rPr>
              <a:t> </a:t>
            </a:r>
            <a:r>
              <a:rPr lang="en-US" sz="2100" smtClean="0"/>
              <a:t>terhadap peran manusia. Dalam hal ini, teknologi berperan dalam melakukan perubahan-perubahan terhadap sekumpulan tugas atau proses.</a:t>
            </a:r>
            <a:endParaRPr lang="id-ID" sz="21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49B499D-EA35-4AC5-A913-0ABE36D0C647}"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Pengaruh TI dalam Proses Bisnis</a:t>
            </a:r>
            <a:endParaRPr lang="id-ID" smtClean="0"/>
          </a:p>
        </p:txBody>
      </p:sp>
      <p:sp>
        <p:nvSpPr>
          <p:cNvPr id="20484" name="Rectangle 3"/>
          <p:cNvSpPr>
            <a:spLocks noGrp="1" noChangeArrowheads="1"/>
          </p:cNvSpPr>
          <p:nvPr>
            <p:ph type="body" idx="1"/>
          </p:nvPr>
        </p:nvSpPr>
        <p:spPr/>
        <p:txBody>
          <a:bodyPr/>
          <a:lstStyle/>
          <a:p>
            <a:pPr eaLnBrk="1" hangingPunct="1"/>
            <a:r>
              <a:rPr lang="en-US" b="1" smtClean="0"/>
              <a:t>Aturan lama</a:t>
            </a:r>
            <a:r>
              <a:rPr lang="en-US" smtClean="0"/>
              <a:t>: Manajer membuat semua keputusan</a:t>
            </a:r>
          </a:p>
          <a:p>
            <a:pPr eaLnBrk="1" hangingPunct="1"/>
            <a:r>
              <a:rPr lang="en-US" b="1" smtClean="0"/>
              <a:t>Teknologi informasi</a:t>
            </a:r>
            <a:r>
              <a:rPr lang="en-US" smtClean="0"/>
              <a:t>:	Perangkat pendukung keputusan (akses basis data, perangkat lunak pemodelan)</a:t>
            </a:r>
          </a:p>
          <a:p>
            <a:pPr eaLnBrk="1" hangingPunct="1"/>
            <a:r>
              <a:rPr lang="en-US" b="1" smtClean="0"/>
              <a:t>Aturan baru</a:t>
            </a:r>
            <a:r>
              <a:rPr lang="en-US" smtClean="0"/>
              <a:t>: Pembuatan keputusan adalah bagian pekerjaan dari setiap orang</a:t>
            </a:r>
            <a:endParaRPr lang="id-ID"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DEC7A98-9DB4-45EC-B15B-25D0AA7D5A08}"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Pengaruh TI dalam Proses Bisnis</a:t>
            </a:r>
            <a:br>
              <a:rPr lang="en-US" smtClean="0"/>
            </a:br>
            <a:r>
              <a:rPr lang="en-US" sz="1800" smtClean="0"/>
              <a:t>(Lanjutan…)</a:t>
            </a:r>
            <a:endParaRPr lang="id-ID" sz="1800" smtClean="0"/>
          </a:p>
        </p:txBody>
      </p:sp>
      <p:sp>
        <p:nvSpPr>
          <p:cNvPr id="21508" name="Rectangle 3"/>
          <p:cNvSpPr>
            <a:spLocks noGrp="1" noChangeArrowheads="1"/>
          </p:cNvSpPr>
          <p:nvPr>
            <p:ph type="body" idx="1"/>
          </p:nvPr>
        </p:nvSpPr>
        <p:spPr/>
        <p:txBody>
          <a:bodyPr/>
          <a:lstStyle/>
          <a:p>
            <a:pPr eaLnBrk="1" hangingPunct="1"/>
            <a:r>
              <a:rPr lang="en-US" b="1" smtClean="0"/>
              <a:t>Aturan lama</a:t>
            </a:r>
            <a:r>
              <a:rPr lang="en-US" smtClean="0"/>
              <a:t>: Hanya para pakar yang dapat melaksanakan pekerjaan kompleks</a:t>
            </a:r>
          </a:p>
          <a:p>
            <a:pPr eaLnBrk="1" hangingPunct="1"/>
            <a:r>
              <a:rPr lang="en-US" b="1" smtClean="0"/>
              <a:t>Teknologi informasi</a:t>
            </a:r>
            <a:r>
              <a:rPr lang="en-US" smtClean="0"/>
              <a:t>:	Sistem pakar (</a:t>
            </a:r>
            <a:r>
              <a:rPr lang="en-US" i="1" smtClean="0"/>
              <a:t>expert system</a:t>
            </a:r>
            <a:r>
              <a:rPr lang="en-US" smtClean="0"/>
              <a:t>)</a:t>
            </a:r>
          </a:p>
          <a:p>
            <a:pPr eaLnBrk="1" hangingPunct="1"/>
            <a:r>
              <a:rPr lang="en-US" b="1" smtClean="0"/>
              <a:t>Aturan baru</a:t>
            </a:r>
            <a:r>
              <a:rPr lang="en-US" smtClean="0"/>
              <a:t>: Orang awam dapat melakukan pelerjaan seseorang pakar</a:t>
            </a:r>
            <a:r>
              <a:rPr lang="id-ID"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E675E72-68D7-4C23-A3FD-E9C8800DF49F}" type="slidenum">
              <a:rPr lang="en-US" smtClean="0"/>
              <a:pPr/>
              <a:t>2</a:t>
            </a:fld>
            <a:endParaRPr lang="en-US" smtClean="0"/>
          </a:p>
        </p:txBody>
      </p:sp>
      <p:sp>
        <p:nvSpPr>
          <p:cNvPr id="8196" name="Rectangle 2"/>
          <p:cNvSpPr>
            <a:spLocks noGrp="1" noChangeArrowheads="1"/>
          </p:cNvSpPr>
          <p:nvPr>
            <p:ph type="title"/>
          </p:nvPr>
        </p:nvSpPr>
        <p:spPr/>
        <p:txBody>
          <a:bodyPr/>
          <a:lstStyle/>
          <a:p>
            <a:pPr eaLnBrk="1" hangingPunct="1"/>
            <a:r>
              <a:rPr lang="en-US" smtClean="0"/>
              <a:t>Apakah Sistem Informasi Itu?</a:t>
            </a:r>
            <a:endParaRPr lang="id-ID" smtClean="0"/>
          </a:p>
        </p:txBody>
      </p:sp>
      <p:sp>
        <p:nvSpPr>
          <p:cNvPr id="8197" name="Rectangle 3"/>
          <p:cNvSpPr>
            <a:spLocks noGrp="1" noChangeArrowheads="1"/>
          </p:cNvSpPr>
          <p:nvPr>
            <p:ph type="body" idx="1"/>
          </p:nvPr>
        </p:nvSpPr>
        <p:spPr/>
        <p:txBody>
          <a:bodyPr/>
          <a:lstStyle/>
          <a:p>
            <a:pPr eaLnBrk="1" hangingPunct="1"/>
            <a:r>
              <a:rPr lang="en-US" smtClean="0"/>
              <a:t>Sistem Informasi dapat dibedakan menjadi 2, </a:t>
            </a:r>
            <a:r>
              <a:rPr lang="en-US" b="1" smtClean="0"/>
              <a:t>sistem informasi manual</a:t>
            </a:r>
            <a:r>
              <a:rPr lang="en-US" smtClean="0"/>
              <a:t> dan </a:t>
            </a:r>
            <a:r>
              <a:rPr lang="en-US" b="1" smtClean="0"/>
              <a:t>sistem informasi berbasis komputer (CBIS)</a:t>
            </a:r>
          </a:p>
          <a:p>
            <a:pPr eaLnBrk="1" hangingPunct="1"/>
            <a:r>
              <a:rPr lang="en-US" b="1" smtClean="0"/>
              <a:t>CBIS</a:t>
            </a:r>
            <a:r>
              <a:rPr lang="en-US" smtClean="0"/>
              <a:t> atau selanjutnya disebut </a:t>
            </a:r>
            <a:r>
              <a:rPr lang="en-US" b="1" smtClean="0"/>
              <a:t>sistem informasi</a:t>
            </a:r>
            <a:r>
              <a:rPr lang="en-US" smtClean="0"/>
              <a:t> (SI) saja adalah jenis sistem informasi yang menggunakan komputer</a:t>
            </a:r>
            <a:endParaRPr lang="id-ID"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2E349ED-DC7C-4172-8456-D44E159E077A}"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Pengaruh TI dalam Proses Bisnis </a:t>
            </a:r>
            <a:r>
              <a:rPr lang="en-US" sz="1800" smtClean="0"/>
              <a:t>(Lanjutan…)</a:t>
            </a:r>
            <a:endParaRPr lang="id-ID" sz="1800" smtClean="0"/>
          </a:p>
        </p:txBody>
      </p:sp>
      <p:sp>
        <p:nvSpPr>
          <p:cNvPr id="22532" name="Rectangle 3"/>
          <p:cNvSpPr>
            <a:spLocks noGrp="1" noChangeArrowheads="1"/>
          </p:cNvSpPr>
          <p:nvPr>
            <p:ph type="body" idx="1"/>
          </p:nvPr>
        </p:nvSpPr>
        <p:spPr/>
        <p:txBody>
          <a:bodyPr/>
          <a:lstStyle/>
          <a:p>
            <a:pPr eaLnBrk="1" hangingPunct="1"/>
            <a:r>
              <a:rPr lang="en-US" b="1" smtClean="0"/>
              <a:t>Aturan lama</a:t>
            </a:r>
            <a:r>
              <a:rPr lang="en-US" smtClean="0"/>
              <a:t>: Informasi hanya dapat muncul dalam satu tempat pada satu saat</a:t>
            </a:r>
          </a:p>
          <a:p>
            <a:pPr eaLnBrk="1" hangingPunct="1"/>
            <a:r>
              <a:rPr lang="en-US" b="1" smtClean="0"/>
              <a:t>Teknologi informasi</a:t>
            </a:r>
            <a:r>
              <a:rPr lang="en-US" smtClean="0"/>
              <a:t>:	Berbagi basis data</a:t>
            </a:r>
          </a:p>
          <a:p>
            <a:pPr eaLnBrk="1" hangingPunct="1"/>
            <a:r>
              <a:rPr lang="en-US" b="1" smtClean="0"/>
              <a:t>Aturan baru</a:t>
            </a:r>
            <a:r>
              <a:rPr lang="en-US" smtClean="0"/>
              <a:t>: Informasi dapat muncul di banyak tempat secara serentak ketika diperlukan</a:t>
            </a:r>
            <a:r>
              <a:rPr lang="id-ID"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DA02A81-C597-4140-9854-474571F424B8}"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mtClean="0"/>
              <a:t>Pengaruh TI dalam Proses Bisnis </a:t>
            </a:r>
            <a:r>
              <a:rPr lang="en-US" sz="1800" smtClean="0"/>
              <a:t>(Lanjutan…)</a:t>
            </a:r>
            <a:endParaRPr lang="id-ID" sz="1800"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500" b="1" smtClean="0"/>
              <a:t>Aturan lama</a:t>
            </a:r>
            <a:r>
              <a:rPr lang="en-US" sz="2500" smtClean="0"/>
              <a:t>:	Petugas lapangan memerlukan tempat yang digunakan untuk menerima, menyimpan, mengambil, dan mengirimkan informasi</a:t>
            </a:r>
          </a:p>
          <a:p>
            <a:pPr eaLnBrk="1" hangingPunct="1">
              <a:lnSpc>
                <a:spcPct val="90000"/>
              </a:lnSpc>
            </a:pPr>
            <a:r>
              <a:rPr lang="en-US" sz="2500" b="1" smtClean="0"/>
              <a:t>Teknologi informasi</a:t>
            </a:r>
            <a:r>
              <a:rPr lang="en-US" sz="2500" smtClean="0"/>
              <a:t>:	Komunikasi data tanpa kabel dan komputer portabel</a:t>
            </a:r>
          </a:p>
          <a:p>
            <a:pPr eaLnBrk="1" hangingPunct="1">
              <a:lnSpc>
                <a:spcPct val="90000"/>
              </a:lnSpc>
            </a:pPr>
            <a:r>
              <a:rPr lang="en-US" sz="2500" b="1" smtClean="0"/>
              <a:t>Aturan baru</a:t>
            </a:r>
            <a:r>
              <a:rPr lang="en-US" sz="2500" smtClean="0"/>
              <a:t>:	Petugas lapangan dapat mengirim dan menerima informasi kapan saja diperlukan</a:t>
            </a:r>
            <a:r>
              <a:rPr lang="id-ID" sz="250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70D89C4-1ADF-4D87-BE8F-D6E8C94D7FD8}"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z="3200" smtClean="0"/>
              <a:t>Strategi Menuju Keunggulan Kompetitif </a:t>
            </a:r>
            <a:r>
              <a:rPr lang="en-US" sz="1600" smtClean="0"/>
              <a:t>(Lanjutan…)</a:t>
            </a:r>
            <a:endParaRPr lang="id-ID" sz="1600" smtClean="0"/>
          </a:p>
        </p:txBody>
      </p:sp>
      <p:sp>
        <p:nvSpPr>
          <p:cNvPr id="24580" name="Rectangle 3"/>
          <p:cNvSpPr>
            <a:spLocks noGrp="1" noChangeArrowheads="1"/>
          </p:cNvSpPr>
          <p:nvPr>
            <p:ph type="body" idx="1"/>
          </p:nvPr>
        </p:nvSpPr>
        <p:spPr/>
        <p:txBody>
          <a:bodyPr/>
          <a:lstStyle/>
          <a:p>
            <a:pPr eaLnBrk="1" hangingPunct="1">
              <a:lnSpc>
                <a:spcPct val="90000"/>
              </a:lnSpc>
            </a:pPr>
            <a:r>
              <a:rPr lang="en-US" sz="2100" b="1" smtClean="0"/>
              <a:t>Strategi biaya</a:t>
            </a:r>
            <a:r>
              <a:rPr lang="en-US" sz="2100" smtClean="0"/>
              <a:t>, yakni menjadikan produsen dengan biaya yang rendah, memberikan harga yang lebih murah terhadap pelanggan, menurunkan biaya dari pemasok, atau meningkatkan biaya pesaing untuk tetap bertahan di industri</a:t>
            </a:r>
            <a:endParaRPr lang="en-US" sz="2100" b="1" smtClean="0"/>
          </a:p>
          <a:p>
            <a:pPr eaLnBrk="1" hangingPunct="1">
              <a:lnSpc>
                <a:spcPct val="90000"/>
              </a:lnSpc>
            </a:pPr>
            <a:r>
              <a:rPr lang="en-US" sz="2100" b="1" smtClean="0"/>
              <a:t>Strategi diferensiasi</a:t>
            </a:r>
            <a:r>
              <a:rPr lang="en-US" sz="2100" smtClean="0"/>
              <a:t>, yakni mengembangkan cara-cara untuk membedakan produk/jasa yang dihasilkan perusahaan terhadap pesaing sehingga pelanggan menggunakan produk/jasa karena adanya manfaat atau fitur yang unik</a:t>
            </a:r>
            <a:endParaRPr lang="id-ID" sz="21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E43FA6B-1FF5-48AE-A891-7CEAEFEB6A5F}"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z="3200" smtClean="0"/>
              <a:t>Strategi Menuju Keunggulan Kompetitif </a:t>
            </a:r>
            <a:r>
              <a:rPr lang="en-US" sz="1600" smtClean="0"/>
              <a:t>(Lanjutan…)</a:t>
            </a:r>
            <a:endParaRPr lang="id-ID" sz="1600" smtClean="0"/>
          </a:p>
        </p:txBody>
      </p:sp>
      <p:sp>
        <p:nvSpPr>
          <p:cNvPr id="25604" name="Rectangle 3"/>
          <p:cNvSpPr>
            <a:spLocks noGrp="1" noChangeArrowheads="1"/>
          </p:cNvSpPr>
          <p:nvPr>
            <p:ph type="body" idx="1"/>
          </p:nvPr>
        </p:nvSpPr>
        <p:spPr/>
        <p:txBody>
          <a:bodyPr/>
          <a:lstStyle/>
          <a:p>
            <a:pPr eaLnBrk="1" hangingPunct="1"/>
            <a:r>
              <a:rPr lang="en-US" b="1" smtClean="0"/>
              <a:t>Strategi aliansi</a:t>
            </a:r>
            <a:r>
              <a:rPr lang="en-US" smtClean="0"/>
              <a:t>, yakni membentuk hubungan dan aliansi bisnis yang baru dengan pelanggan, pemasok, pesaing, konsultan dan lain</a:t>
            </a:r>
            <a:endParaRPr lang="id-ID"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53A0A51-AB41-40F7-80DA-C04D88B59044}"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z="3200" smtClean="0"/>
              <a:t>Strategi Menuju Keunggulan Kompetitif </a:t>
            </a:r>
            <a:r>
              <a:rPr lang="en-US" sz="1600" smtClean="0"/>
              <a:t>(Lanjutan…)</a:t>
            </a:r>
            <a:endParaRPr lang="id-ID" sz="1600" smtClean="0"/>
          </a:p>
        </p:txBody>
      </p:sp>
      <p:sp>
        <p:nvSpPr>
          <p:cNvPr id="26628" name="Rectangle 3"/>
          <p:cNvSpPr>
            <a:spLocks noGrp="1" noChangeArrowheads="1"/>
          </p:cNvSpPr>
          <p:nvPr>
            <p:ph type="body" idx="1"/>
          </p:nvPr>
        </p:nvSpPr>
        <p:spPr/>
        <p:txBody>
          <a:bodyPr/>
          <a:lstStyle/>
          <a:p>
            <a:pPr eaLnBrk="1" hangingPunct="1">
              <a:lnSpc>
                <a:spcPct val="90000"/>
              </a:lnSpc>
            </a:pPr>
            <a:r>
              <a:rPr lang="en-US" sz="2100" b="1" smtClean="0"/>
              <a:t>Strategi inovasi</a:t>
            </a:r>
            <a:r>
              <a:rPr lang="en-US" sz="2100" smtClean="0"/>
              <a:t>, yakni memperkenalkan produk/jasa yang  unik, atau membuat perubahan yang radikal dalam proses bisnis yang menyebabkan perubahan-perubahan yang mendasar dalam pengelolaan bisnis.</a:t>
            </a:r>
            <a:endParaRPr lang="en-US" sz="2100" b="1" smtClean="0"/>
          </a:p>
          <a:p>
            <a:pPr eaLnBrk="1" hangingPunct="1">
              <a:lnSpc>
                <a:spcPct val="90000"/>
              </a:lnSpc>
            </a:pPr>
            <a:r>
              <a:rPr lang="en-US" sz="2100" b="1" smtClean="0"/>
              <a:t>Strategi pertumbuhan</a:t>
            </a:r>
            <a:r>
              <a:rPr lang="en-US" sz="2100" smtClean="0"/>
              <a:t>, yakni dengan mengembangkan kapasitas produksi secara signifikan, melakukan ekspansi ke dalam pemasaran global, melakukan diversifikasi produk/jasa baru, atau mengintegrasikan ke dalam produk/jasa yang terkait.</a:t>
            </a:r>
            <a:endParaRPr lang="en-US" sz="2100" b="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200" smtClean="0"/>
              <a:t>SOAL UJIAN SEMESTER</a:t>
            </a:r>
          </a:p>
        </p:txBody>
      </p:sp>
      <p:sp>
        <p:nvSpPr>
          <p:cNvPr id="27651" name="Rectangle 3"/>
          <p:cNvSpPr>
            <a:spLocks noGrp="1" noChangeArrowheads="1"/>
          </p:cNvSpPr>
          <p:nvPr>
            <p:ph type="body" idx="1"/>
          </p:nvPr>
        </p:nvSpPr>
        <p:spPr>
          <a:xfrm>
            <a:off x="639763" y="1844675"/>
            <a:ext cx="8504237" cy="4114800"/>
          </a:xfrm>
        </p:spPr>
        <p:txBody>
          <a:bodyPr/>
          <a:lstStyle/>
          <a:p>
            <a:pPr marL="400050" indent="-400050">
              <a:lnSpc>
                <a:spcPct val="90000"/>
              </a:lnSpc>
              <a:buFont typeface="Wingdings" pitchFamily="2" charset="2"/>
              <a:buNone/>
            </a:pPr>
            <a:r>
              <a:rPr lang="en-US" sz="2100" b="1" smtClean="0"/>
              <a:t>Kerjakan 3 soal di antara 5 soal di bawah ini :</a:t>
            </a:r>
          </a:p>
          <a:p>
            <a:pPr marL="400050" indent="-400050">
              <a:lnSpc>
                <a:spcPct val="90000"/>
              </a:lnSpc>
            </a:pPr>
            <a:endParaRPr lang="en-US" sz="2100" b="1" smtClean="0"/>
          </a:p>
          <a:p>
            <a:pPr marL="400050" indent="-400050">
              <a:lnSpc>
                <a:spcPct val="90000"/>
              </a:lnSpc>
              <a:buFont typeface="Wingdings" pitchFamily="2" charset="2"/>
              <a:buAutoNum type="arabicPeriod"/>
            </a:pPr>
            <a:r>
              <a:rPr lang="en-US" sz="2100" b="1" smtClean="0"/>
              <a:t>Sebutkan perkembangan CBIS</a:t>
            </a:r>
          </a:p>
          <a:p>
            <a:pPr marL="400050" indent="-400050">
              <a:lnSpc>
                <a:spcPct val="90000"/>
              </a:lnSpc>
              <a:buFont typeface="Wingdings" pitchFamily="2" charset="2"/>
              <a:buAutoNum type="arabicPeriod"/>
            </a:pPr>
            <a:r>
              <a:rPr lang="en-US" sz="2100" b="1" smtClean="0"/>
              <a:t>Bagaimana perbedaan karakteristik antara SIM dan DSS </a:t>
            </a:r>
          </a:p>
          <a:p>
            <a:pPr marL="400050" indent="-400050">
              <a:lnSpc>
                <a:spcPct val="90000"/>
              </a:lnSpc>
              <a:buFont typeface="Wingdings" pitchFamily="2" charset="2"/>
              <a:buAutoNum type="arabicPeriod"/>
            </a:pPr>
            <a:r>
              <a:rPr lang="en-US" sz="2100" b="1" smtClean="0"/>
              <a:t>Apa perbedaan antara TI dan SI, beri contoh kasusnya</a:t>
            </a:r>
          </a:p>
          <a:p>
            <a:pPr marL="400050" indent="-400050">
              <a:lnSpc>
                <a:spcPct val="90000"/>
              </a:lnSpc>
              <a:buFont typeface="Wingdings" pitchFamily="2" charset="2"/>
              <a:buAutoNum type="arabicPeriod"/>
            </a:pPr>
            <a:r>
              <a:rPr lang="en-US" sz="2100" b="1" smtClean="0"/>
              <a:t>Apa perbedaan antara sistem basis data sentralisasi dengan Terdistribusi, beri contoh kasusnya</a:t>
            </a:r>
          </a:p>
          <a:p>
            <a:pPr marL="400050" indent="-400050">
              <a:lnSpc>
                <a:spcPct val="90000"/>
              </a:lnSpc>
              <a:buFont typeface="Wingdings" pitchFamily="2" charset="2"/>
              <a:buAutoNum type="arabicPeriod"/>
            </a:pPr>
            <a:r>
              <a:rPr lang="en-US" sz="2100" b="1" smtClean="0"/>
              <a:t>Apa perbedaan antara e commerce dan e bisnis, beri contoh kasusnya</a:t>
            </a:r>
          </a:p>
          <a:p>
            <a:pPr marL="400050" indent="-400050">
              <a:lnSpc>
                <a:spcPct val="90000"/>
              </a:lnSpc>
            </a:pPr>
            <a:endParaRPr lang="en-US" sz="2100" b="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55991EB-CF6E-489C-8D38-24E1BA507197}" type="slidenum">
              <a:rPr lang="en-US" smtClean="0"/>
              <a:pPr/>
              <a:t>3</a:t>
            </a:fld>
            <a:endParaRPr lang="en-US" smtClean="0"/>
          </a:p>
        </p:txBody>
      </p:sp>
      <p:sp>
        <p:nvSpPr>
          <p:cNvPr id="9220" name="Rectangle 2"/>
          <p:cNvSpPr>
            <a:spLocks noGrp="1" noChangeArrowheads="1"/>
          </p:cNvSpPr>
          <p:nvPr>
            <p:ph type="title"/>
          </p:nvPr>
        </p:nvSpPr>
        <p:spPr/>
        <p:txBody>
          <a:bodyPr/>
          <a:lstStyle/>
          <a:p>
            <a:pPr eaLnBrk="1" hangingPunct="1"/>
            <a:r>
              <a:rPr lang="en-US" smtClean="0"/>
              <a:t>Apakah Sistem Informasi Itu?</a:t>
            </a:r>
            <a:endParaRPr lang="id-ID" smtClean="0"/>
          </a:p>
        </p:txBody>
      </p:sp>
      <p:sp>
        <p:nvSpPr>
          <p:cNvPr id="9221" name="Rectangle 4"/>
          <p:cNvSpPr>
            <a:spLocks noChangeArrowheads="1"/>
          </p:cNvSpPr>
          <p:nvPr/>
        </p:nvSpPr>
        <p:spPr bwMode="auto">
          <a:xfrm>
            <a:off x="0" y="1206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tabLst>
                <a:tab pos="-914400" algn="l"/>
                <a:tab pos="-457200" algn="l"/>
                <a:tab pos="269875" algn="l"/>
              </a:tabLst>
            </a:pPr>
            <a:endParaRPr lang="en-US">
              <a:latin typeface="Arial" charset="0"/>
            </a:endParaRPr>
          </a:p>
        </p:txBody>
      </p:sp>
      <p:sp>
        <p:nvSpPr>
          <p:cNvPr id="9222" name="Rectangle 92"/>
          <p:cNvSpPr>
            <a:spLocks noChangeArrowheads="1"/>
          </p:cNvSpPr>
          <p:nvPr/>
        </p:nvSpPr>
        <p:spPr bwMode="auto">
          <a:xfrm>
            <a:off x="0" y="5651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tabLst>
                <a:tab pos="-914400" algn="l"/>
                <a:tab pos="-457200" algn="l"/>
                <a:tab pos="269875" algn="l"/>
              </a:tabLst>
            </a:pPr>
            <a:endParaRPr lang="en-US">
              <a:latin typeface="Arial" charset="0"/>
            </a:endParaRPr>
          </a:p>
        </p:txBody>
      </p:sp>
      <p:graphicFrame>
        <p:nvGraphicFramePr>
          <p:cNvPr id="18567" name="Group 135"/>
          <p:cNvGraphicFramePr>
            <a:graphicFrameLocks noGrp="1"/>
          </p:cNvGraphicFramePr>
          <p:nvPr>
            <p:ph idx="1"/>
          </p:nvPr>
        </p:nvGraphicFramePr>
        <p:xfrm>
          <a:off x="457200" y="1649413"/>
          <a:ext cx="8229600" cy="4525963"/>
        </p:xfrm>
        <a:graphic>
          <a:graphicData uri="http://schemas.openxmlformats.org/drawingml/2006/table">
            <a:tbl>
              <a:tblPr/>
              <a:tblGrid>
                <a:gridCol w="2417763"/>
                <a:gridCol w="5811837"/>
              </a:tblGrid>
              <a:tr h="1406525">
                <a:tc>
                  <a:txBody>
                    <a:bodyPr/>
                    <a:lstStyle/>
                    <a:p>
                      <a:pPr marL="342900" marR="0" lvl="0" indent="-34290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tab pos="-914400" algn="l"/>
                          <a:tab pos="-457200" algn="l"/>
                          <a:tab pos="269875" algn="l"/>
                        </a:tabLst>
                      </a:pPr>
                      <a:r>
                        <a:rPr kumimoji="0" lang="en-US" sz="1900" b="0" i="0" u="none" strike="noStrike" cap="none" normalizeH="0" baseline="0" smtClean="0">
                          <a:ln>
                            <a:noFill/>
                          </a:ln>
                          <a:solidFill>
                            <a:schemeClr val="tx1"/>
                          </a:solidFill>
                          <a:effectLst/>
                          <a:latin typeface="Times New Roman" pitchFamily="18" charset="0"/>
                          <a:cs typeface="Times New Roman" pitchFamily="18" charset="0"/>
                        </a:rPr>
                        <a:t>Alter (1992)</a:t>
                      </a:r>
                      <a:endParaRPr kumimoji="0" lang="en-US" sz="1900" b="0" i="0" u="none" strike="noStrike" cap="none" normalizeH="0" baseline="0" smtClean="0">
                        <a:ln>
                          <a:noFill/>
                        </a:ln>
                        <a:solidFill>
                          <a:schemeClr val="tx1"/>
                        </a:solidFill>
                        <a:effectLst/>
                        <a:latin typeface="Verdana" pitchFamily="34"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tab pos="-914400" algn="l"/>
                          <a:tab pos="-457200" algn="l"/>
                          <a:tab pos="269875" algn="l"/>
                        </a:tabLst>
                      </a:pPr>
                      <a:r>
                        <a:rPr kumimoji="0" lang="en-US" sz="1900" b="0" i="0" u="none" strike="noStrike" cap="none" normalizeH="0" baseline="0" smtClean="0">
                          <a:ln>
                            <a:noFill/>
                          </a:ln>
                          <a:solidFill>
                            <a:schemeClr val="tx1"/>
                          </a:solidFill>
                          <a:effectLst/>
                          <a:latin typeface="Times New Roman" pitchFamily="18" charset="0"/>
                          <a:cs typeface="Times New Roman" pitchFamily="18" charset="0"/>
                        </a:rPr>
                        <a:t>	 Sistem informasi adalah kombinasi antar prosedur kerja, informasi, orang, dan teknologi informasi yang diorganisasikan untuk mencapai tujuan dalam sebuah organisasi</a:t>
                      </a:r>
                      <a:endParaRPr kumimoji="0" lang="en-US" sz="19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06525">
                <a:tc>
                  <a:txBody>
                    <a:bodyPr/>
                    <a:lstStyle/>
                    <a:p>
                      <a:pPr marL="342900" marR="0" lvl="0" indent="-34290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tab pos="-914400" algn="l"/>
                          <a:tab pos="-457200" algn="l"/>
                          <a:tab pos="269875" algn="l"/>
                        </a:tabLst>
                      </a:pPr>
                      <a:r>
                        <a:rPr kumimoji="0" lang="en-US" sz="1900" b="0" i="0" u="none" strike="noStrike" cap="none" normalizeH="0" baseline="0" smtClean="0">
                          <a:ln>
                            <a:noFill/>
                          </a:ln>
                          <a:solidFill>
                            <a:schemeClr val="tx1"/>
                          </a:solidFill>
                          <a:effectLst/>
                          <a:latin typeface="Times New Roman" pitchFamily="18" charset="0"/>
                          <a:cs typeface="Times New Roman" pitchFamily="18" charset="0"/>
                        </a:rPr>
                        <a:t>Bodnar dan Hopwood (1993)</a:t>
                      </a:r>
                      <a:endParaRPr kumimoji="0" lang="en-US" sz="1900" b="0" i="0" u="none" strike="noStrike" cap="none" normalizeH="0" baseline="0" smtClean="0">
                        <a:ln>
                          <a:noFill/>
                        </a:ln>
                        <a:solidFill>
                          <a:schemeClr val="tx1"/>
                        </a:solidFill>
                        <a:effectLst/>
                        <a:latin typeface="Verdana" pitchFamily="34"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tab pos="-914400" algn="l"/>
                          <a:tab pos="-457200" algn="l"/>
                          <a:tab pos="269875" algn="l"/>
                        </a:tabLst>
                      </a:pPr>
                      <a:r>
                        <a:rPr kumimoji="0" lang="en-US" sz="1900" b="0" i="0" u="none" strike="noStrike" cap="none" normalizeH="0" baseline="0" smtClean="0">
                          <a:ln>
                            <a:noFill/>
                          </a:ln>
                          <a:solidFill>
                            <a:schemeClr val="tx1"/>
                          </a:solidFill>
                          <a:effectLst/>
                          <a:latin typeface="Times New Roman" pitchFamily="18" charset="0"/>
                          <a:cs typeface="Times New Roman" pitchFamily="18" charset="0"/>
                        </a:rPr>
                        <a:t>	 Sistem informasi adalah kumpulan perangkat keras dan perangkat lunak yang dirancang untuk mentransformasikan data ke dalam bentuk informasi yang berguna</a:t>
                      </a:r>
                      <a:endParaRPr kumimoji="0" lang="en-US" sz="19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2913">
                <a:tc>
                  <a:txBody>
                    <a:bodyPr/>
                    <a:lstStyle/>
                    <a:p>
                      <a:pPr marL="342900" marR="0" lvl="0" indent="-34290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tab pos="-914400" algn="l"/>
                          <a:tab pos="-457200" algn="l"/>
                          <a:tab pos="269875" algn="l"/>
                        </a:tabLst>
                      </a:pPr>
                      <a:r>
                        <a:rPr kumimoji="0" lang="en-US" sz="1900" b="0" i="0" u="none" strike="noStrike" cap="none" normalizeH="0" baseline="0" smtClean="0">
                          <a:ln>
                            <a:noFill/>
                          </a:ln>
                          <a:solidFill>
                            <a:schemeClr val="tx1"/>
                          </a:solidFill>
                          <a:effectLst/>
                          <a:latin typeface="Times New Roman" pitchFamily="18" charset="0"/>
                          <a:cs typeface="Times New Roman" pitchFamily="18" charset="0"/>
                        </a:rPr>
                        <a:t>Gelinas, Oram, dan Wiggins (1990)</a:t>
                      </a:r>
                      <a:endParaRPr kumimoji="0" lang="en-US" sz="1900" b="0" i="0" u="none" strike="noStrike" cap="none" normalizeH="0" baseline="0" smtClean="0">
                        <a:ln>
                          <a:noFill/>
                        </a:ln>
                        <a:solidFill>
                          <a:schemeClr val="tx1"/>
                        </a:solidFill>
                        <a:effectLst/>
                        <a:latin typeface="Verdana" pitchFamily="34" charset="0"/>
                      </a:endParaRPr>
                    </a:p>
                  </a:txBody>
                  <a:tcPr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tab pos="-914400" algn="l"/>
                          <a:tab pos="-457200" algn="l"/>
                          <a:tab pos="269875" algn="l"/>
                        </a:tabLst>
                      </a:pPr>
                      <a:r>
                        <a:rPr kumimoji="0" lang="en-US" sz="1900" b="0" i="0" u="none" strike="noStrike" cap="none" normalizeH="0" baseline="0" smtClean="0">
                          <a:ln>
                            <a:noFill/>
                          </a:ln>
                          <a:solidFill>
                            <a:schemeClr val="tx1"/>
                          </a:solidFill>
                          <a:effectLst/>
                          <a:latin typeface="Times New Roman" pitchFamily="18" charset="0"/>
                          <a:cs typeface="Times New Roman" pitchFamily="18" charset="0"/>
                        </a:rPr>
                        <a:t>	 Sistem informasi adalah suatu sistem buatan manusia yang secara umum terdiri atas sekumpulan komponen berbasis komputer dan manual yang dibuat untuk menghimpun, menyimpan, dan mengelola data serta menyediakan informasi keluaran kepada para pemakai</a:t>
                      </a:r>
                      <a:endParaRPr kumimoji="0" lang="en-US" sz="19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6348459-B5AE-4D34-85DA-61E82A1CC496}" type="slidenum">
              <a:rPr lang="en-US" smtClean="0"/>
              <a:pPr/>
              <a:t>4</a:t>
            </a:fld>
            <a:endParaRPr lang="en-US" smtClean="0"/>
          </a:p>
        </p:txBody>
      </p:sp>
      <p:sp>
        <p:nvSpPr>
          <p:cNvPr id="10244" name="Rectangle 2"/>
          <p:cNvSpPr>
            <a:spLocks noGrp="1" noChangeArrowheads="1"/>
          </p:cNvSpPr>
          <p:nvPr>
            <p:ph type="title"/>
          </p:nvPr>
        </p:nvSpPr>
        <p:spPr/>
        <p:txBody>
          <a:bodyPr/>
          <a:lstStyle/>
          <a:p>
            <a:pPr eaLnBrk="1" hangingPunct="1"/>
            <a:r>
              <a:rPr lang="en-US" smtClean="0"/>
              <a:t>Apakah Sistem Informasi Itu?</a:t>
            </a:r>
            <a:endParaRPr lang="id-ID" smtClean="0"/>
          </a:p>
        </p:txBody>
      </p:sp>
      <p:sp>
        <p:nvSpPr>
          <p:cNvPr id="10245" name="Rectangle 3"/>
          <p:cNvSpPr>
            <a:spLocks noChangeArrowheads="1"/>
          </p:cNvSpPr>
          <p:nvPr/>
        </p:nvSpPr>
        <p:spPr bwMode="auto">
          <a:xfrm>
            <a:off x="0" y="1206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tabLst>
                <a:tab pos="-914400" algn="l"/>
                <a:tab pos="-457200" algn="l"/>
                <a:tab pos="269875" algn="l"/>
              </a:tabLst>
            </a:pPr>
            <a:endParaRPr lang="en-US">
              <a:latin typeface="Arial" charset="0"/>
            </a:endParaRPr>
          </a:p>
        </p:txBody>
      </p:sp>
      <p:sp>
        <p:nvSpPr>
          <p:cNvPr id="10246" name="Rectangle 4"/>
          <p:cNvSpPr>
            <a:spLocks noChangeArrowheads="1"/>
          </p:cNvSpPr>
          <p:nvPr/>
        </p:nvSpPr>
        <p:spPr bwMode="auto">
          <a:xfrm>
            <a:off x="0" y="5651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tabLst>
                <a:tab pos="-914400" algn="l"/>
                <a:tab pos="-457200" algn="l"/>
                <a:tab pos="269875" algn="l"/>
              </a:tabLst>
            </a:pPr>
            <a:endParaRPr lang="en-US">
              <a:latin typeface="Arial" charset="0"/>
            </a:endParaRPr>
          </a:p>
        </p:txBody>
      </p:sp>
      <p:graphicFrame>
        <p:nvGraphicFramePr>
          <p:cNvPr id="20542" name="Group 62"/>
          <p:cNvGraphicFramePr>
            <a:graphicFrameLocks noGrp="1"/>
          </p:cNvGraphicFramePr>
          <p:nvPr>
            <p:ph idx="1"/>
          </p:nvPr>
        </p:nvGraphicFramePr>
        <p:xfrm>
          <a:off x="1066800" y="1538288"/>
          <a:ext cx="7620000" cy="4618038"/>
        </p:xfrm>
        <a:graphic>
          <a:graphicData uri="http://schemas.openxmlformats.org/drawingml/2006/table">
            <a:tbl>
              <a:tblPr/>
              <a:tblGrid>
                <a:gridCol w="2239963"/>
                <a:gridCol w="5380037"/>
              </a:tblGrid>
              <a:tr h="1539346">
                <a:tc>
                  <a:txBody>
                    <a:bodyPr/>
                    <a:lstStyle/>
                    <a:p>
                      <a:pPr marL="342900" marR="0" lvl="0" indent="-342900" algn="l" defTabSz="914400" rtl="0" eaLnBrk="1" fontAlgn="base" latinLnBrk="0" hangingPunct="1">
                        <a:lnSpc>
                          <a:spcPct val="100000"/>
                        </a:lnSpc>
                        <a:spcBef>
                          <a:spcPct val="0"/>
                        </a:spcBef>
                        <a:spcAft>
                          <a:spcPct val="0"/>
                        </a:spcAft>
                        <a:buClrTx/>
                        <a:buSzPct val="70000"/>
                        <a:buFont typeface="Arial" charset="0"/>
                        <a:buNone/>
                        <a:tabLst>
                          <a:tab pos="-914400" algn="l"/>
                          <a:tab pos="-457200" algn="l"/>
                          <a:tab pos="269875" algn="l"/>
                        </a:tabLst>
                      </a:pPr>
                      <a:r>
                        <a:rPr kumimoji="0" lang="en-US" sz="1900" b="0" i="0" u="none" strike="noStrike" cap="none" normalizeH="0" baseline="0" smtClean="0">
                          <a:ln>
                            <a:noFill/>
                          </a:ln>
                          <a:solidFill>
                            <a:schemeClr val="tx1"/>
                          </a:solidFill>
                          <a:effectLst/>
                          <a:latin typeface="Verdana" pitchFamily="34" charset="0"/>
                          <a:cs typeface="Times New Roman" pitchFamily="18" charset="0"/>
                        </a:rPr>
                        <a:t>Hall (2001)</a:t>
                      </a:r>
                      <a:endParaRPr kumimoji="0" lang="en-US" sz="1900" b="0" i="0" u="none" strike="noStrike" cap="none" normalizeH="0" baseline="0" smtClean="0">
                        <a:ln>
                          <a:noFill/>
                        </a:ln>
                        <a:solidFill>
                          <a:schemeClr val="tx1"/>
                        </a:solidFill>
                        <a:effectLst/>
                        <a:latin typeface="Verdana" pitchFamily="34" charset="0"/>
                      </a:endParaRPr>
                    </a:p>
                  </a:txBody>
                  <a:tcPr marT="45723" marB="45723"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70000"/>
                        <a:buFont typeface="Arial" charset="0"/>
                        <a:buNone/>
                        <a:tabLst>
                          <a:tab pos="-914400" algn="l"/>
                          <a:tab pos="-457200" algn="l"/>
                          <a:tab pos="269875" algn="l"/>
                        </a:tabLst>
                      </a:pPr>
                      <a:r>
                        <a:rPr kumimoji="0" lang="en-US" sz="1900" b="0" i="0" u="none" strike="noStrike" cap="none" normalizeH="0" baseline="0" smtClean="0">
                          <a:ln>
                            <a:noFill/>
                          </a:ln>
                          <a:solidFill>
                            <a:schemeClr val="tx1"/>
                          </a:solidFill>
                          <a:effectLst/>
                          <a:latin typeface="Verdana" pitchFamily="34" charset="0"/>
                          <a:cs typeface="Times New Roman" pitchFamily="18" charset="0"/>
                        </a:rPr>
                        <a:t>Sistem informasi adalah sebuah rangkaian prosedur formal di mana data dikelompokkan, diproses menjadi informasi, dan didistribusikan kepada pemakai</a:t>
                      </a:r>
                      <a:endParaRPr kumimoji="0" lang="en-US" sz="1900" b="0" i="0" u="none" strike="noStrike" cap="none" normalizeH="0" baseline="0" smtClean="0">
                        <a:ln>
                          <a:noFill/>
                        </a:ln>
                        <a:solidFill>
                          <a:schemeClr val="tx1"/>
                        </a:solidFill>
                        <a:effectLst/>
                        <a:latin typeface="Verdana" pitchFamily="34" charset="0"/>
                      </a:endParaRPr>
                    </a:p>
                  </a:txBody>
                  <a:tcPr marT="45723" marB="45723"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9766">
                <a:tc>
                  <a:txBody>
                    <a:bodyPr/>
                    <a:lstStyle/>
                    <a:p>
                      <a:pPr marL="342900" marR="0" lvl="0" indent="-342900" algn="l" defTabSz="914400" rtl="0" eaLnBrk="1" fontAlgn="base" latinLnBrk="0" hangingPunct="1">
                        <a:lnSpc>
                          <a:spcPct val="100000"/>
                        </a:lnSpc>
                        <a:spcBef>
                          <a:spcPct val="0"/>
                        </a:spcBef>
                        <a:spcAft>
                          <a:spcPct val="0"/>
                        </a:spcAft>
                        <a:buClrTx/>
                        <a:buSzPct val="70000"/>
                        <a:buFont typeface="Arial" charset="0"/>
                        <a:buNone/>
                        <a:tabLst>
                          <a:tab pos="-914400" algn="l"/>
                          <a:tab pos="-457200" algn="l"/>
                          <a:tab pos="269875" algn="l"/>
                        </a:tabLst>
                      </a:pPr>
                      <a:r>
                        <a:rPr kumimoji="0" lang="en-US" sz="1900" b="0" i="0" u="none" strike="noStrike" cap="none" normalizeH="0" baseline="0" smtClean="0">
                          <a:ln>
                            <a:noFill/>
                          </a:ln>
                          <a:solidFill>
                            <a:schemeClr val="tx1"/>
                          </a:solidFill>
                          <a:effectLst/>
                          <a:latin typeface="Verdana" pitchFamily="34" charset="0"/>
                          <a:cs typeface="Times New Roman" pitchFamily="18" charset="0"/>
                        </a:rPr>
                        <a:t>Turban, McLean, dan Wetherbe (1999)</a:t>
                      </a:r>
                      <a:endParaRPr kumimoji="0" lang="en-US" sz="1900" b="0" i="0" u="none" strike="noStrike" cap="none" normalizeH="0" baseline="0" smtClean="0">
                        <a:ln>
                          <a:noFill/>
                        </a:ln>
                        <a:solidFill>
                          <a:schemeClr val="tx1"/>
                        </a:solidFill>
                        <a:effectLst/>
                        <a:latin typeface="Verdana" pitchFamily="34" charset="0"/>
                      </a:endParaRPr>
                    </a:p>
                  </a:txBody>
                  <a:tcPr marT="45723" marB="45723"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70000"/>
                        <a:buFont typeface="Arial" charset="0"/>
                        <a:buNone/>
                        <a:tabLst>
                          <a:tab pos="-914400" algn="l"/>
                          <a:tab pos="-457200" algn="l"/>
                          <a:tab pos="269875" algn="l"/>
                        </a:tabLst>
                      </a:pPr>
                      <a:r>
                        <a:rPr kumimoji="0" lang="en-US" sz="1900" b="0" i="0" u="none" strike="noStrike" cap="none" normalizeH="0" baseline="0" smtClean="0">
                          <a:ln>
                            <a:noFill/>
                          </a:ln>
                          <a:solidFill>
                            <a:schemeClr val="tx1"/>
                          </a:solidFill>
                          <a:effectLst/>
                          <a:latin typeface="Verdana" pitchFamily="34" charset="0"/>
                          <a:cs typeface="Times New Roman" pitchFamily="18" charset="0"/>
                        </a:rPr>
                        <a:t>Sebuah sistem informasi mengumpulkan, memproses, menyimpan, menganalisis, dan menyebarkan informasi untuk tujuan yang spesifik</a:t>
                      </a:r>
                      <a:endParaRPr kumimoji="0" lang="en-US" sz="1900" b="0" i="0" u="none" strike="noStrike" cap="none" normalizeH="0" baseline="0" smtClean="0">
                        <a:ln>
                          <a:noFill/>
                        </a:ln>
                        <a:solidFill>
                          <a:schemeClr val="tx1"/>
                        </a:solidFill>
                        <a:effectLst/>
                        <a:latin typeface="Verdana" pitchFamily="34" charset="0"/>
                      </a:endParaRPr>
                    </a:p>
                  </a:txBody>
                  <a:tcPr marT="45723" marB="45723"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926">
                <a:tc>
                  <a:txBody>
                    <a:bodyPr/>
                    <a:lstStyle/>
                    <a:p>
                      <a:pPr marL="342900" marR="0" lvl="0" indent="-342900" algn="l" defTabSz="914400" rtl="0" eaLnBrk="1" fontAlgn="base" latinLnBrk="0" hangingPunct="1">
                        <a:lnSpc>
                          <a:spcPct val="100000"/>
                        </a:lnSpc>
                        <a:spcBef>
                          <a:spcPct val="0"/>
                        </a:spcBef>
                        <a:spcAft>
                          <a:spcPct val="0"/>
                        </a:spcAft>
                        <a:buClrTx/>
                        <a:buSzPct val="70000"/>
                        <a:buFont typeface="Arial" charset="0"/>
                        <a:buNone/>
                        <a:tabLst>
                          <a:tab pos="-914400" algn="l"/>
                          <a:tab pos="-457200" algn="l"/>
                          <a:tab pos="269875" algn="l"/>
                        </a:tabLst>
                      </a:pPr>
                      <a:r>
                        <a:rPr kumimoji="0" lang="en-US" sz="1900" b="0" i="0" u="none" strike="noStrike" cap="none" normalizeH="0" baseline="0" smtClean="0">
                          <a:ln>
                            <a:noFill/>
                          </a:ln>
                          <a:solidFill>
                            <a:schemeClr val="tx1"/>
                          </a:solidFill>
                          <a:effectLst/>
                          <a:latin typeface="Verdana" pitchFamily="34" charset="0"/>
                          <a:cs typeface="Times New Roman" pitchFamily="18" charset="0"/>
                        </a:rPr>
                        <a:t>Wilkinson (1992)</a:t>
                      </a:r>
                      <a:endParaRPr kumimoji="0" lang="en-US" sz="1900" b="0" i="0" u="none" strike="noStrike" cap="none" normalizeH="0" baseline="0" smtClean="0">
                        <a:ln>
                          <a:noFill/>
                        </a:ln>
                        <a:solidFill>
                          <a:schemeClr val="tx1"/>
                        </a:solidFill>
                        <a:effectLst/>
                        <a:latin typeface="Verdana" pitchFamily="34" charset="0"/>
                      </a:endParaRPr>
                    </a:p>
                  </a:txBody>
                  <a:tcPr marT="45723" marB="45723" horzOverflow="overflow">
                    <a:lnL w="635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Pct val="70000"/>
                        <a:buFont typeface="Arial" charset="0"/>
                        <a:buNone/>
                        <a:tabLst>
                          <a:tab pos="269875" algn="r"/>
                          <a:tab pos="2743200" algn="ctr"/>
                          <a:tab pos="5486400" algn="r"/>
                        </a:tabLst>
                      </a:pPr>
                      <a:r>
                        <a:rPr kumimoji="0" lang="en-US" sz="1900" b="0" i="0" u="none" strike="noStrike" cap="none" normalizeH="0" baseline="0" smtClean="0">
                          <a:ln>
                            <a:noFill/>
                          </a:ln>
                          <a:solidFill>
                            <a:schemeClr val="tx1"/>
                          </a:solidFill>
                          <a:effectLst/>
                          <a:latin typeface="Verdana" pitchFamily="34" charset="0"/>
                          <a:cs typeface="Times New Roman" pitchFamily="18" charset="0"/>
                        </a:rPr>
                        <a:t>Sistem informasi adalah kerangka kerja yang mengkoordinasikan sumberdaya (manusia, komputer) untuk mengubah masukan (</a:t>
                      </a:r>
                      <a:r>
                        <a:rPr kumimoji="0" lang="en-US" sz="1900" b="0" i="1" u="none" strike="noStrike" cap="none" normalizeH="0" baseline="0" smtClean="0">
                          <a:ln>
                            <a:noFill/>
                          </a:ln>
                          <a:solidFill>
                            <a:schemeClr val="tx1"/>
                          </a:solidFill>
                          <a:effectLst/>
                          <a:latin typeface="Verdana" pitchFamily="34" charset="0"/>
                          <a:cs typeface="Times New Roman" pitchFamily="18" charset="0"/>
                        </a:rPr>
                        <a:t>input</a:t>
                      </a:r>
                      <a:r>
                        <a:rPr kumimoji="0" lang="en-US" sz="1900" b="0" i="0" u="none" strike="noStrike" cap="none" normalizeH="0" baseline="0" smtClean="0">
                          <a:ln>
                            <a:noFill/>
                          </a:ln>
                          <a:solidFill>
                            <a:schemeClr val="tx1"/>
                          </a:solidFill>
                          <a:effectLst/>
                          <a:latin typeface="Verdana" pitchFamily="34" charset="0"/>
                          <a:cs typeface="Times New Roman" pitchFamily="18" charset="0"/>
                        </a:rPr>
                        <a:t>) menjadi keluaran (informasi), guna mencapai sasaran-sasaran perusahaan.</a:t>
                      </a:r>
                      <a:endParaRPr kumimoji="0" lang="en-US" sz="1900" b="0" i="0" u="none" strike="noStrike" cap="none" normalizeH="0" baseline="0" smtClean="0">
                        <a:ln>
                          <a:noFill/>
                        </a:ln>
                        <a:solidFill>
                          <a:schemeClr val="tx1"/>
                        </a:solidFill>
                        <a:effectLst/>
                        <a:latin typeface="Verdana" pitchFamily="34" charset="0"/>
                      </a:endParaRPr>
                    </a:p>
                  </a:txBody>
                  <a:tcPr marT="45723" marB="45723" horzOverflow="overflow">
                    <a:lnL w="127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10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DBDE504-0ECA-4360-8933-F34919D5114A}" type="slidenum">
              <a:rPr lang="en-US" smtClean="0"/>
              <a:pPr/>
              <a:t>5</a:t>
            </a:fld>
            <a:endParaRPr lang="en-US" smtClean="0"/>
          </a:p>
        </p:txBody>
      </p:sp>
      <p:sp>
        <p:nvSpPr>
          <p:cNvPr id="1029" name="Rectangle 2"/>
          <p:cNvSpPr>
            <a:spLocks noGrp="1" noChangeArrowheads="1"/>
          </p:cNvSpPr>
          <p:nvPr>
            <p:ph type="title"/>
          </p:nvPr>
        </p:nvSpPr>
        <p:spPr/>
        <p:txBody>
          <a:bodyPr/>
          <a:lstStyle/>
          <a:p>
            <a:pPr eaLnBrk="1" hangingPunct="1"/>
            <a:r>
              <a:rPr lang="en-US" smtClean="0"/>
              <a:t>Apakah Sistem Informasi Itu?</a:t>
            </a:r>
            <a:endParaRPr lang="id-ID" smtClean="0"/>
          </a:p>
        </p:txBody>
      </p:sp>
      <p:sp>
        <p:nvSpPr>
          <p:cNvPr id="1030" name="Rectangle 5"/>
          <p:cNvSpPr>
            <a:spLocks noChangeArrowheads="1"/>
          </p:cNvSpPr>
          <p:nvPr/>
        </p:nvSpPr>
        <p:spPr bwMode="auto">
          <a:xfrm>
            <a:off x="0" y="13763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6" name="Object 4"/>
          <p:cNvGraphicFramePr>
            <a:graphicFrameLocks noChangeAspect="1"/>
          </p:cNvGraphicFramePr>
          <p:nvPr/>
        </p:nvGraphicFramePr>
        <p:xfrm>
          <a:off x="2495550" y="1484313"/>
          <a:ext cx="5000625" cy="4932362"/>
        </p:xfrm>
        <a:graphic>
          <a:graphicData uri="http://schemas.openxmlformats.org/presentationml/2006/ole">
            <mc:AlternateContent xmlns:mc="http://schemas.openxmlformats.org/markup-compatibility/2006">
              <mc:Choice xmlns:v="urn:schemas-microsoft-com:vml" Requires="v">
                <p:oleObj spid="_x0000_s1031" name="Picture" r:id="rId4" imgW="5604091" imgH="5522280" progId="Word.Picture.8">
                  <p:embed/>
                </p:oleObj>
              </mc:Choice>
              <mc:Fallback>
                <p:oleObj name="Picture" r:id="rId4" imgW="5604091" imgH="5522280"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5550" y="1484313"/>
                        <a:ext cx="5000625" cy="4932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1126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2FEB72B-AB1F-40A4-AF37-9BB197519174}" type="slidenum">
              <a:rPr lang="en-US" smtClean="0"/>
              <a:pPr/>
              <a:t>6</a:t>
            </a:fld>
            <a:endParaRPr lang="en-US" smtClean="0"/>
          </a:p>
        </p:txBody>
      </p:sp>
      <p:sp>
        <p:nvSpPr>
          <p:cNvPr id="11268" name="Rectangle 2"/>
          <p:cNvSpPr>
            <a:spLocks noGrp="1" noChangeArrowheads="1"/>
          </p:cNvSpPr>
          <p:nvPr>
            <p:ph type="title"/>
          </p:nvPr>
        </p:nvSpPr>
        <p:spPr/>
        <p:txBody>
          <a:bodyPr/>
          <a:lstStyle/>
          <a:p>
            <a:pPr eaLnBrk="1" hangingPunct="1"/>
            <a:r>
              <a:rPr lang="en-US" smtClean="0"/>
              <a:t>Contoh Sistem Informasi</a:t>
            </a:r>
            <a:endParaRPr lang="id-ID" smtClean="0"/>
          </a:p>
        </p:txBody>
      </p:sp>
      <p:sp>
        <p:nvSpPr>
          <p:cNvPr id="11269" name="Rectangle 3"/>
          <p:cNvSpPr>
            <a:spLocks noGrp="1" noChangeArrowheads="1"/>
          </p:cNvSpPr>
          <p:nvPr>
            <p:ph type="body" sz="half" idx="1"/>
          </p:nvPr>
        </p:nvSpPr>
        <p:spPr>
          <a:xfrm>
            <a:off x="1370013" y="1827213"/>
            <a:ext cx="6856412" cy="4114800"/>
          </a:xfrm>
        </p:spPr>
        <p:txBody>
          <a:bodyPr/>
          <a:lstStyle/>
          <a:p>
            <a:pPr eaLnBrk="1" hangingPunct="1"/>
            <a:r>
              <a:rPr lang="en-US" sz="2500" smtClean="0"/>
              <a:t>Sistem reservasi pesawat terbang</a:t>
            </a:r>
          </a:p>
          <a:p>
            <a:pPr eaLnBrk="1" hangingPunct="1"/>
            <a:r>
              <a:rPr lang="en-US" sz="2500" smtClean="0"/>
              <a:t>Sistem untuk menangani penjualan kredit kendaraan bermotor </a:t>
            </a:r>
          </a:p>
          <a:p>
            <a:pPr eaLnBrk="1" hangingPunct="1"/>
            <a:r>
              <a:rPr lang="en-US" sz="2500" smtClean="0"/>
              <a:t>Sistem biometrik</a:t>
            </a:r>
          </a:p>
          <a:p>
            <a:pPr eaLnBrk="1" hangingPunct="1"/>
            <a:endParaRPr lang="en-US" sz="2500" smtClean="0"/>
          </a:p>
        </p:txBody>
      </p:sp>
      <p:pic>
        <p:nvPicPr>
          <p:cNvPr id="11270" name="Picture 4" descr="fingerprint"/>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22713" y="3632200"/>
            <a:ext cx="3602037" cy="2605088"/>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205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2061FFB-4711-4FDD-ABA2-0A2B2FCBDE89}" type="slidenum">
              <a:rPr lang="en-US" smtClean="0"/>
              <a:pPr/>
              <a:t>7</a:t>
            </a:fld>
            <a:endParaRPr lang="en-US" smtClean="0"/>
          </a:p>
        </p:txBody>
      </p:sp>
      <p:sp>
        <p:nvSpPr>
          <p:cNvPr id="2053" name="Rectangle 2"/>
          <p:cNvSpPr>
            <a:spLocks noGrp="1" noChangeArrowheads="1"/>
          </p:cNvSpPr>
          <p:nvPr>
            <p:ph type="title"/>
          </p:nvPr>
        </p:nvSpPr>
        <p:spPr/>
        <p:txBody>
          <a:bodyPr/>
          <a:lstStyle/>
          <a:p>
            <a:pPr eaLnBrk="1" hangingPunct="1"/>
            <a:r>
              <a:rPr lang="en-US" smtClean="0"/>
              <a:t>Contoh Sistem Informasi </a:t>
            </a:r>
            <a:r>
              <a:rPr lang="en-US" sz="1600" smtClean="0"/>
              <a:t>(Lanjutan…)</a:t>
            </a:r>
            <a:endParaRPr lang="id-ID" sz="1600" smtClean="0"/>
          </a:p>
        </p:txBody>
      </p:sp>
      <p:sp>
        <p:nvSpPr>
          <p:cNvPr id="2054" name="Rectangle 3"/>
          <p:cNvSpPr>
            <a:spLocks noGrp="1" noChangeArrowheads="1"/>
          </p:cNvSpPr>
          <p:nvPr>
            <p:ph type="body" sz="half" idx="1"/>
          </p:nvPr>
        </p:nvSpPr>
        <p:spPr>
          <a:xfrm>
            <a:off x="1370013" y="1827213"/>
            <a:ext cx="4105275" cy="4114800"/>
          </a:xfrm>
        </p:spPr>
        <p:txBody>
          <a:bodyPr/>
          <a:lstStyle/>
          <a:p>
            <a:pPr eaLnBrk="1" hangingPunct="1"/>
            <a:r>
              <a:rPr lang="en-US" sz="2500" smtClean="0"/>
              <a:t>Sistem POS (</a:t>
            </a:r>
            <a:r>
              <a:rPr lang="en-US" sz="2500" i="1" smtClean="0"/>
              <a:t>point-of-sale</a:t>
            </a:r>
            <a:r>
              <a:rPr lang="en-US" sz="2500" smtClean="0"/>
              <a:t>)</a:t>
            </a:r>
          </a:p>
          <a:p>
            <a:pPr eaLnBrk="1" hangingPunct="1"/>
            <a:endParaRPr lang="en-US" sz="2500" smtClean="0"/>
          </a:p>
          <a:p>
            <a:pPr eaLnBrk="1" hangingPunct="1"/>
            <a:r>
              <a:rPr lang="en-US" sz="2500" smtClean="0"/>
              <a:t>Sistem telemetri </a:t>
            </a:r>
          </a:p>
          <a:p>
            <a:pPr eaLnBrk="1" hangingPunct="1"/>
            <a:r>
              <a:rPr lang="en-US" sz="2500" smtClean="0"/>
              <a:t>Sistem berbasiskan kartu cerdas (</a:t>
            </a:r>
            <a:r>
              <a:rPr lang="en-US" sz="2500" i="1" smtClean="0"/>
              <a:t>smart card</a:t>
            </a:r>
            <a:r>
              <a:rPr lang="en-US" sz="2500" smtClean="0"/>
              <a:t>)</a:t>
            </a:r>
            <a:endParaRPr lang="id-ID" sz="2500" smtClean="0"/>
          </a:p>
        </p:txBody>
      </p:sp>
      <p:sp>
        <p:nvSpPr>
          <p:cNvPr id="205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050" name="Object 4"/>
          <p:cNvGraphicFramePr>
            <a:graphicFrameLocks noChangeAspect="1"/>
          </p:cNvGraphicFramePr>
          <p:nvPr/>
        </p:nvGraphicFramePr>
        <p:xfrm>
          <a:off x="6516688" y="1484313"/>
          <a:ext cx="1323975" cy="1962150"/>
        </p:xfrm>
        <a:graphic>
          <a:graphicData uri="http://schemas.openxmlformats.org/presentationml/2006/ole">
            <mc:AlternateContent xmlns:mc="http://schemas.openxmlformats.org/markup-compatibility/2006">
              <mc:Choice xmlns:v="urn:schemas-microsoft-com:vml" Requires="v">
                <p:oleObj spid="_x0000_s2057" name="Picture" r:id="rId4" imgW="1610947" imgH="2374058" progId="Word.Picture.8">
                  <p:embed/>
                </p:oleObj>
              </mc:Choice>
              <mc:Fallback>
                <p:oleObj name="Picture" r:id="rId4" imgW="1610947" imgH="2374058"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1484313"/>
                        <a:ext cx="132397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6" name="Picture 6" descr="card_mentariplus"/>
          <p:cNvPicPr>
            <a:picLocks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5538788" y="4027488"/>
            <a:ext cx="2879725" cy="1849437"/>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1229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D781248-DB95-497C-B8A6-419C8016C52F}" type="slidenum">
              <a:rPr lang="en-US" smtClean="0"/>
              <a:pPr/>
              <a:t>8</a:t>
            </a:fld>
            <a:endParaRPr lang="en-US" smtClean="0"/>
          </a:p>
        </p:txBody>
      </p:sp>
      <p:sp>
        <p:nvSpPr>
          <p:cNvPr id="12292" name="Rectangle 2"/>
          <p:cNvSpPr>
            <a:spLocks noGrp="1" noChangeArrowheads="1"/>
          </p:cNvSpPr>
          <p:nvPr>
            <p:ph type="title"/>
          </p:nvPr>
        </p:nvSpPr>
        <p:spPr/>
        <p:txBody>
          <a:bodyPr/>
          <a:lstStyle/>
          <a:p>
            <a:pPr eaLnBrk="1" hangingPunct="1"/>
            <a:r>
              <a:rPr lang="en-US" smtClean="0"/>
              <a:t>Contoh Sistem Informasi </a:t>
            </a:r>
            <a:r>
              <a:rPr lang="en-US" sz="1800" smtClean="0"/>
              <a:t>(Lanjutan…)</a:t>
            </a:r>
            <a:endParaRPr lang="id-ID" sz="1800" smtClean="0"/>
          </a:p>
        </p:txBody>
      </p:sp>
      <p:sp>
        <p:nvSpPr>
          <p:cNvPr id="12293" name="Rectangle 3"/>
          <p:cNvSpPr>
            <a:spLocks noGrp="1" noChangeArrowheads="1"/>
          </p:cNvSpPr>
          <p:nvPr>
            <p:ph type="body" sz="half" idx="1"/>
          </p:nvPr>
        </p:nvSpPr>
        <p:spPr>
          <a:xfrm>
            <a:off x="1370013" y="1827213"/>
            <a:ext cx="6727825" cy="4114800"/>
          </a:xfrm>
        </p:spPr>
        <p:txBody>
          <a:bodyPr/>
          <a:lstStyle/>
          <a:p>
            <a:pPr eaLnBrk="1" hangingPunct="1"/>
            <a:r>
              <a:rPr lang="en-US" sz="2100" smtClean="0"/>
              <a:t>Sistem yang dipasang pada tempat-tempat publik yang memungkinkan seseorang mendapatkan informasi seperti hotel, tempat pariwisata, pertokoan, dan lain-lain</a:t>
            </a:r>
          </a:p>
          <a:p>
            <a:pPr eaLnBrk="1" hangingPunct="1"/>
            <a:r>
              <a:rPr lang="en-US" sz="2100" smtClean="0"/>
              <a:t>Sistem layanan akademis berbasis Web</a:t>
            </a:r>
          </a:p>
          <a:p>
            <a:pPr eaLnBrk="1" hangingPunct="1"/>
            <a:r>
              <a:rPr lang="en-US" sz="2100" smtClean="0"/>
              <a:t>Sistem pertukaran data elektronis (</a:t>
            </a:r>
            <a:r>
              <a:rPr lang="en-US" sz="2100" i="1" smtClean="0"/>
              <a:t>Electronic Data Interchange</a:t>
            </a:r>
            <a:r>
              <a:rPr lang="en-US" sz="2100" smtClean="0"/>
              <a:t> atau EDI) </a:t>
            </a:r>
          </a:p>
          <a:p>
            <a:pPr eaLnBrk="1" hangingPunct="1"/>
            <a:r>
              <a:rPr lang="en-US" sz="2100" i="1" smtClean="0"/>
              <a:t>E-government</a:t>
            </a:r>
            <a:r>
              <a:rPr lang="en-US" sz="2100" smtClean="0"/>
              <a:t> atau sistem informasi layanan pemerintahan yang berbasis Internet.</a:t>
            </a:r>
            <a:endParaRPr lang="id-ID" sz="2100" smtClean="0"/>
          </a:p>
        </p:txBody>
      </p:sp>
      <p:sp>
        <p:nvSpPr>
          <p:cNvPr id="1229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t>Pertemuan 1/Sistem Informatika (Referensi AK)</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167FCB4-3A19-4DC0-8B10-83AAE023CABD}" type="slidenum">
              <a:rPr lang="en-US" smtClean="0"/>
              <a:pPr/>
              <a:t>9</a:t>
            </a:fld>
            <a:endParaRPr lang="en-US" smtClean="0"/>
          </a:p>
        </p:txBody>
      </p:sp>
      <p:sp>
        <p:nvSpPr>
          <p:cNvPr id="3077" name="Rectangle 2"/>
          <p:cNvSpPr>
            <a:spLocks noGrp="1" noChangeArrowheads="1"/>
          </p:cNvSpPr>
          <p:nvPr>
            <p:ph type="title"/>
          </p:nvPr>
        </p:nvSpPr>
        <p:spPr/>
        <p:txBody>
          <a:bodyPr/>
          <a:lstStyle/>
          <a:p>
            <a:pPr eaLnBrk="1" hangingPunct="1"/>
            <a:r>
              <a:rPr lang="en-US" smtClean="0"/>
              <a:t>Sifat Sistem Informasi</a:t>
            </a:r>
            <a:endParaRPr lang="id-ID" smtClean="0"/>
          </a:p>
        </p:txBody>
      </p:sp>
      <p:sp>
        <p:nvSpPr>
          <p:cNvPr id="3078" name="Rectangle 3"/>
          <p:cNvSpPr>
            <a:spLocks noGrp="1" noChangeArrowheads="1"/>
          </p:cNvSpPr>
          <p:nvPr>
            <p:ph type="body" idx="1"/>
          </p:nvPr>
        </p:nvSpPr>
        <p:spPr/>
        <p:txBody>
          <a:bodyPr/>
          <a:lstStyle/>
          <a:p>
            <a:pPr eaLnBrk="1" hangingPunct="1"/>
            <a:r>
              <a:rPr lang="en-US" smtClean="0"/>
              <a:t>Tidak harus kompleks</a:t>
            </a:r>
          </a:p>
          <a:p>
            <a:pPr eaLnBrk="1" hangingPunct="1"/>
            <a:r>
              <a:rPr lang="en-US" smtClean="0"/>
              <a:t>Bisa saja menggunakan sebuah komputer</a:t>
            </a:r>
          </a:p>
          <a:p>
            <a:pPr eaLnBrk="1" hangingPunct="1">
              <a:buFont typeface="Wingdings" pitchFamily="2" charset="2"/>
              <a:buNone/>
            </a:pPr>
            <a:endParaRPr lang="id-ID" smtClean="0"/>
          </a:p>
        </p:txBody>
      </p:sp>
      <p:sp>
        <p:nvSpPr>
          <p:cNvPr id="307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3074" name="Object 4"/>
          <p:cNvGraphicFramePr>
            <a:graphicFrameLocks noChangeAspect="1"/>
          </p:cNvGraphicFramePr>
          <p:nvPr/>
        </p:nvGraphicFramePr>
        <p:xfrm>
          <a:off x="1692275" y="2997200"/>
          <a:ext cx="5543550" cy="3240088"/>
        </p:xfrm>
        <a:graphic>
          <a:graphicData uri="http://schemas.openxmlformats.org/presentationml/2006/ole">
            <mc:AlternateContent xmlns:mc="http://schemas.openxmlformats.org/markup-compatibility/2006">
              <mc:Choice xmlns:v="urn:schemas-microsoft-com:vml" Requires="v">
                <p:oleObj spid="_x0000_s3080" name="Picture" r:id="rId4" imgW="4883272" imgH="3719256" progId="Word.Picture.8">
                  <p:embed/>
                </p:oleObj>
              </mc:Choice>
              <mc:Fallback>
                <p:oleObj name="Picture" r:id="rId4" imgW="4883272" imgH="3719256"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t="6227" b="16855"/>
                      <a:stretch>
                        <a:fillRect/>
                      </a:stretch>
                    </p:blipFill>
                    <p:spPr bwMode="auto">
                      <a:xfrm>
                        <a:off x="1692275" y="2997200"/>
                        <a:ext cx="5543550" cy="324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d-ID"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d-ID"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174</TotalTime>
  <Words>1044</Words>
  <Application>Microsoft Office PowerPoint</Application>
  <PresentationFormat>On-screen Show (4:3)</PresentationFormat>
  <Paragraphs>156</Paragraphs>
  <Slides>25</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Verdana</vt:lpstr>
      <vt:lpstr>Arial</vt:lpstr>
      <vt:lpstr>Wingdings</vt:lpstr>
      <vt:lpstr>Times New Roman</vt:lpstr>
      <vt:lpstr>Eclipse</vt:lpstr>
      <vt:lpstr>Microsoft Word Picture</vt:lpstr>
      <vt:lpstr>Gambaran Umum Sistem Informasi dan Teknologi Informasi</vt:lpstr>
      <vt:lpstr>Apakah Sistem Informasi Itu?</vt:lpstr>
      <vt:lpstr>Apakah Sistem Informasi Itu?</vt:lpstr>
      <vt:lpstr>Apakah Sistem Informasi Itu?</vt:lpstr>
      <vt:lpstr>Apakah Sistem Informasi Itu?</vt:lpstr>
      <vt:lpstr>Contoh Sistem Informasi</vt:lpstr>
      <vt:lpstr>Contoh Sistem Informasi (Lanjutan…)</vt:lpstr>
      <vt:lpstr>Contoh Sistem Informasi (Lanjutan…)</vt:lpstr>
      <vt:lpstr>Sifat Sistem Informasi</vt:lpstr>
      <vt:lpstr>Kemampuan SI (Turban, McLean, dan Wetherbe, 1999)</vt:lpstr>
      <vt:lpstr>Kemampuan SI(Lanjutan…) (Turban, McLean, dan Wetherbe, 1999)</vt:lpstr>
      <vt:lpstr>Model SI</vt:lpstr>
      <vt:lpstr>Beberapa Alasan Investasi TI</vt:lpstr>
      <vt:lpstr>Alasan Penerapan TI pada Bidang Pemasaran (O’Connor dan Galvin 1997) </vt:lpstr>
      <vt:lpstr>Alasan Penerapan TI pada Bidang Pemasaran (Lanjutan) </vt:lpstr>
      <vt:lpstr>Alasan Penerapan TI pada Bidang Pemasaran (Lanjutan) </vt:lpstr>
      <vt:lpstr>Peranan TI </vt:lpstr>
      <vt:lpstr>Pengaruh TI dalam Proses Bisnis</vt:lpstr>
      <vt:lpstr>Pengaruh TI dalam Proses Bisnis (Lanjutan…)</vt:lpstr>
      <vt:lpstr>Pengaruh TI dalam Proses Bisnis (Lanjutan…)</vt:lpstr>
      <vt:lpstr>Pengaruh TI dalam Proses Bisnis (Lanjutan…)</vt:lpstr>
      <vt:lpstr>Strategi Menuju Keunggulan Kompetitif (Lanjutan…)</vt:lpstr>
      <vt:lpstr>Strategi Menuju Keunggulan Kompetitif (Lanjutan…)</vt:lpstr>
      <vt:lpstr>Strategi Menuju Keunggulan Kompetitif (Lanjutan…)</vt:lpstr>
      <vt:lpstr>SOAL UJIAN SEMESTER</vt:lpstr>
    </vt:vector>
  </TitlesOfParts>
  <Company>Primasoft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Gambaran Umum Sistem Informasi dan Teknologi Informasi</dc:title>
  <dc:creator>Abdul Kadir</dc:creator>
  <cp:lastModifiedBy>Phantom Assassin</cp:lastModifiedBy>
  <cp:revision>25</cp:revision>
  <dcterms:created xsi:type="dcterms:W3CDTF">2002-09-17T04:13:45Z</dcterms:created>
  <dcterms:modified xsi:type="dcterms:W3CDTF">2013-03-21T04:17:57Z</dcterms:modified>
</cp:coreProperties>
</file>