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60"/>
  </p:notesMasterIdLst>
  <p:sldIdLst>
    <p:sldId id="256" r:id="rId2"/>
    <p:sldId id="258" r:id="rId3"/>
    <p:sldId id="347" r:id="rId4"/>
    <p:sldId id="263" r:id="rId5"/>
    <p:sldId id="261" r:id="rId6"/>
    <p:sldId id="262" r:id="rId7"/>
    <p:sldId id="339" r:id="rId8"/>
    <p:sldId id="340"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345" r:id="rId22"/>
    <p:sldId id="287" r:id="rId23"/>
    <p:sldId id="288" r:id="rId24"/>
    <p:sldId id="346" r:id="rId25"/>
    <p:sldId id="289" r:id="rId26"/>
    <p:sldId id="290" r:id="rId27"/>
    <p:sldId id="293" r:id="rId28"/>
    <p:sldId id="294" r:id="rId29"/>
    <p:sldId id="295" r:id="rId30"/>
    <p:sldId id="296" r:id="rId31"/>
    <p:sldId id="297" r:id="rId32"/>
    <p:sldId id="298" r:id="rId33"/>
    <p:sldId id="299" r:id="rId34"/>
    <p:sldId id="300" r:id="rId35"/>
    <p:sldId id="301" r:id="rId36"/>
    <p:sldId id="302" r:id="rId37"/>
    <p:sldId id="303" r:id="rId38"/>
    <p:sldId id="304" r:id="rId39"/>
    <p:sldId id="305" r:id="rId40"/>
    <p:sldId id="306" r:id="rId41"/>
    <p:sldId id="307" r:id="rId42"/>
    <p:sldId id="308" r:id="rId43"/>
    <p:sldId id="309" r:id="rId44"/>
    <p:sldId id="310" r:id="rId45"/>
    <p:sldId id="311" r:id="rId46"/>
    <p:sldId id="312" r:id="rId47"/>
    <p:sldId id="313" r:id="rId48"/>
    <p:sldId id="314" r:id="rId49"/>
    <p:sldId id="315" r:id="rId50"/>
    <p:sldId id="316" r:id="rId51"/>
    <p:sldId id="317" r:id="rId52"/>
    <p:sldId id="318" r:id="rId53"/>
    <p:sldId id="319" r:id="rId54"/>
    <p:sldId id="320" r:id="rId55"/>
    <p:sldId id="321" r:id="rId56"/>
    <p:sldId id="322" r:id="rId57"/>
    <p:sldId id="323" r:id="rId58"/>
    <p:sldId id="324" r:id="rId5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1" autoAdjust="0"/>
    <p:restoredTop sz="94660"/>
  </p:normalViewPr>
  <p:slideViewPr>
    <p:cSldViewPr>
      <p:cViewPr varScale="1">
        <p:scale>
          <a:sx n="55" d="100"/>
          <a:sy n="55" d="100"/>
        </p:scale>
        <p:origin x="-85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85D74D-8D45-4AD6-98AF-D42CC25FD004}" type="datetimeFigureOut">
              <a:rPr lang="en-US" smtClean="0"/>
              <a:t>3/21/2013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6F8D3E-4C28-45AC-A98D-B4AABF105097}" type="slidenum">
              <a:rPr lang="en-US" smtClean="0"/>
              <a:t>‹#›</a:t>
            </a:fld>
            <a:endParaRPr lang="en-US"/>
          </a:p>
        </p:txBody>
      </p:sp>
    </p:spTree>
    <p:extLst>
      <p:ext uri="{BB962C8B-B14F-4D97-AF65-F5344CB8AC3E}">
        <p14:creationId xmlns:p14="http://schemas.microsoft.com/office/powerpoint/2010/main" val="4130026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1</a:t>
            </a:fld>
            <a:endParaRPr lang="en-US"/>
          </a:p>
        </p:txBody>
      </p:sp>
    </p:spTree>
    <p:extLst>
      <p:ext uri="{BB962C8B-B14F-4D97-AF65-F5344CB8AC3E}">
        <p14:creationId xmlns:p14="http://schemas.microsoft.com/office/powerpoint/2010/main" val="42445365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10</a:t>
            </a:fld>
            <a:endParaRPr lang="en-US"/>
          </a:p>
        </p:txBody>
      </p:sp>
    </p:spTree>
    <p:extLst>
      <p:ext uri="{BB962C8B-B14F-4D97-AF65-F5344CB8AC3E}">
        <p14:creationId xmlns:p14="http://schemas.microsoft.com/office/powerpoint/2010/main" val="32488122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11</a:t>
            </a:fld>
            <a:endParaRPr lang="en-US"/>
          </a:p>
        </p:txBody>
      </p:sp>
    </p:spTree>
    <p:extLst>
      <p:ext uri="{BB962C8B-B14F-4D97-AF65-F5344CB8AC3E}">
        <p14:creationId xmlns:p14="http://schemas.microsoft.com/office/powerpoint/2010/main" val="26559089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12</a:t>
            </a:fld>
            <a:endParaRPr lang="en-US"/>
          </a:p>
        </p:txBody>
      </p:sp>
    </p:spTree>
    <p:extLst>
      <p:ext uri="{BB962C8B-B14F-4D97-AF65-F5344CB8AC3E}">
        <p14:creationId xmlns:p14="http://schemas.microsoft.com/office/powerpoint/2010/main" val="23289542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13</a:t>
            </a:fld>
            <a:endParaRPr lang="en-US"/>
          </a:p>
        </p:txBody>
      </p:sp>
    </p:spTree>
    <p:extLst>
      <p:ext uri="{BB962C8B-B14F-4D97-AF65-F5344CB8AC3E}">
        <p14:creationId xmlns:p14="http://schemas.microsoft.com/office/powerpoint/2010/main" val="22446407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14</a:t>
            </a:fld>
            <a:endParaRPr lang="en-US"/>
          </a:p>
        </p:txBody>
      </p:sp>
    </p:spTree>
    <p:extLst>
      <p:ext uri="{BB962C8B-B14F-4D97-AF65-F5344CB8AC3E}">
        <p14:creationId xmlns:p14="http://schemas.microsoft.com/office/powerpoint/2010/main" val="18178837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15</a:t>
            </a:fld>
            <a:endParaRPr lang="en-US"/>
          </a:p>
        </p:txBody>
      </p:sp>
    </p:spTree>
    <p:extLst>
      <p:ext uri="{BB962C8B-B14F-4D97-AF65-F5344CB8AC3E}">
        <p14:creationId xmlns:p14="http://schemas.microsoft.com/office/powerpoint/2010/main" val="19510830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16</a:t>
            </a:fld>
            <a:endParaRPr lang="en-US"/>
          </a:p>
        </p:txBody>
      </p:sp>
    </p:spTree>
    <p:extLst>
      <p:ext uri="{BB962C8B-B14F-4D97-AF65-F5344CB8AC3E}">
        <p14:creationId xmlns:p14="http://schemas.microsoft.com/office/powerpoint/2010/main" val="26262131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17</a:t>
            </a:fld>
            <a:endParaRPr lang="en-US"/>
          </a:p>
        </p:txBody>
      </p:sp>
    </p:spTree>
    <p:extLst>
      <p:ext uri="{BB962C8B-B14F-4D97-AF65-F5344CB8AC3E}">
        <p14:creationId xmlns:p14="http://schemas.microsoft.com/office/powerpoint/2010/main" val="32031631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18</a:t>
            </a:fld>
            <a:endParaRPr lang="en-US"/>
          </a:p>
        </p:txBody>
      </p:sp>
    </p:spTree>
    <p:extLst>
      <p:ext uri="{BB962C8B-B14F-4D97-AF65-F5344CB8AC3E}">
        <p14:creationId xmlns:p14="http://schemas.microsoft.com/office/powerpoint/2010/main" val="13769310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19</a:t>
            </a:fld>
            <a:endParaRPr lang="en-US"/>
          </a:p>
        </p:txBody>
      </p:sp>
    </p:spTree>
    <p:extLst>
      <p:ext uri="{BB962C8B-B14F-4D97-AF65-F5344CB8AC3E}">
        <p14:creationId xmlns:p14="http://schemas.microsoft.com/office/powerpoint/2010/main" val="25237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2</a:t>
            </a:fld>
            <a:endParaRPr lang="en-US"/>
          </a:p>
        </p:txBody>
      </p:sp>
    </p:spTree>
    <p:extLst>
      <p:ext uri="{BB962C8B-B14F-4D97-AF65-F5344CB8AC3E}">
        <p14:creationId xmlns:p14="http://schemas.microsoft.com/office/powerpoint/2010/main" val="22917905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20</a:t>
            </a:fld>
            <a:endParaRPr lang="en-US"/>
          </a:p>
        </p:txBody>
      </p:sp>
    </p:spTree>
    <p:extLst>
      <p:ext uri="{BB962C8B-B14F-4D97-AF65-F5344CB8AC3E}">
        <p14:creationId xmlns:p14="http://schemas.microsoft.com/office/powerpoint/2010/main" val="3323233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21</a:t>
            </a:fld>
            <a:endParaRPr lang="en-US"/>
          </a:p>
        </p:txBody>
      </p:sp>
    </p:spTree>
    <p:extLst>
      <p:ext uri="{BB962C8B-B14F-4D97-AF65-F5344CB8AC3E}">
        <p14:creationId xmlns:p14="http://schemas.microsoft.com/office/powerpoint/2010/main" val="14974297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22</a:t>
            </a:fld>
            <a:endParaRPr lang="en-US"/>
          </a:p>
        </p:txBody>
      </p:sp>
    </p:spTree>
    <p:extLst>
      <p:ext uri="{BB962C8B-B14F-4D97-AF65-F5344CB8AC3E}">
        <p14:creationId xmlns:p14="http://schemas.microsoft.com/office/powerpoint/2010/main" val="23420724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23</a:t>
            </a:fld>
            <a:endParaRPr lang="en-US"/>
          </a:p>
        </p:txBody>
      </p:sp>
    </p:spTree>
    <p:extLst>
      <p:ext uri="{BB962C8B-B14F-4D97-AF65-F5344CB8AC3E}">
        <p14:creationId xmlns:p14="http://schemas.microsoft.com/office/powerpoint/2010/main" val="18880332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24</a:t>
            </a:fld>
            <a:endParaRPr lang="en-US"/>
          </a:p>
        </p:txBody>
      </p:sp>
    </p:spTree>
    <p:extLst>
      <p:ext uri="{BB962C8B-B14F-4D97-AF65-F5344CB8AC3E}">
        <p14:creationId xmlns:p14="http://schemas.microsoft.com/office/powerpoint/2010/main" val="40601610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25</a:t>
            </a:fld>
            <a:endParaRPr lang="en-US"/>
          </a:p>
        </p:txBody>
      </p:sp>
    </p:spTree>
    <p:extLst>
      <p:ext uri="{BB962C8B-B14F-4D97-AF65-F5344CB8AC3E}">
        <p14:creationId xmlns:p14="http://schemas.microsoft.com/office/powerpoint/2010/main" val="21573425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26</a:t>
            </a:fld>
            <a:endParaRPr lang="en-US"/>
          </a:p>
        </p:txBody>
      </p:sp>
    </p:spTree>
    <p:extLst>
      <p:ext uri="{BB962C8B-B14F-4D97-AF65-F5344CB8AC3E}">
        <p14:creationId xmlns:p14="http://schemas.microsoft.com/office/powerpoint/2010/main" val="30402249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27</a:t>
            </a:fld>
            <a:endParaRPr lang="en-US"/>
          </a:p>
        </p:txBody>
      </p:sp>
    </p:spTree>
    <p:extLst>
      <p:ext uri="{BB962C8B-B14F-4D97-AF65-F5344CB8AC3E}">
        <p14:creationId xmlns:p14="http://schemas.microsoft.com/office/powerpoint/2010/main" val="27230411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28</a:t>
            </a:fld>
            <a:endParaRPr lang="en-US"/>
          </a:p>
        </p:txBody>
      </p:sp>
    </p:spTree>
    <p:extLst>
      <p:ext uri="{BB962C8B-B14F-4D97-AF65-F5344CB8AC3E}">
        <p14:creationId xmlns:p14="http://schemas.microsoft.com/office/powerpoint/2010/main" val="5289412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29</a:t>
            </a:fld>
            <a:endParaRPr lang="en-US"/>
          </a:p>
        </p:txBody>
      </p:sp>
    </p:spTree>
    <p:extLst>
      <p:ext uri="{BB962C8B-B14F-4D97-AF65-F5344CB8AC3E}">
        <p14:creationId xmlns:p14="http://schemas.microsoft.com/office/powerpoint/2010/main" val="2192728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3</a:t>
            </a:fld>
            <a:endParaRPr lang="en-US"/>
          </a:p>
        </p:txBody>
      </p:sp>
    </p:spTree>
    <p:extLst>
      <p:ext uri="{BB962C8B-B14F-4D97-AF65-F5344CB8AC3E}">
        <p14:creationId xmlns:p14="http://schemas.microsoft.com/office/powerpoint/2010/main" val="302670333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30</a:t>
            </a:fld>
            <a:endParaRPr lang="en-US"/>
          </a:p>
        </p:txBody>
      </p:sp>
    </p:spTree>
    <p:extLst>
      <p:ext uri="{BB962C8B-B14F-4D97-AF65-F5344CB8AC3E}">
        <p14:creationId xmlns:p14="http://schemas.microsoft.com/office/powerpoint/2010/main" val="21549223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31</a:t>
            </a:fld>
            <a:endParaRPr lang="en-US"/>
          </a:p>
        </p:txBody>
      </p:sp>
    </p:spTree>
    <p:extLst>
      <p:ext uri="{BB962C8B-B14F-4D97-AF65-F5344CB8AC3E}">
        <p14:creationId xmlns:p14="http://schemas.microsoft.com/office/powerpoint/2010/main" val="24635345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32</a:t>
            </a:fld>
            <a:endParaRPr lang="en-US"/>
          </a:p>
        </p:txBody>
      </p:sp>
    </p:spTree>
    <p:extLst>
      <p:ext uri="{BB962C8B-B14F-4D97-AF65-F5344CB8AC3E}">
        <p14:creationId xmlns:p14="http://schemas.microsoft.com/office/powerpoint/2010/main" val="10211446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33</a:t>
            </a:fld>
            <a:endParaRPr lang="en-US"/>
          </a:p>
        </p:txBody>
      </p:sp>
    </p:spTree>
    <p:extLst>
      <p:ext uri="{BB962C8B-B14F-4D97-AF65-F5344CB8AC3E}">
        <p14:creationId xmlns:p14="http://schemas.microsoft.com/office/powerpoint/2010/main" val="13137693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34</a:t>
            </a:fld>
            <a:endParaRPr lang="en-US"/>
          </a:p>
        </p:txBody>
      </p:sp>
    </p:spTree>
    <p:extLst>
      <p:ext uri="{BB962C8B-B14F-4D97-AF65-F5344CB8AC3E}">
        <p14:creationId xmlns:p14="http://schemas.microsoft.com/office/powerpoint/2010/main" val="17200623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35</a:t>
            </a:fld>
            <a:endParaRPr lang="en-US"/>
          </a:p>
        </p:txBody>
      </p:sp>
    </p:spTree>
    <p:extLst>
      <p:ext uri="{BB962C8B-B14F-4D97-AF65-F5344CB8AC3E}">
        <p14:creationId xmlns:p14="http://schemas.microsoft.com/office/powerpoint/2010/main" val="22341903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36</a:t>
            </a:fld>
            <a:endParaRPr lang="en-US"/>
          </a:p>
        </p:txBody>
      </p:sp>
    </p:spTree>
    <p:extLst>
      <p:ext uri="{BB962C8B-B14F-4D97-AF65-F5344CB8AC3E}">
        <p14:creationId xmlns:p14="http://schemas.microsoft.com/office/powerpoint/2010/main" val="29957687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37</a:t>
            </a:fld>
            <a:endParaRPr lang="en-US"/>
          </a:p>
        </p:txBody>
      </p:sp>
    </p:spTree>
    <p:extLst>
      <p:ext uri="{BB962C8B-B14F-4D97-AF65-F5344CB8AC3E}">
        <p14:creationId xmlns:p14="http://schemas.microsoft.com/office/powerpoint/2010/main" val="14115655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38</a:t>
            </a:fld>
            <a:endParaRPr lang="en-US"/>
          </a:p>
        </p:txBody>
      </p:sp>
    </p:spTree>
    <p:extLst>
      <p:ext uri="{BB962C8B-B14F-4D97-AF65-F5344CB8AC3E}">
        <p14:creationId xmlns:p14="http://schemas.microsoft.com/office/powerpoint/2010/main" val="32507433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39</a:t>
            </a:fld>
            <a:endParaRPr lang="en-US"/>
          </a:p>
        </p:txBody>
      </p:sp>
    </p:spTree>
    <p:extLst>
      <p:ext uri="{BB962C8B-B14F-4D97-AF65-F5344CB8AC3E}">
        <p14:creationId xmlns:p14="http://schemas.microsoft.com/office/powerpoint/2010/main" val="3300091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4</a:t>
            </a:fld>
            <a:endParaRPr lang="en-US"/>
          </a:p>
        </p:txBody>
      </p:sp>
    </p:spTree>
    <p:extLst>
      <p:ext uri="{BB962C8B-B14F-4D97-AF65-F5344CB8AC3E}">
        <p14:creationId xmlns:p14="http://schemas.microsoft.com/office/powerpoint/2010/main" val="202789570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40</a:t>
            </a:fld>
            <a:endParaRPr lang="en-US"/>
          </a:p>
        </p:txBody>
      </p:sp>
    </p:spTree>
    <p:extLst>
      <p:ext uri="{BB962C8B-B14F-4D97-AF65-F5344CB8AC3E}">
        <p14:creationId xmlns:p14="http://schemas.microsoft.com/office/powerpoint/2010/main" val="262669465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41</a:t>
            </a:fld>
            <a:endParaRPr lang="en-US"/>
          </a:p>
        </p:txBody>
      </p:sp>
    </p:spTree>
    <p:extLst>
      <p:ext uri="{BB962C8B-B14F-4D97-AF65-F5344CB8AC3E}">
        <p14:creationId xmlns:p14="http://schemas.microsoft.com/office/powerpoint/2010/main" val="83994036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42</a:t>
            </a:fld>
            <a:endParaRPr lang="en-US"/>
          </a:p>
        </p:txBody>
      </p:sp>
    </p:spTree>
    <p:extLst>
      <p:ext uri="{BB962C8B-B14F-4D97-AF65-F5344CB8AC3E}">
        <p14:creationId xmlns:p14="http://schemas.microsoft.com/office/powerpoint/2010/main" val="170782026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43</a:t>
            </a:fld>
            <a:endParaRPr lang="en-US"/>
          </a:p>
        </p:txBody>
      </p:sp>
    </p:spTree>
    <p:extLst>
      <p:ext uri="{BB962C8B-B14F-4D97-AF65-F5344CB8AC3E}">
        <p14:creationId xmlns:p14="http://schemas.microsoft.com/office/powerpoint/2010/main" val="122106291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44</a:t>
            </a:fld>
            <a:endParaRPr lang="en-US"/>
          </a:p>
        </p:txBody>
      </p:sp>
    </p:spTree>
    <p:extLst>
      <p:ext uri="{BB962C8B-B14F-4D97-AF65-F5344CB8AC3E}">
        <p14:creationId xmlns:p14="http://schemas.microsoft.com/office/powerpoint/2010/main" val="305304114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45</a:t>
            </a:fld>
            <a:endParaRPr lang="en-US"/>
          </a:p>
        </p:txBody>
      </p:sp>
    </p:spTree>
    <p:extLst>
      <p:ext uri="{BB962C8B-B14F-4D97-AF65-F5344CB8AC3E}">
        <p14:creationId xmlns:p14="http://schemas.microsoft.com/office/powerpoint/2010/main" val="64865004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46</a:t>
            </a:fld>
            <a:endParaRPr lang="en-US"/>
          </a:p>
        </p:txBody>
      </p:sp>
    </p:spTree>
    <p:extLst>
      <p:ext uri="{BB962C8B-B14F-4D97-AF65-F5344CB8AC3E}">
        <p14:creationId xmlns:p14="http://schemas.microsoft.com/office/powerpoint/2010/main" val="32460621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47</a:t>
            </a:fld>
            <a:endParaRPr lang="en-US"/>
          </a:p>
        </p:txBody>
      </p:sp>
    </p:spTree>
    <p:extLst>
      <p:ext uri="{BB962C8B-B14F-4D97-AF65-F5344CB8AC3E}">
        <p14:creationId xmlns:p14="http://schemas.microsoft.com/office/powerpoint/2010/main" val="28485648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48</a:t>
            </a:fld>
            <a:endParaRPr lang="en-US"/>
          </a:p>
        </p:txBody>
      </p:sp>
    </p:spTree>
    <p:extLst>
      <p:ext uri="{BB962C8B-B14F-4D97-AF65-F5344CB8AC3E}">
        <p14:creationId xmlns:p14="http://schemas.microsoft.com/office/powerpoint/2010/main" val="315143781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49</a:t>
            </a:fld>
            <a:endParaRPr lang="en-US"/>
          </a:p>
        </p:txBody>
      </p:sp>
    </p:spTree>
    <p:extLst>
      <p:ext uri="{BB962C8B-B14F-4D97-AF65-F5344CB8AC3E}">
        <p14:creationId xmlns:p14="http://schemas.microsoft.com/office/powerpoint/2010/main" val="627648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5</a:t>
            </a:fld>
            <a:endParaRPr lang="en-US"/>
          </a:p>
        </p:txBody>
      </p:sp>
    </p:spTree>
    <p:extLst>
      <p:ext uri="{BB962C8B-B14F-4D97-AF65-F5344CB8AC3E}">
        <p14:creationId xmlns:p14="http://schemas.microsoft.com/office/powerpoint/2010/main" val="121622151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50</a:t>
            </a:fld>
            <a:endParaRPr lang="en-US"/>
          </a:p>
        </p:txBody>
      </p:sp>
    </p:spTree>
    <p:extLst>
      <p:ext uri="{BB962C8B-B14F-4D97-AF65-F5344CB8AC3E}">
        <p14:creationId xmlns:p14="http://schemas.microsoft.com/office/powerpoint/2010/main" val="416249095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51</a:t>
            </a:fld>
            <a:endParaRPr lang="en-US"/>
          </a:p>
        </p:txBody>
      </p:sp>
    </p:spTree>
    <p:extLst>
      <p:ext uri="{BB962C8B-B14F-4D97-AF65-F5344CB8AC3E}">
        <p14:creationId xmlns:p14="http://schemas.microsoft.com/office/powerpoint/2010/main" val="105951987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52</a:t>
            </a:fld>
            <a:endParaRPr lang="en-US"/>
          </a:p>
        </p:txBody>
      </p:sp>
    </p:spTree>
    <p:extLst>
      <p:ext uri="{BB962C8B-B14F-4D97-AF65-F5344CB8AC3E}">
        <p14:creationId xmlns:p14="http://schemas.microsoft.com/office/powerpoint/2010/main" val="349097373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53</a:t>
            </a:fld>
            <a:endParaRPr lang="en-US"/>
          </a:p>
        </p:txBody>
      </p:sp>
    </p:spTree>
    <p:extLst>
      <p:ext uri="{BB962C8B-B14F-4D97-AF65-F5344CB8AC3E}">
        <p14:creationId xmlns:p14="http://schemas.microsoft.com/office/powerpoint/2010/main" val="261533359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54</a:t>
            </a:fld>
            <a:endParaRPr lang="en-US"/>
          </a:p>
        </p:txBody>
      </p:sp>
    </p:spTree>
    <p:extLst>
      <p:ext uri="{BB962C8B-B14F-4D97-AF65-F5344CB8AC3E}">
        <p14:creationId xmlns:p14="http://schemas.microsoft.com/office/powerpoint/2010/main" val="327885666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55</a:t>
            </a:fld>
            <a:endParaRPr lang="en-US"/>
          </a:p>
        </p:txBody>
      </p:sp>
    </p:spTree>
    <p:extLst>
      <p:ext uri="{BB962C8B-B14F-4D97-AF65-F5344CB8AC3E}">
        <p14:creationId xmlns:p14="http://schemas.microsoft.com/office/powerpoint/2010/main" val="104492803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56</a:t>
            </a:fld>
            <a:endParaRPr lang="en-US"/>
          </a:p>
        </p:txBody>
      </p:sp>
    </p:spTree>
    <p:extLst>
      <p:ext uri="{BB962C8B-B14F-4D97-AF65-F5344CB8AC3E}">
        <p14:creationId xmlns:p14="http://schemas.microsoft.com/office/powerpoint/2010/main" val="314418709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57</a:t>
            </a:fld>
            <a:endParaRPr lang="en-US"/>
          </a:p>
        </p:txBody>
      </p:sp>
    </p:spTree>
    <p:extLst>
      <p:ext uri="{BB962C8B-B14F-4D97-AF65-F5344CB8AC3E}">
        <p14:creationId xmlns:p14="http://schemas.microsoft.com/office/powerpoint/2010/main" val="313650700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58</a:t>
            </a:fld>
            <a:endParaRPr lang="en-US"/>
          </a:p>
        </p:txBody>
      </p:sp>
    </p:spTree>
    <p:extLst>
      <p:ext uri="{BB962C8B-B14F-4D97-AF65-F5344CB8AC3E}">
        <p14:creationId xmlns:p14="http://schemas.microsoft.com/office/powerpoint/2010/main" val="1816315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6</a:t>
            </a:fld>
            <a:endParaRPr lang="en-US"/>
          </a:p>
        </p:txBody>
      </p:sp>
    </p:spTree>
    <p:extLst>
      <p:ext uri="{BB962C8B-B14F-4D97-AF65-F5344CB8AC3E}">
        <p14:creationId xmlns:p14="http://schemas.microsoft.com/office/powerpoint/2010/main" val="4123202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7</a:t>
            </a:fld>
            <a:endParaRPr lang="en-US"/>
          </a:p>
        </p:txBody>
      </p:sp>
    </p:spTree>
    <p:extLst>
      <p:ext uri="{BB962C8B-B14F-4D97-AF65-F5344CB8AC3E}">
        <p14:creationId xmlns:p14="http://schemas.microsoft.com/office/powerpoint/2010/main" val="3643233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8</a:t>
            </a:fld>
            <a:endParaRPr lang="en-US"/>
          </a:p>
        </p:txBody>
      </p:sp>
    </p:spTree>
    <p:extLst>
      <p:ext uri="{BB962C8B-B14F-4D97-AF65-F5344CB8AC3E}">
        <p14:creationId xmlns:p14="http://schemas.microsoft.com/office/powerpoint/2010/main" val="2124767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6F8D3E-4C28-45AC-A98D-B4AABF105097}" type="slidenum">
              <a:rPr lang="en-US" smtClean="0"/>
              <a:t>9</a:t>
            </a:fld>
            <a:endParaRPr lang="en-US"/>
          </a:p>
        </p:txBody>
      </p:sp>
    </p:spTree>
    <p:extLst>
      <p:ext uri="{BB962C8B-B14F-4D97-AF65-F5344CB8AC3E}">
        <p14:creationId xmlns:p14="http://schemas.microsoft.com/office/powerpoint/2010/main" val="2101334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defRPr/>
            </a:pPr>
            <a:endParaRPr lang="en-GB" sz="2400">
              <a:latin typeface="Times New Roman" pitchFamily="18" charset="0"/>
            </a:endParaRPr>
          </a:p>
        </p:txBody>
      </p:sp>
      <p:sp>
        <p:nvSpPr>
          <p:cNvPr id="22530"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2253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4A673B15-A821-4F3B-94F0-3DAB22850B25}" type="slidenum">
              <a:rPr lang="en-US"/>
              <a:pPr>
                <a:defRPr/>
              </a:pPr>
              <a:t>‹#›</a:t>
            </a:fld>
            <a:endParaRPr lang="en-US"/>
          </a:p>
        </p:txBody>
      </p:sp>
    </p:spTree>
    <p:extLst>
      <p:ext uri="{BB962C8B-B14F-4D97-AF65-F5344CB8AC3E}">
        <p14:creationId xmlns:p14="http://schemas.microsoft.com/office/powerpoint/2010/main" val="3536441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1F219E5E-A7CE-4D73-87BA-C3CAF7262BA4}" type="slidenum">
              <a:rPr lang="en-US"/>
              <a:pPr>
                <a:defRPr/>
              </a:pPr>
              <a:t>‹#›</a:t>
            </a:fld>
            <a:endParaRPr lang="en-US"/>
          </a:p>
        </p:txBody>
      </p:sp>
    </p:spTree>
    <p:extLst>
      <p:ext uri="{BB962C8B-B14F-4D97-AF65-F5344CB8AC3E}">
        <p14:creationId xmlns:p14="http://schemas.microsoft.com/office/powerpoint/2010/main" val="433625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D10F5AC6-7AD6-4255-9A64-9C62368FA31C}" type="slidenum">
              <a:rPr lang="en-US"/>
              <a:pPr>
                <a:defRPr/>
              </a:pPr>
              <a:t>‹#›</a:t>
            </a:fld>
            <a:endParaRPr lang="en-US"/>
          </a:p>
        </p:txBody>
      </p:sp>
    </p:spTree>
    <p:extLst>
      <p:ext uri="{BB962C8B-B14F-4D97-AF65-F5344CB8AC3E}">
        <p14:creationId xmlns:p14="http://schemas.microsoft.com/office/powerpoint/2010/main" val="3927882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6152031D-0DED-4535-ABF0-C326A5A79534}" type="slidenum">
              <a:rPr lang="en-US"/>
              <a:pPr>
                <a:defRPr/>
              </a:pPr>
              <a:t>‹#›</a:t>
            </a:fld>
            <a:endParaRPr lang="en-US"/>
          </a:p>
        </p:txBody>
      </p:sp>
    </p:spTree>
    <p:extLst>
      <p:ext uri="{BB962C8B-B14F-4D97-AF65-F5344CB8AC3E}">
        <p14:creationId xmlns:p14="http://schemas.microsoft.com/office/powerpoint/2010/main" val="3472505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7501D8EF-467C-44E7-B37F-807964A49EBC}" type="slidenum">
              <a:rPr lang="en-US"/>
              <a:pPr>
                <a:defRPr/>
              </a:pPr>
              <a:t>‹#›</a:t>
            </a:fld>
            <a:endParaRPr lang="en-US"/>
          </a:p>
        </p:txBody>
      </p:sp>
    </p:spTree>
    <p:extLst>
      <p:ext uri="{BB962C8B-B14F-4D97-AF65-F5344CB8AC3E}">
        <p14:creationId xmlns:p14="http://schemas.microsoft.com/office/powerpoint/2010/main" val="3994550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F28B3146-9FB0-4468-9074-11F255BC5744}" type="slidenum">
              <a:rPr lang="en-US"/>
              <a:pPr>
                <a:defRPr/>
              </a:pPr>
              <a:t>‹#›</a:t>
            </a:fld>
            <a:endParaRPr lang="en-US"/>
          </a:p>
        </p:txBody>
      </p:sp>
    </p:spTree>
    <p:extLst>
      <p:ext uri="{BB962C8B-B14F-4D97-AF65-F5344CB8AC3E}">
        <p14:creationId xmlns:p14="http://schemas.microsoft.com/office/powerpoint/2010/main" val="270943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326175BF-7D39-462D-B325-B8AAF577F3C3}" type="slidenum">
              <a:rPr lang="en-US"/>
              <a:pPr>
                <a:defRPr/>
              </a:pPr>
              <a:t>‹#›</a:t>
            </a:fld>
            <a:endParaRPr lang="en-US"/>
          </a:p>
        </p:txBody>
      </p:sp>
    </p:spTree>
    <p:extLst>
      <p:ext uri="{BB962C8B-B14F-4D97-AF65-F5344CB8AC3E}">
        <p14:creationId xmlns:p14="http://schemas.microsoft.com/office/powerpoint/2010/main" val="1099582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AA935B35-765D-4B9E-A599-25774B43440C}" type="slidenum">
              <a:rPr lang="en-US"/>
              <a:pPr>
                <a:defRPr/>
              </a:pPr>
              <a:t>‹#›</a:t>
            </a:fld>
            <a:endParaRPr lang="en-US"/>
          </a:p>
        </p:txBody>
      </p:sp>
    </p:spTree>
    <p:extLst>
      <p:ext uri="{BB962C8B-B14F-4D97-AF65-F5344CB8AC3E}">
        <p14:creationId xmlns:p14="http://schemas.microsoft.com/office/powerpoint/2010/main" val="3507775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FAFB4E82-AF01-41B9-8ED9-479AF1796744}" type="slidenum">
              <a:rPr lang="en-US"/>
              <a:pPr>
                <a:defRPr/>
              </a:pPr>
              <a:t>‹#›</a:t>
            </a:fld>
            <a:endParaRPr lang="en-US"/>
          </a:p>
        </p:txBody>
      </p:sp>
    </p:spTree>
    <p:extLst>
      <p:ext uri="{BB962C8B-B14F-4D97-AF65-F5344CB8AC3E}">
        <p14:creationId xmlns:p14="http://schemas.microsoft.com/office/powerpoint/2010/main" val="3382265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009560DC-B9D6-4016-9F77-DE47EAB57475}" type="slidenum">
              <a:rPr lang="en-US"/>
              <a:pPr>
                <a:defRPr/>
              </a:pPr>
              <a:t>‹#›</a:t>
            </a:fld>
            <a:endParaRPr lang="en-US"/>
          </a:p>
        </p:txBody>
      </p:sp>
    </p:spTree>
    <p:extLst>
      <p:ext uri="{BB962C8B-B14F-4D97-AF65-F5344CB8AC3E}">
        <p14:creationId xmlns:p14="http://schemas.microsoft.com/office/powerpoint/2010/main" val="1729922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201B00B0-AD87-4006-BF79-BEE4F90B7EC4}" type="slidenum">
              <a:rPr lang="en-US"/>
              <a:pPr>
                <a:defRPr/>
              </a:pPr>
              <a:t>‹#›</a:t>
            </a:fld>
            <a:endParaRPr lang="en-US"/>
          </a:p>
        </p:txBody>
      </p:sp>
    </p:spTree>
    <p:extLst>
      <p:ext uri="{BB962C8B-B14F-4D97-AF65-F5344CB8AC3E}">
        <p14:creationId xmlns:p14="http://schemas.microsoft.com/office/powerpoint/2010/main" val="463016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08"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defRPr/>
            </a:pPr>
            <a:endParaRPr lang="en-GB" sz="2400">
              <a:latin typeface="Times New Roman" pitchFamily="18" charset="0"/>
            </a:endParaRPr>
          </a:p>
        </p:txBody>
      </p:sp>
      <p:sp>
        <p:nvSpPr>
          <p:cNvPr id="2150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en-US"/>
          </a:p>
        </p:txBody>
      </p:sp>
      <p:sp>
        <p:nvSpPr>
          <p:cNvPr id="2151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2151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vl1pPr>
          </a:lstStyle>
          <a:p>
            <a:pPr>
              <a:defRPr/>
            </a:pPr>
            <a:endParaRPr lang="en-US"/>
          </a:p>
        </p:txBody>
      </p:sp>
      <p:sp>
        <p:nvSpPr>
          <p:cNvPr id="2151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8ED89CA9-61BC-4731-8A7C-3EE34C48F16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0"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ideo" Target="file:///D:\MATERI\Materi%20Mengajar%20By%20Didik%20Tristianto\Materi%20Mengajar%20di%20Akbid\Part%201-3%20Mobile_Internet_in_Japan.mpeg" TargetMode="Externa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ideo" Target="file:///D:\MATERI\Materi%20Mengajar%20By%20Didik%20Tristianto\Materi%20Mengajar%20di%20Akbid\rt-rw-net.mpg" TargetMode="Externa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z="3200" smtClean="0"/>
              <a:t>PENGEMBANGAN TEKNOLOGI INFORMASI &amp; SISTEM INFORMASI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74675" y="307975"/>
            <a:ext cx="8001000" cy="1216025"/>
          </a:xfrm>
        </p:spPr>
        <p:txBody>
          <a:bodyPr/>
          <a:lstStyle/>
          <a:p>
            <a:pPr algn="ctr" eaLnBrk="1" hangingPunct="1"/>
            <a:r>
              <a:rPr lang="en-US" sz="3400" smtClean="0"/>
              <a:t>Pengorganisasian Data dan Informasi (</a:t>
            </a:r>
            <a:r>
              <a:rPr lang="en-US" sz="3400" i="1" smtClean="0"/>
              <a:t>cont.</a:t>
            </a:r>
            <a:r>
              <a:rPr lang="en-US" sz="3400" smtClean="0"/>
              <a:t>)</a:t>
            </a:r>
          </a:p>
        </p:txBody>
      </p:sp>
      <p:sp>
        <p:nvSpPr>
          <p:cNvPr id="12291" name="Rectangle 3"/>
          <p:cNvSpPr>
            <a:spLocks noGrp="1" noChangeArrowheads="1"/>
          </p:cNvSpPr>
          <p:nvPr>
            <p:ph type="body" idx="1"/>
          </p:nvPr>
        </p:nvSpPr>
        <p:spPr>
          <a:xfrm>
            <a:off x="566738" y="1752600"/>
            <a:ext cx="8001000" cy="4572000"/>
          </a:xfrm>
        </p:spPr>
        <p:txBody>
          <a:bodyPr/>
          <a:lstStyle/>
          <a:p>
            <a:pPr algn="just" eaLnBrk="1" hangingPunct="1"/>
            <a:r>
              <a:rPr lang="en-US" altLang="zh-CN" sz="2600" b="1" smtClean="0">
                <a:ea typeface="SimSun" pitchFamily="2" charset="-122"/>
              </a:rPr>
              <a:t>Pendekatan Modern : Basis Data</a:t>
            </a:r>
          </a:p>
          <a:p>
            <a:pPr lvl="1" algn="just" eaLnBrk="1" hangingPunct="1"/>
            <a:r>
              <a:rPr lang="en-US" altLang="zh-CN" sz="2200" smtClean="0">
                <a:ea typeface="SimSun" pitchFamily="2" charset="-122"/>
              </a:rPr>
              <a:t>Data Terpusat (</a:t>
            </a:r>
            <a:r>
              <a:rPr lang="en-US" altLang="zh-CN" sz="2200" i="1" smtClean="0">
                <a:ea typeface="SimSun" pitchFamily="2" charset="-122"/>
              </a:rPr>
              <a:t>Centralized Database</a:t>
            </a:r>
            <a:r>
              <a:rPr lang="en-US" altLang="zh-CN" sz="2200" smtClean="0">
                <a:ea typeface="SimSun" pitchFamily="2" charset="-122"/>
              </a:rPr>
              <a:t>)</a:t>
            </a:r>
          </a:p>
          <a:p>
            <a:pPr lvl="1" algn="just" eaLnBrk="1" hangingPunct="1"/>
            <a:r>
              <a:rPr lang="en-US" altLang="zh-CN" sz="2200" smtClean="0">
                <a:ea typeface="SimSun" pitchFamily="2" charset="-122"/>
              </a:rPr>
              <a:t>Data Terdistribusi (</a:t>
            </a:r>
            <a:r>
              <a:rPr lang="en-US" altLang="zh-CN" sz="2200" i="1" smtClean="0">
                <a:ea typeface="SimSun" pitchFamily="2" charset="-122"/>
              </a:rPr>
              <a:t>Distributed Database</a:t>
            </a:r>
            <a:r>
              <a:rPr lang="en-US" altLang="zh-CN" sz="2200" smtClean="0">
                <a:ea typeface="SimSun" pitchFamily="2" charset="-122"/>
              </a:rPr>
              <a:t>) </a:t>
            </a:r>
          </a:p>
          <a:p>
            <a:pPr lvl="2" algn="just" eaLnBrk="1" hangingPunct="1"/>
            <a:r>
              <a:rPr lang="en-US" altLang="zh-CN" sz="2100" i="1" smtClean="0">
                <a:ea typeface="SimSun" pitchFamily="2" charset="-122"/>
              </a:rPr>
              <a:t>Replicated Database</a:t>
            </a:r>
          </a:p>
          <a:p>
            <a:pPr lvl="2" algn="just" eaLnBrk="1" hangingPunct="1"/>
            <a:r>
              <a:rPr lang="en-US" altLang="zh-CN" sz="2100" i="1" smtClean="0">
                <a:ea typeface="SimSun" pitchFamily="2" charset="-122"/>
              </a:rPr>
              <a:t>Partitioned Database</a:t>
            </a:r>
          </a:p>
          <a:p>
            <a:pPr algn="just" eaLnBrk="1" hangingPunct="1"/>
            <a:r>
              <a:rPr lang="en-US" altLang="zh-CN" sz="2600" b="1" smtClean="0">
                <a:ea typeface="SimSun" pitchFamily="2" charset="-122"/>
              </a:rPr>
              <a:t>Pembuatan Basis Data</a:t>
            </a:r>
          </a:p>
          <a:p>
            <a:pPr lvl="1" algn="just" eaLnBrk="1" hangingPunct="1"/>
            <a:r>
              <a:rPr lang="en-US" altLang="zh-CN" sz="2200" i="1" smtClean="0">
                <a:ea typeface="SimSun" pitchFamily="2" charset="-122"/>
              </a:rPr>
              <a:t>Entity Relationship</a:t>
            </a:r>
            <a:r>
              <a:rPr lang="en-US" altLang="zh-CN" sz="2200" smtClean="0">
                <a:ea typeface="SimSun" pitchFamily="2" charset="-122"/>
              </a:rPr>
              <a:t> (ER) </a:t>
            </a:r>
            <a:r>
              <a:rPr lang="en-US" altLang="zh-CN" sz="2200" i="1" smtClean="0">
                <a:ea typeface="SimSun" pitchFamily="2" charset="-122"/>
              </a:rPr>
              <a:t>Modeling</a:t>
            </a:r>
          </a:p>
          <a:p>
            <a:pPr lvl="2" algn="just" eaLnBrk="1" hangingPunct="1"/>
            <a:r>
              <a:rPr lang="en-US" altLang="zh-CN" sz="2100" i="1" smtClean="0">
                <a:ea typeface="SimSun" pitchFamily="2" charset="-122"/>
              </a:rPr>
              <a:t>Entity Classes</a:t>
            </a:r>
            <a:r>
              <a:rPr lang="en-US" altLang="zh-CN" sz="2100" smtClean="0">
                <a:ea typeface="SimSun" pitchFamily="2" charset="-122"/>
              </a:rPr>
              <a:t> </a:t>
            </a:r>
          </a:p>
          <a:p>
            <a:pPr lvl="2" algn="just" eaLnBrk="1" hangingPunct="1"/>
            <a:r>
              <a:rPr lang="en-US" altLang="zh-CN" sz="2100" i="1" smtClean="0">
                <a:ea typeface="SimSun" pitchFamily="2" charset="-122"/>
              </a:rPr>
              <a:t>Instance</a:t>
            </a:r>
            <a:r>
              <a:rPr lang="en-US" altLang="zh-CN" sz="2100" smtClean="0">
                <a:ea typeface="SimSun" pitchFamily="2" charset="-122"/>
              </a:rPr>
              <a:t> </a:t>
            </a:r>
          </a:p>
          <a:p>
            <a:pPr lvl="2" algn="just" eaLnBrk="1" hangingPunct="1"/>
            <a:r>
              <a:rPr lang="en-US" altLang="zh-CN" sz="2100" i="1" smtClean="0">
                <a:ea typeface="SimSun" pitchFamily="2" charset="-122"/>
              </a:rPr>
              <a:t>Identifier</a:t>
            </a:r>
            <a:r>
              <a:rPr lang="en-US" altLang="zh-CN" sz="2100" smtClean="0">
                <a:ea typeface="SimSun" pitchFamily="2" charset="-122"/>
              </a:rPr>
              <a:t> </a:t>
            </a:r>
          </a:p>
          <a:p>
            <a:pPr lvl="2" algn="just" eaLnBrk="1" hangingPunct="1"/>
            <a:r>
              <a:rPr lang="en-US" altLang="zh-CN" sz="2100" i="1" smtClean="0">
                <a:ea typeface="SimSun" pitchFamily="2" charset="-122"/>
              </a:rPr>
              <a:t>Relationship</a:t>
            </a:r>
            <a:r>
              <a:rPr lang="en-US" altLang="zh-CN" sz="2100" smtClean="0">
                <a:ea typeface="SimSun" pitchFamily="2" charset="-122"/>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74675" y="307975"/>
            <a:ext cx="8001000" cy="1216025"/>
          </a:xfrm>
        </p:spPr>
        <p:txBody>
          <a:bodyPr/>
          <a:lstStyle/>
          <a:p>
            <a:pPr algn="ctr" eaLnBrk="1" hangingPunct="1"/>
            <a:r>
              <a:rPr lang="en-US" sz="3400" smtClean="0"/>
              <a:t>Pengorganisasian Data dan Informasi (</a:t>
            </a:r>
            <a:r>
              <a:rPr lang="en-US" sz="3400" i="1" smtClean="0"/>
              <a:t>cont.</a:t>
            </a:r>
            <a:r>
              <a:rPr lang="en-US" sz="3400" smtClean="0"/>
              <a:t>)</a:t>
            </a:r>
          </a:p>
        </p:txBody>
      </p:sp>
      <p:sp>
        <p:nvSpPr>
          <p:cNvPr id="13315" name="Rectangle 3"/>
          <p:cNvSpPr>
            <a:spLocks noGrp="1" noChangeArrowheads="1"/>
          </p:cNvSpPr>
          <p:nvPr>
            <p:ph type="body" idx="1"/>
          </p:nvPr>
        </p:nvSpPr>
        <p:spPr>
          <a:xfrm>
            <a:off x="566738" y="1752600"/>
            <a:ext cx="8001000" cy="4572000"/>
          </a:xfrm>
        </p:spPr>
        <p:txBody>
          <a:bodyPr/>
          <a:lstStyle/>
          <a:p>
            <a:pPr lvl="1" algn="just" eaLnBrk="1" hangingPunct="1"/>
            <a:r>
              <a:rPr lang="en-US" altLang="zh-CN" sz="2200" smtClean="0">
                <a:ea typeface="SimSun" pitchFamily="2" charset="-122"/>
              </a:rPr>
              <a:t>Normalization</a:t>
            </a:r>
          </a:p>
          <a:p>
            <a:pPr algn="just" eaLnBrk="1" hangingPunct="1"/>
            <a:r>
              <a:rPr lang="en-US" altLang="zh-CN" sz="2600" b="1" smtClean="0">
                <a:ea typeface="SimSun" pitchFamily="2" charset="-122"/>
              </a:rPr>
              <a:t>Database Manajemen System (DBMS)</a:t>
            </a:r>
          </a:p>
          <a:p>
            <a:pPr lvl="1" algn="just" eaLnBrk="1" hangingPunct="1"/>
            <a:r>
              <a:rPr lang="en-US" altLang="zh-CN" sz="2200" smtClean="0">
                <a:ea typeface="SimSun" pitchFamily="2" charset="-122"/>
              </a:rPr>
              <a:t>Model Data</a:t>
            </a:r>
          </a:p>
          <a:p>
            <a:pPr lvl="1" algn="just" eaLnBrk="1" hangingPunct="1"/>
            <a:r>
              <a:rPr lang="en-US" altLang="zh-CN" sz="2200" i="1" smtClean="0">
                <a:ea typeface="SimSun" pitchFamily="2" charset="-122"/>
              </a:rPr>
              <a:t>Data Definition Language</a:t>
            </a:r>
            <a:r>
              <a:rPr lang="en-US" altLang="zh-CN" sz="2200" smtClean="0">
                <a:ea typeface="SimSun" pitchFamily="2" charset="-122"/>
              </a:rPr>
              <a:t> (DDL)</a:t>
            </a:r>
          </a:p>
          <a:p>
            <a:pPr lvl="1" algn="just" eaLnBrk="1" hangingPunct="1"/>
            <a:r>
              <a:rPr lang="en-US" altLang="zh-CN" sz="2200" i="1" smtClean="0">
                <a:ea typeface="SimSun" pitchFamily="2" charset="-122"/>
              </a:rPr>
              <a:t>Data Manipulation Language </a:t>
            </a:r>
            <a:r>
              <a:rPr lang="en-US" altLang="zh-CN" sz="2200" smtClean="0">
                <a:ea typeface="SimSun" pitchFamily="2" charset="-122"/>
              </a:rPr>
              <a:t>(DML)</a:t>
            </a:r>
          </a:p>
          <a:p>
            <a:pPr lvl="1" algn="just" eaLnBrk="1" hangingPunct="1"/>
            <a:r>
              <a:rPr lang="en-US" altLang="zh-CN" sz="2200" i="1" smtClean="0">
                <a:ea typeface="SimSun" pitchFamily="2" charset="-122"/>
              </a:rPr>
              <a:t>Data Dictionary </a:t>
            </a:r>
            <a:r>
              <a:rPr lang="en-US" altLang="zh-CN" sz="2200" smtClean="0">
                <a:ea typeface="SimSun" pitchFamily="2" charset="-122"/>
              </a:rPr>
              <a:t>(Kamus Data)</a:t>
            </a:r>
          </a:p>
          <a:p>
            <a:pPr algn="just" eaLnBrk="1" hangingPunct="1"/>
            <a:r>
              <a:rPr lang="en-US" altLang="zh-CN" sz="2600" b="1" i="1" smtClean="0">
                <a:ea typeface="SimSun" pitchFamily="2" charset="-122"/>
              </a:rPr>
              <a:t>Logical Data Model</a:t>
            </a:r>
          </a:p>
          <a:p>
            <a:pPr lvl="1" algn="just" eaLnBrk="1" hangingPunct="1"/>
            <a:r>
              <a:rPr lang="en-US" altLang="zh-CN" sz="2000" i="1" smtClean="0">
                <a:ea typeface="SimSun" pitchFamily="2" charset="-122"/>
              </a:rPr>
              <a:t>Model Basis Data Hirarki (Hierarchical Database Model)</a:t>
            </a:r>
          </a:p>
          <a:p>
            <a:pPr lvl="1" algn="just" eaLnBrk="1" hangingPunct="1"/>
            <a:r>
              <a:rPr lang="en-US" altLang="zh-CN" sz="2000" i="1" smtClean="0">
                <a:ea typeface="SimSun" pitchFamily="2" charset="-122"/>
              </a:rPr>
              <a:t>Model Basis Data Jaringan (Network Database Model)</a:t>
            </a:r>
            <a:r>
              <a:rPr lang="en-US" altLang="zh-CN" sz="2000" smtClean="0">
                <a:ea typeface="SimSun" pitchFamily="2" charset="-122"/>
              </a:rPr>
              <a:t> </a:t>
            </a:r>
          </a:p>
          <a:p>
            <a:pPr lvl="1" algn="just" eaLnBrk="1" hangingPunct="1"/>
            <a:r>
              <a:rPr lang="en-US" altLang="zh-CN" sz="2000" smtClean="0">
                <a:ea typeface="SimSun" pitchFamily="2" charset="-122"/>
              </a:rPr>
              <a:t>Model Basis Data Relasi (</a:t>
            </a:r>
            <a:r>
              <a:rPr lang="en-US" altLang="zh-CN" sz="2000" i="1" smtClean="0">
                <a:ea typeface="SimSun" pitchFamily="2" charset="-122"/>
              </a:rPr>
              <a:t>Relational Database Model</a:t>
            </a:r>
            <a:r>
              <a:rPr lang="en-US" altLang="zh-CN" sz="2000" smtClean="0">
                <a:ea typeface="SimSun" pitchFamily="2" charset="-122"/>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74675" y="307975"/>
            <a:ext cx="8001000" cy="1216025"/>
          </a:xfrm>
        </p:spPr>
        <p:txBody>
          <a:bodyPr/>
          <a:lstStyle/>
          <a:p>
            <a:pPr algn="ctr" eaLnBrk="1" hangingPunct="1"/>
            <a:r>
              <a:rPr lang="en-US" sz="3400" smtClean="0"/>
              <a:t>Pengorganisasian Data dan Informasi (</a:t>
            </a:r>
            <a:r>
              <a:rPr lang="en-US" sz="3400" i="1" smtClean="0"/>
              <a:t>cont.</a:t>
            </a:r>
            <a:r>
              <a:rPr lang="en-US" sz="3400" smtClean="0"/>
              <a:t>)</a:t>
            </a:r>
          </a:p>
        </p:txBody>
      </p:sp>
      <p:sp>
        <p:nvSpPr>
          <p:cNvPr id="14339" name="Rectangle 3"/>
          <p:cNvSpPr>
            <a:spLocks noGrp="1" noChangeArrowheads="1"/>
          </p:cNvSpPr>
          <p:nvPr>
            <p:ph type="body" idx="1"/>
          </p:nvPr>
        </p:nvSpPr>
        <p:spPr>
          <a:xfrm>
            <a:off x="566738" y="1752600"/>
            <a:ext cx="8001000" cy="4572000"/>
          </a:xfrm>
        </p:spPr>
        <p:txBody>
          <a:bodyPr/>
          <a:lstStyle/>
          <a:p>
            <a:pPr algn="just" eaLnBrk="1" hangingPunct="1"/>
            <a:r>
              <a:rPr lang="en-US" altLang="zh-CN" sz="2700" b="1" smtClean="0">
                <a:ea typeface="SimSun" pitchFamily="2" charset="-122"/>
              </a:rPr>
              <a:t>Gudang Data </a:t>
            </a:r>
            <a:r>
              <a:rPr lang="en-US" altLang="zh-CN" sz="2700" b="1" i="1" smtClean="0">
                <a:ea typeface="SimSun" pitchFamily="2" charset="-122"/>
              </a:rPr>
              <a:t>(Data Warehouse)</a:t>
            </a:r>
          </a:p>
          <a:p>
            <a:pPr lvl="1" algn="just" eaLnBrk="1" hangingPunct="1"/>
            <a:r>
              <a:rPr lang="en-US" altLang="zh-CN" sz="2300" i="1" smtClean="0">
                <a:ea typeface="SimSun" pitchFamily="2" charset="-122"/>
              </a:rPr>
              <a:t>Multidimensinal Data Model</a:t>
            </a:r>
          </a:p>
          <a:p>
            <a:pPr lvl="1" algn="just" eaLnBrk="1" hangingPunct="1"/>
            <a:r>
              <a:rPr lang="en-US" altLang="zh-CN" sz="2300" i="1" smtClean="0">
                <a:ea typeface="SimSun" pitchFamily="2" charset="-122"/>
              </a:rPr>
              <a:t>Data Mart</a:t>
            </a:r>
          </a:p>
          <a:p>
            <a:pPr lvl="1" algn="just" eaLnBrk="1" hangingPunct="1"/>
            <a:r>
              <a:rPr lang="en-US" altLang="zh-CN" sz="2300" i="1" smtClean="0">
                <a:ea typeface="SimSun" pitchFamily="2" charset="-122"/>
              </a:rPr>
              <a:t>Data Mining</a:t>
            </a:r>
          </a:p>
          <a:p>
            <a:pPr lvl="1" algn="just" eaLnBrk="1" hangingPunct="1"/>
            <a:r>
              <a:rPr lang="en-US" altLang="zh-CN" sz="2300" i="1" smtClean="0">
                <a:ea typeface="SimSun" pitchFamily="2" charset="-122"/>
              </a:rPr>
              <a:t>Text Mining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r>
              <a:rPr lang="en-US" sz="3400" smtClean="0"/>
              <a:t>Telekomunikasi dan Jaringan</a:t>
            </a:r>
            <a:br>
              <a:rPr lang="en-US" sz="3400" smtClean="0"/>
            </a:br>
            <a:endParaRPr lang="en-US" sz="3400" smtClean="0"/>
          </a:p>
        </p:txBody>
      </p:sp>
      <p:sp>
        <p:nvSpPr>
          <p:cNvPr id="15363" name="Rectangle 3"/>
          <p:cNvSpPr>
            <a:spLocks noGrp="1" noChangeArrowheads="1"/>
          </p:cNvSpPr>
          <p:nvPr>
            <p:ph type="body" idx="1"/>
          </p:nvPr>
        </p:nvSpPr>
        <p:spPr/>
        <p:txBody>
          <a:bodyPr/>
          <a:lstStyle/>
          <a:p>
            <a:pPr eaLnBrk="1" hangingPunct="1">
              <a:lnSpc>
                <a:spcPct val="90000"/>
              </a:lnSpc>
            </a:pPr>
            <a:r>
              <a:rPr lang="en-US" sz="2600" b="1" smtClean="0"/>
              <a:t>Sistem Telekomunikasi </a:t>
            </a:r>
          </a:p>
          <a:p>
            <a:pPr lvl="1" eaLnBrk="1" hangingPunct="1">
              <a:lnSpc>
                <a:spcPct val="90000"/>
              </a:lnSpc>
            </a:pPr>
            <a:r>
              <a:rPr lang="en-US" sz="2200" smtClean="0"/>
              <a:t>Perangkat Keras</a:t>
            </a:r>
          </a:p>
          <a:p>
            <a:pPr lvl="1" eaLnBrk="1" hangingPunct="1">
              <a:lnSpc>
                <a:spcPct val="90000"/>
              </a:lnSpc>
            </a:pPr>
            <a:r>
              <a:rPr lang="en-US" altLang="zh-CN" sz="2200" smtClean="0">
                <a:ea typeface="SimSun" pitchFamily="2" charset="-122"/>
              </a:rPr>
              <a:t>Media Komunikasi</a:t>
            </a:r>
          </a:p>
          <a:p>
            <a:pPr lvl="1" eaLnBrk="1" hangingPunct="1">
              <a:lnSpc>
                <a:spcPct val="90000"/>
              </a:lnSpc>
            </a:pPr>
            <a:r>
              <a:rPr lang="en-US" altLang="zh-CN" sz="2200" smtClean="0">
                <a:ea typeface="SimSun" pitchFamily="2" charset="-122"/>
              </a:rPr>
              <a:t>Jaringan Komunikasi</a:t>
            </a:r>
          </a:p>
          <a:p>
            <a:pPr lvl="1" eaLnBrk="1" hangingPunct="1">
              <a:lnSpc>
                <a:spcPct val="90000"/>
              </a:lnSpc>
            </a:pPr>
            <a:r>
              <a:rPr lang="en-US" altLang="zh-CN" sz="2200" smtClean="0">
                <a:ea typeface="SimSun" pitchFamily="2" charset="-122"/>
              </a:rPr>
              <a:t>Perangkat Lunak Komunikasi</a:t>
            </a:r>
          </a:p>
          <a:p>
            <a:pPr lvl="1" eaLnBrk="1" hangingPunct="1">
              <a:lnSpc>
                <a:spcPct val="90000"/>
              </a:lnSpc>
            </a:pPr>
            <a:r>
              <a:rPr lang="en-US" altLang="zh-CN" sz="2200" smtClean="0">
                <a:ea typeface="SimSun" pitchFamily="2" charset="-122"/>
              </a:rPr>
              <a:t>Penyedia Komunikasi Data</a:t>
            </a:r>
          </a:p>
          <a:p>
            <a:pPr lvl="1" eaLnBrk="1" hangingPunct="1">
              <a:lnSpc>
                <a:spcPct val="90000"/>
              </a:lnSpc>
            </a:pPr>
            <a:r>
              <a:rPr lang="en-US" altLang="zh-CN" sz="2200" smtClean="0">
                <a:ea typeface="SimSun" pitchFamily="2" charset="-122"/>
              </a:rPr>
              <a:t>Protokol Komunikasi </a:t>
            </a:r>
          </a:p>
          <a:p>
            <a:pPr lvl="1" eaLnBrk="1" hangingPunct="1">
              <a:lnSpc>
                <a:spcPct val="90000"/>
              </a:lnSpc>
            </a:pPr>
            <a:r>
              <a:rPr lang="en-US" altLang="zh-CN" sz="2200" smtClean="0">
                <a:ea typeface="SimSun" pitchFamily="2" charset="-122"/>
              </a:rPr>
              <a:t>Aplikasi Komunikasi</a:t>
            </a:r>
          </a:p>
          <a:p>
            <a:pPr eaLnBrk="1" hangingPunct="1">
              <a:lnSpc>
                <a:spcPct val="90000"/>
              </a:lnSpc>
            </a:pPr>
            <a:r>
              <a:rPr lang="en-US" sz="2600" b="1" smtClean="0"/>
              <a:t>Dua Sisi Sistem Telekomunikasi</a:t>
            </a:r>
          </a:p>
          <a:p>
            <a:pPr lvl="1" eaLnBrk="1" hangingPunct="1">
              <a:lnSpc>
                <a:spcPct val="90000"/>
              </a:lnSpc>
            </a:pPr>
            <a:r>
              <a:rPr lang="en-US" altLang="zh-CN" sz="2200" smtClean="0">
                <a:ea typeface="SimSun" pitchFamily="2" charset="-122"/>
              </a:rPr>
              <a:t>Pengirim Informasi (</a:t>
            </a:r>
            <a:r>
              <a:rPr lang="en-US" altLang="zh-CN" sz="2200" i="1" smtClean="0">
                <a:ea typeface="SimSun" pitchFamily="2" charset="-122"/>
              </a:rPr>
              <a:t>Tansmitter of Information</a:t>
            </a:r>
            <a:r>
              <a:rPr lang="en-US" altLang="zh-CN" sz="2200" smtClean="0">
                <a:ea typeface="SimSun" pitchFamily="2" charset="-122"/>
              </a:rPr>
              <a:t>)</a:t>
            </a:r>
          </a:p>
          <a:p>
            <a:pPr lvl="1" eaLnBrk="1" hangingPunct="1">
              <a:lnSpc>
                <a:spcPct val="90000"/>
              </a:lnSpc>
            </a:pPr>
            <a:r>
              <a:rPr lang="en-US" altLang="zh-CN" sz="2200" smtClean="0">
                <a:ea typeface="SimSun" pitchFamily="2" charset="-122"/>
              </a:rPr>
              <a:t>Penerima Informasi (</a:t>
            </a:r>
            <a:r>
              <a:rPr lang="en-US" altLang="zh-CN" sz="2200" i="1" smtClean="0">
                <a:ea typeface="SimSun" pitchFamily="2" charset="-122"/>
              </a:rPr>
              <a:t>Receiver of Information</a:t>
            </a:r>
            <a:r>
              <a:rPr lang="en-US" altLang="zh-CN" sz="2200" smtClean="0">
                <a:ea typeface="SimSun" pitchFamily="2" charset="-122"/>
              </a:rPr>
              <a:t>)</a:t>
            </a:r>
            <a:endParaRPr lang="en-US" sz="2200" smtClean="0"/>
          </a:p>
          <a:p>
            <a:pPr lvl="1" eaLnBrk="1" hangingPunct="1">
              <a:lnSpc>
                <a:spcPct val="90000"/>
              </a:lnSpc>
            </a:pPr>
            <a:endParaRPr lang="en-US" sz="22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eaLnBrk="1" hangingPunct="1"/>
            <a:r>
              <a:rPr lang="en-US" sz="3400" smtClean="0"/>
              <a:t>Telekomunikasi dan Jaringan</a:t>
            </a:r>
            <a:br>
              <a:rPr lang="en-US" sz="3400" smtClean="0"/>
            </a:br>
            <a:r>
              <a:rPr lang="en-US" sz="3400" i="1" smtClean="0"/>
              <a:t>(cont.)</a:t>
            </a:r>
          </a:p>
        </p:txBody>
      </p:sp>
      <p:sp>
        <p:nvSpPr>
          <p:cNvPr id="16387" name="Rectangle 3"/>
          <p:cNvSpPr>
            <a:spLocks noGrp="1" noChangeArrowheads="1"/>
          </p:cNvSpPr>
          <p:nvPr>
            <p:ph type="body" idx="1"/>
          </p:nvPr>
        </p:nvSpPr>
        <p:spPr/>
        <p:txBody>
          <a:bodyPr/>
          <a:lstStyle/>
          <a:p>
            <a:pPr eaLnBrk="1" hangingPunct="1"/>
            <a:r>
              <a:rPr lang="en-US" sz="2600" b="1" smtClean="0"/>
              <a:t>Fungsi Sistem Telekomunikasi</a:t>
            </a:r>
            <a:r>
              <a:rPr lang="en-US" b="1" smtClean="0"/>
              <a:t> </a:t>
            </a:r>
          </a:p>
          <a:p>
            <a:pPr eaLnBrk="1" hangingPunct="1"/>
            <a:r>
              <a:rPr lang="en-US" sz="2600" b="1" smtClean="0"/>
              <a:t>Media Telekomunikasi</a:t>
            </a:r>
          </a:p>
          <a:p>
            <a:pPr lvl="1" eaLnBrk="1" hangingPunct="1"/>
            <a:r>
              <a:rPr lang="en-US" sz="2400" smtClean="0"/>
              <a:t>Sinyal Analog</a:t>
            </a:r>
          </a:p>
          <a:p>
            <a:pPr lvl="1" eaLnBrk="1" hangingPunct="1"/>
            <a:r>
              <a:rPr lang="en-US" sz="2400" smtClean="0"/>
              <a:t>Sinyal Digital</a:t>
            </a:r>
          </a:p>
          <a:p>
            <a:pPr eaLnBrk="1" hangingPunct="1"/>
            <a:r>
              <a:rPr lang="en-US" sz="2600" b="1" smtClean="0"/>
              <a:t>Prosesor Komunikasi </a:t>
            </a:r>
            <a:r>
              <a:rPr lang="en-US" sz="2600" b="1" i="1" smtClean="0"/>
              <a:t>(Communication Processor)</a:t>
            </a:r>
          </a:p>
          <a:p>
            <a:pPr lvl="1" eaLnBrk="1" hangingPunct="1"/>
            <a:r>
              <a:rPr lang="en-US" sz="2400" i="1" smtClean="0"/>
              <a:t>Modem</a:t>
            </a:r>
          </a:p>
          <a:p>
            <a:pPr lvl="1" eaLnBrk="1" hangingPunct="1"/>
            <a:r>
              <a:rPr lang="en-US" sz="2400" i="1" smtClean="0"/>
              <a:t>Multiplexer</a:t>
            </a:r>
          </a:p>
          <a:p>
            <a:pPr lvl="1" eaLnBrk="1" hangingPunct="1"/>
            <a:r>
              <a:rPr lang="en-US" sz="2400" i="1" smtClean="0"/>
              <a:t>Front-end Processor</a:t>
            </a:r>
          </a:p>
          <a:p>
            <a:pPr lvl="1" eaLnBrk="1" hangingPunct="1">
              <a:buFont typeface="Wingdings" pitchFamily="2" charset="2"/>
              <a:buNone/>
            </a:pPr>
            <a:endParaRPr lang="en-US" sz="2400" i="1" smtClean="0"/>
          </a:p>
          <a:p>
            <a:pPr lvl="1" eaLnBrk="1" hangingPunct="1"/>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en-US" sz="3400" smtClean="0"/>
              <a:t>Telekomunikasi dan Jaringan</a:t>
            </a:r>
            <a:br>
              <a:rPr lang="en-US" sz="3400" smtClean="0"/>
            </a:br>
            <a:r>
              <a:rPr lang="en-US" sz="3400" i="1" smtClean="0"/>
              <a:t>(cont.)</a:t>
            </a:r>
          </a:p>
        </p:txBody>
      </p:sp>
      <p:sp>
        <p:nvSpPr>
          <p:cNvPr id="17411" name="Rectangle 3"/>
          <p:cNvSpPr>
            <a:spLocks noGrp="1" noChangeArrowheads="1"/>
          </p:cNvSpPr>
          <p:nvPr>
            <p:ph type="body" idx="1"/>
          </p:nvPr>
        </p:nvSpPr>
        <p:spPr/>
        <p:txBody>
          <a:bodyPr/>
          <a:lstStyle/>
          <a:p>
            <a:pPr eaLnBrk="1" hangingPunct="1">
              <a:lnSpc>
                <a:spcPct val="90000"/>
              </a:lnSpc>
            </a:pPr>
            <a:r>
              <a:rPr lang="en-US" sz="2600" b="1" i="1" smtClean="0"/>
              <a:t>Channel </a:t>
            </a:r>
            <a:r>
              <a:rPr lang="en-US" sz="2600" b="1" smtClean="0"/>
              <a:t>dan Media Komunikasi</a:t>
            </a:r>
          </a:p>
          <a:p>
            <a:pPr lvl="1" eaLnBrk="1" hangingPunct="1">
              <a:lnSpc>
                <a:spcPct val="90000"/>
              </a:lnSpc>
            </a:pPr>
            <a:r>
              <a:rPr lang="en-US" sz="2200" smtClean="0"/>
              <a:t>Media Kabel </a:t>
            </a:r>
            <a:r>
              <a:rPr lang="en-US" sz="2200" i="1" smtClean="0"/>
              <a:t>(Cable Media)</a:t>
            </a:r>
          </a:p>
          <a:p>
            <a:pPr lvl="2" eaLnBrk="1" hangingPunct="1">
              <a:lnSpc>
                <a:spcPct val="90000"/>
              </a:lnSpc>
            </a:pPr>
            <a:r>
              <a:rPr lang="en-US" sz="2100" i="1" smtClean="0"/>
              <a:t>Twisted Pair Wire</a:t>
            </a:r>
          </a:p>
          <a:p>
            <a:pPr lvl="2" eaLnBrk="1" hangingPunct="1">
              <a:lnSpc>
                <a:spcPct val="90000"/>
              </a:lnSpc>
            </a:pPr>
            <a:r>
              <a:rPr lang="en-US" altLang="zh-CN" i="1" smtClean="0">
                <a:ea typeface="SimSun" pitchFamily="2" charset="-122"/>
              </a:rPr>
              <a:t>Kabel Koaksial</a:t>
            </a:r>
          </a:p>
          <a:p>
            <a:pPr lvl="2" eaLnBrk="1" hangingPunct="1">
              <a:lnSpc>
                <a:spcPct val="90000"/>
              </a:lnSpc>
            </a:pPr>
            <a:r>
              <a:rPr lang="en-US" altLang="zh-CN" i="1" smtClean="0">
                <a:ea typeface="SimSun" pitchFamily="2" charset="-122"/>
              </a:rPr>
              <a:t>Kabel Fiber optic</a:t>
            </a:r>
          </a:p>
          <a:p>
            <a:pPr lvl="2" eaLnBrk="1" hangingPunct="1">
              <a:lnSpc>
                <a:spcPct val="90000"/>
              </a:lnSpc>
            </a:pPr>
            <a:r>
              <a:rPr lang="en-US" altLang="zh-CN" i="1" smtClean="0">
                <a:ea typeface="SimSun" pitchFamily="2" charset="-122"/>
              </a:rPr>
              <a:t>Radio Selular</a:t>
            </a:r>
          </a:p>
          <a:p>
            <a:pPr lvl="2" eaLnBrk="1" hangingPunct="1">
              <a:lnSpc>
                <a:spcPct val="90000"/>
              </a:lnSpc>
            </a:pPr>
            <a:r>
              <a:rPr lang="en-US" altLang="zh-CN" i="1" smtClean="0">
                <a:ea typeface="SimSun" pitchFamily="2" charset="-122"/>
              </a:rPr>
              <a:t>Infra Red</a:t>
            </a:r>
            <a:endParaRPr lang="en-US" sz="2100" i="1" smtClean="0"/>
          </a:p>
          <a:p>
            <a:pPr lvl="1" eaLnBrk="1" hangingPunct="1">
              <a:lnSpc>
                <a:spcPct val="90000"/>
              </a:lnSpc>
            </a:pPr>
            <a:r>
              <a:rPr lang="en-US" sz="2200" smtClean="0"/>
              <a:t>Media Penyaringan </a:t>
            </a:r>
            <a:r>
              <a:rPr lang="en-US" sz="2200" i="1" smtClean="0"/>
              <a:t>(Broadcast Media)</a:t>
            </a:r>
          </a:p>
          <a:p>
            <a:pPr lvl="2" eaLnBrk="1" hangingPunct="1">
              <a:lnSpc>
                <a:spcPct val="90000"/>
              </a:lnSpc>
            </a:pPr>
            <a:r>
              <a:rPr lang="en-US" altLang="zh-CN" i="1" smtClean="0">
                <a:ea typeface="SimSun" pitchFamily="2" charset="-122"/>
              </a:rPr>
              <a:t>Microwave Transmission</a:t>
            </a:r>
          </a:p>
          <a:p>
            <a:pPr lvl="2" eaLnBrk="1" hangingPunct="1">
              <a:lnSpc>
                <a:spcPct val="90000"/>
              </a:lnSpc>
            </a:pPr>
            <a:r>
              <a:rPr lang="en-US" altLang="zh-CN" i="1" smtClean="0">
                <a:ea typeface="SimSun" pitchFamily="2" charset="-122"/>
              </a:rPr>
              <a:t>Satellite Transmission</a:t>
            </a:r>
          </a:p>
          <a:p>
            <a:pPr lvl="2" eaLnBrk="1" hangingPunct="1">
              <a:lnSpc>
                <a:spcPct val="90000"/>
              </a:lnSpc>
            </a:pPr>
            <a:r>
              <a:rPr lang="en-US" altLang="zh-CN" smtClean="0">
                <a:ea typeface="SimSun" pitchFamily="2" charset="-122"/>
              </a:rPr>
              <a:t>Radio</a:t>
            </a:r>
            <a:endParaRPr lang="en-US" sz="2100" smtClean="0"/>
          </a:p>
          <a:p>
            <a:pPr lvl="1" eaLnBrk="1" hangingPunct="1">
              <a:lnSpc>
                <a:spcPct val="90000"/>
              </a:lnSpc>
              <a:buFont typeface="Wingdings" pitchFamily="2" charset="2"/>
              <a:buNone/>
            </a:pPr>
            <a:endParaRPr lang="en-US" sz="2400" i="1" smtClean="0"/>
          </a:p>
          <a:p>
            <a:pPr lvl="1" eaLnBrk="1" hangingPunct="1">
              <a:lnSpc>
                <a:spcPct val="90000"/>
              </a:lnSpc>
            </a:pPr>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eaLnBrk="1" hangingPunct="1"/>
            <a:r>
              <a:rPr lang="en-US" sz="3400" smtClean="0"/>
              <a:t>Telekomunikasi dan Jaringan</a:t>
            </a:r>
            <a:br>
              <a:rPr lang="en-US" sz="3400" smtClean="0"/>
            </a:br>
            <a:r>
              <a:rPr lang="en-US" sz="3400" i="1" smtClean="0"/>
              <a:t>(cont.)</a:t>
            </a:r>
          </a:p>
        </p:txBody>
      </p:sp>
      <p:sp>
        <p:nvSpPr>
          <p:cNvPr id="18435" name="Rectangle 3"/>
          <p:cNvSpPr>
            <a:spLocks noGrp="1" noChangeArrowheads="1"/>
          </p:cNvSpPr>
          <p:nvPr>
            <p:ph type="body" idx="1"/>
          </p:nvPr>
        </p:nvSpPr>
        <p:spPr>
          <a:xfrm>
            <a:off x="533400" y="1752600"/>
            <a:ext cx="8001000" cy="4800600"/>
          </a:xfrm>
        </p:spPr>
        <p:txBody>
          <a:bodyPr/>
          <a:lstStyle/>
          <a:p>
            <a:pPr eaLnBrk="1" hangingPunct="1"/>
            <a:r>
              <a:rPr lang="en-US" sz="2800" b="1" smtClean="0"/>
              <a:t>Karakter Media Komunikasi</a:t>
            </a:r>
          </a:p>
          <a:p>
            <a:pPr lvl="1" eaLnBrk="1" hangingPunct="1"/>
            <a:r>
              <a:rPr lang="en-US" altLang="zh-CN" sz="2200" smtClean="0">
                <a:ea typeface="SimSun" pitchFamily="2" charset="-122"/>
              </a:rPr>
              <a:t>Kecepatan Pengiriman </a:t>
            </a:r>
          </a:p>
          <a:p>
            <a:pPr lvl="1" eaLnBrk="1" hangingPunct="1"/>
            <a:r>
              <a:rPr lang="en-US" altLang="zh-CN" sz="2200" smtClean="0">
                <a:ea typeface="SimSun" pitchFamily="2" charset="-122"/>
              </a:rPr>
              <a:t>Cara Pengiriman</a:t>
            </a:r>
            <a:r>
              <a:rPr lang="en-US" altLang="zh-CN" sz="2200" i="1" smtClean="0">
                <a:ea typeface="SimSun" pitchFamily="2" charset="-122"/>
              </a:rPr>
              <a:t> (Transmission Mode)</a:t>
            </a:r>
            <a:r>
              <a:rPr lang="en-US" altLang="zh-CN" sz="2200" smtClean="0">
                <a:ea typeface="SimSun" pitchFamily="2" charset="-122"/>
              </a:rPr>
              <a:t> </a:t>
            </a:r>
          </a:p>
          <a:p>
            <a:pPr lvl="2" eaLnBrk="1" hangingPunct="1"/>
            <a:r>
              <a:rPr lang="en-US" altLang="zh-CN" sz="2000" i="1" smtClean="0">
                <a:ea typeface="SimSun" pitchFamily="2" charset="-122"/>
              </a:rPr>
              <a:t>Asynchronous</a:t>
            </a:r>
            <a:r>
              <a:rPr lang="en-US" altLang="zh-CN" sz="2000" smtClean="0">
                <a:ea typeface="SimSun" pitchFamily="2" charset="-122"/>
              </a:rPr>
              <a:t> </a:t>
            </a:r>
          </a:p>
          <a:p>
            <a:pPr lvl="2" eaLnBrk="1" hangingPunct="1"/>
            <a:r>
              <a:rPr lang="en-US" altLang="zh-CN" sz="2000" i="1" smtClean="0">
                <a:ea typeface="SimSun" pitchFamily="2" charset="-122"/>
              </a:rPr>
              <a:t>Synchronous</a:t>
            </a:r>
            <a:r>
              <a:rPr lang="en-US" altLang="zh-CN" sz="2000" smtClean="0">
                <a:ea typeface="SimSun" pitchFamily="2" charset="-122"/>
              </a:rPr>
              <a:t> </a:t>
            </a:r>
          </a:p>
          <a:p>
            <a:pPr lvl="1" algn="just" eaLnBrk="1" hangingPunct="1"/>
            <a:r>
              <a:rPr lang="en-US" altLang="zh-CN" sz="2200" smtClean="0">
                <a:ea typeface="SimSun" pitchFamily="2" charset="-122"/>
              </a:rPr>
              <a:t>Ketepatan Pengiriman (</a:t>
            </a:r>
            <a:r>
              <a:rPr lang="en-US" altLang="zh-CN" sz="2200" i="1" smtClean="0">
                <a:ea typeface="SimSun" pitchFamily="2" charset="-122"/>
              </a:rPr>
              <a:t>Transmission Accuracy</a:t>
            </a:r>
            <a:r>
              <a:rPr lang="en-US" altLang="zh-CN" sz="2200" smtClean="0">
                <a:ea typeface="SimSun" pitchFamily="2" charset="-122"/>
              </a:rPr>
              <a:t>)</a:t>
            </a:r>
          </a:p>
          <a:p>
            <a:pPr lvl="1" algn="just" eaLnBrk="1" hangingPunct="1"/>
            <a:r>
              <a:rPr lang="en-US" altLang="zh-CN" sz="2200" smtClean="0">
                <a:ea typeface="SimSun" pitchFamily="2" charset="-122"/>
              </a:rPr>
              <a:t>Pengangkut dan Pelayanan Telekomunikasi (</a:t>
            </a:r>
            <a:r>
              <a:rPr lang="en-US" altLang="zh-CN" sz="2200" i="1" smtClean="0">
                <a:ea typeface="SimSun" pitchFamily="2" charset="-122"/>
              </a:rPr>
              <a:t>Tellecomunication Carriers and Services</a:t>
            </a:r>
            <a:r>
              <a:rPr lang="en-US" altLang="zh-CN" sz="2200" smtClean="0">
                <a:ea typeface="SimSun" pitchFamily="2" charset="-122"/>
              </a:rPr>
              <a:t>)</a:t>
            </a:r>
          </a:p>
          <a:p>
            <a:pPr lvl="2" algn="just" eaLnBrk="1" hangingPunct="1"/>
            <a:r>
              <a:rPr lang="en-US" altLang="zh-CN" sz="2000" i="1" smtClean="0">
                <a:ea typeface="SimSun" pitchFamily="2" charset="-122"/>
              </a:rPr>
              <a:t>Switched and Dedicated Lines</a:t>
            </a:r>
            <a:r>
              <a:rPr lang="en-US" altLang="zh-CN" sz="2000" smtClean="0">
                <a:ea typeface="SimSun" pitchFamily="2" charset="-122"/>
              </a:rPr>
              <a:t> </a:t>
            </a:r>
          </a:p>
          <a:p>
            <a:pPr lvl="2" algn="just" eaLnBrk="1" hangingPunct="1"/>
            <a:r>
              <a:rPr lang="en-US" altLang="zh-CN" sz="2000" i="1" smtClean="0">
                <a:ea typeface="SimSun" pitchFamily="2" charset="-122"/>
              </a:rPr>
              <a:t>Wide-Area Telecomunication (WATS)</a:t>
            </a:r>
            <a:r>
              <a:rPr lang="en-US" altLang="zh-CN" sz="2000" smtClean="0">
                <a:ea typeface="SimSun" pitchFamily="2" charset="-122"/>
              </a:rPr>
              <a:t> </a:t>
            </a:r>
          </a:p>
          <a:p>
            <a:pPr lvl="2" algn="just" eaLnBrk="1" hangingPunct="1"/>
            <a:r>
              <a:rPr lang="en-US" altLang="zh-CN" sz="2000" smtClean="0">
                <a:ea typeface="SimSun" pitchFamily="2" charset="-122"/>
              </a:rPr>
              <a:t>Telepon dan Layanan Hubungan Telepon (</a:t>
            </a:r>
            <a:r>
              <a:rPr lang="en-US" altLang="zh-CN" sz="2000" i="1" smtClean="0">
                <a:ea typeface="SimSun" pitchFamily="2" charset="-122"/>
              </a:rPr>
              <a:t>Telephone and Dialing Services</a:t>
            </a:r>
            <a:r>
              <a:rPr lang="en-US" altLang="zh-CN" sz="2000" smtClean="0">
                <a:ea typeface="SimSun" pitchFamily="2" charset="-122"/>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eaLnBrk="1" hangingPunct="1"/>
            <a:r>
              <a:rPr lang="en-US" sz="3400" smtClean="0"/>
              <a:t>Telekomunikasi dan Jaringan</a:t>
            </a:r>
            <a:br>
              <a:rPr lang="en-US" sz="3400" smtClean="0"/>
            </a:br>
            <a:r>
              <a:rPr lang="en-US" sz="3400" i="1" smtClean="0"/>
              <a:t>(cont.)</a:t>
            </a:r>
          </a:p>
        </p:txBody>
      </p:sp>
      <p:sp>
        <p:nvSpPr>
          <p:cNvPr id="19459" name="Rectangle 3"/>
          <p:cNvSpPr>
            <a:spLocks noGrp="1" noChangeArrowheads="1"/>
          </p:cNvSpPr>
          <p:nvPr>
            <p:ph type="body" idx="1"/>
          </p:nvPr>
        </p:nvSpPr>
        <p:spPr/>
        <p:txBody>
          <a:bodyPr/>
          <a:lstStyle/>
          <a:p>
            <a:pPr lvl="2" algn="just" eaLnBrk="1" hangingPunct="1"/>
            <a:r>
              <a:rPr lang="en-US" altLang="zh-CN" sz="2000" smtClean="0">
                <a:ea typeface="SimSun" pitchFamily="2" charset="-122"/>
              </a:rPr>
              <a:t>Layanan Yang Terintegrasi Jaringan Digital (</a:t>
            </a:r>
            <a:r>
              <a:rPr lang="en-US" altLang="zh-CN" sz="2000" i="1" smtClean="0">
                <a:ea typeface="SimSun" pitchFamily="2" charset="-122"/>
              </a:rPr>
              <a:t>Integrated Services Digital Network / </a:t>
            </a:r>
            <a:r>
              <a:rPr lang="en-US" altLang="zh-CN" sz="2000" smtClean="0">
                <a:ea typeface="SimSun" pitchFamily="2" charset="-122"/>
              </a:rPr>
              <a:t>ISDN) </a:t>
            </a:r>
          </a:p>
          <a:p>
            <a:pPr lvl="2" algn="just" eaLnBrk="1" hangingPunct="1"/>
            <a:r>
              <a:rPr lang="en-US" altLang="zh-CN" sz="2000" smtClean="0">
                <a:ea typeface="SimSun" pitchFamily="2" charset="-122"/>
              </a:rPr>
              <a:t>Jalur Langganan Digital (</a:t>
            </a:r>
            <a:r>
              <a:rPr lang="en-US" altLang="zh-CN" sz="2000" i="1" smtClean="0">
                <a:ea typeface="SimSun" pitchFamily="2" charset="-122"/>
              </a:rPr>
              <a:t>Digital Subscriber Line</a:t>
            </a:r>
            <a:r>
              <a:rPr lang="en-US" altLang="zh-CN" sz="2000" smtClean="0">
                <a:ea typeface="SimSun" pitchFamily="2" charset="-122"/>
              </a:rPr>
              <a:t>) </a:t>
            </a:r>
            <a:endParaRPr lang="en-US" sz="2000" b="1" smtClean="0"/>
          </a:p>
          <a:p>
            <a:pPr eaLnBrk="1" hangingPunct="1"/>
            <a:r>
              <a:rPr lang="en-US" sz="2200" b="1" smtClean="0"/>
              <a:t>Jaringan</a:t>
            </a:r>
          </a:p>
          <a:p>
            <a:pPr lvl="1" algn="just" eaLnBrk="1" hangingPunct="1"/>
            <a:r>
              <a:rPr lang="en-US" altLang="zh-CN" sz="2200" smtClean="0">
                <a:ea typeface="SimSun" pitchFamily="2" charset="-122"/>
              </a:rPr>
              <a:t>Jaringan Area Lokal (</a:t>
            </a:r>
            <a:r>
              <a:rPr lang="en-US" altLang="zh-CN" sz="2200" i="1" smtClean="0">
                <a:ea typeface="SimSun" pitchFamily="2" charset="-122"/>
              </a:rPr>
              <a:t>Local Area Network / </a:t>
            </a:r>
            <a:r>
              <a:rPr lang="en-US" altLang="zh-CN" sz="2200" smtClean="0">
                <a:ea typeface="SimSun" pitchFamily="2" charset="-122"/>
              </a:rPr>
              <a:t>LAN)</a:t>
            </a:r>
          </a:p>
          <a:p>
            <a:pPr lvl="2" algn="just" eaLnBrk="1" hangingPunct="1"/>
            <a:r>
              <a:rPr lang="en-US" altLang="zh-CN" sz="2100" i="1" smtClean="0">
                <a:ea typeface="SimSun" pitchFamily="2" charset="-122"/>
              </a:rPr>
              <a:t>Wireless Local Area Networks</a:t>
            </a:r>
            <a:r>
              <a:rPr lang="en-US" altLang="zh-CN" sz="2100" smtClean="0">
                <a:ea typeface="SimSun" pitchFamily="2" charset="-122"/>
              </a:rPr>
              <a:t> (WLANs)</a:t>
            </a:r>
          </a:p>
          <a:p>
            <a:pPr lvl="2" algn="just" eaLnBrk="1" hangingPunct="1"/>
            <a:r>
              <a:rPr lang="en-US" altLang="zh-CN" sz="2100" smtClean="0">
                <a:ea typeface="SimSun" pitchFamily="2" charset="-122"/>
              </a:rPr>
              <a:t>Teknologi </a:t>
            </a:r>
            <a:r>
              <a:rPr lang="en-US" altLang="zh-CN" sz="2100" i="1" smtClean="0">
                <a:ea typeface="SimSun" pitchFamily="2" charset="-122"/>
              </a:rPr>
              <a:t>Bluetooth</a:t>
            </a:r>
            <a:r>
              <a:rPr lang="en-US" altLang="zh-CN" sz="2100" b="1" i="1" smtClean="0">
                <a:ea typeface="SimSun" pitchFamily="2" charset="-122"/>
              </a:rPr>
              <a:t> </a:t>
            </a:r>
            <a:endParaRPr lang="en-US" altLang="zh-CN" sz="2100" b="1" smtClean="0">
              <a:ea typeface="SimSun" pitchFamily="2" charset="-122"/>
            </a:endParaRPr>
          </a:p>
          <a:p>
            <a:pPr lvl="2" algn="just" eaLnBrk="1" hangingPunct="1"/>
            <a:r>
              <a:rPr lang="en-US" altLang="zh-CN" sz="2100" i="1" smtClean="0">
                <a:ea typeface="SimSun" pitchFamily="2" charset="-122"/>
              </a:rPr>
              <a:t>Private Branch Excanges</a:t>
            </a:r>
            <a:r>
              <a:rPr lang="en-US" altLang="zh-CN" sz="2100" smtClean="0">
                <a:ea typeface="SimSun" pitchFamily="2" charset="-122"/>
              </a:rPr>
              <a:t> (PBX)</a:t>
            </a:r>
          </a:p>
          <a:p>
            <a:pPr lvl="1" algn="just" eaLnBrk="1" hangingPunct="1"/>
            <a:r>
              <a:rPr lang="en-US" altLang="zh-CN" sz="2200" i="1" smtClean="0">
                <a:ea typeface="SimSun" pitchFamily="2" charset="-122"/>
              </a:rPr>
              <a:t>Wide Area Networks</a:t>
            </a:r>
          </a:p>
          <a:p>
            <a:pPr lvl="2" algn="just" eaLnBrk="1" hangingPunct="1"/>
            <a:r>
              <a:rPr lang="en-US" altLang="zh-CN" sz="2100" i="1" smtClean="0">
                <a:ea typeface="SimSun" pitchFamily="2" charset="-122"/>
              </a:rPr>
              <a:t>Value Added Networks</a:t>
            </a:r>
            <a:r>
              <a:rPr lang="en-US" altLang="zh-CN" sz="2100" smtClean="0">
                <a:ea typeface="SimSun" pitchFamily="2" charset="-122"/>
              </a:rPr>
              <a:t> 	</a:t>
            </a:r>
          </a:p>
          <a:p>
            <a:pPr lvl="2" algn="just" eaLnBrk="1" hangingPunct="1"/>
            <a:r>
              <a:rPr lang="en-US" altLang="zh-CN" sz="2100" i="1" smtClean="0">
                <a:ea typeface="SimSun" pitchFamily="2" charset="-122"/>
              </a:rPr>
              <a:t>Virtual Private Networks</a:t>
            </a:r>
            <a:r>
              <a:rPr lang="en-US" altLang="zh-CN" sz="2100" smtClean="0">
                <a:ea typeface="SimSun" pitchFamily="2" charset="-122"/>
              </a:rPr>
              <a:t> (VPNs)</a:t>
            </a:r>
          </a:p>
          <a:p>
            <a:pPr lvl="2" algn="just" eaLnBrk="1" hangingPunct="1"/>
            <a:endParaRPr lang="en-US" altLang="zh-CN" sz="2100" smtClean="0">
              <a:ea typeface="SimSun" pitchFamily="2" charset="-122"/>
            </a:endParaRPr>
          </a:p>
          <a:p>
            <a:pPr lvl="1" algn="just" eaLnBrk="1" hangingPunct="1"/>
            <a:endParaRPr lang="en-US" altLang="zh-CN" sz="2200" smtClean="0">
              <a:ea typeface="SimSun" pitchFamily="2" charset="-122"/>
            </a:endParaRPr>
          </a:p>
          <a:p>
            <a:pPr lvl="2" eaLnBrk="1" hangingPunct="1"/>
            <a:endParaRPr lang="en-US" sz="1900" smtClean="0"/>
          </a:p>
          <a:p>
            <a:pPr lvl="1" eaLnBrk="1" hangingPunct="1">
              <a:buFont typeface="Wingdings" pitchFamily="2" charset="2"/>
              <a:buNone/>
            </a:pPr>
            <a:endParaRPr lang="en-US" sz="2000" i="1" smtClean="0"/>
          </a:p>
          <a:p>
            <a:pPr lvl="1" eaLnBrk="1" hangingPunct="1"/>
            <a:endParaRPr lang="en-US" sz="22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n-US" sz="3400" smtClean="0"/>
              <a:t>Telekomunikasi dan Jaringan</a:t>
            </a:r>
            <a:br>
              <a:rPr lang="en-US" sz="3400" smtClean="0"/>
            </a:br>
            <a:r>
              <a:rPr lang="en-US" sz="3400" i="1" smtClean="0"/>
              <a:t>(cont.)</a:t>
            </a:r>
          </a:p>
        </p:txBody>
      </p:sp>
      <p:sp>
        <p:nvSpPr>
          <p:cNvPr id="20483" name="Rectangle 3"/>
          <p:cNvSpPr>
            <a:spLocks noGrp="1" noChangeArrowheads="1"/>
          </p:cNvSpPr>
          <p:nvPr>
            <p:ph type="body" idx="1"/>
          </p:nvPr>
        </p:nvSpPr>
        <p:spPr>
          <a:xfrm>
            <a:off x="566738" y="1752600"/>
            <a:ext cx="8120062" cy="4495800"/>
          </a:xfrm>
        </p:spPr>
        <p:txBody>
          <a:bodyPr/>
          <a:lstStyle/>
          <a:p>
            <a:pPr eaLnBrk="1" hangingPunct="1">
              <a:lnSpc>
                <a:spcPct val="90000"/>
              </a:lnSpc>
            </a:pPr>
            <a:r>
              <a:rPr lang="en-US" sz="2400" b="1" smtClean="0"/>
              <a:t>Sistem Operasi Jaringan</a:t>
            </a:r>
          </a:p>
          <a:p>
            <a:pPr lvl="1" algn="just" eaLnBrk="1" hangingPunct="1">
              <a:lnSpc>
                <a:spcPct val="90000"/>
              </a:lnSpc>
            </a:pPr>
            <a:r>
              <a:rPr lang="en-US" altLang="zh-CN" sz="2200" smtClean="0">
                <a:ea typeface="SimSun" pitchFamily="2" charset="-122"/>
              </a:rPr>
              <a:t>Perangkat Lunak Manajemen Jaringan</a:t>
            </a:r>
          </a:p>
          <a:p>
            <a:pPr lvl="1" algn="just" eaLnBrk="1" hangingPunct="1">
              <a:lnSpc>
                <a:spcPct val="90000"/>
              </a:lnSpc>
            </a:pPr>
            <a:r>
              <a:rPr lang="en-US" altLang="zh-CN" sz="2200" smtClean="0">
                <a:ea typeface="SimSun" pitchFamily="2" charset="-122"/>
              </a:rPr>
              <a:t>Protokol </a:t>
            </a:r>
          </a:p>
          <a:p>
            <a:pPr lvl="2" algn="just" eaLnBrk="1" hangingPunct="1">
              <a:lnSpc>
                <a:spcPct val="90000"/>
              </a:lnSpc>
            </a:pPr>
            <a:r>
              <a:rPr lang="en-US" altLang="zh-CN" sz="2100" i="1" smtClean="0">
                <a:ea typeface="SimSun" pitchFamily="2" charset="-122"/>
              </a:rPr>
              <a:t>Ethernet</a:t>
            </a:r>
            <a:r>
              <a:rPr lang="en-US" altLang="zh-CN" sz="2100" smtClean="0">
                <a:ea typeface="SimSun" pitchFamily="2" charset="-122"/>
              </a:rPr>
              <a:t> </a:t>
            </a:r>
          </a:p>
          <a:p>
            <a:pPr lvl="2" algn="just" eaLnBrk="1" hangingPunct="1">
              <a:lnSpc>
                <a:spcPct val="90000"/>
              </a:lnSpc>
            </a:pPr>
            <a:r>
              <a:rPr lang="en-US" altLang="zh-CN" sz="2100" i="1" smtClean="0">
                <a:ea typeface="SimSun" pitchFamily="2" charset="-122"/>
              </a:rPr>
              <a:t>TCP/IP</a:t>
            </a:r>
          </a:p>
          <a:p>
            <a:pPr lvl="2" algn="just" eaLnBrk="1" hangingPunct="1">
              <a:lnSpc>
                <a:spcPct val="90000"/>
              </a:lnSpc>
            </a:pPr>
            <a:r>
              <a:rPr lang="en-US" altLang="zh-CN" sz="2100" i="1" smtClean="0">
                <a:ea typeface="SimSun" pitchFamily="2" charset="-122"/>
              </a:rPr>
              <a:t>Komunikasi diantara Protocol </a:t>
            </a:r>
          </a:p>
          <a:p>
            <a:pPr lvl="1" algn="just" eaLnBrk="1" hangingPunct="1">
              <a:lnSpc>
                <a:spcPct val="90000"/>
              </a:lnSpc>
            </a:pPr>
            <a:r>
              <a:rPr lang="en-US" altLang="zh-CN" sz="2200" smtClean="0">
                <a:ea typeface="SimSun" pitchFamily="2" charset="-122"/>
              </a:rPr>
              <a:t>Tipe Transmisi Data</a:t>
            </a:r>
          </a:p>
          <a:p>
            <a:pPr lvl="2" algn="just" eaLnBrk="1" hangingPunct="1">
              <a:lnSpc>
                <a:spcPct val="90000"/>
              </a:lnSpc>
            </a:pPr>
            <a:r>
              <a:rPr lang="en-US" altLang="zh-CN" sz="2100" i="1" smtClean="0">
                <a:ea typeface="SimSun" pitchFamily="2" charset="-122"/>
              </a:rPr>
              <a:t>Packet Switching</a:t>
            </a:r>
            <a:r>
              <a:rPr lang="en-US" altLang="zh-CN" sz="2100" smtClean="0">
                <a:ea typeface="SimSun" pitchFamily="2" charset="-122"/>
              </a:rPr>
              <a:t> </a:t>
            </a:r>
          </a:p>
          <a:p>
            <a:pPr lvl="2" algn="just" eaLnBrk="1" hangingPunct="1">
              <a:lnSpc>
                <a:spcPct val="90000"/>
              </a:lnSpc>
            </a:pPr>
            <a:r>
              <a:rPr lang="en-US" altLang="zh-CN" sz="2100" i="1" smtClean="0">
                <a:ea typeface="SimSun" pitchFamily="2" charset="-122"/>
              </a:rPr>
              <a:t>Frame Relay</a:t>
            </a:r>
            <a:r>
              <a:rPr lang="en-US" altLang="zh-CN" sz="2100" smtClean="0">
                <a:ea typeface="SimSun" pitchFamily="2" charset="-122"/>
              </a:rPr>
              <a:t> </a:t>
            </a:r>
          </a:p>
          <a:p>
            <a:pPr lvl="2" algn="just" eaLnBrk="1" hangingPunct="1">
              <a:lnSpc>
                <a:spcPct val="90000"/>
              </a:lnSpc>
            </a:pPr>
            <a:r>
              <a:rPr lang="en-US" altLang="zh-CN" sz="2100" smtClean="0">
                <a:ea typeface="SimSun" pitchFamily="2" charset="-122"/>
              </a:rPr>
              <a:t>FDDI </a:t>
            </a:r>
          </a:p>
          <a:p>
            <a:pPr lvl="2" algn="just" eaLnBrk="1" hangingPunct="1">
              <a:lnSpc>
                <a:spcPct val="90000"/>
              </a:lnSpc>
            </a:pPr>
            <a:r>
              <a:rPr lang="en-US" altLang="zh-CN" sz="2100" smtClean="0">
                <a:ea typeface="SimSun" pitchFamily="2" charset="-122"/>
              </a:rPr>
              <a:t>ATM </a:t>
            </a:r>
          </a:p>
          <a:p>
            <a:pPr lvl="2" algn="just" eaLnBrk="1" hangingPunct="1">
              <a:lnSpc>
                <a:spcPct val="90000"/>
              </a:lnSpc>
            </a:pPr>
            <a:r>
              <a:rPr lang="en-US" altLang="zh-CN" sz="2100" smtClean="0">
                <a:ea typeface="SimSun" pitchFamily="2" charset="-122"/>
              </a:rPr>
              <a:t>dan lain-lain</a:t>
            </a:r>
          </a:p>
          <a:p>
            <a:pPr lvl="2" algn="just" eaLnBrk="1" hangingPunct="1">
              <a:lnSpc>
                <a:spcPct val="90000"/>
              </a:lnSpc>
            </a:pPr>
            <a:endParaRPr lang="en-US" altLang="zh-CN" sz="2100" i="1" smtClean="0">
              <a:ea typeface="SimSun" pitchFamily="2" charset="-122"/>
            </a:endParaRPr>
          </a:p>
          <a:p>
            <a:pPr lvl="2" algn="just" eaLnBrk="1" hangingPunct="1">
              <a:lnSpc>
                <a:spcPct val="90000"/>
              </a:lnSpc>
            </a:pPr>
            <a:endParaRPr lang="en-US" altLang="zh-CN" sz="2100" smtClean="0">
              <a:ea typeface="SimSun" pitchFamily="2" charset="-122"/>
            </a:endParaRPr>
          </a:p>
          <a:p>
            <a:pPr lvl="2" algn="just" eaLnBrk="1" hangingPunct="1">
              <a:lnSpc>
                <a:spcPct val="90000"/>
              </a:lnSpc>
            </a:pPr>
            <a:endParaRPr lang="en-US" altLang="zh-CN" sz="2100" smtClean="0">
              <a:ea typeface="SimSun" pitchFamily="2" charset="-122"/>
            </a:endParaRPr>
          </a:p>
          <a:p>
            <a:pPr lvl="1" algn="just" eaLnBrk="1" hangingPunct="1">
              <a:lnSpc>
                <a:spcPct val="90000"/>
              </a:lnSpc>
            </a:pPr>
            <a:endParaRPr lang="en-US" altLang="zh-CN" sz="2200" smtClean="0">
              <a:ea typeface="SimSun" pitchFamily="2" charset="-122"/>
            </a:endParaRPr>
          </a:p>
          <a:p>
            <a:pPr lvl="1" algn="just" eaLnBrk="1" hangingPunct="1">
              <a:lnSpc>
                <a:spcPct val="90000"/>
              </a:lnSpc>
            </a:pPr>
            <a:endParaRPr lang="en-US" altLang="zh-CN" sz="2200" smtClean="0">
              <a:ea typeface="SimSun" pitchFamily="2" charset="-122"/>
            </a:endParaRPr>
          </a:p>
          <a:p>
            <a:pPr lvl="2" eaLnBrk="1" hangingPunct="1">
              <a:lnSpc>
                <a:spcPct val="90000"/>
              </a:lnSpc>
            </a:pPr>
            <a:endParaRPr lang="en-US" sz="1900" smtClean="0"/>
          </a:p>
          <a:p>
            <a:pPr lvl="1" eaLnBrk="1" hangingPunct="1">
              <a:lnSpc>
                <a:spcPct val="90000"/>
              </a:lnSpc>
              <a:buFont typeface="Wingdings" pitchFamily="2" charset="2"/>
              <a:buNone/>
            </a:pPr>
            <a:endParaRPr lang="en-US" sz="2000" i="1" smtClean="0"/>
          </a:p>
          <a:p>
            <a:pPr lvl="1" eaLnBrk="1" hangingPunct="1">
              <a:lnSpc>
                <a:spcPct val="90000"/>
              </a:lnSpc>
            </a:pPr>
            <a:endParaRPr lang="en-US" sz="22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hangingPunct="1"/>
            <a:r>
              <a:rPr lang="en-US" sz="3400" smtClean="0"/>
              <a:t>Telekomunikasi dan Jaringan</a:t>
            </a:r>
            <a:br>
              <a:rPr lang="en-US" sz="3400" smtClean="0"/>
            </a:br>
            <a:r>
              <a:rPr lang="en-US" sz="3400" i="1" smtClean="0"/>
              <a:t>(cont.)</a:t>
            </a:r>
          </a:p>
        </p:txBody>
      </p:sp>
      <p:sp>
        <p:nvSpPr>
          <p:cNvPr id="21507" name="Rectangle 3"/>
          <p:cNvSpPr>
            <a:spLocks noGrp="1" noChangeArrowheads="1"/>
          </p:cNvSpPr>
          <p:nvPr>
            <p:ph type="body" idx="1"/>
          </p:nvPr>
        </p:nvSpPr>
        <p:spPr>
          <a:xfrm>
            <a:off x="566738" y="1752600"/>
            <a:ext cx="8120062" cy="4495800"/>
          </a:xfrm>
        </p:spPr>
        <p:txBody>
          <a:bodyPr/>
          <a:lstStyle/>
          <a:p>
            <a:pPr eaLnBrk="1" hangingPunct="1"/>
            <a:r>
              <a:rPr lang="en-US" sz="2800" b="1" smtClean="0"/>
              <a:t>Proses Terdistribusi</a:t>
            </a:r>
          </a:p>
          <a:p>
            <a:pPr lvl="1" eaLnBrk="1" hangingPunct="1"/>
            <a:r>
              <a:rPr lang="en-US" altLang="zh-CN" i="1" smtClean="0">
                <a:ea typeface="SimSun" pitchFamily="2" charset="-122"/>
              </a:rPr>
              <a:t>Terminal to Host processing</a:t>
            </a:r>
            <a:r>
              <a:rPr lang="en-US" altLang="zh-CN" smtClean="0">
                <a:ea typeface="SimSun" pitchFamily="2" charset="-122"/>
              </a:rPr>
              <a:t> </a:t>
            </a:r>
          </a:p>
          <a:p>
            <a:pPr lvl="1" algn="just" eaLnBrk="1" hangingPunct="1"/>
            <a:r>
              <a:rPr lang="en-US" altLang="zh-CN" i="1" smtClean="0">
                <a:ea typeface="SimSun" pitchFamily="2" charset="-122"/>
              </a:rPr>
              <a:t>File Server Processing</a:t>
            </a:r>
            <a:endParaRPr lang="en-US" altLang="zh-CN" smtClean="0">
              <a:ea typeface="SimSun" pitchFamily="2" charset="-122"/>
            </a:endParaRPr>
          </a:p>
          <a:p>
            <a:pPr lvl="1" eaLnBrk="1" hangingPunct="1"/>
            <a:r>
              <a:rPr lang="en-US" altLang="zh-CN" i="1" smtClean="0">
                <a:ea typeface="SimSun" pitchFamily="2" charset="-122"/>
              </a:rPr>
              <a:t>Server Architecture and Processing</a:t>
            </a:r>
            <a:r>
              <a:rPr lang="en-US" altLang="zh-CN" smtClean="0">
                <a:ea typeface="SimSun" pitchFamily="2" charset="-122"/>
              </a:rPr>
              <a:t> </a:t>
            </a:r>
          </a:p>
          <a:p>
            <a:pPr lvl="2" eaLnBrk="1" hangingPunct="1"/>
            <a:r>
              <a:rPr lang="en-US" altLang="zh-CN" i="1" smtClean="0">
                <a:ea typeface="SimSun" pitchFamily="2" charset="-122"/>
              </a:rPr>
              <a:t>Distributed Presentation</a:t>
            </a:r>
            <a:r>
              <a:rPr lang="en-US" altLang="zh-CN" smtClean="0">
                <a:ea typeface="SimSun" pitchFamily="2" charset="-122"/>
              </a:rPr>
              <a:t> </a:t>
            </a:r>
          </a:p>
          <a:p>
            <a:pPr lvl="2" eaLnBrk="1" hangingPunct="1"/>
            <a:r>
              <a:rPr lang="en-US" altLang="zh-CN" i="1" smtClean="0">
                <a:ea typeface="SimSun" pitchFamily="2" charset="-122"/>
              </a:rPr>
              <a:t>Remote Presentation</a:t>
            </a:r>
          </a:p>
          <a:p>
            <a:pPr lvl="2" eaLnBrk="1" hangingPunct="1"/>
            <a:r>
              <a:rPr lang="en-US" altLang="zh-CN" i="1" smtClean="0">
                <a:ea typeface="SimSun" pitchFamily="2" charset="-122"/>
              </a:rPr>
              <a:t>Remote Data Management</a:t>
            </a:r>
          </a:p>
          <a:p>
            <a:pPr lvl="2" eaLnBrk="1" hangingPunct="1"/>
            <a:r>
              <a:rPr lang="en-US" altLang="zh-CN" i="1" smtClean="0">
                <a:ea typeface="SimSun" pitchFamily="2" charset="-122"/>
              </a:rPr>
              <a:t>Distributed Data Management</a:t>
            </a:r>
          </a:p>
          <a:p>
            <a:pPr lvl="1" eaLnBrk="1" hangingPunct="1"/>
            <a:r>
              <a:rPr lang="en-US" altLang="zh-CN" smtClean="0">
                <a:ea typeface="SimSun" pitchFamily="2" charset="-122"/>
              </a:rPr>
              <a:t>Pengolahan </a:t>
            </a:r>
            <a:r>
              <a:rPr lang="en-US" altLang="zh-CN" i="1" smtClean="0">
                <a:ea typeface="SimSun" pitchFamily="2" charset="-122"/>
              </a:rPr>
              <a:t>Peer-to-peer</a:t>
            </a:r>
            <a:endParaRPr lang="en-US" altLang="zh-CN" smtClean="0">
              <a:ea typeface="SimSun" pitchFamily="2" charset="-122"/>
            </a:endParaRPr>
          </a:p>
          <a:p>
            <a:pPr lvl="2" algn="just" eaLnBrk="1" hangingPunct="1"/>
            <a:endParaRPr lang="en-US" altLang="zh-CN" smtClean="0">
              <a:ea typeface="SimSun" pitchFamily="2" charset="-122"/>
            </a:endParaRPr>
          </a:p>
          <a:p>
            <a:pPr lvl="2" algn="just" eaLnBrk="1" hangingPunct="1"/>
            <a:endParaRPr lang="en-US" altLang="zh-CN" smtClean="0">
              <a:ea typeface="SimSun" pitchFamily="2" charset="-122"/>
            </a:endParaRPr>
          </a:p>
          <a:p>
            <a:pPr lvl="1" algn="just" eaLnBrk="1" hangingPunct="1"/>
            <a:endParaRPr lang="en-US" altLang="zh-CN" smtClean="0">
              <a:ea typeface="SimSun" pitchFamily="2" charset="-122"/>
            </a:endParaRPr>
          </a:p>
          <a:p>
            <a:pPr lvl="1" algn="just" eaLnBrk="1" hangingPunct="1"/>
            <a:endParaRPr lang="en-US" altLang="zh-CN" smtClean="0">
              <a:ea typeface="SimSun" pitchFamily="2" charset="-122"/>
            </a:endParaRPr>
          </a:p>
          <a:p>
            <a:pPr lvl="2" eaLnBrk="1" hangingPunct="1"/>
            <a:endParaRPr lang="en-US" sz="2100" smtClean="0"/>
          </a:p>
          <a:p>
            <a:pPr lvl="1" eaLnBrk="1" hangingPunct="1">
              <a:buFont typeface="Wingdings" pitchFamily="2" charset="2"/>
              <a:buNone/>
            </a:pPr>
            <a:endParaRPr lang="en-US" sz="2400" i="1" smtClean="0"/>
          </a:p>
          <a:p>
            <a:pPr lvl="1" eaLnBrk="1" hangingPunct="1"/>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400" smtClean="0"/>
              <a:t>Pengenalan Teknologi Informasi (</a:t>
            </a:r>
            <a:r>
              <a:rPr lang="en-US" sz="3400" i="1" smtClean="0"/>
              <a:t>cont.</a:t>
            </a:r>
            <a:r>
              <a:rPr lang="en-US" sz="3400" smtClean="0"/>
              <a:t>)</a:t>
            </a:r>
          </a:p>
        </p:txBody>
      </p:sp>
      <p:sp>
        <p:nvSpPr>
          <p:cNvPr id="4099" name="Rectangle 3"/>
          <p:cNvSpPr>
            <a:spLocks noGrp="1" noChangeArrowheads="1"/>
          </p:cNvSpPr>
          <p:nvPr>
            <p:ph type="body" idx="1"/>
          </p:nvPr>
        </p:nvSpPr>
        <p:spPr>
          <a:xfrm>
            <a:off x="566738" y="1752600"/>
            <a:ext cx="8001000" cy="4572000"/>
          </a:xfrm>
        </p:spPr>
        <p:txBody>
          <a:bodyPr/>
          <a:lstStyle/>
          <a:p>
            <a:pPr eaLnBrk="1" hangingPunct="1">
              <a:lnSpc>
                <a:spcPct val="90000"/>
              </a:lnSpc>
            </a:pPr>
            <a:r>
              <a:rPr lang="en-US" sz="2600" b="1" smtClean="0"/>
              <a:t>Perlunya Teknologi Informasi, karena:</a:t>
            </a:r>
          </a:p>
          <a:p>
            <a:pPr lvl="1" eaLnBrk="1" hangingPunct="1">
              <a:lnSpc>
                <a:spcPct val="90000"/>
              </a:lnSpc>
            </a:pPr>
            <a:r>
              <a:rPr lang="en-US" sz="2400" smtClean="0"/>
              <a:t>Kompleksitas tugas manajemen</a:t>
            </a:r>
          </a:p>
          <a:p>
            <a:pPr lvl="1" eaLnBrk="1" hangingPunct="1">
              <a:lnSpc>
                <a:spcPct val="90000"/>
              </a:lnSpc>
            </a:pPr>
            <a:r>
              <a:rPr lang="en-US" sz="2400" smtClean="0"/>
              <a:t>Pengaruh gLobalisasi</a:t>
            </a:r>
          </a:p>
          <a:p>
            <a:pPr lvl="1" eaLnBrk="1" hangingPunct="1">
              <a:lnSpc>
                <a:spcPct val="90000"/>
              </a:lnSpc>
            </a:pPr>
            <a:r>
              <a:rPr lang="en-US" sz="2400" smtClean="0"/>
              <a:t>Perlunya </a:t>
            </a:r>
            <a:r>
              <a:rPr lang="en-US" sz="2400" i="1" smtClean="0"/>
              <a:t>response time </a:t>
            </a:r>
            <a:r>
              <a:rPr lang="en-US" sz="2400" smtClean="0"/>
              <a:t>cepat</a:t>
            </a:r>
          </a:p>
          <a:p>
            <a:pPr lvl="1" eaLnBrk="1" hangingPunct="1">
              <a:lnSpc>
                <a:spcPct val="90000"/>
              </a:lnSpc>
            </a:pPr>
            <a:r>
              <a:rPr lang="en-US" sz="2400" smtClean="0"/>
              <a:t>Tekanan persaingan bisnis</a:t>
            </a:r>
          </a:p>
          <a:p>
            <a:pPr lvl="1" eaLnBrk="1" hangingPunct="1">
              <a:lnSpc>
                <a:spcPct val="90000"/>
              </a:lnSpc>
              <a:buFont typeface="Wingdings" pitchFamily="2" charset="2"/>
              <a:buNone/>
            </a:pPr>
            <a:endParaRPr lang="en-US" sz="2400" smtClean="0"/>
          </a:p>
          <a:p>
            <a:pPr eaLnBrk="1" hangingPunct="1">
              <a:lnSpc>
                <a:spcPct val="90000"/>
              </a:lnSpc>
            </a:pPr>
            <a:r>
              <a:rPr lang="en-US" sz="2600" b="1" smtClean="0"/>
              <a:t>Sistem Informasi</a:t>
            </a:r>
          </a:p>
          <a:p>
            <a:pPr lvl="1" algn="just" eaLnBrk="1" hangingPunct="1">
              <a:lnSpc>
                <a:spcPct val="90000"/>
              </a:lnSpc>
              <a:buFont typeface="Wingdings" pitchFamily="2" charset="2"/>
              <a:buNone/>
            </a:pPr>
            <a:r>
              <a:rPr lang="en-US" sz="2400" smtClean="0"/>
              <a:t>Pengertian : sistem yang menggunakan </a:t>
            </a:r>
          </a:p>
          <a:p>
            <a:pPr lvl="1" algn="just" eaLnBrk="1" hangingPunct="1">
              <a:lnSpc>
                <a:spcPct val="90000"/>
              </a:lnSpc>
              <a:buFont typeface="Wingdings" pitchFamily="2" charset="2"/>
              <a:buNone/>
            </a:pPr>
            <a:r>
              <a:rPr lang="en-US" sz="2400" smtClean="0"/>
              <a:t>teknologi komputer untuk mengumpulkan,</a:t>
            </a:r>
          </a:p>
          <a:p>
            <a:pPr lvl="1" algn="just" eaLnBrk="1" hangingPunct="1">
              <a:lnSpc>
                <a:spcPct val="90000"/>
              </a:lnSpc>
              <a:buFont typeface="Wingdings" pitchFamily="2" charset="2"/>
              <a:buNone/>
            </a:pPr>
            <a:r>
              <a:rPr lang="en-US" sz="2400" smtClean="0"/>
              <a:t>memproses, menyimpan, menganalisis dan</a:t>
            </a:r>
          </a:p>
          <a:p>
            <a:pPr lvl="1" algn="just" eaLnBrk="1" hangingPunct="1">
              <a:lnSpc>
                <a:spcPct val="90000"/>
              </a:lnSpc>
              <a:buFont typeface="Wingdings" pitchFamily="2" charset="2"/>
              <a:buNone/>
            </a:pPr>
            <a:r>
              <a:rPr lang="en-US" sz="2400" smtClean="0"/>
              <a:t>menyebarkan informasi.</a:t>
            </a:r>
          </a:p>
          <a:p>
            <a:pPr lvl="1" eaLnBrk="1" hangingPunct="1">
              <a:lnSpc>
                <a:spcPct val="90000"/>
              </a:lnSpc>
            </a:pPr>
            <a:endParaRPr lang="en-US" sz="24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eaLnBrk="1" hangingPunct="1"/>
            <a:r>
              <a:rPr lang="en-US" sz="3400" smtClean="0"/>
              <a:t>Telekomunikasi dan Jaringan</a:t>
            </a:r>
            <a:br>
              <a:rPr lang="en-US" sz="3400" smtClean="0"/>
            </a:br>
            <a:r>
              <a:rPr lang="en-US" sz="3400" i="1" smtClean="0"/>
              <a:t>(cont.)</a:t>
            </a:r>
          </a:p>
        </p:txBody>
      </p:sp>
      <p:sp>
        <p:nvSpPr>
          <p:cNvPr id="22531" name="Rectangle 3"/>
          <p:cNvSpPr>
            <a:spLocks noGrp="1" noChangeArrowheads="1"/>
          </p:cNvSpPr>
          <p:nvPr>
            <p:ph type="body" idx="1"/>
          </p:nvPr>
        </p:nvSpPr>
        <p:spPr>
          <a:xfrm>
            <a:off x="566738" y="1752600"/>
            <a:ext cx="8120062" cy="4495800"/>
          </a:xfrm>
        </p:spPr>
        <p:txBody>
          <a:bodyPr/>
          <a:lstStyle/>
          <a:p>
            <a:pPr eaLnBrk="1" hangingPunct="1">
              <a:lnSpc>
                <a:spcPct val="90000"/>
              </a:lnSpc>
            </a:pPr>
            <a:r>
              <a:rPr lang="en-US" sz="2800" b="1" smtClean="0"/>
              <a:t>Aplikasi Telekomunikasi </a:t>
            </a:r>
          </a:p>
          <a:p>
            <a:pPr lvl="1" algn="just" eaLnBrk="1" hangingPunct="1">
              <a:lnSpc>
                <a:spcPct val="90000"/>
              </a:lnSpc>
            </a:pPr>
            <a:r>
              <a:rPr lang="en-US" altLang="zh-CN" smtClean="0">
                <a:ea typeface="SimSun" pitchFamily="2" charset="-122"/>
              </a:rPr>
              <a:t>Pesan Elektronik</a:t>
            </a:r>
          </a:p>
          <a:p>
            <a:pPr lvl="1" algn="just" eaLnBrk="1" hangingPunct="1">
              <a:lnSpc>
                <a:spcPct val="90000"/>
              </a:lnSpc>
            </a:pPr>
            <a:r>
              <a:rPr lang="en-US" altLang="zh-CN" i="1" smtClean="0">
                <a:ea typeface="SimSun" pitchFamily="2" charset="-122"/>
              </a:rPr>
              <a:t>Videoconferencing</a:t>
            </a:r>
            <a:endParaRPr lang="en-US" altLang="zh-CN" smtClean="0">
              <a:ea typeface="SimSun" pitchFamily="2" charset="-122"/>
            </a:endParaRPr>
          </a:p>
          <a:p>
            <a:pPr lvl="1" algn="just" eaLnBrk="1" hangingPunct="1">
              <a:lnSpc>
                <a:spcPct val="90000"/>
              </a:lnSpc>
            </a:pPr>
            <a:r>
              <a:rPr lang="en-US" altLang="zh-CN" smtClean="0">
                <a:ea typeface="SimSun" pitchFamily="2" charset="-122"/>
              </a:rPr>
              <a:t>Pertukaran Data Elektronik (</a:t>
            </a:r>
            <a:r>
              <a:rPr lang="en-US" altLang="zh-CN" i="1" smtClean="0">
                <a:ea typeface="SimSun" pitchFamily="2" charset="-122"/>
              </a:rPr>
              <a:t>Electronic Data Interchange / </a:t>
            </a:r>
            <a:r>
              <a:rPr lang="en-US" altLang="zh-CN" smtClean="0">
                <a:ea typeface="SimSun" pitchFamily="2" charset="-122"/>
              </a:rPr>
              <a:t>EDI)</a:t>
            </a:r>
          </a:p>
          <a:p>
            <a:pPr lvl="1" algn="just" eaLnBrk="1" hangingPunct="1">
              <a:lnSpc>
                <a:spcPct val="90000"/>
              </a:lnSpc>
            </a:pPr>
            <a:r>
              <a:rPr lang="en-US" altLang="zh-CN" smtClean="0">
                <a:ea typeface="SimSun" pitchFamily="2" charset="-122"/>
              </a:rPr>
              <a:t>Transfer Dana Elektronik (</a:t>
            </a:r>
            <a:r>
              <a:rPr lang="en-US" altLang="zh-CN" i="1" smtClean="0">
                <a:ea typeface="SimSun" pitchFamily="2" charset="-122"/>
              </a:rPr>
              <a:t>Electronic Fund Transfer/ </a:t>
            </a:r>
            <a:r>
              <a:rPr lang="en-US" altLang="zh-CN" smtClean="0">
                <a:ea typeface="SimSun" pitchFamily="2" charset="-122"/>
              </a:rPr>
              <a:t>EFT)</a:t>
            </a:r>
          </a:p>
          <a:p>
            <a:pPr lvl="1" algn="just" eaLnBrk="1" hangingPunct="1">
              <a:lnSpc>
                <a:spcPct val="90000"/>
              </a:lnSpc>
            </a:pPr>
            <a:r>
              <a:rPr lang="en-US" altLang="zh-CN" i="1" smtClean="0">
                <a:ea typeface="SimSun" pitchFamily="2" charset="-122"/>
              </a:rPr>
              <a:t>Facsimiles</a:t>
            </a:r>
            <a:endParaRPr lang="en-US" altLang="zh-CN" smtClean="0">
              <a:ea typeface="SimSun" pitchFamily="2" charset="-122"/>
            </a:endParaRPr>
          </a:p>
          <a:p>
            <a:pPr lvl="1" algn="just" eaLnBrk="1" hangingPunct="1">
              <a:lnSpc>
                <a:spcPct val="90000"/>
              </a:lnSpc>
            </a:pPr>
            <a:r>
              <a:rPr lang="en-US" altLang="zh-CN" i="1" smtClean="0">
                <a:ea typeface="SimSun" pitchFamily="2" charset="-122"/>
              </a:rPr>
              <a:t>Telecommuting</a:t>
            </a:r>
          </a:p>
          <a:p>
            <a:pPr lvl="1" algn="just" eaLnBrk="1" hangingPunct="1">
              <a:lnSpc>
                <a:spcPct val="90000"/>
              </a:lnSpc>
            </a:pPr>
            <a:r>
              <a:rPr lang="en-US" altLang="zh-CN" i="1" smtClean="0">
                <a:ea typeface="SimSun" pitchFamily="2" charset="-122"/>
              </a:rPr>
              <a:t>Distance Learning</a:t>
            </a:r>
            <a:endParaRPr lang="en-US" altLang="zh-CN" smtClean="0">
              <a:ea typeface="SimSun" pitchFamily="2" charset="-122"/>
            </a:endParaRPr>
          </a:p>
          <a:p>
            <a:pPr lvl="1" algn="just" eaLnBrk="1" hangingPunct="1">
              <a:lnSpc>
                <a:spcPct val="90000"/>
              </a:lnSpc>
            </a:pPr>
            <a:endParaRPr lang="en-US" altLang="zh-CN" smtClean="0">
              <a:ea typeface="SimSun" pitchFamily="2" charset="-122"/>
            </a:endParaRPr>
          </a:p>
          <a:p>
            <a:pPr lvl="1" eaLnBrk="1" hangingPunct="1">
              <a:lnSpc>
                <a:spcPct val="90000"/>
              </a:lnSpc>
            </a:pPr>
            <a:endParaRPr lang="en-US" sz="2400" smtClean="0"/>
          </a:p>
          <a:p>
            <a:pPr lvl="2" algn="just" eaLnBrk="1" hangingPunct="1">
              <a:lnSpc>
                <a:spcPct val="90000"/>
              </a:lnSpc>
            </a:pPr>
            <a:endParaRPr lang="en-US" altLang="zh-CN" smtClean="0">
              <a:ea typeface="SimSun" pitchFamily="2" charset="-122"/>
            </a:endParaRPr>
          </a:p>
          <a:p>
            <a:pPr lvl="1" algn="just" eaLnBrk="1" hangingPunct="1">
              <a:lnSpc>
                <a:spcPct val="90000"/>
              </a:lnSpc>
            </a:pPr>
            <a:endParaRPr lang="en-US" altLang="zh-CN" smtClean="0">
              <a:ea typeface="SimSun" pitchFamily="2" charset="-122"/>
            </a:endParaRPr>
          </a:p>
          <a:p>
            <a:pPr lvl="1" algn="just" eaLnBrk="1" hangingPunct="1">
              <a:lnSpc>
                <a:spcPct val="90000"/>
              </a:lnSpc>
            </a:pPr>
            <a:endParaRPr lang="en-US" altLang="zh-CN" smtClean="0">
              <a:ea typeface="SimSun" pitchFamily="2" charset="-122"/>
            </a:endParaRPr>
          </a:p>
          <a:p>
            <a:pPr lvl="2" eaLnBrk="1" hangingPunct="1">
              <a:lnSpc>
                <a:spcPct val="90000"/>
              </a:lnSpc>
            </a:pPr>
            <a:endParaRPr lang="en-US" sz="2100" smtClean="0"/>
          </a:p>
          <a:p>
            <a:pPr lvl="1" eaLnBrk="1" hangingPunct="1">
              <a:lnSpc>
                <a:spcPct val="90000"/>
              </a:lnSpc>
              <a:buFont typeface="Wingdings" pitchFamily="2" charset="2"/>
              <a:buNone/>
            </a:pPr>
            <a:endParaRPr lang="en-US" sz="2400" i="1" smtClean="0"/>
          </a:p>
          <a:p>
            <a:pPr lvl="1" eaLnBrk="1" hangingPunct="1">
              <a:lnSpc>
                <a:spcPct val="90000"/>
              </a:lnSpc>
            </a:pPr>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Grp="1" noChangeArrowheads="1"/>
          </p:cNvSpPr>
          <p:nvPr>
            <p:ph type="title"/>
          </p:nvPr>
        </p:nvSpPr>
        <p:spPr/>
        <p:txBody>
          <a:bodyPr/>
          <a:lstStyle/>
          <a:p>
            <a:endParaRPr lang="en-US" smtClean="0"/>
          </a:p>
        </p:txBody>
      </p:sp>
      <p:pic>
        <p:nvPicPr>
          <p:cNvPr id="104452" name="Part 1-3 Mobile_Internet_in_Japan.mpeg">
            <a:hlinkClick r:id="" action="ppaction://media"/>
          </p:cNvPr>
          <p:cNvPicPr>
            <a:picLocks noRot="1" noChangeAspect="1" noChangeArrowheads="1"/>
          </p:cNvPicPr>
          <p:nvPr>
            <p:ph idx="1"/>
            <a:videoFile r:link="rId1"/>
          </p:nvPr>
        </p:nvPicPr>
        <p:blipFill>
          <a:blip r:embed="rId4">
            <a:extLst>
              <a:ext uri="{28A0092B-C50C-407E-A947-70E740481C1C}">
                <a14:useLocalDpi xmlns:a14="http://schemas.microsoft.com/office/drawing/2010/main" val="0"/>
              </a:ext>
            </a:extLst>
          </a:blip>
          <a:srcRect/>
          <a:stretch>
            <a:fillRect/>
          </a:stretch>
        </p:blipFill>
        <p:spPr>
          <a:xfrm>
            <a:off x="0" y="0"/>
            <a:ext cx="9144000" cy="68580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359936" fill="hold"/>
                                        <p:tgtEl>
                                          <p:spTgt spid="10445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104452"/>
                </p:tgtEl>
              </p:cMediaNode>
            </p:video>
            <p:seq concurrent="1" nextAc="seek">
              <p:cTn id="8" restart="whenNotActive" fill="hold" evtFilter="cancelBubble" nodeType="interactiveSeq">
                <p:stCondLst>
                  <p:cond evt="onClick" delay="0">
                    <p:tgtEl>
                      <p:spTgt spid="104452"/>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 presetClass="mediacall" presetSubtype="0" fill="hold" nodeType="clickEffect">
                                  <p:stCondLst>
                                    <p:cond delay="0"/>
                                  </p:stCondLst>
                                  <p:childTnLst>
                                    <p:cmd type="call" cmd="togglePause">
                                      <p:cBhvr>
                                        <p:cTn id="12" dur="1" fill="hold"/>
                                        <p:tgtEl>
                                          <p:spTgt spid="104452"/>
                                        </p:tgtEl>
                                      </p:cBhvr>
                                    </p:cmd>
                                  </p:childTnLst>
                                </p:cTn>
                              </p:par>
                            </p:childTnLst>
                          </p:cTn>
                        </p:par>
                      </p:childTnLst>
                    </p:cTn>
                  </p:par>
                </p:childTnLst>
              </p:cTn>
              <p:nextCondLst>
                <p:cond evt="onClick" delay="0">
                  <p:tgtEl>
                    <p:spTgt spid="104452"/>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eaLnBrk="1" hangingPunct="1"/>
            <a:r>
              <a:rPr lang="en-US" sz="3400" smtClean="0"/>
              <a:t>Internet, Intranet, Ekstranet</a:t>
            </a:r>
            <a:br>
              <a:rPr lang="en-US" sz="3400" smtClean="0"/>
            </a:br>
            <a:endParaRPr lang="en-US" sz="3400" i="1" smtClean="0"/>
          </a:p>
        </p:txBody>
      </p:sp>
      <p:sp>
        <p:nvSpPr>
          <p:cNvPr id="24579" name="Rectangle 3"/>
          <p:cNvSpPr>
            <a:spLocks noGrp="1" noChangeArrowheads="1"/>
          </p:cNvSpPr>
          <p:nvPr>
            <p:ph type="body" idx="1"/>
          </p:nvPr>
        </p:nvSpPr>
        <p:spPr>
          <a:xfrm>
            <a:off x="566738" y="1676400"/>
            <a:ext cx="8120062" cy="4648200"/>
          </a:xfrm>
        </p:spPr>
        <p:txBody>
          <a:bodyPr/>
          <a:lstStyle/>
          <a:p>
            <a:pPr marL="571500" indent="-571500" eaLnBrk="1" hangingPunct="1">
              <a:lnSpc>
                <a:spcPct val="80000"/>
              </a:lnSpc>
            </a:pPr>
            <a:r>
              <a:rPr lang="en-US" altLang="zh-CN" sz="2400" b="1" smtClean="0">
                <a:ea typeface="SimSun" pitchFamily="2" charset="-122"/>
              </a:rPr>
              <a:t>Pengertian Internet</a:t>
            </a:r>
          </a:p>
          <a:p>
            <a:pPr marL="966788" lvl="1" indent="-495300" eaLnBrk="1" hangingPunct="1">
              <a:lnSpc>
                <a:spcPct val="80000"/>
              </a:lnSpc>
            </a:pPr>
            <a:r>
              <a:rPr lang="en-US" altLang="zh-CN" sz="2000" smtClean="0">
                <a:ea typeface="SimSun" pitchFamily="2" charset="-122"/>
              </a:rPr>
              <a:t>Jaringan komputer terbesar di dunia, kumpulan jaringan-jaringan</a:t>
            </a:r>
          </a:p>
          <a:p>
            <a:pPr marL="571500" indent="-571500" eaLnBrk="1" hangingPunct="1">
              <a:lnSpc>
                <a:spcPct val="80000"/>
              </a:lnSpc>
            </a:pPr>
            <a:r>
              <a:rPr lang="en-US" altLang="zh-CN" sz="2400" b="1" smtClean="0">
                <a:ea typeface="SimSun" pitchFamily="2" charset="-122"/>
              </a:rPr>
              <a:t>Evolusi Internet</a:t>
            </a:r>
          </a:p>
          <a:p>
            <a:pPr marL="571500" indent="-571500" algn="just" eaLnBrk="1" hangingPunct="1">
              <a:lnSpc>
                <a:spcPct val="80000"/>
              </a:lnSpc>
            </a:pPr>
            <a:r>
              <a:rPr lang="en-US" altLang="zh-CN" sz="2400" b="1" smtClean="0">
                <a:ea typeface="SimSun" pitchFamily="2" charset="-122"/>
              </a:rPr>
              <a:t>Infrastuktur dari Internet</a:t>
            </a:r>
          </a:p>
          <a:p>
            <a:pPr marL="571500" indent="-571500" algn="just" eaLnBrk="1" hangingPunct="1">
              <a:lnSpc>
                <a:spcPct val="80000"/>
              </a:lnSpc>
            </a:pPr>
            <a:r>
              <a:rPr lang="en-US" altLang="zh-CN" sz="2400" b="1" smtClean="0">
                <a:ea typeface="SimSun" pitchFamily="2" charset="-122"/>
              </a:rPr>
              <a:t>Penggunaan Internet</a:t>
            </a:r>
          </a:p>
          <a:p>
            <a:pPr marL="966788" lvl="1" indent="-495300" algn="just" eaLnBrk="1" hangingPunct="1">
              <a:lnSpc>
                <a:spcPct val="80000"/>
              </a:lnSpc>
            </a:pPr>
            <a:r>
              <a:rPr lang="en-US" altLang="zh-CN" sz="2000" smtClean="0">
                <a:ea typeface="SimSun" pitchFamily="2" charset="-122"/>
              </a:rPr>
              <a:t>Alamat di Internet</a:t>
            </a:r>
          </a:p>
          <a:p>
            <a:pPr marL="966788" lvl="1" indent="-495300" algn="just" eaLnBrk="1" hangingPunct="1">
              <a:lnSpc>
                <a:spcPct val="80000"/>
              </a:lnSpc>
            </a:pPr>
            <a:r>
              <a:rPr lang="en-US" altLang="zh-CN" sz="2000" smtClean="0">
                <a:ea typeface="SimSun" pitchFamily="2" charset="-122"/>
              </a:rPr>
              <a:t>Akses Internet</a:t>
            </a:r>
          </a:p>
          <a:p>
            <a:pPr marL="1347788" lvl="2" indent="-438150" algn="just" eaLnBrk="1" hangingPunct="1">
              <a:lnSpc>
                <a:spcPct val="80000"/>
              </a:lnSpc>
            </a:pPr>
            <a:r>
              <a:rPr lang="en-US" altLang="zh-CN" sz="1800" i="1" smtClean="0">
                <a:ea typeface="SimSun" pitchFamily="2" charset="-122"/>
              </a:rPr>
              <a:t>Dial-up</a:t>
            </a:r>
          </a:p>
          <a:p>
            <a:pPr marL="1347788" lvl="2" indent="-438150" algn="just" eaLnBrk="1" hangingPunct="1">
              <a:lnSpc>
                <a:spcPct val="80000"/>
              </a:lnSpc>
            </a:pPr>
            <a:r>
              <a:rPr lang="en-US" altLang="zh-CN" sz="1800" i="1" smtClean="0">
                <a:ea typeface="SimSun" pitchFamily="2" charset="-122"/>
              </a:rPr>
              <a:t>Landline Broadband</a:t>
            </a:r>
          </a:p>
          <a:p>
            <a:pPr lvl="3" algn="just" eaLnBrk="1" hangingPunct="1">
              <a:lnSpc>
                <a:spcPct val="80000"/>
              </a:lnSpc>
            </a:pPr>
            <a:r>
              <a:rPr lang="en-US" altLang="zh-CN" sz="1600" smtClean="0">
                <a:ea typeface="SimSun" pitchFamily="2" charset="-122"/>
              </a:rPr>
              <a:t>DSL</a:t>
            </a:r>
          </a:p>
          <a:p>
            <a:pPr lvl="3" algn="just" eaLnBrk="1" hangingPunct="1">
              <a:lnSpc>
                <a:spcPct val="80000"/>
              </a:lnSpc>
            </a:pPr>
            <a:r>
              <a:rPr lang="en-US" altLang="zh-CN" sz="1600" i="1" smtClean="0">
                <a:ea typeface="SimSun" pitchFamily="2" charset="-122"/>
              </a:rPr>
              <a:t>Cable Modem</a:t>
            </a:r>
          </a:p>
          <a:p>
            <a:pPr marL="1347788" lvl="2" indent="-438150" algn="just" eaLnBrk="1" hangingPunct="1">
              <a:lnSpc>
                <a:spcPct val="80000"/>
              </a:lnSpc>
            </a:pPr>
            <a:r>
              <a:rPr lang="en-US" altLang="zh-CN" sz="1800" i="1" smtClean="0">
                <a:ea typeface="SimSun" pitchFamily="2" charset="-122"/>
              </a:rPr>
              <a:t>Wi-Fi</a:t>
            </a:r>
          </a:p>
          <a:p>
            <a:pPr marL="1347788" lvl="2" indent="-438150" algn="just" eaLnBrk="1" hangingPunct="1">
              <a:lnSpc>
                <a:spcPct val="80000"/>
              </a:lnSpc>
            </a:pPr>
            <a:r>
              <a:rPr lang="en-US" altLang="zh-CN" sz="1800" i="1" smtClean="0">
                <a:ea typeface="SimSun" pitchFamily="2" charset="-122"/>
              </a:rPr>
              <a:t>Satellite</a:t>
            </a:r>
          </a:p>
          <a:p>
            <a:pPr marL="1347788" lvl="2" indent="-438150" algn="just" eaLnBrk="1" hangingPunct="1">
              <a:lnSpc>
                <a:spcPct val="80000"/>
              </a:lnSpc>
            </a:pPr>
            <a:r>
              <a:rPr lang="en-US" altLang="zh-CN" sz="1800" i="1" smtClean="0">
                <a:ea typeface="SimSun" pitchFamily="2" charset="-122"/>
              </a:rPr>
              <a:t>Cell Phones</a:t>
            </a:r>
            <a:endParaRPr lang="en-US" altLang="zh-CN" sz="1800" smtClean="0">
              <a:ea typeface="SimSun" pitchFamily="2" charset="-122"/>
            </a:endParaRPr>
          </a:p>
          <a:p>
            <a:pPr marL="966788" lvl="1" indent="-495300" algn="just" eaLnBrk="1" hangingPunct="1">
              <a:lnSpc>
                <a:spcPct val="80000"/>
              </a:lnSpc>
              <a:buFont typeface="Wingdings" pitchFamily="2" charset="2"/>
              <a:buNone/>
            </a:pPr>
            <a:endParaRPr lang="en-US" sz="20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r>
              <a:rPr lang="en-US" sz="3400" smtClean="0"/>
              <a:t>Internet, Intranet, Ekstranet</a:t>
            </a:r>
            <a:br>
              <a:rPr lang="en-US" sz="3400" smtClean="0"/>
            </a:br>
            <a:r>
              <a:rPr lang="en-US" sz="3400" smtClean="0"/>
              <a:t>(</a:t>
            </a:r>
            <a:r>
              <a:rPr lang="en-US" sz="3400" i="1" smtClean="0"/>
              <a:t>cont.</a:t>
            </a:r>
            <a:r>
              <a:rPr lang="en-US" sz="3400" smtClean="0"/>
              <a:t>)</a:t>
            </a:r>
          </a:p>
        </p:txBody>
      </p:sp>
      <p:sp>
        <p:nvSpPr>
          <p:cNvPr id="25603" name="Rectangle 3"/>
          <p:cNvSpPr>
            <a:spLocks noGrp="1" noChangeArrowheads="1"/>
          </p:cNvSpPr>
          <p:nvPr>
            <p:ph type="body" idx="1"/>
          </p:nvPr>
        </p:nvSpPr>
        <p:spPr>
          <a:xfrm>
            <a:off x="566738" y="1752600"/>
            <a:ext cx="8120062" cy="4495800"/>
          </a:xfrm>
        </p:spPr>
        <p:txBody>
          <a:bodyPr/>
          <a:lstStyle/>
          <a:p>
            <a:pPr marL="571500" indent="-571500" eaLnBrk="1" hangingPunct="1">
              <a:lnSpc>
                <a:spcPct val="80000"/>
              </a:lnSpc>
            </a:pPr>
            <a:r>
              <a:rPr lang="en-US" altLang="zh-CN" sz="2600" b="1" smtClean="0">
                <a:ea typeface="SimSun" pitchFamily="2" charset="-122"/>
              </a:rPr>
              <a:t>Layanan yang Disediakan oleh Internet</a:t>
            </a:r>
            <a:r>
              <a:rPr lang="en-US" altLang="zh-CN" sz="2600" smtClean="0">
                <a:ea typeface="SimSun" pitchFamily="2" charset="-122"/>
              </a:rPr>
              <a:t> :</a:t>
            </a:r>
          </a:p>
          <a:p>
            <a:pPr marL="966788" lvl="1" indent="-495300" eaLnBrk="1" hangingPunct="1">
              <a:lnSpc>
                <a:spcPct val="80000"/>
              </a:lnSpc>
            </a:pPr>
            <a:r>
              <a:rPr lang="en-US" altLang="zh-CN" sz="2200" smtClean="0">
                <a:ea typeface="SimSun" pitchFamily="2" charset="-122"/>
              </a:rPr>
              <a:t>Layanan Komunikasi </a:t>
            </a:r>
          </a:p>
          <a:p>
            <a:pPr marL="1347788" lvl="2" indent="-438150" eaLnBrk="1" hangingPunct="1">
              <a:lnSpc>
                <a:spcPct val="80000"/>
              </a:lnSpc>
            </a:pPr>
            <a:r>
              <a:rPr lang="en-US" altLang="zh-CN" sz="2100" i="1" smtClean="0">
                <a:ea typeface="SimSun" pitchFamily="2" charset="-122"/>
              </a:rPr>
              <a:t>e-mail</a:t>
            </a:r>
            <a:r>
              <a:rPr lang="en-US" altLang="zh-CN" sz="2100" smtClean="0">
                <a:ea typeface="SimSun" pitchFamily="2" charset="-122"/>
              </a:rPr>
              <a:t> </a:t>
            </a:r>
          </a:p>
          <a:p>
            <a:pPr marL="1347788" lvl="2" indent="-438150" algn="just" eaLnBrk="1" hangingPunct="1">
              <a:lnSpc>
                <a:spcPct val="80000"/>
              </a:lnSpc>
            </a:pPr>
            <a:r>
              <a:rPr lang="en-US" altLang="zh-CN" sz="2100" smtClean="0">
                <a:ea typeface="SimSun" pitchFamily="2" charset="-122"/>
              </a:rPr>
              <a:t>USENET </a:t>
            </a:r>
            <a:r>
              <a:rPr lang="en-US" altLang="zh-CN" sz="2100" i="1" smtClean="0">
                <a:ea typeface="SimSun" pitchFamily="2" charset="-122"/>
              </a:rPr>
              <a:t>Newsgroup</a:t>
            </a:r>
            <a:r>
              <a:rPr lang="en-US" altLang="zh-CN" sz="2100" smtClean="0">
                <a:ea typeface="SimSun" pitchFamily="2" charset="-122"/>
              </a:rPr>
              <a:t>(</a:t>
            </a:r>
            <a:r>
              <a:rPr lang="en-US" altLang="zh-CN" sz="2100" i="1" smtClean="0">
                <a:ea typeface="SimSun" pitchFamily="2" charset="-122"/>
              </a:rPr>
              <a:t>Forums</a:t>
            </a:r>
            <a:r>
              <a:rPr lang="en-US" altLang="zh-CN" sz="2100" smtClean="0">
                <a:ea typeface="SimSun" pitchFamily="2" charset="-122"/>
              </a:rPr>
              <a:t>)</a:t>
            </a:r>
          </a:p>
          <a:p>
            <a:pPr marL="1347788" lvl="2" indent="-438150" algn="just" eaLnBrk="1" hangingPunct="1">
              <a:lnSpc>
                <a:spcPct val="80000"/>
              </a:lnSpc>
            </a:pPr>
            <a:r>
              <a:rPr lang="en-US" altLang="zh-CN" sz="2100" smtClean="0">
                <a:ea typeface="SimSun" pitchFamily="2" charset="-122"/>
              </a:rPr>
              <a:t>LISTSERV</a:t>
            </a:r>
          </a:p>
          <a:p>
            <a:pPr marL="1347788" lvl="2" indent="-438150" algn="just" eaLnBrk="1" hangingPunct="1">
              <a:lnSpc>
                <a:spcPct val="80000"/>
              </a:lnSpc>
            </a:pPr>
            <a:r>
              <a:rPr lang="en-US" altLang="zh-CN" sz="2100" i="1" smtClean="0">
                <a:ea typeface="SimSun" pitchFamily="2" charset="-122"/>
              </a:rPr>
              <a:t>Chatting</a:t>
            </a:r>
            <a:r>
              <a:rPr lang="en-US" altLang="zh-CN" sz="2100" smtClean="0">
                <a:ea typeface="SimSun" pitchFamily="2" charset="-122"/>
              </a:rPr>
              <a:t> </a:t>
            </a:r>
          </a:p>
          <a:p>
            <a:pPr marL="1347788" lvl="2" indent="-438150" algn="just" eaLnBrk="1" hangingPunct="1">
              <a:lnSpc>
                <a:spcPct val="80000"/>
              </a:lnSpc>
            </a:pPr>
            <a:r>
              <a:rPr lang="en-US" altLang="zh-CN" sz="2100" i="1" smtClean="0">
                <a:ea typeface="SimSun" pitchFamily="2" charset="-122"/>
              </a:rPr>
              <a:t>Instant Messaging</a:t>
            </a:r>
          </a:p>
          <a:p>
            <a:pPr marL="1347788" lvl="2" indent="-438150" algn="just" eaLnBrk="1" hangingPunct="1">
              <a:lnSpc>
                <a:spcPct val="80000"/>
              </a:lnSpc>
            </a:pPr>
            <a:r>
              <a:rPr lang="en-US" altLang="zh-CN" sz="2100" i="1" smtClean="0">
                <a:ea typeface="SimSun" pitchFamily="2" charset="-122"/>
              </a:rPr>
              <a:t>Telnet</a:t>
            </a:r>
          </a:p>
          <a:p>
            <a:pPr marL="1347788" lvl="2" indent="-438150" algn="just" eaLnBrk="1" hangingPunct="1">
              <a:lnSpc>
                <a:spcPct val="80000"/>
              </a:lnSpc>
            </a:pPr>
            <a:r>
              <a:rPr lang="en-US" altLang="zh-CN" sz="2100" i="1" smtClean="0">
                <a:ea typeface="SimSun" pitchFamily="2" charset="-122"/>
              </a:rPr>
              <a:t>Internet Telephony</a:t>
            </a:r>
            <a:endParaRPr lang="en-US" altLang="zh-CN" sz="2100" smtClean="0">
              <a:ea typeface="SimSun" pitchFamily="2" charset="-122"/>
            </a:endParaRPr>
          </a:p>
          <a:p>
            <a:pPr marL="1347788" lvl="2" indent="-438150" algn="just" eaLnBrk="1" hangingPunct="1">
              <a:lnSpc>
                <a:spcPct val="80000"/>
              </a:lnSpc>
            </a:pPr>
            <a:r>
              <a:rPr lang="en-US" altLang="zh-CN" sz="2100" i="1" smtClean="0">
                <a:ea typeface="SimSun" pitchFamily="2" charset="-122"/>
              </a:rPr>
              <a:t>Internet Fax</a:t>
            </a:r>
            <a:endParaRPr lang="en-US" altLang="zh-CN" sz="2100" smtClean="0">
              <a:ea typeface="SimSun" pitchFamily="2" charset="-122"/>
            </a:endParaRPr>
          </a:p>
          <a:p>
            <a:pPr marL="1347788" lvl="2" indent="-438150" algn="just" eaLnBrk="1" hangingPunct="1">
              <a:lnSpc>
                <a:spcPct val="80000"/>
              </a:lnSpc>
            </a:pPr>
            <a:r>
              <a:rPr lang="en-US" altLang="zh-CN" sz="2100" i="1" smtClean="0">
                <a:ea typeface="SimSun" pitchFamily="2" charset="-122"/>
              </a:rPr>
              <a:t>Streaming Audio dan Video</a:t>
            </a:r>
            <a:endParaRPr lang="en-US" altLang="zh-CN" sz="2100" smtClean="0">
              <a:ea typeface="SimSun" pitchFamily="2" charset="-122"/>
            </a:endParaRPr>
          </a:p>
          <a:p>
            <a:pPr marL="1347788" lvl="2" indent="-438150" algn="just" eaLnBrk="1" hangingPunct="1">
              <a:lnSpc>
                <a:spcPct val="80000"/>
              </a:lnSpc>
            </a:pPr>
            <a:r>
              <a:rPr lang="en-US" altLang="zh-CN" sz="2100" i="1" smtClean="0">
                <a:ea typeface="SimSun" pitchFamily="2" charset="-122"/>
              </a:rPr>
              <a:t>Real-time Audio dan Video</a:t>
            </a:r>
            <a:r>
              <a:rPr lang="en-US" altLang="zh-CN" sz="2100" smtClean="0">
                <a:ea typeface="SimSun" pitchFamily="2" charset="-122"/>
              </a:rPr>
              <a:t> </a:t>
            </a:r>
          </a:p>
          <a:p>
            <a:pPr marL="1347788" lvl="2" indent="-438150" algn="just" eaLnBrk="1" hangingPunct="1">
              <a:lnSpc>
                <a:spcPct val="80000"/>
              </a:lnSpc>
            </a:pPr>
            <a:endParaRPr lang="en-US" altLang="zh-CN" sz="2100" smtClean="0">
              <a:ea typeface="SimSun" pitchFamily="2" charset="-122"/>
            </a:endParaRPr>
          </a:p>
          <a:p>
            <a:pPr marL="1347788" lvl="2" indent="-438150" algn="just" eaLnBrk="1" hangingPunct="1">
              <a:lnSpc>
                <a:spcPct val="80000"/>
              </a:lnSpc>
            </a:pPr>
            <a:endParaRPr lang="en-US" altLang="zh-CN" sz="2100" smtClean="0">
              <a:ea typeface="SimSun" pitchFamily="2" charset="-122"/>
            </a:endParaRPr>
          </a:p>
          <a:p>
            <a:pPr marL="1347788" lvl="2" indent="-438150" algn="just" eaLnBrk="1" hangingPunct="1">
              <a:lnSpc>
                <a:spcPct val="80000"/>
              </a:lnSpc>
            </a:pPr>
            <a:endParaRPr lang="en-US" altLang="zh-CN" sz="2100" smtClean="0">
              <a:ea typeface="SimSun" pitchFamily="2" charset="-122"/>
            </a:endParaRPr>
          </a:p>
          <a:p>
            <a:pPr marL="1347788" lvl="2" indent="-438150" eaLnBrk="1" hangingPunct="1">
              <a:lnSpc>
                <a:spcPct val="80000"/>
              </a:lnSpc>
            </a:pPr>
            <a:endParaRPr lang="en-US" altLang="zh-CN" sz="2100" smtClean="0">
              <a:ea typeface="SimSun" pitchFamily="2" charset="-122"/>
            </a:endParaRPr>
          </a:p>
          <a:p>
            <a:pPr marL="571500" indent="-571500" eaLnBrk="1" hangingPunct="1">
              <a:lnSpc>
                <a:spcPct val="80000"/>
              </a:lnSpc>
              <a:buFont typeface="Wingdings" pitchFamily="2" charset="2"/>
              <a:buNone/>
            </a:pPr>
            <a:endParaRPr lang="en-US" sz="2500" smtClean="0"/>
          </a:p>
          <a:p>
            <a:pPr marL="1347788" lvl="2" indent="-438150" algn="just" eaLnBrk="1" hangingPunct="1">
              <a:lnSpc>
                <a:spcPct val="80000"/>
              </a:lnSpc>
            </a:pPr>
            <a:endParaRPr lang="en-US" altLang="zh-CN" sz="2100" smtClean="0">
              <a:ea typeface="SimSun" pitchFamily="2" charset="-122"/>
            </a:endParaRPr>
          </a:p>
          <a:p>
            <a:pPr marL="966788" lvl="1" indent="-495300" algn="just" eaLnBrk="1" hangingPunct="1">
              <a:lnSpc>
                <a:spcPct val="80000"/>
              </a:lnSpc>
            </a:pPr>
            <a:endParaRPr lang="en-US" altLang="zh-CN" sz="2200" smtClean="0">
              <a:ea typeface="SimSun" pitchFamily="2" charset="-122"/>
            </a:endParaRPr>
          </a:p>
          <a:p>
            <a:pPr marL="966788" lvl="1" indent="-495300" algn="just" eaLnBrk="1" hangingPunct="1">
              <a:lnSpc>
                <a:spcPct val="80000"/>
              </a:lnSpc>
            </a:pPr>
            <a:endParaRPr lang="en-US" altLang="zh-CN" sz="2200" smtClean="0">
              <a:ea typeface="SimSun" pitchFamily="2" charset="-122"/>
            </a:endParaRPr>
          </a:p>
          <a:p>
            <a:pPr marL="1347788" lvl="2" indent="-438150" eaLnBrk="1" hangingPunct="1">
              <a:lnSpc>
                <a:spcPct val="80000"/>
              </a:lnSpc>
            </a:pPr>
            <a:endParaRPr lang="en-US" sz="1900" smtClean="0"/>
          </a:p>
          <a:p>
            <a:pPr marL="966788" lvl="1" indent="-495300" eaLnBrk="1" hangingPunct="1">
              <a:lnSpc>
                <a:spcPct val="80000"/>
              </a:lnSpc>
              <a:buFont typeface="Wingdings" pitchFamily="2" charset="2"/>
              <a:buNone/>
            </a:pPr>
            <a:endParaRPr lang="en-US" sz="2000" i="1" smtClean="0"/>
          </a:p>
          <a:p>
            <a:pPr marL="966788" lvl="1" indent="-495300" eaLnBrk="1" hangingPunct="1">
              <a:lnSpc>
                <a:spcPct val="80000"/>
              </a:lnSpc>
            </a:pPr>
            <a:endParaRPr lang="en-US" sz="22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5"/>
          <p:cNvSpPr>
            <a:spLocks noGrp="1" noChangeArrowheads="1"/>
          </p:cNvSpPr>
          <p:nvPr>
            <p:ph type="title"/>
          </p:nvPr>
        </p:nvSpPr>
        <p:spPr/>
        <p:txBody>
          <a:bodyPr/>
          <a:lstStyle/>
          <a:p>
            <a:endParaRPr lang="en-US" smtClean="0"/>
          </a:p>
        </p:txBody>
      </p:sp>
      <p:pic>
        <p:nvPicPr>
          <p:cNvPr id="106500" name="rt-rw-net.mpg">
            <a:hlinkClick r:id="" action="ppaction://media"/>
          </p:cNvPr>
          <p:cNvPicPr>
            <a:picLocks noRot="1" noChangeAspect="1" noChangeArrowheads="1"/>
          </p:cNvPicPr>
          <p:nvPr>
            <p:ph idx="1"/>
            <a:videoFile r:link="rId1"/>
          </p:nvPr>
        </p:nvPicPr>
        <p:blipFill>
          <a:blip r:embed="rId4">
            <a:extLst>
              <a:ext uri="{28A0092B-C50C-407E-A947-70E740481C1C}">
                <a14:useLocalDpi xmlns:a14="http://schemas.microsoft.com/office/drawing/2010/main" val="0"/>
              </a:ext>
            </a:extLst>
          </a:blip>
          <a:srcRect/>
          <a:stretch>
            <a:fillRect/>
          </a:stretch>
        </p:blipFill>
        <p:spPr>
          <a:xfrm>
            <a:off x="0" y="0"/>
            <a:ext cx="9144000" cy="68580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79983" fill="hold"/>
                                        <p:tgtEl>
                                          <p:spTgt spid="106500"/>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106500"/>
                    </p:tgtEl>
                  </p:cond>
                </p:stCondLst>
                <p:endSync evt="end" delay="0">
                  <p:rtn val="all"/>
                </p:endSync>
                <p:childTnLst>
                  <p:par>
                    <p:cTn id="8" fill="hold" nodeType="clickPar">
                      <p:stCondLst>
                        <p:cond delay="0"/>
                      </p:stCondLst>
                      <p:childTnLst>
                        <p:par>
                          <p:cTn id="9" fill="hold" nodeType="withGroup">
                            <p:stCondLst>
                              <p:cond delay="0"/>
                            </p:stCondLst>
                            <p:childTnLst>
                              <p:par>
                                <p:cTn id="10" presetID="2" presetClass="mediacall" presetSubtype="0" fill="hold" nodeType="clickEffect">
                                  <p:stCondLst>
                                    <p:cond delay="0"/>
                                  </p:stCondLst>
                                  <p:childTnLst>
                                    <p:cmd type="call" cmd="togglePause">
                                      <p:cBhvr>
                                        <p:cTn id="11" dur="1" fill="hold"/>
                                        <p:tgtEl>
                                          <p:spTgt spid="106500"/>
                                        </p:tgtEl>
                                      </p:cBhvr>
                                    </p:cmd>
                                  </p:childTnLst>
                                </p:cTn>
                              </p:par>
                            </p:childTnLst>
                          </p:cTn>
                        </p:par>
                      </p:childTnLst>
                    </p:cTn>
                  </p:par>
                </p:childTnLst>
              </p:cTn>
              <p:nextCondLst>
                <p:cond evt="onClick" delay="0">
                  <p:tgtEl>
                    <p:spTgt spid="106500"/>
                  </p:tgtEl>
                </p:cond>
              </p:nextCondLst>
            </p:seq>
            <p:video>
              <p:cMediaNode>
                <p:cTn id="12" fill="hold" display="0">
                  <p:stCondLst>
                    <p:cond delay="indefinite"/>
                  </p:stCondLst>
                  <p:endCondLst>
                    <p:cond evt="onNext" delay="0">
                      <p:tgtEl>
                        <p:sldTgt/>
                      </p:tgtEl>
                    </p:cond>
                    <p:cond evt="onPrev" delay="0">
                      <p:tgtEl>
                        <p:sldTgt/>
                      </p:tgtEl>
                    </p:cond>
                  </p:endCondLst>
                </p:cTn>
                <p:tgtEl>
                  <p:spTgt spid="106500"/>
                </p:tgtEl>
              </p:cMediaNode>
            </p:video>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r>
              <a:rPr lang="en-US" sz="3400" smtClean="0"/>
              <a:t>Internet, Intranet, Ekstranet</a:t>
            </a:r>
            <a:br>
              <a:rPr lang="en-US" sz="3400" smtClean="0"/>
            </a:br>
            <a:r>
              <a:rPr lang="en-US" sz="3400" smtClean="0"/>
              <a:t>(</a:t>
            </a:r>
            <a:r>
              <a:rPr lang="en-US" sz="3400" i="1" smtClean="0"/>
              <a:t>cont.</a:t>
            </a:r>
            <a:r>
              <a:rPr lang="en-US" sz="3400" smtClean="0"/>
              <a:t>)</a:t>
            </a:r>
          </a:p>
        </p:txBody>
      </p:sp>
      <p:sp>
        <p:nvSpPr>
          <p:cNvPr id="27651" name="Rectangle 3"/>
          <p:cNvSpPr>
            <a:spLocks noGrp="1" noChangeArrowheads="1"/>
          </p:cNvSpPr>
          <p:nvPr>
            <p:ph type="body" idx="1"/>
          </p:nvPr>
        </p:nvSpPr>
        <p:spPr>
          <a:xfrm>
            <a:off x="566738" y="1752600"/>
            <a:ext cx="8120062" cy="4724400"/>
          </a:xfrm>
        </p:spPr>
        <p:txBody>
          <a:bodyPr/>
          <a:lstStyle/>
          <a:p>
            <a:pPr marL="966788" lvl="1" indent="-495300" algn="just" eaLnBrk="1" hangingPunct="1"/>
            <a:r>
              <a:rPr lang="en-US" altLang="zh-CN" smtClean="0">
                <a:ea typeface="SimSun" pitchFamily="2" charset="-122"/>
              </a:rPr>
              <a:t>Layanan Perolehan  Informasi (</a:t>
            </a:r>
            <a:r>
              <a:rPr lang="en-US" altLang="zh-CN" i="1" smtClean="0">
                <a:ea typeface="SimSun" pitchFamily="2" charset="-122"/>
              </a:rPr>
              <a:t>Information Retrieval Services</a:t>
            </a:r>
            <a:r>
              <a:rPr lang="en-US" altLang="zh-CN" smtClean="0">
                <a:ea typeface="SimSun" pitchFamily="2" charset="-122"/>
              </a:rPr>
              <a:t>)</a:t>
            </a:r>
          </a:p>
          <a:p>
            <a:pPr marL="1347788" lvl="2" indent="-438150" algn="just" eaLnBrk="1" hangingPunct="1"/>
            <a:r>
              <a:rPr lang="en-US" altLang="zh-CN" sz="2400" i="1" smtClean="0">
                <a:ea typeface="SimSun" pitchFamily="2" charset="-122"/>
              </a:rPr>
              <a:t>File Transfer Protocol</a:t>
            </a:r>
            <a:r>
              <a:rPr lang="en-US" altLang="zh-CN" sz="2400" smtClean="0">
                <a:ea typeface="SimSun" pitchFamily="2" charset="-122"/>
              </a:rPr>
              <a:t> (FTP)</a:t>
            </a:r>
          </a:p>
          <a:p>
            <a:pPr lvl="3" algn="just" eaLnBrk="1" hangingPunct="1"/>
            <a:r>
              <a:rPr lang="en-US" altLang="zh-CN" sz="2200" i="1" smtClean="0">
                <a:ea typeface="SimSun" pitchFamily="2" charset="-122"/>
              </a:rPr>
              <a:t>Archie</a:t>
            </a:r>
          </a:p>
          <a:p>
            <a:pPr lvl="3" algn="just" eaLnBrk="1" hangingPunct="1"/>
            <a:r>
              <a:rPr lang="en-US" altLang="zh-CN" sz="2200" i="1" smtClean="0">
                <a:ea typeface="SimSun" pitchFamily="2" charset="-122"/>
              </a:rPr>
              <a:t>Gophers</a:t>
            </a:r>
            <a:r>
              <a:rPr lang="en-US" altLang="zh-CN" sz="2200" smtClean="0">
                <a:ea typeface="SimSun" pitchFamily="2" charset="-122"/>
              </a:rPr>
              <a:t> </a:t>
            </a:r>
          </a:p>
          <a:p>
            <a:pPr lvl="3" algn="just" eaLnBrk="1" hangingPunct="1"/>
            <a:r>
              <a:rPr lang="en-US" altLang="zh-CN" sz="2200" i="1" smtClean="0">
                <a:ea typeface="SimSun" pitchFamily="2" charset="-122"/>
              </a:rPr>
              <a:t>Veronica</a:t>
            </a:r>
            <a:r>
              <a:rPr lang="en-US" altLang="zh-CN" sz="2200" smtClean="0">
                <a:ea typeface="SimSun" pitchFamily="2" charset="-122"/>
              </a:rPr>
              <a:t> (Very Easy Rodent Oriental Netwide Index to Computer)</a:t>
            </a:r>
          </a:p>
          <a:p>
            <a:pPr lvl="3" algn="just" eaLnBrk="1" hangingPunct="1"/>
            <a:r>
              <a:rPr lang="en-US" altLang="zh-CN" sz="2200" i="1" smtClean="0">
                <a:ea typeface="SimSun" pitchFamily="2" charset="-122"/>
              </a:rPr>
              <a:t>Wide Area Information Server</a:t>
            </a:r>
            <a:r>
              <a:rPr lang="en-US" altLang="zh-CN" sz="2200" smtClean="0">
                <a:ea typeface="SimSun" pitchFamily="2" charset="-122"/>
              </a:rPr>
              <a:t> (WAIS)</a:t>
            </a:r>
          </a:p>
          <a:p>
            <a:pPr marL="1347788" lvl="2" indent="-438150" algn="just" eaLnBrk="1" hangingPunct="1"/>
            <a:r>
              <a:rPr lang="en-US" altLang="zh-CN" sz="2400" i="1" smtClean="0">
                <a:ea typeface="SimSun" pitchFamily="2" charset="-122"/>
              </a:rPr>
              <a:t>Web Services</a:t>
            </a:r>
          </a:p>
          <a:p>
            <a:pPr marL="1347788" lvl="2" indent="-438150" eaLnBrk="1" hangingPunct="1"/>
            <a:endParaRPr lang="en-US" altLang="zh-CN" sz="2400" smtClean="0">
              <a:ea typeface="SimSun" pitchFamily="2" charset="-122"/>
            </a:endParaRPr>
          </a:p>
          <a:p>
            <a:pPr marL="571500" indent="-571500" eaLnBrk="1" hangingPunct="1">
              <a:buFont typeface="Wingdings" pitchFamily="2" charset="2"/>
              <a:buNone/>
            </a:pPr>
            <a:endParaRPr 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eaLnBrk="1" hangingPunct="1"/>
            <a:r>
              <a:rPr lang="en-US" sz="3400" smtClean="0"/>
              <a:t>Internet, Intranet, Ekstranet</a:t>
            </a:r>
            <a:br>
              <a:rPr lang="en-US" sz="3400" smtClean="0"/>
            </a:br>
            <a:r>
              <a:rPr lang="en-US" sz="3400" smtClean="0"/>
              <a:t>(</a:t>
            </a:r>
            <a:r>
              <a:rPr lang="en-US" sz="3400" i="1" smtClean="0"/>
              <a:t>cont.</a:t>
            </a:r>
            <a:r>
              <a:rPr lang="en-US" sz="3400" smtClean="0"/>
              <a:t>)</a:t>
            </a:r>
          </a:p>
        </p:txBody>
      </p:sp>
      <p:sp>
        <p:nvSpPr>
          <p:cNvPr id="28675" name="Rectangle 3"/>
          <p:cNvSpPr>
            <a:spLocks noGrp="1" noChangeArrowheads="1"/>
          </p:cNvSpPr>
          <p:nvPr>
            <p:ph type="body" idx="1"/>
          </p:nvPr>
        </p:nvSpPr>
        <p:spPr>
          <a:xfrm>
            <a:off x="566738" y="1752600"/>
            <a:ext cx="8001000" cy="4953000"/>
          </a:xfrm>
        </p:spPr>
        <p:txBody>
          <a:bodyPr/>
          <a:lstStyle/>
          <a:p>
            <a:pPr algn="just" eaLnBrk="1" hangingPunct="1">
              <a:lnSpc>
                <a:spcPct val="80000"/>
              </a:lnSpc>
            </a:pPr>
            <a:r>
              <a:rPr lang="en-US" altLang="zh-CN" sz="2400" b="1" i="1" smtClean="0">
                <a:ea typeface="SimSun" pitchFamily="2" charset="-122"/>
              </a:rPr>
              <a:t>World Wide Web</a:t>
            </a:r>
          </a:p>
          <a:p>
            <a:pPr lvl="1" algn="just" eaLnBrk="1" hangingPunct="1">
              <a:lnSpc>
                <a:spcPct val="80000"/>
              </a:lnSpc>
            </a:pPr>
            <a:r>
              <a:rPr lang="en-US" altLang="zh-CN" sz="2000" i="1" smtClean="0">
                <a:ea typeface="SimSun" pitchFamily="2" charset="-122"/>
              </a:rPr>
              <a:t>Browser</a:t>
            </a:r>
            <a:r>
              <a:rPr lang="en-US" altLang="zh-CN" sz="2000" smtClean="0">
                <a:ea typeface="SimSun" pitchFamily="2" charset="-122"/>
              </a:rPr>
              <a:t> </a:t>
            </a:r>
          </a:p>
          <a:p>
            <a:pPr lvl="1" algn="just" eaLnBrk="1" hangingPunct="1">
              <a:lnSpc>
                <a:spcPct val="80000"/>
              </a:lnSpc>
            </a:pPr>
            <a:r>
              <a:rPr lang="en-US" altLang="zh-CN" sz="2000" i="1" smtClean="0">
                <a:ea typeface="SimSun" pitchFamily="2" charset="-122"/>
              </a:rPr>
              <a:t>Offline Browser</a:t>
            </a:r>
          </a:p>
          <a:p>
            <a:pPr lvl="1" algn="just" eaLnBrk="1" hangingPunct="1">
              <a:lnSpc>
                <a:spcPct val="80000"/>
              </a:lnSpc>
            </a:pPr>
            <a:r>
              <a:rPr lang="en-US" altLang="zh-CN" sz="2000" i="1" smtClean="0">
                <a:ea typeface="SimSun" pitchFamily="2" charset="-122"/>
              </a:rPr>
              <a:t>Mesin Pencari (Search Engine)</a:t>
            </a:r>
          </a:p>
          <a:p>
            <a:pPr lvl="1" algn="just" eaLnBrk="1" hangingPunct="1">
              <a:lnSpc>
                <a:spcPct val="80000"/>
              </a:lnSpc>
            </a:pPr>
            <a:r>
              <a:rPr lang="en-US" altLang="zh-CN" sz="2000" i="1" smtClean="0">
                <a:ea typeface="SimSun" pitchFamily="2" charset="-122"/>
              </a:rPr>
              <a:t>Push Technology</a:t>
            </a:r>
          </a:p>
          <a:p>
            <a:pPr lvl="1" algn="just" eaLnBrk="1" hangingPunct="1">
              <a:lnSpc>
                <a:spcPct val="80000"/>
              </a:lnSpc>
            </a:pPr>
            <a:r>
              <a:rPr lang="en-US" altLang="zh-CN" sz="2000" i="1" smtClean="0">
                <a:ea typeface="SimSun" pitchFamily="2" charset="-122"/>
              </a:rPr>
              <a:t>Penyaring Informasi</a:t>
            </a:r>
          </a:p>
          <a:p>
            <a:pPr lvl="1" algn="just" eaLnBrk="1" hangingPunct="1">
              <a:lnSpc>
                <a:spcPct val="80000"/>
              </a:lnSpc>
            </a:pPr>
            <a:r>
              <a:rPr lang="en-US" altLang="zh-CN" sz="2000" i="1" smtClean="0">
                <a:ea typeface="SimSun" pitchFamily="2" charset="-122"/>
              </a:rPr>
              <a:t>Clipping Services</a:t>
            </a:r>
          </a:p>
          <a:p>
            <a:pPr lvl="1" algn="just" eaLnBrk="1" hangingPunct="1">
              <a:lnSpc>
                <a:spcPct val="80000"/>
              </a:lnSpc>
            </a:pPr>
            <a:r>
              <a:rPr lang="en-US" altLang="zh-CN" sz="2000" i="1" smtClean="0">
                <a:ea typeface="SimSun" pitchFamily="2" charset="-122"/>
              </a:rPr>
              <a:t>Personalized Web Service</a:t>
            </a:r>
            <a:r>
              <a:rPr lang="en-US" altLang="zh-CN" sz="2000" smtClean="0">
                <a:ea typeface="SimSun" pitchFamily="2" charset="-122"/>
              </a:rPr>
              <a:t> </a:t>
            </a:r>
          </a:p>
          <a:p>
            <a:pPr lvl="1" algn="just" eaLnBrk="1" hangingPunct="1">
              <a:lnSpc>
                <a:spcPct val="80000"/>
              </a:lnSpc>
            </a:pPr>
            <a:r>
              <a:rPr lang="en-US" altLang="zh-CN" sz="2000" i="1" smtClean="0">
                <a:ea typeface="SimSun" pitchFamily="2" charset="-122"/>
              </a:rPr>
              <a:t>Web Authoring </a:t>
            </a:r>
          </a:p>
          <a:p>
            <a:pPr eaLnBrk="1" hangingPunct="1">
              <a:lnSpc>
                <a:spcPct val="80000"/>
              </a:lnSpc>
            </a:pPr>
            <a:r>
              <a:rPr lang="en-US" altLang="zh-CN" sz="2400" b="1" smtClean="0">
                <a:ea typeface="SimSun" pitchFamily="2" charset="-122"/>
              </a:rPr>
              <a:t>Tantangan-tantangan Internet</a:t>
            </a:r>
          </a:p>
          <a:p>
            <a:pPr lvl="1" algn="just" eaLnBrk="1" hangingPunct="1">
              <a:lnSpc>
                <a:spcPct val="80000"/>
              </a:lnSpc>
            </a:pPr>
            <a:r>
              <a:rPr lang="en-US" altLang="zh-CN" sz="2000" smtClean="0">
                <a:ea typeface="SimSun" pitchFamily="2" charset="-122"/>
              </a:rPr>
              <a:t>Teknologi-Teknologi Baru</a:t>
            </a:r>
          </a:p>
          <a:p>
            <a:pPr lvl="1" algn="just" eaLnBrk="1" hangingPunct="1">
              <a:lnSpc>
                <a:spcPct val="80000"/>
              </a:lnSpc>
            </a:pPr>
            <a:r>
              <a:rPr lang="en-US" altLang="zh-CN" sz="2000" smtClean="0">
                <a:ea typeface="SimSun" pitchFamily="2" charset="-122"/>
              </a:rPr>
              <a:t>Peraturan Internet</a:t>
            </a:r>
          </a:p>
          <a:p>
            <a:pPr lvl="1" algn="just" eaLnBrk="1" hangingPunct="1">
              <a:lnSpc>
                <a:spcPct val="80000"/>
              </a:lnSpc>
            </a:pPr>
            <a:r>
              <a:rPr lang="en-US" altLang="zh-CN" sz="2000" smtClean="0">
                <a:ea typeface="SimSun" pitchFamily="2" charset="-122"/>
              </a:rPr>
              <a:t>Ekspansi Internet</a:t>
            </a:r>
          </a:p>
          <a:p>
            <a:pPr lvl="1" algn="just" eaLnBrk="1" hangingPunct="1">
              <a:lnSpc>
                <a:spcPct val="80000"/>
              </a:lnSpc>
            </a:pPr>
            <a:r>
              <a:rPr lang="en-US" altLang="zh-CN" sz="2000" smtClean="0">
                <a:ea typeface="SimSun" pitchFamily="2" charset="-122"/>
              </a:rPr>
              <a:t>Internet </a:t>
            </a:r>
            <a:r>
              <a:rPr lang="en-US" altLang="zh-CN" sz="2000" i="1" smtClean="0">
                <a:ea typeface="SimSun" pitchFamily="2" charset="-122"/>
              </a:rPr>
              <a:t>Privacy</a:t>
            </a:r>
            <a:endParaRPr lang="en-US" altLang="zh-CN" sz="2000" smtClean="0">
              <a:ea typeface="SimSun" pitchFamily="2" charset="-122"/>
            </a:endParaRPr>
          </a:p>
          <a:p>
            <a:pPr lvl="1" eaLnBrk="1" hangingPunct="1">
              <a:lnSpc>
                <a:spcPct val="80000"/>
              </a:lnSpc>
              <a:buFont typeface="Wingdings" pitchFamily="2" charset="2"/>
              <a:buNone/>
            </a:pPr>
            <a:endParaRPr lang="en-US" sz="13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eaLnBrk="1" hangingPunct="1"/>
            <a:r>
              <a:rPr lang="en-US" altLang="zh-CN" sz="3400" smtClean="0">
                <a:ea typeface="SimSun" pitchFamily="2" charset="-122"/>
              </a:rPr>
              <a:t>Sistem Fungsional, Perusahaan dan Interorganisasi</a:t>
            </a:r>
            <a:endParaRPr lang="en-US" sz="3400" smtClean="0"/>
          </a:p>
        </p:txBody>
      </p:sp>
      <p:sp>
        <p:nvSpPr>
          <p:cNvPr id="29699" name="Rectangle 3"/>
          <p:cNvSpPr>
            <a:spLocks noGrp="1" noChangeArrowheads="1"/>
          </p:cNvSpPr>
          <p:nvPr>
            <p:ph type="body" idx="1"/>
          </p:nvPr>
        </p:nvSpPr>
        <p:spPr/>
        <p:txBody>
          <a:bodyPr/>
          <a:lstStyle/>
          <a:p>
            <a:pPr algn="just" eaLnBrk="1" hangingPunct="1"/>
            <a:r>
              <a:rPr lang="en-US" altLang="zh-CN" sz="2600" b="1" smtClean="0">
                <a:ea typeface="SimSun" pitchFamily="2" charset="-122"/>
              </a:rPr>
              <a:t>Karakteristik Sistem Informasi Fungsional (</a:t>
            </a:r>
            <a:r>
              <a:rPr lang="en-US" altLang="zh-CN" sz="2600" b="1" i="1" smtClean="0">
                <a:ea typeface="SimSun" pitchFamily="2" charset="-122"/>
              </a:rPr>
              <a:t>Characteristics</a:t>
            </a:r>
            <a:r>
              <a:rPr lang="en-US" altLang="zh-CN" sz="2600" b="1" smtClean="0">
                <a:ea typeface="SimSun" pitchFamily="2" charset="-122"/>
              </a:rPr>
              <a:t> of </a:t>
            </a:r>
            <a:r>
              <a:rPr lang="en-US" altLang="zh-CN" sz="2600" b="1" i="1" smtClean="0">
                <a:ea typeface="SimSun" pitchFamily="2" charset="-122"/>
              </a:rPr>
              <a:t>Functional Information Systems</a:t>
            </a:r>
            <a:r>
              <a:rPr lang="en-US" altLang="zh-CN" sz="2600" b="1" smtClean="0">
                <a:ea typeface="SimSun" pitchFamily="2" charset="-122"/>
              </a:rPr>
              <a:t>)</a:t>
            </a:r>
          </a:p>
          <a:p>
            <a:pPr lvl="1" eaLnBrk="1" hangingPunct="1"/>
            <a:r>
              <a:rPr lang="en-US" altLang="zh-CN" sz="2400" smtClean="0">
                <a:ea typeface="SimSun" pitchFamily="2" charset="-122"/>
              </a:rPr>
              <a:t>terdiri dari beberapa subsistem </a:t>
            </a:r>
          </a:p>
          <a:p>
            <a:pPr lvl="1" eaLnBrk="1" hangingPunct="1"/>
            <a:r>
              <a:rPr lang="en-US" altLang="zh-CN" sz="2400" smtClean="0">
                <a:ea typeface="SimSun" pitchFamily="2" charset="-122"/>
              </a:rPr>
              <a:t>sistem informasi dependen </a:t>
            </a:r>
          </a:p>
          <a:p>
            <a:pPr lvl="1" eaLnBrk="1" hangingPunct="1"/>
            <a:r>
              <a:rPr lang="en-US" altLang="zh-CN" sz="2400" smtClean="0">
                <a:ea typeface="SimSun" pitchFamily="2" charset="-122"/>
              </a:rPr>
              <a:t>sistem informasi fungsional berhubungan satu sama lain </a:t>
            </a:r>
          </a:p>
          <a:p>
            <a:pPr lvl="1" eaLnBrk="1" hangingPunct="1"/>
            <a:r>
              <a:rPr lang="en-US" altLang="zh-CN" sz="2400" smtClean="0">
                <a:ea typeface="SimSun" pitchFamily="2" charset="-122"/>
              </a:rPr>
              <a:t>sistem informasi fungsional berhubungan dengan lingkungan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eaLnBrk="1" hangingPunct="1"/>
            <a:r>
              <a:rPr lang="en-US" altLang="zh-CN" sz="3400" smtClean="0">
                <a:ea typeface="SimSun" pitchFamily="2" charset="-122"/>
              </a:rPr>
              <a:t>Sistem Fungsional, Perusahaan dan Interorganisasi (</a:t>
            </a:r>
            <a:r>
              <a:rPr lang="en-US" altLang="zh-CN" sz="3400" i="1" smtClean="0">
                <a:ea typeface="SimSun" pitchFamily="2" charset="-122"/>
              </a:rPr>
              <a:t>cont.</a:t>
            </a:r>
            <a:r>
              <a:rPr lang="en-US" altLang="zh-CN" sz="3400" smtClean="0">
                <a:ea typeface="SimSun" pitchFamily="2" charset="-122"/>
              </a:rPr>
              <a:t>)</a:t>
            </a:r>
            <a:endParaRPr lang="en-US" sz="3400" smtClean="0"/>
          </a:p>
        </p:txBody>
      </p:sp>
      <p:sp>
        <p:nvSpPr>
          <p:cNvPr id="30723" name="Rectangle 3"/>
          <p:cNvSpPr>
            <a:spLocks noGrp="1" noChangeArrowheads="1"/>
          </p:cNvSpPr>
          <p:nvPr>
            <p:ph type="body" idx="1"/>
          </p:nvPr>
        </p:nvSpPr>
        <p:spPr>
          <a:xfrm>
            <a:off x="566738" y="1752600"/>
            <a:ext cx="8001000" cy="4648200"/>
          </a:xfrm>
        </p:spPr>
        <p:txBody>
          <a:bodyPr/>
          <a:lstStyle/>
          <a:p>
            <a:pPr eaLnBrk="1" hangingPunct="1">
              <a:lnSpc>
                <a:spcPct val="90000"/>
              </a:lnSpc>
            </a:pPr>
            <a:r>
              <a:rPr lang="en-US" altLang="zh-CN" sz="2600" b="1" smtClean="0">
                <a:ea typeface="SimSun" pitchFamily="2" charset="-122"/>
              </a:rPr>
              <a:t>Sistem Informasi Manajemen (SIM)</a:t>
            </a:r>
          </a:p>
          <a:p>
            <a:pPr lvl="1" eaLnBrk="1" hangingPunct="1">
              <a:lnSpc>
                <a:spcPct val="90000"/>
              </a:lnSpc>
            </a:pPr>
            <a:r>
              <a:rPr lang="en-US" smtClean="0"/>
              <a:t>Pengertian</a:t>
            </a:r>
          </a:p>
          <a:p>
            <a:pPr lvl="1" eaLnBrk="1" hangingPunct="1">
              <a:lnSpc>
                <a:spcPct val="90000"/>
              </a:lnSpc>
            </a:pPr>
            <a:r>
              <a:rPr lang="en-US" smtClean="0"/>
              <a:t>Hasil SIM :</a:t>
            </a:r>
          </a:p>
          <a:p>
            <a:pPr lvl="2" eaLnBrk="1" hangingPunct="1">
              <a:lnSpc>
                <a:spcPct val="90000"/>
              </a:lnSpc>
            </a:pPr>
            <a:r>
              <a:rPr lang="en-US" altLang="zh-CN" i="1" smtClean="0">
                <a:ea typeface="SimSun" pitchFamily="2" charset="-122"/>
              </a:rPr>
              <a:t>Routine, Scheduled Reports</a:t>
            </a:r>
            <a:r>
              <a:rPr lang="en-US" altLang="zh-CN" smtClean="0">
                <a:ea typeface="SimSun" pitchFamily="2" charset="-122"/>
              </a:rPr>
              <a:t> </a:t>
            </a:r>
          </a:p>
          <a:p>
            <a:pPr lvl="2" eaLnBrk="1" hangingPunct="1">
              <a:lnSpc>
                <a:spcPct val="90000"/>
              </a:lnSpc>
            </a:pPr>
            <a:r>
              <a:rPr lang="en-US" altLang="zh-CN" i="1" smtClean="0">
                <a:ea typeface="SimSun" pitchFamily="2" charset="-122"/>
              </a:rPr>
              <a:t>Ad-hoc/ Demand Reports</a:t>
            </a:r>
            <a:r>
              <a:rPr lang="en-US" altLang="zh-CN" smtClean="0">
                <a:ea typeface="SimSun" pitchFamily="2" charset="-122"/>
              </a:rPr>
              <a:t> </a:t>
            </a:r>
          </a:p>
          <a:p>
            <a:pPr lvl="2" eaLnBrk="1" hangingPunct="1">
              <a:lnSpc>
                <a:spcPct val="90000"/>
              </a:lnSpc>
            </a:pPr>
            <a:r>
              <a:rPr lang="en-US" altLang="zh-CN" i="1" smtClean="0">
                <a:ea typeface="SimSun" pitchFamily="2" charset="-122"/>
              </a:rPr>
              <a:t>Exception Reports</a:t>
            </a:r>
            <a:r>
              <a:rPr lang="en-US" altLang="zh-CN" smtClean="0">
                <a:ea typeface="SimSun" pitchFamily="2" charset="-122"/>
              </a:rPr>
              <a:t> </a:t>
            </a:r>
          </a:p>
          <a:p>
            <a:pPr eaLnBrk="1" hangingPunct="1">
              <a:lnSpc>
                <a:spcPct val="90000"/>
              </a:lnSpc>
            </a:pPr>
            <a:r>
              <a:rPr lang="en-US" altLang="zh-CN" sz="2600" b="1" i="1" smtClean="0">
                <a:ea typeface="SimSun" pitchFamily="2" charset="-122"/>
              </a:rPr>
              <a:t>Transaction Processing Information System</a:t>
            </a:r>
            <a:r>
              <a:rPr lang="en-US" altLang="zh-CN" sz="2600" b="1" smtClean="0">
                <a:ea typeface="SimSun" pitchFamily="2" charset="-122"/>
              </a:rPr>
              <a:t> </a:t>
            </a:r>
            <a:endParaRPr lang="en-US" sz="2600" b="1" smtClean="0"/>
          </a:p>
          <a:p>
            <a:pPr lvl="1" eaLnBrk="1" hangingPunct="1">
              <a:lnSpc>
                <a:spcPct val="90000"/>
              </a:lnSpc>
            </a:pPr>
            <a:r>
              <a:rPr lang="en-US" sz="2200" smtClean="0"/>
              <a:t>Proses:</a:t>
            </a:r>
          </a:p>
          <a:p>
            <a:pPr lvl="2" eaLnBrk="1" hangingPunct="1">
              <a:lnSpc>
                <a:spcPct val="90000"/>
              </a:lnSpc>
            </a:pPr>
            <a:r>
              <a:rPr lang="en-US" altLang="zh-CN" i="1" smtClean="0">
                <a:ea typeface="SimSun" pitchFamily="2" charset="-122"/>
              </a:rPr>
              <a:t>Batch Processing</a:t>
            </a:r>
          </a:p>
          <a:p>
            <a:pPr lvl="2" eaLnBrk="1" hangingPunct="1">
              <a:lnSpc>
                <a:spcPct val="90000"/>
              </a:lnSpc>
            </a:pPr>
            <a:r>
              <a:rPr lang="en-US" altLang="zh-CN" i="1" smtClean="0">
                <a:ea typeface="SimSun" pitchFamily="2" charset="-122"/>
              </a:rPr>
              <a:t>Online Processing</a:t>
            </a:r>
            <a:endParaRPr lang="en-US" i="1"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eaLnBrk="1" hangingPunct="1"/>
            <a:r>
              <a:rPr lang="en-US" altLang="zh-CN" sz="3400" smtClean="0">
                <a:ea typeface="SimSun" pitchFamily="2" charset="-122"/>
              </a:rPr>
              <a:t>Sistem Fungsional, Perusahaan dan Interorganisasi (</a:t>
            </a:r>
            <a:r>
              <a:rPr lang="en-US" altLang="zh-CN" sz="3400" i="1" smtClean="0">
                <a:ea typeface="SimSun" pitchFamily="2" charset="-122"/>
              </a:rPr>
              <a:t>cont.</a:t>
            </a:r>
            <a:r>
              <a:rPr lang="en-US" altLang="zh-CN" sz="3400" smtClean="0">
                <a:ea typeface="SimSun" pitchFamily="2" charset="-122"/>
              </a:rPr>
              <a:t>)</a:t>
            </a:r>
            <a:endParaRPr lang="en-US" sz="3400" smtClean="0"/>
          </a:p>
        </p:txBody>
      </p:sp>
      <p:sp>
        <p:nvSpPr>
          <p:cNvPr id="31747" name="Rectangle 3"/>
          <p:cNvSpPr>
            <a:spLocks noGrp="1" noChangeArrowheads="1"/>
          </p:cNvSpPr>
          <p:nvPr>
            <p:ph type="body" idx="1"/>
          </p:nvPr>
        </p:nvSpPr>
        <p:spPr>
          <a:xfrm>
            <a:off x="566738" y="1752600"/>
            <a:ext cx="8001000" cy="4648200"/>
          </a:xfrm>
        </p:spPr>
        <p:txBody>
          <a:bodyPr/>
          <a:lstStyle/>
          <a:p>
            <a:pPr eaLnBrk="1" hangingPunct="1"/>
            <a:r>
              <a:rPr lang="en-US" altLang="zh-CN" sz="2600" b="1" smtClean="0">
                <a:ea typeface="SimSun" pitchFamily="2" charset="-122"/>
              </a:rPr>
              <a:t>Beberapa Modul TPS:</a:t>
            </a:r>
          </a:p>
          <a:p>
            <a:pPr lvl="1" eaLnBrk="1" hangingPunct="1"/>
            <a:r>
              <a:rPr lang="en-US" altLang="zh-CN" sz="2400" i="1" smtClean="0">
                <a:ea typeface="SimSun" pitchFamily="2" charset="-122"/>
              </a:rPr>
              <a:t>Order Processing</a:t>
            </a:r>
          </a:p>
          <a:p>
            <a:pPr lvl="1" eaLnBrk="1" hangingPunct="1"/>
            <a:r>
              <a:rPr lang="en-US" altLang="zh-CN" sz="2400" i="1" smtClean="0">
                <a:ea typeface="SimSun" pitchFamily="2" charset="-122"/>
              </a:rPr>
              <a:t>The Ledger (Buku Besar)</a:t>
            </a:r>
          </a:p>
          <a:p>
            <a:pPr lvl="1" eaLnBrk="1" hangingPunct="1"/>
            <a:r>
              <a:rPr lang="en-US" altLang="zh-CN" sz="2400" i="1" smtClean="0">
                <a:ea typeface="SimSun" pitchFamily="2" charset="-122"/>
              </a:rPr>
              <a:t>Accounts Payable and Receivable</a:t>
            </a:r>
          </a:p>
          <a:p>
            <a:pPr lvl="1" eaLnBrk="1" hangingPunct="1"/>
            <a:r>
              <a:rPr lang="en-US" altLang="zh-CN" sz="2400" i="1" smtClean="0">
                <a:ea typeface="SimSun" pitchFamily="2" charset="-122"/>
              </a:rPr>
              <a:t>Inventory Management, Receiving and Shipping of Goods</a:t>
            </a:r>
          </a:p>
          <a:p>
            <a:pPr lvl="1" eaLnBrk="1" hangingPunct="1"/>
            <a:r>
              <a:rPr lang="en-US" altLang="zh-CN" sz="2400" i="1" smtClean="0">
                <a:ea typeface="SimSun" pitchFamily="2" charset="-122"/>
              </a:rPr>
              <a:t>Payroll</a:t>
            </a:r>
          </a:p>
          <a:p>
            <a:pPr lvl="1" eaLnBrk="1" hangingPunct="1"/>
            <a:r>
              <a:rPr lang="en-US" altLang="zh-CN" sz="2400" i="1" smtClean="0">
                <a:ea typeface="SimSun" pitchFamily="2" charset="-122"/>
              </a:rPr>
              <a:t>Periodic Reports and Statements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3400" smtClean="0">
                <a:solidFill>
                  <a:schemeClr val="accent2"/>
                </a:solidFill>
              </a:rPr>
              <a:t>Computer Base Information System</a:t>
            </a:r>
          </a:p>
        </p:txBody>
      </p:sp>
      <p:pic>
        <p:nvPicPr>
          <p:cNvPr id="5123" name="Picture 4"/>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228600" y="1295400"/>
            <a:ext cx="8915400" cy="5105400"/>
          </a:xfr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eaLnBrk="1" hangingPunct="1"/>
            <a:r>
              <a:rPr lang="en-US" altLang="zh-CN" sz="3400" smtClean="0">
                <a:ea typeface="SimSun" pitchFamily="2" charset="-122"/>
              </a:rPr>
              <a:t>Sistem Fungsional, Perusahaan dan Interorganisasi (</a:t>
            </a:r>
            <a:r>
              <a:rPr lang="en-US" altLang="zh-CN" sz="3400" i="1" smtClean="0">
                <a:ea typeface="SimSun" pitchFamily="2" charset="-122"/>
              </a:rPr>
              <a:t>cont.</a:t>
            </a:r>
            <a:r>
              <a:rPr lang="en-US" altLang="zh-CN" sz="3400" smtClean="0">
                <a:ea typeface="SimSun" pitchFamily="2" charset="-122"/>
              </a:rPr>
              <a:t>)</a:t>
            </a:r>
            <a:endParaRPr lang="en-US" sz="3400" smtClean="0"/>
          </a:p>
        </p:txBody>
      </p:sp>
      <p:sp>
        <p:nvSpPr>
          <p:cNvPr id="32771" name="Rectangle 3"/>
          <p:cNvSpPr>
            <a:spLocks noGrp="1" noChangeArrowheads="1"/>
          </p:cNvSpPr>
          <p:nvPr>
            <p:ph type="body" idx="1"/>
          </p:nvPr>
        </p:nvSpPr>
        <p:spPr>
          <a:xfrm>
            <a:off x="566738" y="1600200"/>
            <a:ext cx="8001000" cy="4648200"/>
          </a:xfrm>
        </p:spPr>
        <p:txBody>
          <a:bodyPr/>
          <a:lstStyle/>
          <a:p>
            <a:pPr eaLnBrk="1" hangingPunct="1"/>
            <a:r>
              <a:rPr lang="en-US" altLang="zh-CN" sz="2600" b="1" smtClean="0">
                <a:ea typeface="SimSun" pitchFamily="2" charset="-122"/>
              </a:rPr>
              <a:t>Sistem Akuntansi dan Keuangan</a:t>
            </a:r>
          </a:p>
          <a:p>
            <a:pPr lvl="1" algn="just" eaLnBrk="1" hangingPunct="1"/>
            <a:r>
              <a:rPr lang="en-US" altLang="zh-CN" sz="2200" i="1" smtClean="0">
                <a:ea typeface="SimSun" pitchFamily="2" charset="-122"/>
              </a:rPr>
              <a:t>Anggaran dan Perencanaan Keuangan (Financial Planning and Budgeting)</a:t>
            </a:r>
          </a:p>
          <a:p>
            <a:pPr lvl="2" algn="just" eaLnBrk="1" hangingPunct="1"/>
            <a:r>
              <a:rPr lang="en-US" altLang="zh-CN" sz="2000" smtClean="0">
                <a:ea typeface="SimSun" pitchFamily="2" charset="-122"/>
              </a:rPr>
              <a:t>Prediksi atau Ramalan Keuangan dan Ekonomi</a:t>
            </a:r>
            <a:r>
              <a:rPr lang="en-US" altLang="zh-CN" sz="2000" i="1" smtClean="0">
                <a:ea typeface="SimSun" pitchFamily="2" charset="-122"/>
              </a:rPr>
              <a:t> (Economic dan Financial Forecasting)</a:t>
            </a:r>
          </a:p>
          <a:p>
            <a:pPr lvl="2" algn="just" eaLnBrk="1" hangingPunct="1"/>
            <a:r>
              <a:rPr lang="en-US" altLang="zh-CN" sz="2000" smtClean="0">
                <a:ea typeface="SimSun" pitchFamily="2" charset="-122"/>
              </a:rPr>
              <a:t>Anggaran</a:t>
            </a:r>
            <a:r>
              <a:rPr lang="en-US" altLang="zh-CN" sz="2000" i="1" smtClean="0">
                <a:ea typeface="SimSun" pitchFamily="2" charset="-122"/>
              </a:rPr>
              <a:t> (Budgeting)</a:t>
            </a:r>
          </a:p>
          <a:p>
            <a:pPr lvl="1" algn="just" eaLnBrk="1" hangingPunct="1"/>
            <a:r>
              <a:rPr lang="en-US" altLang="zh-CN" sz="2200" i="1" smtClean="0">
                <a:ea typeface="SimSun" pitchFamily="2" charset="-122"/>
              </a:rPr>
              <a:t>Manajemen Investasi (Investment Management)</a:t>
            </a:r>
            <a:r>
              <a:rPr lang="en-US" altLang="zh-CN" sz="2200" smtClean="0">
                <a:ea typeface="SimSun" pitchFamily="2" charset="-122"/>
              </a:rPr>
              <a:t> </a:t>
            </a:r>
          </a:p>
          <a:p>
            <a:pPr lvl="1" algn="just" eaLnBrk="1" hangingPunct="1"/>
            <a:r>
              <a:rPr lang="en-US" altLang="zh-CN" sz="2200" smtClean="0">
                <a:ea typeface="SimSun" pitchFamily="2" charset="-122"/>
              </a:rPr>
              <a:t>Kontrol terhadap Keuangan (</a:t>
            </a:r>
            <a:r>
              <a:rPr lang="en-US" altLang="zh-CN" sz="2200" i="1" smtClean="0">
                <a:ea typeface="SimSun" pitchFamily="2" charset="-122"/>
              </a:rPr>
              <a:t>Financial Controls</a:t>
            </a:r>
            <a:r>
              <a:rPr lang="en-US" altLang="zh-CN" sz="2200" smtClean="0">
                <a:ea typeface="SimSun" pitchFamily="2" charset="-122"/>
              </a:rPr>
              <a:t>)</a:t>
            </a:r>
          </a:p>
          <a:p>
            <a:pPr lvl="2" algn="just" eaLnBrk="1" hangingPunct="1"/>
            <a:r>
              <a:rPr lang="en-US" altLang="zh-CN" sz="2000" i="1" smtClean="0">
                <a:ea typeface="SimSun" pitchFamily="2" charset="-122"/>
              </a:rPr>
              <a:t>Budgetary Control </a:t>
            </a:r>
          </a:p>
          <a:p>
            <a:pPr lvl="2" algn="just" eaLnBrk="1" hangingPunct="1"/>
            <a:r>
              <a:rPr lang="en-US" altLang="zh-CN" sz="2000" i="1" smtClean="0">
                <a:ea typeface="SimSun" pitchFamily="2" charset="-122"/>
              </a:rPr>
              <a:t>Auditing</a:t>
            </a:r>
          </a:p>
          <a:p>
            <a:pPr lvl="2" algn="just" eaLnBrk="1" hangingPunct="1"/>
            <a:r>
              <a:rPr lang="en-US" altLang="zh-CN" sz="2000" smtClean="0">
                <a:ea typeface="SimSun" pitchFamily="2" charset="-122"/>
              </a:rPr>
              <a:t>Analisis Kesehatan Keuangan</a:t>
            </a:r>
          </a:p>
          <a:p>
            <a:pPr lvl="2" algn="just" eaLnBrk="1" hangingPunct="1"/>
            <a:r>
              <a:rPr lang="en-US" altLang="zh-CN" sz="2000" smtClean="0">
                <a:ea typeface="SimSun" pitchFamily="2" charset="-122"/>
              </a:rPr>
              <a:t>Analisis Keuangan dan Pengawasan Biaya</a:t>
            </a:r>
          </a:p>
          <a:p>
            <a:pPr lvl="1" eaLnBrk="1" hangingPunct="1"/>
            <a:endParaRPr lang="en-US" altLang="zh-CN" sz="2000" smtClean="0">
              <a:ea typeface="SimSun" pitchFamily="2"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eaLnBrk="1" hangingPunct="1"/>
            <a:r>
              <a:rPr lang="en-US" altLang="zh-CN" sz="3400" smtClean="0">
                <a:ea typeface="SimSun" pitchFamily="2" charset="-122"/>
              </a:rPr>
              <a:t>Sistem Fungsional, Perusahaan dan Interorganisasi (</a:t>
            </a:r>
            <a:r>
              <a:rPr lang="en-US" altLang="zh-CN" sz="3400" i="1" smtClean="0">
                <a:ea typeface="SimSun" pitchFamily="2" charset="-122"/>
              </a:rPr>
              <a:t>cont.</a:t>
            </a:r>
            <a:r>
              <a:rPr lang="en-US" altLang="zh-CN" sz="3400" smtClean="0">
                <a:ea typeface="SimSun" pitchFamily="2" charset="-122"/>
              </a:rPr>
              <a:t>)</a:t>
            </a:r>
            <a:endParaRPr lang="en-US" sz="3400" smtClean="0"/>
          </a:p>
        </p:txBody>
      </p:sp>
      <p:sp>
        <p:nvSpPr>
          <p:cNvPr id="33795" name="Rectangle 3"/>
          <p:cNvSpPr>
            <a:spLocks noGrp="1" noChangeArrowheads="1"/>
          </p:cNvSpPr>
          <p:nvPr>
            <p:ph type="body" idx="1"/>
          </p:nvPr>
        </p:nvSpPr>
        <p:spPr>
          <a:xfrm>
            <a:off x="566738" y="1600200"/>
            <a:ext cx="8001000" cy="4648200"/>
          </a:xfrm>
        </p:spPr>
        <p:txBody>
          <a:bodyPr/>
          <a:lstStyle/>
          <a:p>
            <a:pPr eaLnBrk="1" hangingPunct="1">
              <a:lnSpc>
                <a:spcPct val="80000"/>
              </a:lnSpc>
            </a:pPr>
            <a:r>
              <a:rPr lang="en-US" altLang="zh-CN" sz="2600" b="1" smtClean="0">
                <a:ea typeface="SimSun" pitchFamily="2" charset="-122"/>
              </a:rPr>
              <a:t>Sistem Penjualan dan Pemasaran (</a:t>
            </a:r>
            <a:r>
              <a:rPr lang="en-US" altLang="zh-CN" sz="2600" b="1" i="1" smtClean="0">
                <a:ea typeface="SimSun" pitchFamily="2" charset="-122"/>
              </a:rPr>
              <a:t>Marketing and Sales System</a:t>
            </a:r>
            <a:r>
              <a:rPr lang="en-US" altLang="zh-CN" sz="2600" b="1" smtClean="0">
                <a:ea typeface="SimSun" pitchFamily="2" charset="-122"/>
              </a:rPr>
              <a:t>)</a:t>
            </a:r>
          </a:p>
          <a:p>
            <a:pPr lvl="1" eaLnBrk="1" hangingPunct="1">
              <a:lnSpc>
                <a:spcPct val="80000"/>
              </a:lnSpc>
            </a:pPr>
            <a:r>
              <a:rPr lang="en-US" altLang="zh-CN" sz="2200" i="1" smtClean="0">
                <a:ea typeface="SimSun" pitchFamily="2" charset="-122"/>
              </a:rPr>
              <a:t>Customer Service</a:t>
            </a:r>
            <a:r>
              <a:rPr lang="en-US" altLang="zh-CN" sz="2200" smtClean="0">
                <a:ea typeface="SimSun" pitchFamily="2" charset="-122"/>
              </a:rPr>
              <a:t> (Layanan Terhadap Pelanggan)</a:t>
            </a:r>
          </a:p>
          <a:p>
            <a:pPr lvl="2" eaLnBrk="1" hangingPunct="1">
              <a:lnSpc>
                <a:spcPct val="80000"/>
              </a:lnSpc>
            </a:pPr>
            <a:r>
              <a:rPr lang="en-US" altLang="zh-CN" sz="2100" smtClean="0">
                <a:ea typeface="SimSun" pitchFamily="2" charset="-122"/>
              </a:rPr>
              <a:t>Analisis profil dan kegemaran pelanggan </a:t>
            </a:r>
          </a:p>
          <a:p>
            <a:pPr lvl="2" eaLnBrk="1" hangingPunct="1">
              <a:lnSpc>
                <a:spcPct val="80000"/>
              </a:lnSpc>
            </a:pPr>
            <a:r>
              <a:rPr lang="en-US" altLang="zh-CN" sz="2100" i="1" smtClean="0">
                <a:ea typeface="SimSun" pitchFamily="2" charset="-122"/>
              </a:rPr>
              <a:t>Mass Cutomization</a:t>
            </a:r>
          </a:p>
          <a:p>
            <a:pPr lvl="2" eaLnBrk="1" hangingPunct="1">
              <a:lnSpc>
                <a:spcPct val="80000"/>
              </a:lnSpc>
            </a:pPr>
            <a:r>
              <a:rPr lang="en-US" altLang="zh-CN" sz="2100" i="1" smtClean="0">
                <a:ea typeface="SimSun" pitchFamily="2" charset="-122"/>
              </a:rPr>
              <a:t>Targeted Advertising on the Web</a:t>
            </a:r>
          </a:p>
          <a:p>
            <a:pPr lvl="2" eaLnBrk="1" hangingPunct="1">
              <a:lnSpc>
                <a:spcPct val="80000"/>
              </a:lnSpc>
            </a:pPr>
            <a:r>
              <a:rPr lang="en-US" altLang="zh-CN" sz="2100" i="1" smtClean="0">
                <a:ea typeface="SimSun" pitchFamily="2" charset="-122"/>
              </a:rPr>
              <a:t>Customer Inquiry Systems and Automated Help Desk</a:t>
            </a:r>
          </a:p>
          <a:p>
            <a:pPr lvl="1" eaLnBrk="1" hangingPunct="1">
              <a:lnSpc>
                <a:spcPct val="80000"/>
              </a:lnSpc>
            </a:pPr>
            <a:r>
              <a:rPr lang="en-US" altLang="zh-CN" sz="2200" i="1" smtClean="0">
                <a:ea typeface="SimSun" pitchFamily="2" charset="-122"/>
              </a:rPr>
              <a:t>Telemarketing</a:t>
            </a:r>
          </a:p>
          <a:p>
            <a:pPr lvl="2" eaLnBrk="1" hangingPunct="1">
              <a:lnSpc>
                <a:spcPct val="80000"/>
              </a:lnSpc>
            </a:pPr>
            <a:r>
              <a:rPr lang="en-US" altLang="zh-CN" sz="2100" i="1" smtClean="0">
                <a:ea typeface="SimSun" pitchFamily="2" charset="-122"/>
              </a:rPr>
              <a:t>Advertising and Reaching Customer</a:t>
            </a:r>
            <a:r>
              <a:rPr lang="en-US" altLang="zh-CN" sz="2100" smtClean="0">
                <a:ea typeface="SimSun" pitchFamily="2" charset="-122"/>
              </a:rPr>
              <a:t> </a:t>
            </a:r>
          </a:p>
          <a:p>
            <a:pPr lvl="2" eaLnBrk="1" hangingPunct="1">
              <a:lnSpc>
                <a:spcPct val="80000"/>
              </a:lnSpc>
            </a:pPr>
            <a:r>
              <a:rPr lang="en-US" altLang="zh-CN" sz="2100" smtClean="0">
                <a:ea typeface="SimSun" pitchFamily="2" charset="-122"/>
              </a:rPr>
              <a:t>Proses Pemesanan</a:t>
            </a:r>
          </a:p>
          <a:p>
            <a:pPr lvl="2" eaLnBrk="1" hangingPunct="1">
              <a:lnSpc>
                <a:spcPct val="80000"/>
              </a:lnSpc>
            </a:pPr>
            <a:r>
              <a:rPr lang="en-US" altLang="zh-CN" sz="2100" smtClean="0">
                <a:ea typeface="SimSun" pitchFamily="2" charset="-122"/>
              </a:rPr>
              <a:t>Layanan tehadap Pelanggan</a:t>
            </a:r>
          </a:p>
          <a:p>
            <a:pPr lvl="2" eaLnBrk="1" hangingPunct="1">
              <a:lnSpc>
                <a:spcPct val="80000"/>
              </a:lnSpc>
            </a:pPr>
            <a:r>
              <a:rPr lang="en-US" altLang="zh-CN" sz="2100" smtClean="0">
                <a:ea typeface="SimSun" pitchFamily="2" charset="-122"/>
              </a:rPr>
              <a:t>Dukungan Penjalan</a:t>
            </a:r>
          </a:p>
          <a:p>
            <a:pPr lvl="2" eaLnBrk="1" hangingPunct="1">
              <a:lnSpc>
                <a:spcPct val="80000"/>
              </a:lnSpc>
            </a:pPr>
            <a:r>
              <a:rPr lang="en-US" altLang="zh-CN" sz="2100" smtClean="0">
                <a:ea typeface="SimSun" pitchFamily="2" charset="-122"/>
              </a:rPr>
              <a:t>Manajemen </a:t>
            </a:r>
            <a:r>
              <a:rPr lang="en-US" altLang="zh-CN" sz="2100" i="1" smtClean="0">
                <a:ea typeface="SimSun" pitchFamily="2" charset="-122"/>
              </a:rPr>
              <a:t>Account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eaLnBrk="1" hangingPunct="1"/>
            <a:r>
              <a:rPr lang="en-US" altLang="zh-CN" sz="3400" smtClean="0">
                <a:ea typeface="SimSun" pitchFamily="2" charset="-122"/>
              </a:rPr>
              <a:t>Sistem Fungsional, Perusahaan dan Interorganisasi (</a:t>
            </a:r>
            <a:r>
              <a:rPr lang="en-US" altLang="zh-CN" sz="3400" i="1" smtClean="0">
                <a:ea typeface="SimSun" pitchFamily="2" charset="-122"/>
              </a:rPr>
              <a:t>cont.</a:t>
            </a:r>
            <a:r>
              <a:rPr lang="en-US" altLang="zh-CN" sz="3400" smtClean="0">
                <a:ea typeface="SimSun" pitchFamily="2" charset="-122"/>
              </a:rPr>
              <a:t>)</a:t>
            </a:r>
            <a:endParaRPr lang="en-US" sz="3400" smtClean="0"/>
          </a:p>
        </p:txBody>
      </p:sp>
      <p:sp>
        <p:nvSpPr>
          <p:cNvPr id="34819" name="Rectangle 3"/>
          <p:cNvSpPr>
            <a:spLocks noGrp="1" noChangeArrowheads="1"/>
          </p:cNvSpPr>
          <p:nvPr>
            <p:ph type="body" idx="1"/>
          </p:nvPr>
        </p:nvSpPr>
        <p:spPr>
          <a:xfrm>
            <a:off x="566738" y="1600200"/>
            <a:ext cx="8001000" cy="4648200"/>
          </a:xfrm>
        </p:spPr>
        <p:txBody>
          <a:bodyPr/>
          <a:lstStyle/>
          <a:p>
            <a:pPr lvl="1" eaLnBrk="1" hangingPunct="1"/>
            <a:r>
              <a:rPr lang="en-US" altLang="zh-CN" i="1" smtClean="0">
                <a:ea typeface="SimSun" pitchFamily="2" charset="-122"/>
              </a:rPr>
              <a:t>Distribution Channels Management</a:t>
            </a:r>
          </a:p>
          <a:p>
            <a:pPr lvl="1" eaLnBrk="1" hangingPunct="1"/>
            <a:r>
              <a:rPr lang="en-US" altLang="zh-CN" i="1" smtClean="0">
                <a:ea typeface="SimSun" pitchFamily="2" charset="-122"/>
              </a:rPr>
              <a:t>Marketing Management</a:t>
            </a:r>
          </a:p>
          <a:p>
            <a:pPr lvl="2" eaLnBrk="1" hangingPunct="1"/>
            <a:r>
              <a:rPr lang="en-US" altLang="zh-CN" i="1" smtClean="0">
                <a:ea typeface="SimSun" pitchFamily="2" charset="-122"/>
              </a:rPr>
              <a:t>Pricing of Product or Services</a:t>
            </a:r>
          </a:p>
          <a:p>
            <a:pPr lvl="2" eaLnBrk="1" hangingPunct="1"/>
            <a:r>
              <a:rPr lang="en-US" altLang="zh-CN" i="1" smtClean="0">
                <a:ea typeface="SimSun" pitchFamily="2" charset="-122"/>
              </a:rPr>
              <a:t>Salesperson Productivity</a:t>
            </a:r>
          </a:p>
          <a:p>
            <a:pPr lvl="2" eaLnBrk="1" hangingPunct="1"/>
            <a:r>
              <a:rPr lang="en-US" altLang="zh-CN" i="1" smtClean="0">
                <a:ea typeface="SimSun" pitchFamily="2" charset="-122"/>
              </a:rPr>
              <a:t>Product-Customer Profitability Analysis</a:t>
            </a:r>
          </a:p>
          <a:p>
            <a:pPr lvl="2" eaLnBrk="1" hangingPunct="1"/>
            <a:r>
              <a:rPr lang="en-US" altLang="zh-CN" i="1" smtClean="0">
                <a:ea typeface="SimSun" pitchFamily="2" charset="-122"/>
              </a:rPr>
              <a:t>Sales Analysis and Trends</a:t>
            </a:r>
          </a:p>
          <a:p>
            <a:pPr algn="just" eaLnBrk="1" hangingPunct="1"/>
            <a:r>
              <a:rPr lang="en-US" altLang="zh-CN" sz="2600" b="1" i="1" smtClean="0">
                <a:ea typeface="SimSun" pitchFamily="2" charset="-122"/>
              </a:rPr>
              <a:t>Customer Relationship Management (CRM)</a:t>
            </a:r>
          </a:p>
          <a:p>
            <a:pPr eaLnBrk="1" hangingPunct="1"/>
            <a:endParaRPr lang="en-US" altLang="zh-CN" sz="2600" i="1" smtClean="0">
              <a:ea typeface="SimSun" pitchFamily="2"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ctr" eaLnBrk="1" hangingPunct="1"/>
            <a:r>
              <a:rPr lang="en-US" altLang="zh-CN" sz="3400" smtClean="0">
                <a:ea typeface="SimSun" pitchFamily="2" charset="-122"/>
              </a:rPr>
              <a:t>Sistem Fungsional, Perusahaan dan Interorganisasi (</a:t>
            </a:r>
            <a:r>
              <a:rPr lang="en-US" altLang="zh-CN" sz="3400" i="1" smtClean="0">
                <a:ea typeface="SimSun" pitchFamily="2" charset="-122"/>
              </a:rPr>
              <a:t>cont.</a:t>
            </a:r>
            <a:r>
              <a:rPr lang="en-US" altLang="zh-CN" sz="3400" smtClean="0">
                <a:ea typeface="SimSun" pitchFamily="2" charset="-122"/>
              </a:rPr>
              <a:t>)</a:t>
            </a:r>
            <a:endParaRPr lang="en-US" sz="3400" smtClean="0"/>
          </a:p>
        </p:txBody>
      </p:sp>
      <p:sp>
        <p:nvSpPr>
          <p:cNvPr id="35843" name="Rectangle 3"/>
          <p:cNvSpPr>
            <a:spLocks noGrp="1" noChangeArrowheads="1"/>
          </p:cNvSpPr>
          <p:nvPr>
            <p:ph type="body" idx="1"/>
          </p:nvPr>
        </p:nvSpPr>
        <p:spPr>
          <a:xfrm>
            <a:off x="566738" y="1600200"/>
            <a:ext cx="8001000" cy="4648200"/>
          </a:xfrm>
        </p:spPr>
        <p:txBody>
          <a:bodyPr/>
          <a:lstStyle/>
          <a:p>
            <a:pPr eaLnBrk="1" hangingPunct="1"/>
            <a:r>
              <a:rPr lang="en-US" altLang="zh-CN" sz="2600" b="1" smtClean="0">
                <a:ea typeface="SimSun" pitchFamily="2" charset="-122"/>
              </a:rPr>
              <a:t>Sistem Manajemen Operasi dan Produksi</a:t>
            </a:r>
          </a:p>
          <a:p>
            <a:pPr lvl="1" algn="just" eaLnBrk="1" hangingPunct="1"/>
            <a:r>
              <a:rPr lang="en-US" altLang="zh-CN" sz="2200" smtClean="0">
                <a:ea typeface="SimSun" pitchFamily="2" charset="-122"/>
              </a:rPr>
              <a:t>Manajemen Logistik dan Material</a:t>
            </a:r>
          </a:p>
          <a:p>
            <a:pPr lvl="1" algn="just" eaLnBrk="1" hangingPunct="1"/>
            <a:r>
              <a:rPr lang="en-US" altLang="zh-CN" sz="2200" smtClean="0">
                <a:ea typeface="SimSun" pitchFamily="2" charset="-122"/>
              </a:rPr>
              <a:t>Perencanaan Produksi/Operasi(</a:t>
            </a:r>
            <a:r>
              <a:rPr lang="en-US" altLang="zh-CN" sz="2200" i="1" smtClean="0">
                <a:ea typeface="SimSun" pitchFamily="2" charset="-122"/>
              </a:rPr>
              <a:t>Planning</a:t>
            </a:r>
          </a:p>
          <a:p>
            <a:pPr lvl="1" algn="just" eaLnBrk="1" hangingPunct="1">
              <a:buFont typeface="Wingdings" pitchFamily="2" charset="2"/>
              <a:buNone/>
            </a:pPr>
            <a:r>
              <a:rPr lang="en-US" altLang="zh-CN" sz="2200" i="1" smtClean="0">
                <a:ea typeface="SimSun" pitchFamily="2" charset="-122"/>
              </a:rPr>
              <a:t> 	Production / Operations</a:t>
            </a:r>
            <a:r>
              <a:rPr lang="en-US" altLang="zh-CN" sz="2200" smtClean="0">
                <a:ea typeface="SimSun" pitchFamily="2" charset="-122"/>
              </a:rPr>
              <a:t>)</a:t>
            </a:r>
          </a:p>
          <a:p>
            <a:pPr lvl="1" algn="just" eaLnBrk="1" hangingPunct="1"/>
            <a:r>
              <a:rPr lang="en-US" altLang="zh-CN" sz="2200" smtClean="0">
                <a:ea typeface="SimSun" pitchFamily="2" charset="-122"/>
              </a:rPr>
              <a:t>Rancangan Kerja dan Manufaktur yang otomatis (</a:t>
            </a:r>
            <a:r>
              <a:rPr lang="en-US" altLang="zh-CN" sz="2200" i="1" smtClean="0">
                <a:ea typeface="SimSun" pitchFamily="2" charset="-122"/>
              </a:rPr>
              <a:t>Automated Design Work and Manufacturing</a:t>
            </a:r>
            <a:r>
              <a:rPr lang="en-US" altLang="zh-CN" sz="2200" smtClean="0">
                <a:ea typeface="SimSun" pitchFamily="2" charset="-122"/>
              </a:rPr>
              <a:t>)</a:t>
            </a:r>
          </a:p>
          <a:p>
            <a:pPr lvl="2" algn="just" eaLnBrk="1" hangingPunct="1"/>
            <a:r>
              <a:rPr lang="en-US" altLang="zh-CN" i="1" smtClean="0">
                <a:ea typeface="SimSun" pitchFamily="2" charset="-122"/>
              </a:rPr>
              <a:t>Computer-aided Design </a:t>
            </a:r>
            <a:r>
              <a:rPr lang="en-US" altLang="zh-CN" smtClean="0">
                <a:ea typeface="SimSun" pitchFamily="2" charset="-122"/>
              </a:rPr>
              <a:t>(CAD)</a:t>
            </a:r>
          </a:p>
          <a:p>
            <a:pPr lvl="2" algn="just" eaLnBrk="1" hangingPunct="1"/>
            <a:r>
              <a:rPr lang="en-US" altLang="zh-CN" i="1" smtClean="0">
                <a:ea typeface="SimSun" pitchFamily="2" charset="-122"/>
              </a:rPr>
              <a:t>Computer-aided Manufacturing</a:t>
            </a:r>
          </a:p>
          <a:p>
            <a:pPr lvl="2" algn="just" eaLnBrk="1" hangingPunct="1"/>
            <a:r>
              <a:rPr lang="en-US" altLang="zh-CN" i="1" smtClean="0">
                <a:ea typeface="SimSun" pitchFamily="2" charset="-122"/>
              </a:rPr>
              <a:t>Computer-integrated Manufacturing (CIM)</a:t>
            </a:r>
            <a:endParaRPr lang="en-US" altLang="zh-CN" sz="2100" smtClean="0">
              <a:ea typeface="SimSun" pitchFamily="2" charset="-122"/>
            </a:endParaRPr>
          </a:p>
          <a:p>
            <a:pPr lvl="1" eaLnBrk="1" hangingPunct="1"/>
            <a:endParaRPr lang="en-US" altLang="zh-CN" sz="2200" smtClean="0">
              <a:ea typeface="SimSun" pitchFamily="2" charset="-12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ctr" eaLnBrk="1" hangingPunct="1"/>
            <a:r>
              <a:rPr lang="en-US" altLang="zh-CN" sz="3400" smtClean="0">
                <a:ea typeface="SimSun" pitchFamily="2" charset="-122"/>
              </a:rPr>
              <a:t>Sistem Fungsional, Perusahaan dan Interorganisasi (</a:t>
            </a:r>
            <a:r>
              <a:rPr lang="en-US" altLang="zh-CN" sz="3400" i="1" smtClean="0">
                <a:ea typeface="SimSun" pitchFamily="2" charset="-122"/>
              </a:rPr>
              <a:t>cont.</a:t>
            </a:r>
            <a:r>
              <a:rPr lang="en-US" altLang="zh-CN" sz="3400" smtClean="0">
                <a:ea typeface="SimSun" pitchFamily="2" charset="-122"/>
              </a:rPr>
              <a:t>)</a:t>
            </a:r>
            <a:endParaRPr lang="en-US" sz="3400" smtClean="0"/>
          </a:p>
        </p:txBody>
      </p:sp>
      <p:sp>
        <p:nvSpPr>
          <p:cNvPr id="36867" name="Rectangle 3"/>
          <p:cNvSpPr>
            <a:spLocks noGrp="1" noChangeArrowheads="1"/>
          </p:cNvSpPr>
          <p:nvPr>
            <p:ph type="body" idx="1"/>
          </p:nvPr>
        </p:nvSpPr>
        <p:spPr>
          <a:xfrm>
            <a:off x="566738" y="1600200"/>
            <a:ext cx="8001000" cy="4648200"/>
          </a:xfrm>
        </p:spPr>
        <p:txBody>
          <a:bodyPr/>
          <a:lstStyle/>
          <a:p>
            <a:pPr eaLnBrk="1" hangingPunct="1"/>
            <a:r>
              <a:rPr lang="en-US" altLang="zh-CN" sz="2600" b="1" smtClean="0">
                <a:ea typeface="SimSun" pitchFamily="2" charset="-122"/>
              </a:rPr>
              <a:t>Sistem Manajemen Sumber Daya Manusia</a:t>
            </a:r>
          </a:p>
          <a:p>
            <a:pPr lvl="1" algn="just" eaLnBrk="1" hangingPunct="1"/>
            <a:r>
              <a:rPr lang="en-US" altLang="zh-CN" smtClean="0">
                <a:ea typeface="SimSun" pitchFamily="2" charset="-122"/>
              </a:rPr>
              <a:t>Perekrutan (</a:t>
            </a:r>
            <a:r>
              <a:rPr lang="en-US" altLang="zh-CN" i="1" smtClean="0">
                <a:ea typeface="SimSun" pitchFamily="2" charset="-122"/>
              </a:rPr>
              <a:t>Recruitment</a:t>
            </a:r>
            <a:r>
              <a:rPr lang="en-US" altLang="zh-CN" smtClean="0">
                <a:ea typeface="SimSun" pitchFamily="2" charset="-122"/>
              </a:rPr>
              <a:t>)</a:t>
            </a:r>
          </a:p>
          <a:p>
            <a:pPr lvl="1" algn="just" eaLnBrk="1" hangingPunct="1"/>
            <a:r>
              <a:rPr lang="en-US" altLang="zh-CN" smtClean="0">
                <a:ea typeface="SimSun" pitchFamily="2" charset="-122"/>
              </a:rPr>
              <a:t>Pemeliharaan dan Pengembangan Sumber Daya Manusia </a:t>
            </a:r>
          </a:p>
          <a:p>
            <a:pPr lvl="1" algn="just" eaLnBrk="1" hangingPunct="1"/>
            <a:r>
              <a:rPr lang="en-US" altLang="zh-CN" smtClean="0">
                <a:ea typeface="SimSun" pitchFamily="2" charset="-122"/>
              </a:rPr>
              <a:t>Perencanaan dan Manajemen Sumber Daya Manusia</a:t>
            </a:r>
          </a:p>
          <a:p>
            <a:pPr lvl="1" algn="just" eaLnBrk="1" hangingPunct="1">
              <a:buFont typeface="Wingdings" pitchFamily="2" charset="2"/>
              <a:buNone/>
            </a:pPr>
            <a:endParaRPr lang="en-US" altLang="zh-CN" smtClean="0">
              <a:ea typeface="SimSun" pitchFamily="2" charset="-122"/>
            </a:endParaRPr>
          </a:p>
          <a:p>
            <a:pPr lvl="1" algn="just" eaLnBrk="1" hangingPunct="1"/>
            <a:endParaRPr lang="en-US" altLang="zh-CN" smtClean="0">
              <a:ea typeface="SimSun" pitchFamily="2" charset="-122"/>
            </a:endParaRPr>
          </a:p>
          <a:p>
            <a:pPr lvl="1" eaLnBrk="1" hangingPunct="1"/>
            <a:endParaRPr lang="en-US" altLang="zh-CN" sz="2200" smtClean="0">
              <a:ea typeface="SimSun" pitchFamily="2" charset="-122"/>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ctr" eaLnBrk="1" hangingPunct="1"/>
            <a:r>
              <a:rPr lang="en-US" altLang="zh-CN" sz="3400" smtClean="0">
                <a:ea typeface="SimSun" pitchFamily="2" charset="-122"/>
              </a:rPr>
              <a:t>Sistem Fungsional, Perusahaan dan Interorganisasi (</a:t>
            </a:r>
            <a:r>
              <a:rPr lang="en-US" altLang="zh-CN" sz="3400" i="1" smtClean="0">
                <a:ea typeface="SimSun" pitchFamily="2" charset="-122"/>
              </a:rPr>
              <a:t>cont.</a:t>
            </a:r>
            <a:r>
              <a:rPr lang="en-US" altLang="zh-CN" sz="3400" smtClean="0">
                <a:ea typeface="SimSun" pitchFamily="2" charset="-122"/>
              </a:rPr>
              <a:t>)</a:t>
            </a:r>
            <a:endParaRPr lang="en-US" sz="3400" smtClean="0"/>
          </a:p>
        </p:txBody>
      </p:sp>
      <p:sp>
        <p:nvSpPr>
          <p:cNvPr id="37891" name="Rectangle 3"/>
          <p:cNvSpPr>
            <a:spLocks noGrp="1" noChangeArrowheads="1"/>
          </p:cNvSpPr>
          <p:nvPr>
            <p:ph type="body" idx="1"/>
          </p:nvPr>
        </p:nvSpPr>
        <p:spPr>
          <a:xfrm>
            <a:off x="566738" y="1752600"/>
            <a:ext cx="8001000" cy="5257800"/>
          </a:xfrm>
        </p:spPr>
        <p:txBody>
          <a:bodyPr/>
          <a:lstStyle/>
          <a:p>
            <a:pPr marL="571500" indent="-571500" eaLnBrk="1" hangingPunct="1">
              <a:lnSpc>
                <a:spcPct val="80000"/>
              </a:lnSpc>
            </a:pPr>
            <a:r>
              <a:rPr lang="en-US" altLang="zh-CN" sz="2400" b="1" i="1" smtClean="0">
                <a:ea typeface="SimSun" pitchFamily="2" charset="-122"/>
              </a:rPr>
              <a:t>Integrated Information Systems and Enterprise Resource Planning</a:t>
            </a:r>
          </a:p>
          <a:p>
            <a:pPr marL="966788" lvl="1" indent="-495300" eaLnBrk="1" hangingPunct="1">
              <a:lnSpc>
                <a:spcPct val="80000"/>
              </a:lnSpc>
            </a:pPr>
            <a:r>
              <a:rPr lang="en-US" altLang="zh-CN" sz="2000" smtClean="0">
                <a:ea typeface="SimSun" pitchFamily="2" charset="-122"/>
              </a:rPr>
              <a:t>Menghubungkan sistem yang ada </a:t>
            </a:r>
          </a:p>
          <a:p>
            <a:pPr marL="966788" lvl="1" indent="-495300" eaLnBrk="1" hangingPunct="1">
              <a:lnSpc>
                <a:spcPct val="80000"/>
              </a:lnSpc>
            </a:pPr>
            <a:r>
              <a:rPr lang="en-US" altLang="zh-CN" sz="2000" smtClean="0">
                <a:ea typeface="SimSun" pitchFamily="2" charset="-122"/>
              </a:rPr>
              <a:t>Menggunakan perangkat lunak </a:t>
            </a:r>
            <a:r>
              <a:rPr lang="en-US" altLang="zh-CN" sz="2000" i="1" smtClean="0">
                <a:ea typeface="SimSun" pitchFamily="2" charset="-122"/>
              </a:rPr>
              <a:t>Supply Chain Management</a:t>
            </a:r>
          </a:p>
          <a:p>
            <a:pPr marL="966788" lvl="1" indent="-495300" eaLnBrk="1" hangingPunct="1">
              <a:lnSpc>
                <a:spcPct val="80000"/>
              </a:lnSpc>
            </a:pPr>
            <a:r>
              <a:rPr lang="en-US" altLang="zh-CN" sz="2000" smtClean="0">
                <a:ea typeface="SimSun" pitchFamily="2" charset="-122"/>
              </a:rPr>
              <a:t>Menggunakan </a:t>
            </a:r>
            <a:r>
              <a:rPr lang="en-US" altLang="zh-CN" sz="2000" i="1" smtClean="0">
                <a:ea typeface="SimSun" pitchFamily="2" charset="-122"/>
              </a:rPr>
              <a:t>Enterprise Resource Planning </a:t>
            </a:r>
            <a:r>
              <a:rPr lang="en-US" altLang="zh-CN" sz="2000" smtClean="0">
                <a:ea typeface="SimSun" pitchFamily="2" charset="-122"/>
              </a:rPr>
              <a:t>(ERP) dan Aplikasi SAP</a:t>
            </a:r>
          </a:p>
          <a:p>
            <a:pPr marL="571500" indent="-571500" eaLnBrk="1" hangingPunct="1">
              <a:lnSpc>
                <a:spcPct val="80000"/>
              </a:lnSpc>
            </a:pPr>
            <a:r>
              <a:rPr lang="en-US" altLang="zh-CN" sz="2400" b="1" smtClean="0">
                <a:ea typeface="SimSun" pitchFamily="2" charset="-122"/>
              </a:rPr>
              <a:t>Sistem Informasi Global / Interorganisasi</a:t>
            </a:r>
          </a:p>
          <a:p>
            <a:pPr marL="966788" lvl="1" indent="-495300" eaLnBrk="1" hangingPunct="1">
              <a:lnSpc>
                <a:spcPct val="80000"/>
              </a:lnSpc>
            </a:pPr>
            <a:r>
              <a:rPr lang="en-US" altLang="zh-CN" sz="2000" smtClean="0">
                <a:ea typeface="SimSun" pitchFamily="2" charset="-122"/>
              </a:rPr>
              <a:t>Sistem Global (</a:t>
            </a:r>
            <a:r>
              <a:rPr lang="en-US" altLang="zh-CN" sz="2000" i="1" smtClean="0">
                <a:ea typeface="SimSun" pitchFamily="2" charset="-122"/>
              </a:rPr>
              <a:t>Global Systems</a:t>
            </a:r>
            <a:r>
              <a:rPr lang="en-US" altLang="zh-CN" sz="2000" smtClean="0">
                <a:ea typeface="SimSun" pitchFamily="2" charset="-122"/>
              </a:rPr>
              <a:t>) </a:t>
            </a:r>
          </a:p>
          <a:p>
            <a:pPr marL="966788" lvl="1" indent="-495300" eaLnBrk="1" hangingPunct="1">
              <a:lnSpc>
                <a:spcPct val="80000"/>
              </a:lnSpc>
            </a:pPr>
            <a:r>
              <a:rPr lang="en-US" altLang="zh-CN" sz="2000" i="1" smtClean="0">
                <a:ea typeface="SimSun" pitchFamily="2" charset="-122"/>
              </a:rPr>
              <a:t>Electronic Data Intechange </a:t>
            </a:r>
            <a:r>
              <a:rPr lang="en-US" altLang="zh-CN" sz="2000" smtClean="0">
                <a:ea typeface="SimSun" pitchFamily="2" charset="-122"/>
              </a:rPr>
              <a:t>(EDI) </a:t>
            </a:r>
          </a:p>
          <a:p>
            <a:pPr marL="966788" lvl="1" indent="-495300" eaLnBrk="1" hangingPunct="1">
              <a:lnSpc>
                <a:spcPct val="80000"/>
              </a:lnSpc>
            </a:pPr>
            <a:r>
              <a:rPr lang="en-US" altLang="zh-CN" sz="2000" i="1" smtClean="0">
                <a:ea typeface="SimSun" pitchFamily="2" charset="-122"/>
              </a:rPr>
              <a:t>Electronic Funds Transfer </a:t>
            </a:r>
            <a:r>
              <a:rPr lang="en-US" altLang="zh-CN" sz="2000" smtClean="0">
                <a:ea typeface="SimSun" pitchFamily="2" charset="-122"/>
              </a:rPr>
              <a:t>(EFT) </a:t>
            </a:r>
          </a:p>
          <a:p>
            <a:pPr marL="966788" lvl="1" indent="-495300" eaLnBrk="1" hangingPunct="1">
              <a:lnSpc>
                <a:spcPct val="80000"/>
              </a:lnSpc>
            </a:pPr>
            <a:r>
              <a:rPr lang="en-US" altLang="zh-CN" sz="2000" smtClean="0">
                <a:ea typeface="SimSun" pitchFamily="2" charset="-122"/>
              </a:rPr>
              <a:t>Ekstranet </a:t>
            </a:r>
          </a:p>
          <a:p>
            <a:pPr marL="966788" lvl="1" indent="-495300" eaLnBrk="1" hangingPunct="1">
              <a:lnSpc>
                <a:spcPct val="80000"/>
              </a:lnSpc>
            </a:pPr>
            <a:r>
              <a:rPr lang="en-US" altLang="zh-CN" sz="2000" i="1" smtClean="0">
                <a:ea typeface="SimSun" pitchFamily="2" charset="-122"/>
              </a:rPr>
              <a:t>Shared Database</a:t>
            </a:r>
            <a:r>
              <a:rPr lang="en-US" altLang="zh-CN" sz="2000" smtClean="0">
                <a:ea typeface="SimSun" pitchFamily="2" charset="-122"/>
              </a:rPr>
              <a:t> </a:t>
            </a:r>
          </a:p>
          <a:p>
            <a:pPr marL="966788" lvl="1" indent="-495300" eaLnBrk="1" hangingPunct="1">
              <a:lnSpc>
                <a:spcPct val="80000"/>
              </a:lnSpc>
            </a:pPr>
            <a:r>
              <a:rPr lang="en-US" altLang="zh-CN" sz="2000" i="1" smtClean="0">
                <a:ea typeface="SimSun" pitchFamily="2" charset="-122"/>
              </a:rPr>
              <a:t>Integrated Messaging</a:t>
            </a:r>
            <a:r>
              <a:rPr lang="en-US" altLang="zh-CN" sz="2200" smtClean="0">
                <a:ea typeface="SimSun" pitchFamily="2" charset="-122"/>
              </a:rPr>
              <a:t> </a:t>
            </a:r>
          </a:p>
          <a:p>
            <a:pPr marL="571500" indent="-571500" eaLnBrk="1" hangingPunct="1">
              <a:lnSpc>
                <a:spcPct val="80000"/>
              </a:lnSpc>
            </a:pPr>
            <a:endParaRPr lang="en-US" altLang="zh-CN" sz="2200" smtClean="0">
              <a:ea typeface="SimSun" pitchFamily="2" charset="-122"/>
            </a:endParaRPr>
          </a:p>
          <a:p>
            <a:pPr marL="966788" lvl="1" indent="-495300" algn="just" eaLnBrk="1" hangingPunct="1">
              <a:lnSpc>
                <a:spcPct val="80000"/>
              </a:lnSpc>
              <a:buFont typeface="Wingdings" pitchFamily="2" charset="2"/>
              <a:buNone/>
            </a:pPr>
            <a:r>
              <a:rPr lang="en-US" altLang="zh-CN" sz="1300" smtClean="0">
                <a:ea typeface="SimSun" pitchFamily="2" charset="-122"/>
              </a:rPr>
              <a:t>	</a:t>
            </a:r>
          </a:p>
          <a:p>
            <a:pPr marL="966788" lvl="1" indent="-495300" algn="just" eaLnBrk="1" hangingPunct="1">
              <a:lnSpc>
                <a:spcPct val="80000"/>
              </a:lnSpc>
              <a:buFont typeface="Wingdings" pitchFamily="2" charset="2"/>
              <a:buNone/>
            </a:pPr>
            <a:endParaRPr lang="en-US" altLang="zh-CN" sz="1300" smtClean="0">
              <a:ea typeface="SimSun" pitchFamily="2" charset="-122"/>
            </a:endParaRPr>
          </a:p>
          <a:p>
            <a:pPr marL="966788" lvl="1" indent="-495300" algn="just" eaLnBrk="1" hangingPunct="1">
              <a:lnSpc>
                <a:spcPct val="80000"/>
              </a:lnSpc>
            </a:pPr>
            <a:endParaRPr lang="en-US" altLang="zh-CN" sz="1300" smtClean="0">
              <a:ea typeface="SimSun" pitchFamily="2" charset="-122"/>
            </a:endParaRPr>
          </a:p>
          <a:p>
            <a:pPr marL="966788" lvl="1" indent="-495300" eaLnBrk="1" hangingPunct="1">
              <a:lnSpc>
                <a:spcPct val="80000"/>
              </a:lnSpc>
            </a:pPr>
            <a:endParaRPr lang="en-US" altLang="zh-CN" sz="1100" smtClean="0">
              <a:ea typeface="SimSun" pitchFamily="2" charset="-122"/>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eaLnBrk="1" hangingPunct="1"/>
            <a:r>
              <a:rPr lang="en-US" altLang="zh-CN" sz="3400" i="1" smtClean="0">
                <a:ea typeface="SimSun" pitchFamily="2" charset="-122"/>
              </a:rPr>
              <a:t>Electronic Commerce</a:t>
            </a:r>
            <a:r>
              <a:rPr lang="en-US" altLang="zh-CN" sz="3400" smtClean="0">
                <a:ea typeface="SimSun" pitchFamily="2" charset="-122"/>
              </a:rPr>
              <a:t/>
            </a:r>
            <a:br>
              <a:rPr lang="en-US" altLang="zh-CN" sz="3400" smtClean="0">
                <a:ea typeface="SimSun" pitchFamily="2" charset="-122"/>
              </a:rPr>
            </a:br>
            <a:endParaRPr lang="en-US" sz="3400" smtClean="0"/>
          </a:p>
        </p:txBody>
      </p:sp>
      <p:sp>
        <p:nvSpPr>
          <p:cNvPr id="38915" name="Rectangle 3"/>
          <p:cNvSpPr>
            <a:spLocks noGrp="1" noChangeArrowheads="1"/>
          </p:cNvSpPr>
          <p:nvPr>
            <p:ph type="body" idx="1"/>
          </p:nvPr>
        </p:nvSpPr>
        <p:spPr>
          <a:xfrm>
            <a:off x="566738" y="1752600"/>
            <a:ext cx="8001000" cy="4572000"/>
          </a:xfrm>
        </p:spPr>
        <p:txBody>
          <a:bodyPr/>
          <a:lstStyle/>
          <a:p>
            <a:pPr marL="571500" indent="-571500" eaLnBrk="1" hangingPunct="1"/>
            <a:r>
              <a:rPr lang="en-US" altLang="zh-CN" sz="2600" b="1" smtClean="0">
                <a:ea typeface="SimSun" pitchFamily="2" charset="-122"/>
              </a:rPr>
              <a:t>Pengertian </a:t>
            </a:r>
            <a:r>
              <a:rPr lang="en-US" altLang="zh-CN" sz="2600" b="1" i="1" smtClean="0">
                <a:ea typeface="SimSun" pitchFamily="2" charset="-122"/>
              </a:rPr>
              <a:t>E-Commerce</a:t>
            </a:r>
            <a:r>
              <a:rPr lang="en-US" altLang="zh-CN" sz="2600" b="1" smtClean="0">
                <a:ea typeface="SimSun" pitchFamily="2" charset="-122"/>
              </a:rPr>
              <a:t> </a:t>
            </a:r>
          </a:p>
          <a:p>
            <a:pPr marL="966788" lvl="1" indent="-495300" eaLnBrk="1" hangingPunct="1"/>
            <a:r>
              <a:rPr lang="en-US" altLang="zh-CN" sz="2200" smtClean="0">
                <a:ea typeface="SimSun" pitchFamily="2" charset="-122"/>
              </a:rPr>
              <a:t>Pembelian, penjualan, pertukaran barang atau layanan secara elektronik</a:t>
            </a:r>
          </a:p>
          <a:p>
            <a:pPr marL="571500" indent="-571500" algn="just" eaLnBrk="1" hangingPunct="1"/>
            <a:r>
              <a:rPr lang="en-US" altLang="zh-CN" sz="2600" b="1" smtClean="0">
                <a:ea typeface="SimSun" pitchFamily="2" charset="-122"/>
              </a:rPr>
              <a:t>Jenis-Jenis </a:t>
            </a:r>
            <a:r>
              <a:rPr lang="en-US" altLang="zh-CN" sz="2600" b="1" i="1" smtClean="0">
                <a:ea typeface="SimSun" pitchFamily="2" charset="-122"/>
              </a:rPr>
              <a:t>E-Commerce</a:t>
            </a:r>
            <a:endParaRPr lang="en-US" altLang="zh-CN" sz="2600" b="1" smtClean="0">
              <a:ea typeface="SimSun" pitchFamily="2" charset="-122"/>
            </a:endParaRPr>
          </a:p>
          <a:p>
            <a:pPr marL="966788" lvl="1" indent="-495300" eaLnBrk="1" hangingPunct="1"/>
            <a:r>
              <a:rPr lang="en-US" altLang="zh-CN" sz="2200" i="1" smtClean="0">
                <a:ea typeface="SimSun" pitchFamily="2" charset="-122"/>
              </a:rPr>
              <a:t>Collaborative Commerce </a:t>
            </a:r>
            <a:r>
              <a:rPr lang="en-US" altLang="zh-CN" sz="2200" smtClean="0">
                <a:ea typeface="SimSun" pitchFamily="2" charset="-122"/>
              </a:rPr>
              <a:t>(</a:t>
            </a:r>
            <a:r>
              <a:rPr lang="en-US" altLang="zh-CN" sz="2200" i="1" smtClean="0">
                <a:ea typeface="SimSun" pitchFamily="2" charset="-122"/>
              </a:rPr>
              <a:t>C-Commerce</a:t>
            </a:r>
            <a:r>
              <a:rPr lang="en-US" altLang="zh-CN" sz="2200" smtClean="0">
                <a:ea typeface="SimSun" pitchFamily="2" charset="-122"/>
              </a:rPr>
              <a:t>)</a:t>
            </a:r>
          </a:p>
          <a:p>
            <a:pPr marL="966788" lvl="1" indent="-495300" eaLnBrk="1" hangingPunct="1"/>
            <a:r>
              <a:rPr lang="en-US" altLang="zh-CN" sz="2200" i="1" smtClean="0">
                <a:ea typeface="SimSun" pitchFamily="2" charset="-122"/>
              </a:rPr>
              <a:t>Business-to-Consumers </a:t>
            </a:r>
            <a:r>
              <a:rPr lang="en-US" altLang="zh-CN" sz="2200" smtClean="0">
                <a:ea typeface="SimSun" pitchFamily="2" charset="-122"/>
              </a:rPr>
              <a:t>(B2C)</a:t>
            </a:r>
          </a:p>
          <a:p>
            <a:pPr marL="966788" lvl="1" indent="-495300" eaLnBrk="1" hangingPunct="1"/>
            <a:r>
              <a:rPr lang="en-US" altLang="zh-CN" sz="2200" i="1" smtClean="0">
                <a:ea typeface="SimSun" pitchFamily="2" charset="-122"/>
              </a:rPr>
              <a:t>Consumer-to-Business </a:t>
            </a:r>
            <a:r>
              <a:rPr lang="en-US" altLang="zh-CN" sz="2200" smtClean="0">
                <a:ea typeface="SimSun" pitchFamily="2" charset="-122"/>
              </a:rPr>
              <a:t>(C2B)</a:t>
            </a:r>
          </a:p>
          <a:p>
            <a:pPr marL="966788" lvl="1" indent="-495300" eaLnBrk="1" hangingPunct="1"/>
            <a:r>
              <a:rPr lang="en-US" altLang="zh-CN" sz="2200" i="1" smtClean="0">
                <a:ea typeface="SimSun" pitchFamily="2" charset="-122"/>
              </a:rPr>
              <a:t>Consumer-to-Business </a:t>
            </a:r>
            <a:r>
              <a:rPr lang="en-US" altLang="zh-CN" sz="2200" smtClean="0">
                <a:ea typeface="SimSun" pitchFamily="2" charset="-122"/>
              </a:rPr>
              <a:t>(C2B)</a:t>
            </a:r>
          </a:p>
          <a:p>
            <a:pPr marL="966788" lvl="1" indent="-495300" eaLnBrk="1" hangingPunct="1"/>
            <a:r>
              <a:rPr lang="en-US" altLang="zh-CN" sz="2200" i="1" smtClean="0">
                <a:ea typeface="SimSun" pitchFamily="2" charset="-122"/>
              </a:rPr>
              <a:t>Intrabusiness</a:t>
            </a:r>
            <a:r>
              <a:rPr lang="en-US" altLang="zh-CN" sz="2200" smtClean="0">
                <a:ea typeface="SimSun" pitchFamily="2" charset="-122"/>
              </a:rPr>
              <a:t>(</a:t>
            </a:r>
            <a:r>
              <a:rPr lang="en-US" altLang="zh-CN" sz="2200" i="1" smtClean="0">
                <a:ea typeface="SimSun" pitchFamily="2" charset="-122"/>
              </a:rPr>
              <a:t>Intraorganizational</a:t>
            </a:r>
            <a:r>
              <a:rPr lang="en-US" altLang="zh-CN" sz="2200" smtClean="0">
                <a:ea typeface="SimSun" pitchFamily="2" charset="-122"/>
              </a:rPr>
              <a:t>)</a:t>
            </a:r>
            <a:r>
              <a:rPr lang="en-US" altLang="zh-CN" sz="2200" i="1" smtClean="0">
                <a:ea typeface="SimSun" pitchFamily="2" charset="-122"/>
              </a:rPr>
              <a:t>Commerce</a:t>
            </a:r>
          </a:p>
          <a:p>
            <a:pPr marL="966788" lvl="1" indent="-495300" eaLnBrk="1" hangingPunct="1"/>
            <a:r>
              <a:rPr lang="en-US" altLang="zh-CN" sz="2200" i="1" smtClean="0">
                <a:ea typeface="SimSun" pitchFamily="2" charset="-122"/>
              </a:rPr>
              <a:t>Government-to-Citizens (G2C) and to others</a:t>
            </a:r>
          </a:p>
          <a:p>
            <a:pPr marL="966788" lvl="1" indent="-495300" eaLnBrk="1" hangingPunct="1"/>
            <a:r>
              <a:rPr lang="en-US" altLang="zh-CN" sz="2200" i="1" smtClean="0">
                <a:ea typeface="SimSun" pitchFamily="2" charset="-122"/>
              </a:rPr>
              <a:t>Mobile Commerce (m-Commerce)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lgn="ctr" eaLnBrk="1" hangingPunct="1"/>
            <a:r>
              <a:rPr lang="en-US" altLang="zh-CN" sz="3400" i="1" smtClean="0">
                <a:ea typeface="SimSun" pitchFamily="2" charset="-122"/>
              </a:rPr>
              <a:t>Electronic Commerce</a:t>
            </a:r>
            <a:r>
              <a:rPr lang="en-US" altLang="zh-CN" sz="3400" smtClean="0">
                <a:ea typeface="SimSun" pitchFamily="2" charset="-122"/>
              </a:rPr>
              <a:t/>
            </a:r>
            <a:br>
              <a:rPr lang="en-US" altLang="zh-CN" sz="3400" smtClean="0">
                <a:ea typeface="SimSun" pitchFamily="2" charset="-122"/>
              </a:rPr>
            </a:br>
            <a:r>
              <a:rPr lang="en-US" altLang="zh-CN" sz="3400" smtClean="0">
                <a:ea typeface="SimSun" pitchFamily="2" charset="-122"/>
              </a:rPr>
              <a:t>(</a:t>
            </a:r>
            <a:r>
              <a:rPr lang="en-US" altLang="zh-CN" sz="3400" i="1" smtClean="0">
                <a:ea typeface="SimSun" pitchFamily="2" charset="-122"/>
              </a:rPr>
              <a:t>cont.</a:t>
            </a:r>
            <a:r>
              <a:rPr lang="en-US" altLang="zh-CN" sz="3400" smtClean="0">
                <a:ea typeface="SimSun" pitchFamily="2" charset="-122"/>
              </a:rPr>
              <a:t>)</a:t>
            </a:r>
            <a:endParaRPr lang="en-US" sz="3400" smtClean="0"/>
          </a:p>
        </p:txBody>
      </p:sp>
      <p:sp>
        <p:nvSpPr>
          <p:cNvPr id="39939" name="Rectangle 3"/>
          <p:cNvSpPr>
            <a:spLocks noGrp="1" noChangeArrowheads="1"/>
          </p:cNvSpPr>
          <p:nvPr>
            <p:ph type="body" idx="1"/>
          </p:nvPr>
        </p:nvSpPr>
        <p:spPr>
          <a:xfrm>
            <a:off x="566738" y="1752600"/>
            <a:ext cx="8001000" cy="4572000"/>
          </a:xfrm>
        </p:spPr>
        <p:txBody>
          <a:bodyPr/>
          <a:lstStyle/>
          <a:p>
            <a:pPr marL="571500" indent="-571500" algn="just" eaLnBrk="1" hangingPunct="1"/>
            <a:r>
              <a:rPr lang="en-US" altLang="zh-CN" sz="2600" b="1" smtClean="0">
                <a:ea typeface="SimSun" pitchFamily="2" charset="-122"/>
              </a:rPr>
              <a:t>Sejarah dan Ruang Lingkup (</a:t>
            </a:r>
            <a:r>
              <a:rPr lang="en-US" altLang="zh-CN" sz="2600" b="1" i="1" smtClean="0">
                <a:ea typeface="SimSun" pitchFamily="2" charset="-122"/>
              </a:rPr>
              <a:t>Scope</a:t>
            </a:r>
            <a:r>
              <a:rPr lang="en-US" altLang="zh-CN" sz="2600" b="1" smtClean="0">
                <a:ea typeface="SimSun" pitchFamily="2" charset="-122"/>
              </a:rPr>
              <a:t>) </a:t>
            </a:r>
            <a:r>
              <a:rPr lang="en-US" altLang="zh-CN" sz="2600" b="1" i="1" smtClean="0">
                <a:ea typeface="SimSun" pitchFamily="2" charset="-122"/>
              </a:rPr>
              <a:t>E-Commerce</a:t>
            </a:r>
          </a:p>
          <a:p>
            <a:pPr marL="571500" indent="-571500" algn="just" eaLnBrk="1" hangingPunct="1"/>
            <a:r>
              <a:rPr lang="en-US" altLang="zh-CN" sz="2600" b="1" i="1" smtClean="0">
                <a:ea typeface="SimSun" pitchFamily="2" charset="-122"/>
              </a:rPr>
              <a:t>Keuntungan  E-Commerce</a:t>
            </a:r>
            <a:r>
              <a:rPr lang="en-US" altLang="zh-CN" sz="2600" smtClean="0">
                <a:ea typeface="SimSun" pitchFamily="2" charset="-122"/>
              </a:rPr>
              <a:t> </a:t>
            </a:r>
          </a:p>
          <a:p>
            <a:pPr marL="966788" lvl="1" indent="-495300" algn="just" eaLnBrk="1" hangingPunct="1"/>
            <a:r>
              <a:rPr lang="en-US" altLang="zh-CN" smtClean="0">
                <a:ea typeface="SimSun" pitchFamily="2" charset="-122"/>
              </a:rPr>
              <a:t>Untuk Organisasi</a:t>
            </a:r>
          </a:p>
          <a:p>
            <a:pPr marL="966788" lvl="1" indent="-495300" algn="just" eaLnBrk="1" hangingPunct="1"/>
            <a:r>
              <a:rPr lang="en-US" altLang="zh-CN" smtClean="0">
                <a:ea typeface="SimSun" pitchFamily="2" charset="-122"/>
              </a:rPr>
              <a:t>Untuk Pelanggan</a:t>
            </a:r>
          </a:p>
          <a:p>
            <a:pPr marL="966788" lvl="1" indent="-495300" algn="just" eaLnBrk="1" hangingPunct="1"/>
            <a:r>
              <a:rPr lang="en-US" altLang="zh-CN" smtClean="0">
                <a:ea typeface="SimSun" pitchFamily="2" charset="-122"/>
              </a:rPr>
              <a:t>Untuk Masyarakat</a:t>
            </a:r>
            <a:endParaRPr lang="en-US" altLang="zh-CN" sz="2200" smtClean="0">
              <a:ea typeface="SimSun" pitchFamily="2" charset="-122"/>
            </a:endParaRPr>
          </a:p>
          <a:p>
            <a:pPr marL="571500" indent="-571500" algn="just" eaLnBrk="1" hangingPunct="1"/>
            <a:r>
              <a:rPr lang="en-US" altLang="zh-CN" sz="2600" b="1" smtClean="0">
                <a:ea typeface="SimSun" pitchFamily="2" charset="-122"/>
              </a:rPr>
              <a:t>Batasan dan Kegagalan  </a:t>
            </a:r>
            <a:r>
              <a:rPr lang="en-US" altLang="zh-CN" sz="2600" b="1" i="1" smtClean="0">
                <a:ea typeface="SimSun" pitchFamily="2" charset="-122"/>
              </a:rPr>
              <a:t>E-Commerce</a:t>
            </a:r>
            <a:endParaRPr lang="en-US" altLang="zh-CN" sz="2600" b="1" smtClean="0">
              <a:ea typeface="SimSun" pitchFamily="2" charset="-122"/>
            </a:endParaRPr>
          </a:p>
          <a:p>
            <a:pPr marL="966788" lvl="1" indent="-495300" algn="just" eaLnBrk="1" hangingPunct="1"/>
            <a:r>
              <a:rPr lang="en-US" altLang="zh-CN" smtClean="0">
                <a:ea typeface="SimSun" pitchFamily="2" charset="-122"/>
              </a:rPr>
              <a:t>Batasan Teknis</a:t>
            </a:r>
          </a:p>
          <a:p>
            <a:pPr marL="966788" lvl="1" indent="-495300" algn="just" eaLnBrk="1" hangingPunct="1"/>
            <a:r>
              <a:rPr lang="en-US" altLang="zh-CN" smtClean="0">
                <a:ea typeface="SimSun" pitchFamily="2" charset="-122"/>
              </a:rPr>
              <a:t>Batasan Non Teknis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ctr" eaLnBrk="1" hangingPunct="1"/>
            <a:r>
              <a:rPr lang="en-US" altLang="zh-CN" sz="3400" i="1" smtClean="0">
                <a:ea typeface="SimSun" pitchFamily="2" charset="-122"/>
              </a:rPr>
              <a:t>Electronic Commerce</a:t>
            </a:r>
            <a:r>
              <a:rPr lang="en-US" altLang="zh-CN" sz="3400" smtClean="0">
                <a:ea typeface="SimSun" pitchFamily="2" charset="-122"/>
              </a:rPr>
              <a:t/>
            </a:r>
            <a:br>
              <a:rPr lang="en-US" altLang="zh-CN" sz="3400" smtClean="0">
                <a:ea typeface="SimSun" pitchFamily="2" charset="-122"/>
              </a:rPr>
            </a:br>
            <a:r>
              <a:rPr lang="en-US" altLang="zh-CN" sz="3400" smtClean="0">
                <a:ea typeface="SimSun" pitchFamily="2" charset="-122"/>
              </a:rPr>
              <a:t>(</a:t>
            </a:r>
            <a:r>
              <a:rPr lang="en-US" altLang="zh-CN" sz="3400" i="1" smtClean="0">
                <a:ea typeface="SimSun" pitchFamily="2" charset="-122"/>
              </a:rPr>
              <a:t>cont.</a:t>
            </a:r>
            <a:r>
              <a:rPr lang="en-US" altLang="zh-CN" sz="3400" smtClean="0">
                <a:ea typeface="SimSun" pitchFamily="2" charset="-122"/>
              </a:rPr>
              <a:t>)</a:t>
            </a:r>
            <a:endParaRPr lang="en-US" sz="3400" smtClean="0"/>
          </a:p>
        </p:txBody>
      </p:sp>
      <p:sp>
        <p:nvSpPr>
          <p:cNvPr id="40963" name="Rectangle 3"/>
          <p:cNvSpPr>
            <a:spLocks noGrp="1" noChangeArrowheads="1"/>
          </p:cNvSpPr>
          <p:nvPr>
            <p:ph type="body" idx="1"/>
          </p:nvPr>
        </p:nvSpPr>
        <p:spPr>
          <a:xfrm>
            <a:off x="566738" y="1752600"/>
            <a:ext cx="8001000" cy="4572000"/>
          </a:xfrm>
        </p:spPr>
        <p:txBody>
          <a:bodyPr/>
          <a:lstStyle/>
          <a:p>
            <a:pPr marL="571500" indent="-571500" algn="just" eaLnBrk="1" hangingPunct="1"/>
            <a:r>
              <a:rPr lang="en-US" altLang="zh-CN" b="1" i="1" smtClean="0">
                <a:ea typeface="SimSun" pitchFamily="2" charset="-122"/>
              </a:rPr>
              <a:t>Aplikasi Business-to-Consumer</a:t>
            </a:r>
          </a:p>
          <a:p>
            <a:pPr marL="966788" lvl="1" indent="-495300" algn="just" eaLnBrk="1" hangingPunct="1"/>
            <a:r>
              <a:rPr lang="en-US" altLang="zh-CN" b="1" smtClean="0">
                <a:ea typeface="SimSun" pitchFamily="2" charset="-122"/>
              </a:rPr>
              <a:t>Perdagangan Elektronik, Toko dan </a:t>
            </a:r>
            <a:r>
              <a:rPr lang="en-US" altLang="zh-CN" b="1" i="1" smtClean="0">
                <a:ea typeface="SimSun" pitchFamily="2" charset="-122"/>
              </a:rPr>
              <a:t>Mall</a:t>
            </a:r>
            <a:endParaRPr lang="en-US" altLang="zh-CN" b="1" smtClean="0">
              <a:ea typeface="SimSun" pitchFamily="2" charset="-122"/>
            </a:endParaRPr>
          </a:p>
          <a:p>
            <a:pPr marL="966788" lvl="1" indent="-495300" algn="just" eaLnBrk="1" hangingPunct="1"/>
            <a:r>
              <a:rPr lang="en-US" altLang="zh-CN" b="1" smtClean="0">
                <a:ea typeface="SimSun" pitchFamily="2" charset="-122"/>
              </a:rPr>
              <a:t>Industri Layanan </a:t>
            </a:r>
            <a:r>
              <a:rPr lang="en-US" altLang="zh-CN" b="1" i="1" smtClean="0">
                <a:ea typeface="SimSun" pitchFamily="2" charset="-122"/>
              </a:rPr>
              <a:t>Online</a:t>
            </a:r>
            <a:endParaRPr lang="en-US" altLang="zh-CN" b="1" smtClean="0">
              <a:ea typeface="SimSun" pitchFamily="2" charset="-122"/>
            </a:endParaRPr>
          </a:p>
          <a:p>
            <a:pPr marL="966788" lvl="1" indent="-495300" algn="just" eaLnBrk="1" hangingPunct="1"/>
            <a:r>
              <a:rPr lang="en-US" altLang="zh-CN" b="1" smtClean="0">
                <a:ea typeface="SimSun" pitchFamily="2" charset="-122"/>
              </a:rPr>
              <a:t>Lelang (</a:t>
            </a:r>
            <a:r>
              <a:rPr lang="en-US" altLang="zh-CN" b="1" i="1" smtClean="0">
                <a:ea typeface="SimSun" pitchFamily="2" charset="-122"/>
              </a:rPr>
              <a:t>Auctions</a:t>
            </a:r>
            <a:r>
              <a:rPr lang="en-US" altLang="zh-CN" b="1" smtClean="0">
                <a:ea typeface="SimSun" pitchFamily="2" charset="-122"/>
              </a:rPr>
              <a:t>)</a:t>
            </a:r>
          </a:p>
          <a:p>
            <a:pPr marL="1347788" lvl="2" indent="-438150" algn="just" eaLnBrk="1" hangingPunct="1"/>
            <a:r>
              <a:rPr lang="en-US" altLang="zh-CN" i="1" smtClean="0">
                <a:ea typeface="SimSun" pitchFamily="2" charset="-122"/>
              </a:rPr>
              <a:t>Forward Auction</a:t>
            </a:r>
          </a:p>
          <a:p>
            <a:pPr lvl="3" algn="just" eaLnBrk="1" hangingPunct="1"/>
            <a:r>
              <a:rPr lang="en-US" altLang="zh-CN" i="1" smtClean="0">
                <a:ea typeface="SimSun" pitchFamily="2" charset="-122"/>
              </a:rPr>
              <a:t>English Auctions</a:t>
            </a:r>
          </a:p>
          <a:p>
            <a:pPr lvl="3" algn="just" eaLnBrk="1" hangingPunct="1"/>
            <a:r>
              <a:rPr lang="en-US" altLang="zh-CN" i="1" smtClean="0">
                <a:ea typeface="SimSun" pitchFamily="2" charset="-122"/>
              </a:rPr>
              <a:t>Yankee Auctions</a:t>
            </a:r>
          </a:p>
          <a:p>
            <a:pPr lvl="3" algn="just" eaLnBrk="1" hangingPunct="1"/>
            <a:r>
              <a:rPr lang="en-US" altLang="zh-CN" i="1" smtClean="0">
                <a:ea typeface="SimSun" pitchFamily="2" charset="-122"/>
              </a:rPr>
              <a:t>Dutch Auctions</a:t>
            </a:r>
          </a:p>
          <a:p>
            <a:pPr marL="1347788" lvl="2" indent="-438150" algn="just" eaLnBrk="1" hangingPunct="1"/>
            <a:r>
              <a:rPr lang="en-US" altLang="zh-CN" i="1" smtClean="0">
                <a:ea typeface="SimSun" pitchFamily="2" charset="-122"/>
              </a:rPr>
              <a:t>Reverse Auction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ctr" eaLnBrk="1" hangingPunct="1"/>
            <a:r>
              <a:rPr lang="en-US" altLang="zh-CN" sz="3400" i="1" smtClean="0">
                <a:ea typeface="SimSun" pitchFamily="2" charset="-122"/>
              </a:rPr>
              <a:t>Electronic Commerce</a:t>
            </a:r>
            <a:r>
              <a:rPr lang="en-US" altLang="zh-CN" sz="3400" smtClean="0">
                <a:ea typeface="SimSun" pitchFamily="2" charset="-122"/>
              </a:rPr>
              <a:t/>
            </a:r>
            <a:br>
              <a:rPr lang="en-US" altLang="zh-CN" sz="3400" smtClean="0">
                <a:ea typeface="SimSun" pitchFamily="2" charset="-122"/>
              </a:rPr>
            </a:br>
            <a:r>
              <a:rPr lang="en-US" altLang="zh-CN" sz="3400" smtClean="0">
                <a:ea typeface="SimSun" pitchFamily="2" charset="-122"/>
              </a:rPr>
              <a:t>(</a:t>
            </a:r>
            <a:r>
              <a:rPr lang="en-US" altLang="zh-CN" sz="3400" i="1" smtClean="0">
                <a:ea typeface="SimSun" pitchFamily="2" charset="-122"/>
              </a:rPr>
              <a:t>cont.</a:t>
            </a:r>
            <a:r>
              <a:rPr lang="en-US" altLang="zh-CN" sz="3400" smtClean="0">
                <a:ea typeface="SimSun" pitchFamily="2" charset="-122"/>
              </a:rPr>
              <a:t>)</a:t>
            </a:r>
            <a:endParaRPr lang="en-US" sz="3400" smtClean="0"/>
          </a:p>
        </p:txBody>
      </p:sp>
      <p:sp>
        <p:nvSpPr>
          <p:cNvPr id="41987" name="Rectangle 3"/>
          <p:cNvSpPr>
            <a:spLocks noGrp="1" noChangeArrowheads="1"/>
          </p:cNvSpPr>
          <p:nvPr>
            <p:ph type="body" idx="1"/>
          </p:nvPr>
        </p:nvSpPr>
        <p:spPr>
          <a:xfrm>
            <a:off x="566738" y="1752600"/>
            <a:ext cx="8001000" cy="4572000"/>
          </a:xfrm>
        </p:spPr>
        <p:txBody>
          <a:bodyPr/>
          <a:lstStyle/>
          <a:p>
            <a:pPr marL="571500" indent="-571500" algn="just" eaLnBrk="1" hangingPunct="1"/>
            <a:r>
              <a:rPr lang="en-US" altLang="zh-CN" sz="2600" b="1" smtClean="0">
                <a:ea typeface="SimSun" pitchFamily="2" charset="-122"/>
              </a:rPr>
              <a:t>Penelitian Pasar, Periklanan dan Layanan terhadap Pelanggan</a:t>
            </a:r>
          </a:p>
          <a:p>
            <a:pPr marL="966788" lvl="1" indent="-495300" algn="just" eaLnBrk="1" hangingPunct="1"/>
            <a:r>
              <a:rPr lang="en-US" altLang="zh-CN" smtClean="0">
                <a:ea typeface="SimSun" pitchFamily="2" charset="-122"/>
              </a:rPr>
              <a:t>Konsumen dan Prilakunya </a:t>
            </a:r>
          </a:p>
          <a:p>
            <a:pPr marL="966788" lvl="1" indent="-495300" algn="just" eaLnBrk="1" hangingPunct="1"/>
            <a:r>
              <a:rPr lang="en-US" altLang="zh-CN" smtClean="0">
                <a:ea typeface="SimSun" pitchFamily="2" charset="-122"/>
              </a:rPr>
              <a:t>Penelitian Pasar</a:t>
            </a:r>
          </a:p>
          <a:p>
            <a:pPr marL="966788" lvl="1" indent="-495300" algn="just" eaLnBrk="1" hangingPunct="1"/>
            <a:r>
              <a:rPr lang="en-US" altLang="zh-CN" i="1" smtClean="0">
                <a:ea typeface="SimSun" pitchFamily="2" charset="-122"/>
              </a:rPr>
              <a:t>E-Commerce Intelligent Agents</a:t>
            </a:r>
          </a:p>
          <a:p>
            <a:pPr marL="966788" lvl="1" indent="-495300" algn="just" eaLnBrk="1" hangingPunct="1"/>
            <a:r>
              <a:rPr lang="en-US" altLang="zh-CN" smtClean="0">
                <a:ea typeface="SimSun" pitchFamily="2" charset="-122"/>
              </a:rPr>
              <a:t>Pengiklanan</a:t>
            </a:r>
            <a:r>
              <a:rPr lang="en-US" altLang="zh-CN" i="1" smtClean="0">
                <a:ea typeface="SimSun" pitchFamily="2" charset="-122"/>
              </a:rPr>
              <a:t> Online</a:t>
            </a:r>
            <a:r>
              <a:rPr lang="en-US" altLang="zh-CN" smtClean="0">
                <a:ea typeface="SimSun" pitchFamily="2" charset="-122"/>
              </a:rPr>
              <a:t> </a:t>
            </a:r>
          </a:p>
          <a:p>
            <a:pPr marL="1347788" lvl="2" indent="-438150" algn="just" eaLnBrk="1" hangingPunct="1"/>
            <a:r>
              <a:rPr lang="en-US" altLang="zh-CN" i="1" smtClean="0">
                <a:ea typeface="SimSun" pitchFamily="2" charset="-122"/>
              </a:rPr>
              <a:t>Banners</a:t>
            </a:r>
          </a:p>
          <a:p>
            <a:pPr lvl="3" algn="just" eaLnBrk="1" hangingPunct="1"/>
            <a:r>
              <a:rPr lang="en-US" altLang="zh-CN" i="1" smtClean="0">
                <a:ea typeface="SimSun" pitchFamily="2" charset="-122"/>
              </a:rPr>
              <a:t>Keyword Banners</a:t>
            </a:r>
          </a:p>
          <a:p>
            <a:pPr lvl="3" algn="just" eaLnBrk="1" hangingPunct="1"/>
            <a:r>
              <a:rPr lang="en-US" altLang="zh-CN" i="1" smtClean="0">
                <a:ea typeface="SimSun" pitchFamily="2" charset="-122"/>
              </a:rPr>
              <a:t>Random Banners</a:t>
            </a:r>
          </a:p>
          <a:p>
            <a:pPr marL="1347788" lvl="2" indent="-438150" algn="just" eaLnBrk="1" hangingPunct="1"/>
            <a:r>
              <a:rPr lang="en-US" altLang="zh-CN" smtClean="0">
                <a:ea typeface="SimSun" pitchFamily="2" charset="-122"/>
              </a:rPr>
              <a:t>Pengiklanan melalui</a:t>
            </a:r>
            <a:r>
              <a:rPr lang="en-US" altLang="zh-CN" i="1" smtClean="0">
                <a:ea typeface="SimSun" pitchFamily="2" charset="-122"/>
              </a:rPr>
              <a:t> e-mail</a:t>
            </a:r>
          </a:p>
          <a:p>
            <a:pPr marL="1347788" lvl="2" indent="-438150" algn="just" eaLnBrk="1" hangingPunct="1">
              <a:buFont typeface="Wingdings" pitchFamily="2" charset="2"/>
              <a:buNone/>
            </a:pPr>
            <a:endParaRPr lang="en-US" altLang="zh-CN" sz="2100" smtClean="0">
              <a:ea typeface="SimSun" pitchFamily="2" charset="-122"/>
            </a:endParaRPr>
          </a:p>
          <a:p>
            <a:pPr marL="571500" indent="-571500" algn="just" eaLnBrk="1" hangingPunct="1">
              <a:buFont typeface="Wingdings" pitchFamily="2" charset="2"/>
              <a:buNone/>
            </a:pPr>
            <a:endParaRPr lang="en-US" altLang="zh-CN" sz="2600" b="1" smtClean="0">
              <a:ea typeface="SimSun"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en-US" sz="3400" smtClean="0"/>
              <a:t>Perkembangan Teknologi Informasi (</a:t>
            </a:r>
            <a:r>
              <a:rPr lang="en-US" sz="3400" i="1" smtClean="0"/>
              <a:t>cont.</a:t>
            </a:r>
            <a:r>
              <a:rPr lang="en-US" sz="3400" smtClean="0"/>
              <a:t>)</a:t>
            </a:r>
          </a:p>
        </p:txBody>
      </p:sp>
      <p:sp>
        <p:nvSpPr>
          <p:cNvPr id="6147" name="Rectangle 3"/>
          <p:cNvSpPr>
            <a:spLocks noGrp="1" noChangeArrowheads="1"/>
          </p:cNvSpPr>
          <p:nvPr>
            <p:ph type="body" idx="1"/>
          </p:nvPr>
        </p:nvSpPr>
        <p:spPr>
          <a:xfrm>
            <a:off x="566738" y="1676400"/>
            <a:ext cx="8001000" cy="5181600"/>
          </a:xfrm>
        </p:spPr>
        <p:txBody>
          <a:bodyPr/>
          <a:lstStyle/>
          <a:p>
            <a:pPr eaLnBrk="1" hangingPunct="1"/>
            <a:r>
              <a:rPr lang="en-US" sz="2800" b="1" smtClean="0"/>
              <a:t>Infrastruktur  Informasi</a:t>
            </a:r>
          </a:p>
          <a:p>
            <a:pPr lvl="1" eaLnBrk="1" hangingPunct="1"/>
            <a:r>
              <a:rPr lang="en-US" smtClean="0"/>
              <a:t>Perangkat Keras </a:t>
            </a:r>
            <a:r>
              <a:rPr lang="en-US" i="1" smtClean="0"/>
              <a:t>(Hardware)</a:t>
            </a:r>
          </a:p>
          <a:p>
            <a:pPr lvl="1" eaLnBrk="1" hangingPunct="1"/>
            <a:r>
              <a:rPr lang="en-US" smtClean="0"/>
              <a:t>Perangkat Lunak </a:t>
            </a:r>
            <a:r>
              <a:rPr lang="en-US" i="1" smtClean="0"/>
              <a:t>(Software)</a:t>
            </a:r>
          </a:p>
          <a:p>
            <a:pPr lvl="1" eaLnBrk="1" hangingPunct="1"/>
            <a:r>
              <a:rPr lang="en-US" smtClean="0"/>
              <a:t>Jaringan dan Komunikasi</a:t>
            </a:r>
          </a:p>
          <a:p>
            <a:pPr lvl="1" eaLnBrk="1" hangingPunct="1"/>
            <a:r>
              <a:rPr lang="en-US" smtClean="0"/>
              <a:t>Basis Data </a:t>
            </a:r>
            <a:r>
              <a:rPr lang="en-US" i="1" smtClean="0"/>
              <a:t>(Database)</a:t>
            </a:r>
          </a:p>
          <a:p>
            <a:pPr lvl="1" eaLnBrk="1" hangingPunct="1"/>
            <a:r>
              <a:rPr lang="en-US" i="1" smtClean="0"/>
              <a:t>Information Management Personnel</a:t>
            </a:r>
          </a:p>
          <a:p>
            <a:pPr eaLnBrk="1" hangingPunct="1"/>
            <a:r>
              <a:rPr lang="en-US" sz="2800" b="1" smtClean="0"/>
              <a:t>Arsitektur Informasi</a:t>
            </a:r>
          </a:p>
          <a:p>
            <a:pPr lvl="1" eaLnBrk="1" hangingPunct="1"/>
            <a:r>
              <a:rPr lang="en-US" smtClean="0"/>
              <a:t>Perencanaan terhadap kebutuhan informasi</a:t>
            </a:r>
            <a:endParaRPr lang="en-US" sz="2400" b="1" i="1" smtClean="0"/>
          </a:p>
          <a:p>
            <a:pPr lvl="2" eaLnBrk="1" hangingPunct="1">
              <a:buFont typeface="Wingdings" pitchFamily="2" charset="2"/>
              <a:buNone/>
            </a:pPr>
            <a:endParaRPr lang="en-US" sz="2400" smtClean="0"/>
          </a:p>
          <a:p>
            <a:pPr lvl="1" eaLnBrk="1" hangingPunct="1">
              <a:buFont typeface="Wingdings" pitchFamily="2" charset="2"/>
              <a:buNone/>
            </a:pPr>
            <a:endParaRPr lang="en-US" sz="240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lgn="ctr" eaLnBrk="1" hangingPunct="1"/>
            <a:r>
              <a:rPr lang="en-US" altLang="zh-CN" sz="3400" i="1" smtClean="0">
                <a:ea typeface="SimSun" pitchFamily="2" charset="-122"/>
              </a:rPr>
              <a:t>Electronic Commerce</a:t>
            </a:r>
            <a:r>
              <a:rPr lang="en-US" altLang="zh-CN" sz="3400" smtClean="0">
                <a:ea typeface="SimSun" pitchFamily="2" charset="-122"/>
              </a:rPr>
              <a:t/>
            </a:r>
            <a:br>
              <a:rPr lang="en-US" altLang="zh-CN" sz="3400" smtClean="0">
                <a:ea typeface="SimSun" pitchFamily="2" charset="-122"/>
              </a:rPr>
            </a:br>
            <a:r>
              <a:rPr lang="en-US" altLang="zh-CN" sz="3400" smtClean="0">
                <a:ea typeface="SimSun" pitchFamily="2" charset="-122"/>
              </a:rPr>
              <a:t>(</a:t>
            </a:r>
            <a:r>
              <a:rPr lang="en-US" altLang="zh-CN" sz="3400" i="1" smtClean="0">
                <a:ea typeface="SimSun" pitchFamily="2" charset="-122"/>
              </a:rPr>
              <a:t>cont.</a:t>
            </a:r>
            <a:r>
              <a:rPr lang="en-US" altLang="zh-CN" sz="3400" smtClean="0">
                <a:ea typeface="SimSun" pitchFamily="2" charset="-122"/>
              </a:rPr>
              <a:t>)</a:t>
            </a:r>
            <a:endParaRPr lang="en-US" sz="3400" smtClean="0"/>
          </a:p>
        </p:txBody>
      </p:sp>
      <p:sp>
        <p:nvSpPr>
          <p:cNvPr id="43011" name="Rectangle 3"/>
          <p:cNvSpPr>
            <a:spLocks noGrp="1" noChangeArrowheads="1"/>
          </p:cNvSpPr>
          <p:nvPr>
            <p:ph type="body" idx="1"/>
          </p:nvPr>
        </p:nvSpPr>
        <p:spPr>
          <a:xfrm>
            <a:off x="566738" y="1752600"/>
            <a:ext cx="8001000" cy="4572000"/>
          </a:xfrm>
        </p:spPr>
        <p:txBody>
          <a:bodyPr/>
          <a:lstStyle/>
          <a:p>
            <a:pPr marL="571500" indent="-571500" eaLnBrk="1" hangingPunct="1">
              <a:lnSpc>
                <a:spcPct val="80000"/>
              </a:lnSpc>
            </a:pPr>
            <a:r>
              <a:rPr lang="en-US" altLang="zh-CN" sz="2400" b="1" smtClean="0">
                <a:ea typeface="SimSun" pitchFamily="2" charset="-122"/>
              </a:rPr>
              <a:t>Permasalahan Periklanan dan Pendekatan-pendekatan :</a:t>
            </a:r>
          </a:p>
          <a:p>
            <a:pPr marL="966788" lvl="1" indent="-495300" algn="just" eaLnBrk="1" hangingPunct="1">
              <a:lnSpc>
                <a:spcPct val="80000"/>
              </a:lnSpc>
            </a:pPr>
            <a:r>
              <a:rPr lang="en-US" altLang="zh-CN" sz="2200" i="1" smtClean="0">
                <a:ea typeface="SimSun" pitchFamily="2" charset="-122"/>
              </a:rPr>
              <a:t>Permission Marketing</a:t>
            </a:r>
          </a:p>
          <a:p>
            <a:pPr marL="966788" lvl="1" indent="-495300" algn="just" eaLnBrk="1" hangingPunct="1">
              <a:lnSpc>
                <a:spcPct val="80000"/>
              </a:lnSpc>
            </a:pPr>
            <a:r>
              <a:rPr lang="en-US" altLang="zh-CN" sz="2200" i="1" smtClean="0">
                <a:ea typeface="SimSun" pitchFamily="2" charset="-122"/>
              </a:rPr>
              <a:t>Viral Marketing</a:t>
            </a:r>
          </a:p>
          <a:p>
            <a:pPr marL="966788" lvl="1" indent="-495300" algn="just" eaLnBrk="1" hangingPunct="1">
              <a:lnSpc>
                <a:spcPct val="80000"/>
              </a:lnSpc>
            </a:pPr>
            <a:r>
              <a:rPr lang="en-US" altLang="zh-CN" sz="2200" i="1" smtClean="0">
                <a:ea typeface="SimSun" pitchFamily="2" charset="-122"/>
              </a:rPr>
              <a:t>Customizing ads</a:t>
            </a:r>
          </a:p>
          <a:p>
            <a:pPr marL="966788" lvl="1" indent="-495300" algn="just" eaLnBrk="1" hangingPunct="1">
              <a:lnSpc>
                <a:spcPct val="80000"/>
              </a:lnSpc>
            </a:pPr>
            <a:r>
              <a:rPr lang="en-US" altLang="zh-CN" sz="2200" smtClean="0">
                <a:ea typeface="SimSun" pitchFamily="2" charset="-122"/>
              </a:rPr>
              <a:t>Periklanan dan Pemasaran Interaktif</a:t>
            </a:r>
          </a:p>
          <a:p>
            <a:pPr marL="966788" lvl="1" indent="-495300" algn="just" eaLnBrk="1" hangingPunct="1">
              <a:lnSpc>
                <a:spcPct val="80000"/>
              </a:lnSpc>
            </a:pPr>
            <a:r>
              <a:rPr lang="en-US" altLang="zh-CN" sz="2200" i="1" smtClean="0">
                <a:ea typeface="SimSun" pitchFamily="2" charset="-122"/>
              </a:rPr>
              <a:t>Customized Catalog</a:t>
            </a:r>
          </a:p>
          <a:p>
            <a:pPr marL="966788" lvl="1" indent="-495300" algn="just" eaLnBrk="1" hangingPunct="1">
              <a:lnSpc>
                <a:spcPct val="80000"/>
              </a:lnSpc>
            </a:pPr>
            <a:r>
              <a:rPr lang="en-US" altLang="zh-CN" sz="2200" smtClean="0">
                <a:ea typeface="SimSun" pitchFamily="2" charset="-122"/>
              </a:rPr>
              <a:t>Kupon</a:t>
            </a:r>
            <a:r>
              <a:rPr lang="en-US" altLang="zh-CN" sz="2200" i="1" smtClean="0">
                <a:ea typeface="SimSun" pitchFamily="2" charset="-122"/>
              </a:rPr>
              <a:t> Online</a:t>
            </a:r>
          </a:p>
          <a:p>
            <a:pPr marL="571500" indent="-571500" algn="just" eaLnBrk="1" hangingPunct="1">
              <a:lnSpc>
                <a:spcPct val="80000"/>
              </a:lnSpc>
            </a:pPr>
            <a:r>
              <a:rPr lang="en-US" altLang="zh-CN" sz="2400" b="1" smtClean="0">
                <a:ea typeface="SimSun" pitchFamily="2" charset="-122"/>
              </a:rPr>
              <a:t>Layanan terhadap Pelanggan</a:t>
            </a:r>
            <a:r>
              <a:rPr lang="en-US" altLang="zh-CN" sz="2600" smtClean="0">
                <a:ea typeface="SimSun" pitchFamily="2" charset="-122"/>
              </a:rPr>
              <a:t> </a:t>
            </a:r>
          </a:p>
          <a:p>
            <a:pPr marL="966788" lvl="1" indent="-495300" algn="just" eaLnBrk="1" hangingPunct="1">
              <a:lnSpc>
                <a:spcPct val="80000"/>
              </a:lnSpc>
            </a:pPr>
            <a:r>
              <a:rPr lang="en-US" altLang="zh-CN" sz="2200" smtClean="0">
                <a:ea typeface="SimSun" pitchFamily="2" charset="-122"/>
              </a:rPr>
              <a:t>Kebutuhan </a:t>
            </a:r>
          </a:p>
          <a:p>
            <a:pPr marL="966788" lvl="1" indent="-495300" algn="just" eaLnBrk="1" hangingPunct="1">
              <a:lnSpc>
                <a:spcPct val="80000"/>
              </a:lnSpc>
            </a:pPr>
            <a:r>
              <a:rPr lang="en-US" altLang="zh-CN" sz="2200" smtClean="0">
                <a:ea typeface="SimSun" pitchFamily="2" charset="-122"/>
              </a:rPr>
              <a:t>Mendapatkan barang </a:t>
            </a:r>
          </a:p>
          <a:p>
            <a:pPr marL="966788" lvl="1" indent="-495300" algn="just" eaLnBrk="1" hangingPunct="1">
              <a:lnSpc>
                <a:spcPct val="80000"/>
              </a:lnSpc>
            </a:pPr>
            <a:r>
              <a:rPr lang="en-US" altLang="zh-CN" sz="2200" i="1" smtClean="0">
                <a:ea typeface="SimSun" pitchFamily="2" charset="-122"/>
              </a:rPr>
              <a:t>Ownership</a:t>
            </a:r>
            <a:r>
              <a:rPr lang="en-US" altLang="zh-CN" sz="2200" smtClean="0">
                <a:ea typeface="SimSun" pitchFamily="2" charset="-122"/>
              </a:rPr>
              <a:t> </a:t>
            </a:r>
          </a:p>
          <a:p>
            <a:pPr marL="966788" lvl="1" indent="-495300" algn="just" eaLnBrk="1" hangingPunct="1">
              <a:lnSpc>
                <a:spcPct val="80000"/>
              </a:lnSpc>
            </a:pPr>
            <a:r>
              <a:rPr lang="en-US" altLang="zh-CN" sz="2200" i="1" smtClean="0">
                <a:ea typeface="SimSun" pitchFamily="2" charset="-122"/>
              </a:rPr>
              <a:t>Retirement</a:t>
            </a:r>
            <a:r>
              <a:rPr lang="en-US" altLang="zh-CN" sz="2200" smtClean="0">
                <a:ea typeface="SimSun" pitchFamily="2" charset="-122"/>
              </a:rPr>
              <a:t> </a:t>
            </a:r>
            <a:endParaRPr lang="en-US" altLang="zh-CN" sz="2000" smtClean="0">
              <a:ea typeface="SimSun" pitchFamily="2" charset="-122"/>
            </a:endParaRPr>
          </a:p>
          <a:p>
            <a:pPr marL="1347788" lvl="2" indent="-438150" algn="just" eaLnBrk="1" hangingPunct="1">
              <a:lnSpc>
                <a:spcPct val="80000"/>
              </a:lnSpc>
              <a:buFont typeface="Wingdings" pitchFamily="2" charset="2"/>
              <a:buNone/>
            </a:pPr>
            <a:endParaRPr lang="en-US" altLang="zh-CN" sz="1900" smtClean="0">
              <a:ea typeface="SimSun" pitchFamily="2" charset="-122"/>
            </a:endParaRPr>
          </a:p>
          <a:p>
            <a:pPr marL="571500" indent="-571500" algn="just" eaLnBrk="1" hangingPunct="1">
              <a:lnSpc>
                <a:spcPct val="80000"/>
              </a:lnSpc>
              <a:buFont typeface="Wingdings" pitchFamily="2" charset="2"/>
              <a:buNone/>
            </a:pPr>
            <a:endParaRPr lang="en-US" altLang="zh-CN" sz="2200" b="1" smtClean="0">
              <a:ea typeface="SimSun" pitchFamily="2" charset="-122"/>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ctr" eaLnBrk="1" hangingPunct="1"/>
            <a:r>
              <a:rPr lang="en-US" altLang="zh-CN" sz="3400" i="1" smtClean="0">
                <a:ea typeface="SimSun" pitchFamily="2" charset="-122"/>
              </a:rPr>
              <a:t>Electronic Commerce</a:t>
            </a:r>
            <a:r>
              <a:rPr lang="en-US" altLang="zh-CN" sz="3400" smtClean="0">
                <a:ea typeface="SimSun" pitchFamily="2" charset="-122"/>
              </a:rPr>
              <a:t/>
            </a:r>
            <a:br>
              <a:rPr lang="en-US" altLang="zh-CN" sz="3400" smtClean="0">
                <a:ea typeface="SimSun" pitchFamily="2" charset="-122"/>
              </a:rPr>
            </a:br>
            <a:r>
              <a:rPr lang="en-US" altLang="zh-CN" sz="3400" smtClean="0">
                <a:ea typeface="SimSun" pitchFamily="2" charset="-122"/>
              </a:rPr>
              <a:t>(</a:t>
            </a:r>
            <a:r>
              <a:rPr lang="en-US" altLang="zh-CN" sz="3400" i="1" smtClean="0">
                <a:ea typeface="SimSun" pitchFamily="2" charset="-122"/>
              </a:rPr>
              <a:t>cont.</a:t>
            </a:r>
            <a:r>
              <a:rPr lang="en-US" altLang="zh-CN" sz="3400" smtClean="0">
                <a:ea typeface="SimSun" pitchFamily="2" charset="-122"/>
              </a:rPr>
              <a:t>)</a:t>
            </a:r>
            <a:endParaRPr lang="en-US" sz="3400" smtClean="0"/>
          </a:p>
        </p:txBody>
      </p:sp>
      <p:sp>
        <p:nvSpPr>
          <p:cNvPr id="44035" name="Rectangle 3"/>
          <p:cNvSpPr>
            <a:spLocks noGrp="1" noChangeArrowheads="1"/>
          </p:cNvSpPr>
          <p:nvPr>
            <p:ph type="body" idx="1"/>
          </p:nvPr>
        </p:nvSpPr>
        <p:spPr>
          <a:xfrm>
            <a:off x="566738" y="1752600"/>
            <a:ext cx="7891462" cy="4495800"/>
          </a:xfrm>
        </p:spPr>
        <p:txBody>
          <a:bodyPr/>
          <a:lstStyle/>
          <a:p>
            <a:pPr marL="571500" indent="-571500" eaLnBrk="1" hangingPunct="1">
              <a:lnSpc>
                <a:spcPct val="80000"/>
              </a:lnSpc>
            </a:pPr>
            <a:r>
              <a:rPr lang="en-US" altLang="zh-CN" sz="2600" b="1" smtClean="0">
                <a:ea typeface="SimSun" pitchFamily="2" charset="-122"/>
              </a:rPr>
              <a:t>B2B</a:t>
            </a:r>
            <a:r>
              <a:rPr lang="en-US" altLang="zh-CN" sz="2600" b="1" i="1" smtClean="0">
                <a:ea typeface="SimSun" pitchFamily="2" charset="-122"/>
              </a:rPr>
              <a:t> </a:t>
            </a:r>
            <a:r>
              <a:rPr lang="en-US" altLang="zh-CN" sz="2600" b="1" smtClean="0">
                <a:ea typeface="SimSun" pitchFamily="2" charset="-122"/>
              </a:rPr>
              <a:t>dan Aplikasi Kerjasama Perdagangan</a:t>
            </a:r>
          </a:p>
          <a:p>
            <a:pPr marL="966788" lvl="1" indent="-495300" algn="just" eaLnBrk="1" hangingPunct="1">
              <a:lnSpc>
                <a:spcPct val="80000"/>
              </a:lnSpc>
            </a:pPr>
            <a:r>
              <a:rPr lang="en-US" altLang="zh-CN" sz="2200" i="1" smtClean="0">
                <a:ea typeface="SimSun" pitchFamily="2" charset="-122"/>
              </a:rPr>
              <a:t>Sell-Side Marketplace</a:t>
            </a:r>
          </a:p>
          <a:p>
            <a:pPr marL="966788" lvl="1" indent="-495300" eaLnBrk="1" hangingPunct="1">
              <a:lnSpc>
                <a:spcPct val="80000"/>
              </a:lnSpc>
            </a:pPr>
            <a:r>
              <a:rPr lang="en-US" altLang="zh-CN" sz="2200" i="1" smtClean="0">
                <a:ea typeface="SimSun" pitchFamily="2" charset="-122"/>
              </a:rPr>
              <a:t>Buy-Side Marketplace</a:t>
            </a:r>
            <a:r>
              <a:rPr lang="en-US" altLang="zh-CN" sz="2200" smtClean="0">
                <a:ea typeface="SimSun" pitchFamily="2" charset="-122"/>
              </a:rPr>
              <a:t> </a:t>
            </a:r>
          </a:p>
          <a:p>
            <a:pPr marL="966788" lvl="1" indent="-495300" algn="just" eaLnBrk="1" hangingPunct="1">
              <a:lnSpc>
                <a:spcPct val="80000"/>
              </a:lnSpc>
            </a:pPr>
            <a:r>
              <a:rPr lang="en-US" altLang="zh-CN" sz="2200" smtClean="0">
                <a:ea typeface="SimSun" pitchFamily="2" charset="-122"/>
              </a:rPr>
              <a:t>Pertukaran Elektronik (</a:t>
            </a:r>
            <a:r>
              <a:rPr lang="en-US" altLang="zh-CN" sz="2200" i="1" smtClean="0">
                <a:ea typeface="SimSun" pitchFamily="2" charset="-122"/>
              </a:rPr>
              <a:t>Electronic Exchanges</a:t>
            </a:r>
            <a:r>
              <a:rPr lang="en-US" altLang="zh-CN" sz="2200" smtClean="0">
                <a:ea typeface="SimSun" pitchFamily="2" charset="-122"/>
              </a:rPr>
              <a:t>)</a:t>
            </a:r>
          </a:p>
          <a:p>
            <a:pPr marL="1347788" lvl="2" indent="-438150" eaLnBrk="1" hangingPunct="1">
              <a:lnSpc>
                <a:spcPct val="80000"/>
              </a:lnSpc>
            </a:pPr>
            <a:r>
              <a:rPr lang="en-US" altLang="zh-CN" sz="1800" i="1" smtClean="0">
                <a:ea typeface="SimSun" pitchFamily="2" charset="-122"/>
              </a:rPr>
              <a:t>Vertical Distributors</a:t>
            </a:r>
          </a:p>
          <a:p>
            <a:pPr marL="1347788" lvl="2" indent="-438150" eaLnBrk="1" hangingPunct="1">
              <a:lnSpc>
                <a:spcPct val="80000"/>
              </a:lnSpc>
            </a:pPr>
            <a:r>
              <a:rPr lang="en-US" altLang="zh-CN" sz="1800" i="1" smtClean="0">
                <a:ea typeface="SimSun" pitchFamily="2" charset="-122"/>
              </a:rPr>
              <a:t>Vertical Exchanges</a:t>
            </a:r>
          </a:p>
          <a:p>
            <a:pPr marL="1347788" lvl="2" indent="-438150" eaLnBrk="1" hangingPunct="1">
              <a:lnSpc>
                <a:spcPct val="80000"/>
              </a:lnSpc>
            </a:pPr>
            <a:r>
              <a:rPr lang="en-US" altLang="zh-CN" sz="1800" i="1" smtClean="0">
                <a:ea typeface="SimSun" pitchFamily="2" charset="-122"/>
              </a:rPr>
              <a:t>Horizontal Distributors</a:t>
            </a:r>
          </a:p>
          <a:p>
            <a:pPr marL="1347788" lvl="2" indent="-438150" eaLnBrk="1" hangingPunct="1">
              <a:lnSpc>
                <a:spcPct val="80000"/>
              </a:lnSpc>
            </a:pPr>
            <a:r>
              <a:rPr lang="en-US" altLang="zh-CN" sz="1800" i="1" smtClean="0">
                <a:ea typeface="SimSun" pitchFamily="2" charset="-122"/>
              </a:rPr>
              <a:t>Pertukaran fungsional (Functional Exchanges)</a:t>
            </a:r>
          </a:p>
          <a:p>
            <a:pPr marL="966788" lvl="1" indent="-495300" algn="just" eaLnBrk="1" hangingPunct="1">
              <a:lnSpc>
                <a:spcPct val="80000"/>
              </a:lnSpc>
            </a:pPr>
            <a:r>
              <a:rPr lang="en-US" altLang="zh-CN" sz="2200" smtClean="0">
                <a:ea typeface="SimSun" pitchFamily="2" charset="-122"/>
              </a:rPr>
              <a:t>Perdagangan Kerjasama</a:t>
            </a:r>
          </a:p>
          <a:p>
            <a:pPr marL="1347788" lvl="2" indent="-438150" algn="just" eaLnBrk="1" hangingPunct="1">
              <a:lnSpc>
                <a:spcPct val="80000"/>
              </a:lnSpc>
            </a:pPr>
            <a:r>
              <a:rPr lang="en-US" altLang="zh-CN" sz="1800" i="1" smtClean="0">
                <a:ea typeface="SimSun" pitchFamily="2" charset="-122"/>
              </a:rPr>
              <a:t>Retailer-Suppliers</a:t>
            </a:r>
          </a:p>
          <a:p>
            <a:pPr marL="1347788" lvl="2" indent="-438150" algn="just" eaLnBrk="1" hangingPunct="1">
              <a:lnSpc>
                <a:spcPct val="80000"/>
              </a:lnSpc>
            </a:pPr>
            <a:r>
              <a:rPr lang="en-US" altLang="zh-CN" sz="1800" i="1" smtClean="0">
                <a:ea typeface="SimSun" pitchFamily="2" charset="-122"/>
              </a:rPr>
              <a:t>Vendor-managed Inventory</a:t>
            </a:r>
          </a:p>
          <a:p>
            <a:pPr marL="1347788" lvl="2" indent="-438150" algn="just" eaLnBrk="1" hangingPunct="1">
              <a:lnSpc>
                <a:spcPct val="80000"/>
              </a:lnSpc>
            </a:pPr>
            <a:r>
              <a:rPr lang="en-US" altLang="zh-CN" sz="1800" i="1" smtClean="0">
                <a:ea typeface="SimSun" pitchFamily="2" charset="-122"/>
              </a:rPr>
              <a:t>Product design</a:t>
            </a:r>
          </a:p>
          <a:p>
            <a:pPr marL="1347788" lvl="2" indent="-438150" algn="just" eaLnBrk="1" hangingPunct="1">
              <a:lnSpc>
                <a:spcPct val="80000"/>
              </a:lnSpc>
            </a:pPr>
            <a:r>
              <a:rPr lang="en-US" altLang="zh-CN" sz="1800" i="1" smtClean="0">
                <a:ea typeface="SimSun" pitchFamily="2" charset="-122"/>
              </a:rPr>
              <a:t>Collaborative Manufacturing</a:t>
            </a:r>
            <a:endParaRPr lang="en-US" altLang="zh-CN" sz="1800" smtClean="0">
              <a:ea typeface="SimSun" pitchFamily="2" charset="-122"/>
            </a:endParaRPr>
          </a:p>
          <a:p>
            <a:pPr marL="966788" lvl="1" indent="-495300" eaLnBrk="1" hangingPunct="1">
              <a:lnSpc>
                <a:spcPct val="80000"/>
              </a:lnSpc>
            </a:pPr>
            <a:endParaRPr lang="en-US" altLang="zh-CN" sz="1800" i="1" smtClean="0">
              <a:ea typeface="SimSun" pitchFamily="2" charset="-122"/>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eaLnBrk="1" hangingPunct="1"/>
            <a:r>
              <a:rPr lang="en-US" altLang="zh-CN" sz="3400" i="1" smtClean="0">
                <a:ea typeface="SimSun" pitchFamily="2" charset="-122"/>
              </a:rPr>
              <a:t>Electronic Commerce</a:t>
            </a:r>
            <a:r>
              <a:rPr lang="en-US" altLang="zh-CN" sz="3400" smtClean="0">
                <a:ea typeface="SimSun" pitchFamily="2" charset="-122"/>
              </a:rPr>
              <a:t/>
            </a:r>
            <a:br>
              <a:rPr lang="en-US" altLang="zh-CN" sz="3400" smtClean="0">
                <a:ea typeface="SimSun" pitchFamily="2" charset="-122"/>
              </a:rPr>
            </a:br>
            <a:r>
              <a:rPr lang="en-US" altLang="zh-CN" sz="3400" smtClean="0">
                <a:ea typeface="SimSun" pitchFamily="2" charset="-122"/>
              </a:rPr>
              <a:t>(</a:t>
            </a:r>
            <a:r>
              <a:rPr lang="en-US" altLang="zh-CN" sz="3400" i="1" smtClean="0">
                <a:ea typeface="SimSun" pitchFamily="2" charset="-122"/>
              </a:rPr>
              <a:t>cont.</a:t>
            </a:r>
            <a:r>
              <a:rPr lang="en-US" altLang="zh-CN" sz="3400" smtClean="0">
                <a:ea typeface="SimSun" pitchFamily="2" charset="-122"/>
              </a:rPr>
              <a:t>)</a:t>
            </a:r>
            <a:endParaRPr lang="en-US" sz="3400" smtClean="0"/>
          </a:p>
        </p:txBody>
      </p:sp>
      <p:sp>
        <p:nvSpPr>
          <p:cNvPr id="45059" name="Rectangle 3"/>
          <p:cNvSpPr>
            <a:spLocks noGrp="1" noChangeArrowheads="1"/>
          </p:cNvSpPr>
          <p:nvPr>
            <p:ph type="body" idx="1"/>
          </p:nvPr>
        </p:nvSpPr>
        <p:spPr>
          <a:xfrm>
            <a:off x="566738" y="1752600"/>
            <a:ext cx="7891462" cy="4495800"/>
          </a:xfrm>
        </p:spPr>
        <p:txBody>
          <a:bodyPr/>
          <a:lstStyle/>
          <a:p>
            <a:pPr marL="571500" indent="-571500" eaLnBrk="1" hangingPunct="1"/>
            <a:r>
              <a:rPr lang="en-US" altLang="zh-CN" sz="2600" b="1" smtClean="0">
                <a:ea typeface="SimSun" pitchFamily="2" charset="-122"/>
              </a:rPr>
              <a:t>Aplikasi Inovatif dari </a:t>
            </a:r>
            <a:r>
              <a:rPr lang="en-US" altLang="zh-CN" sz="2600" b="1" i="1" smtClean="0">
                <a:ea typeface="SimSun" pitchFamily="2" charset="-122"/>
              </a:rPr>
              <a:t>E-Commerce</a:t>
            </a:r>
          </a:p>
          <a:p>
            <a:pPr marL="966788" lvl="1" indent="-495300" algn="just" eaLnBrk="1" hangingPunct="1"/>
            <a:r>
              <a:rPr lang="en-US" altLang="zh-CN" sz="2200" i="1" smtClean="0">
                <a:ea typeface="SimSun" pitchFamily="2" charset="-122"/>
              </a:rPr>
              <a:t>E-Government</a:t>
            </a:r>
          </a:p>
          <a:p>
            <a:pPr marL="966788" lvl="1" indent="-495300" eaLnBrk="1" hangingPunct="1"/>
            <a:r>
              <a:rPr lang="en-US" altLang="zh-CN" sz="2200" i="1" smtClean="0">
                <a:ea typeface="SimSun" pitchFamily="2" charset="-122"/>
              </a:rPr>
              <a:t>M-Commerce</a:t>
            </a:r>
            <a:r>
              <a:rPr lang="en-US" altLang="zh-CN" sz="2200" smtClean="0">
                <a:ea typeface="SimSun" pitchFamily="2" charset="-122"/>
              </a:rPr>
              <a:t> </a:t>
            </a:r>
          </a:p>
          <a:p>
            <a:pPr marL="966788" lvl="1" indent="-495300" algn="just" eaLnBrk="1" hangingPunct="1"/>
            <a:r>
              <a:rPr lang="en-US" altLang="zh-CN" sz="2200" i="1" smtClean="0">
                <a:ea typeface="SimSun" pitchFamily="2" charset="-122"/>
              </a:rPr>
              <a:t>Consumer-to-Consumer E-commerce</a:t>
            </a:r>
            <a:endParaRPr lang="en-US" altLang="zh-CN" sz="2200" smtClean="0">
              <a:ea typeface="SimSun" pitchFamily="2" charset="-122"/>
            </a:endParaRPr>
          </a:p>
          <a:p>
            <a:pPr marL="966788" lvl="1" indent="-495300" eaLnBrk="1" hangingPunct="1"/>
            <a:r>
              <a:rPr lang="en-US" altLang="zh-CN" sz="2200" smtClean="0">
                <a:ea typeface="SimSun" pitchFamily="2" charset="-122"/>
              </a:rPr>
              <a:t>Intrabisnis dan </a:t>
            </a:r>
            <a:r>
              <a:rPr lang="en-US" altLang="zh-CN" sz="2200" i="1" smtClean="0">
                <a:ea typeface="SimSun" pitchFamily="2" charset="-122"/>
              </a:rPr>
              <a:t>Business-to-Employees          E-Commerce</a:t>
            </a:r>
          </a:p>
          <a:p>
            <a:pPr marL="1347788" lvl="2" indent="-438150" eaLnBrk="1" hangingPunct="1"/>
            <a:r>
              <a:rPr lang="en-US" altLang="zh-CN" sz="2000" i="1" smtClean="0">
                <a:ea typeface="SimSun" pitchFamily="2" charset="-122"/>
              </a:rPr>
              <a:t>Business to its Employess (B2E) Commerce</a:t>
            </a:r>
            <a:r>
              <a:rPr lang="en-US" altLang="zh-CN" sz="2000" smtClean="0">
                <a:ea typeface="SimSun" pitchFamily="2" charset="-122"/>
              </a:rPr>
              <a:t> </a:t>
            </a:r>
          </a:p>
          <a:p>
            <a:pPr marL="1347788" lvl="2" indent="-438150" algn="just" eaLnBrk="1" hangingPunct="1"/>
            <a:r>
              <a:rPr lang="en-US" altLang="zh-CN" sz="2000" i="1" smtClean="0">
                <a:ea typeface="SimSun" pitchFamily="2" charset="-122"/>
              </a:rPr>
              <a:t>E-Commerce </a:t>
            </a:r>
            <a:r>
              <a:rPr lang="en-US" altLang="zh-CN" sz="2000" smtClean="0">
                <a:ea typeface="SimSun" pitchFamily="2" charset="-122"/>
              </a:rPr>
              <a:t>Diantara Unit Bisnis dalam suatu Organisasi</a:t>
            </a:r>
          </a:p>
          <a:p>
            <a:pPr marL="1347788" lvl="2" indent="-438150" algn="just" eaLnBrk="1" hangingPunct="1"/>
            <a:r>
              <a:rPr lang="en-US" altLang="zh-CN" sz="2000" i="1" smtClean="0">
                <a:ea typeface="SimSun" pitchFamily="2" charset="-122"/>
              </a:rPr>
              <a:t>E-Learning</a:t>
            </a:r>
            <a:endParaRPr lang="en-US" altLang="zh-CN" sz="2000" smtClean="0">
              <a:ea typeface="SimSun" pitchFamily="2" charset="-122"/>
            </a:endParaRPr>
          </a:p>
          <a:p>
            <a:pPr marL="1347788" lvl="2" indent="-438150" eaLnBrk="1" hangingPunct="1"/>
            <a:endParaRPr lang="en-US" altLang="zh-CN" sz="2000" smtClean="0">
              <a:ea typeface="SimSun" pitchFamily="2" charset="-122"/>
            </a:endParaRPr>
          </a:p>
          <a:p>
            <a:pPr marL="966788" lvl="1" indent="-495300" eaLnBrk="1" hangingPunct="1"/>
            <a:endParaRPr lang="en-US" altLang="zh-CN" sz="2200" smtClean="0">
              <a:ea typeface="SimSun" pitchFamily="2" charset="-122"/>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gn="ctr" eaLnBrk="1" hangingPunct="1"/>
            <a:r>
              <a:rPr lang="en-US" altLang="zh-CN" sz="3400" i="1" smtClean="0">
                <a:ea typeface="SimSun" pitchFamily="2" charset="-122"/>
              </a:rPr>
              <a:t>Electronic Commerce</a:t>
            </a:r>
            <a:r>
              <a:rPr lang="en-US" altLang="zh-CN" sz="3400" smtClean="0">
                <a:ea typeface="SimSun" pitchFamily="2" charset="-122"/>
              </a:rPr>
              <a:t/>
            </a:r>
            <a:br>
              <a:rPr lang="en-US" altLang="zh-CN" sz="3400" smtClean="0">
                <a:ea typeface="SimSun" pitchFamily="2" charset="-122"/>
              </a:rPr>
            </a:br>
            <a:r>
              <a:rPr lang="en-US" altLang="zh-CN" sz="3400" smtClean="0">
                <a:ea typeface="SimSun" pitchFamily="2" charset="-122"/>
              </a:rPr>
              <a:t>(</a:t>
            </a:r>
            <a:r>
              <a:rPr lang="en-US" altLang="zh-CN" sz="3400" i="1" smtClean="0">
                <a:ea typeface="SimSun" pitchFamily="2" charset="-122"/>
              </a:rPr>
              <a:t>cont.</a:t>
            </a:r>
            <a:r>
              <a:rPr lang="en-US" altLang="zh-CN" sz="3400" smtClean="0">
                <a:ea typeface="SimSun" pitchFamily="2" charset="-122"/>
              </a:rPr>
              <a:t>)</a:t>
            </a:r>
            <a:endParaRPr lang="en-US" sz="3400" smtClean="0"/>
          </a:p>
        </p:txBody>
      </p:sp>
      <p:sp>
        <p:nvSpPr>
          <p:cNvPr id="46083" name="Rectangle 3"/>
          <p:cNvSpPr>
            <a:spLocks noGrp="1" noChangeArrowheads="1"/>
          </p:cNvSpPr>
          <p:nvPr>
            <p:ph type="body" idx="1"/>
          </p:nvPr>
        </p:nvSpPr>
        <p:spPr>
          <a:xfrm>
            <a:off x="566738" y="1752600"/>
            <a:ext cx="7891462" cy="4495800"/>
          </a:xfrm>
        </p:spPr>
        <p:txBody>
          <a:bodyPr/>
          <a:lstStyle/>
          <a:p>
            <a:pPr marL="571500" indent="-571500" eaLnBrk="1" hangingPunct="1">
              <a:lnSpc>
                <a:spcPct val="90000"/>
              </a:lnSpc>
            </a:pPr>
            <a:r>
              <a:rPr lang="en-US" altLang="zh-CN" sz="2600" b="1" smtClean="0">
                <a:ea typeface="SimSun" pitchFamily="2" charset="-122"/>
              </a:rPr>
              <a:t>Layanan Dukungan</a:t>
            </a:r>
            <a:r>
              <a:rPr lang="en-US" altLang="zh-CN" sz="2600" b="1" i="1" smtClean="0">
                <a:ea typeface="SimSun" pitchFamily="2" charset="-122"/>
              </a:rPr>
              <a:t> E-Commerce</a:t>
            </a:r>
          </a:p>
          <a:p>
            <a:pPr marL="966788" lvl="1" indent="-495300" algn="just" eaLnBrk="1" hangingPunct="1">
              <a:lnSpc>
                <a:spcPct val="90000"/>
              </a:lnSpc>
            </a:pPr>
            <a:r>
              <a:rPr lang="en-US" altLang="zh-CN" sz="2400" smtClean="0">
                <a:ea typeface="SimSun" pitchFamily="2" charset="-122"/>
              </a:rPr>
              <a:t>Infrastruktur </a:t>
            </a:r>
            <a:r>
              <a:rPr lang="en-US" altLang="zh-CN" sz="2400" i="1" smtClean="0">
                <a:ea typeface="SimSun" pitchFamily="2" charset="-122"/>
              </a:rPr>
              <a:t>E-Commerce</a:t>
            </a:r>
            <a:endParaRPr lang="en-US" altLang="zh-CN" sz="2400" smtClean="0">
              <a:ea typeface="SimSun" pitchFamily="2" charset="-122"/>
            </a:endParaRPr>
          </a:p>
          <a:p>
            <a:pPr marL="966788" lvl="1" indent="-495300" algn="just" eaLnBrk="1" hangingPunct="1">
              <a:lnSpc>
                <a:spcPct val="90000"/>
              </a:lnSpc>
            </a:pPr>
            <a:r>
              <a:rPr lang="en-US" altLang="zh-CN" sz="2400" smtClean="0">
                <a:ea typeface="SimSun" pitchFamily="2" charset="-122"/>
              </a:rPr>
              <a:t>Pembayaran Elektronik</a:t>
            </a:r>
          </a:p>
          <a:p>
            <a:pPr marL="1347788" lvl="2" indent="-438150" algn="just" eaLnBrk="1" hangingPunct="1">
              <a:lnSpc>
                <a:spcPct val="90000"/>
              </a:lnSpc>
            </a:pPr>
            <a:r>
              <a:rPr lang="en-US" altLang="zh-CN" sz="2200" i="1" smtClean="0">
                <a:ea typeface="SimSun" pitchFamily="2" charset="-122"/>
              </a:rPr>
              <a:t>Check </a:t>
            </a:r>
            <a:r>
              <a:rPr lang="en-US" altLang="zh-CN" sz="2200" smtClean="0">
                <a:ea typeface="SimSun" pitchFamily="2" charset="-122"/>
              </a:rPr>
              <a:t>Elektronik</a:t>
            </a:r>
          </a:p>
          <a:p>
            <a:pPr marL="1347788" lvl="2" indent="-438150" eaLnBrk="1" hangingPunct="1">
              <a:lnSpc>
                <a:spcPct val="90000"/>
              </a:lnSpc>
            </a:pPr>
            <a:r>
              <a:rPr lang="en-US" altLang="zh-CN" sz="2200" smtClean="0">
                <a:ea typeface="SimSun" pitchFamily="2" charset="-122"/>
              </a:rPr>
              <a:t>Kartu Kredit Elektronik </a:t>
            </a:r>
          </a:p>
          <a:p>
            <a:pPr marL="1347788" lvl="2" indent="-438150" algn="just" eaLnBrk="1" hangingPunct="1">
              <a:lnSpc>
                <a:spcPct val="90000"/>
              </a:lnSpc>
            </a:pPr>
            <a:r>
              <a:rPr lang="en-US" altLang="zh-CN" sz="2200" smtClean="0">
                <a:ea typeface="SimSun" pitchFamily="2" charset="-122"/>
              </a:rPr>
              <a:t>Pembayaran Tunai Elektronik</a:t>
            </a:r>
          </a:p>
          <a:p>
            <a:pPr marL="1347788" lvl="2" indent="-438150" eaLnBrk="1" hangingPunct="1">
              <a:lnSpc>
                <a:spcPct val="90000"/>
              </a:lnSpc>
            </a:pPr>
            <a:r>
              <a:rPr lang="en-US" altLang="zh-CN" sz="2200" i="1" smtClean="0">
                <a:ea typeface="SimSun" pitchFamily="2" charset="-122"/>
              </a:rPr>
              <a:t>Smart Cards</a:t>
            </a:r>
            <a:r>
              <a:rPr lang="en-US" altLang="zh-CN" sz="2200" smtClean="0">
                <a:ea typeface="SimSun" pitchFamily="2" charset="-122"/>
              </a:rPr>
              <a:t> </a:t>
            </a:r>
          </a:p>
          <a:p>
            <a:pPr marL="1347788" lvl="2" indent="-438150" algn="just" eaLnBrk="1" hangingPunct="1">
              <a:lnSpc>
                <a:spcPct val="90000"/>
              </a:lnSpc>
            </a:pPr>
            <a:r>
              <a:rPr lang="en-US" altLang="zh-CN" sz="2200" smtClean="0">
                <a:ea typeface="SimSun" pitchFamily="2" charset="-122"/>
              </a:rPr>
              <a:t>Pembayaran </a:t>
            </a:r>
            <a:r>
              <a:rPr lang="en-US" altLang="zh-CN" sz="2200" i="1" smtClean="0">
                <a:ea typeface="SimSun" pitchFamily="2" charset="-122"/>
              </a:rPr>
              <a:t>Person-to-Person </a:t>
            </a:r>
            <a:r>
              <a:rPr lang="en-US" altLang="zh-CN" sz="2200" smtClean="0">
                <a:ea typeface="SimSun" pitchFamily="2" charset="-122"/>
              </a:rPr>
              <a:t>(P2P)</a:t>
            </a:r>
          </a:p>
          <a:p>
            <a:pPr marL="1347788" lvl="2" indent="-438150" algn="just" eaLnBrk="1" hangingPunct="1">
              <a:lnSpc>
                <a:spcPct val="90000"/>
              </a:lnSpc>
            </a:pPr>
            <a:r>
              <a:rPr lang="en-US" altLang="zh-CN" sz="2200" smtClean="0">
                <a:ea typeface="SimSun" pitchFamily="2" charset="-122"/>
              </a:rPr>
              <a:t>Transfer Dana Secara Elektronik</a:t>
            </a:r>
          </a:p>
          <a:p>
            <a:pPr marL="1347788" lvl="2" indent="-438150" algn="just" eaLnBrk="1" hangingPunct="1">
              <a:lnSpc>
                <a:spcPct val="90000"/>
              </a:lnSpc>
            </a:pPr>
            <a:r>
              <a:rPr lang="en-US" altLang="zh-CN" sz="2200" i="1" smtClean="0">
                <a:ea typeface="SimSun" pitchFamily="2" charset="-122"/>
              </a:rPr>
              <a:t>Electronic Wallets</a:t>
            </a:r>
            <a:endParaRPr lang="en-US" altLang="zh-CN" sz="2200" smtClean="0">
              <a:ea typeface="SimSun" pitchFamily="2" charset="-122"/>
            </a:endParaRPr>
          </a:p>
          <a:p>
            <a:pPr marL="1347788" lvl="2" indent="-438150" algn="just" eaLnBrk="1" hangingPunct="1">
              <a:lnSpc>
                <a:spcPct val="90000"/>
              </a:lnSpc>
            </a:pPr>
            <a:r>
              <a:rPr lang="en-US" altLang="zh-CN" sz="2200" smtClean="0">
                <a:ea typeface="SimSun" pitchFamily="2" charset="-122"/>
              </a:rPr>
              <a:t>Kartu Pembelian (</a:t>
            </a:r>
            <a:r>
              <a:rPr lang="en-US" altLang="zh-CN" sz="2200" i="1" smtClean="0">
                <a:ea typeface="SimSun" pitchFamily="2" charset="-122"/>
              </a:rPr>
              <a:t>Purchasing Card</a:t>
            </a:r>
            <a:r>
              <a:rPr lang="en-US" altLang="zh-CN" sz="2200" smtClean="0">
                <a:ea typeface="SimSun" pitchFamily="2" charset="-122"/>
              </a:rPr>
              <a:t>)</a:t>
            </a:r>
          </a:p>
          <a:p>
            <a:pPr marL="1347788" lvl="2" indent="-438150" eaLnBrk="1" hangingPunct="1">
              <a:lnSpc>
                <a:spcPct val="90000"/>
              </a:lnSpc>
              <a:buFont typeface="Wingdings" pitchFamily="2" charset="2"/>
              <a:buNone/>
            </a:pPr>
            <a:endParaRPr lang="en-US" altLang="zh-CN" sz="2200" smtClean="0">
              <a:ea typeface="SimSun" pitchFamily="2" charset="-122"/>
            </a:endParaRPr>
          </a:p>
          <a:p>
            <a:pPr marL="966788" lvl="1" indent="-495300" eaLnBrk="1" hangingPunct="1">
              <a:lnSpc>
                <a:spcPct val="90000"/>
              </a:lnSpc>
            </a:pPr>
            <a:endParaRPr lang="en-US" altLang="zh-CN" sz="2200" smtClean="0">
              <a:ea typeface="SimSun" pitchFamily="2" charset="-122"/>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lgn="ctr" eaLnBrk="1" hangingPunct="1"/>
            <a:r>
              <a:rPr lang="en-US" altLang="zh-CN" sz="3400" i="1" smtClean="0">
                <a:ea typeface="SimSun" pitchFamily="2" charset="-122"/>
              </a:rPr>
              <a:t>Electronic Commerce</a:t>
            </a:r>
            <a:r>
              <a:rPr lang="en-US" altLang="zh-CN" sz="3400" smtClean="0">
                <a:ea typeface="SimSun" pitchFamily="2" charset="-122"/>
              </a:rPr>
              <a:t/>
            </a:r>
            <a:br>
              <a:rPr lang="en-US" altLang="zh-CN" sz="3400" smtClean="0">
                <a:ea typeface="SimSun" pitchFamily="2" charset="-122"/>
              </a:rPr>
            </a:br>
            <a:r>
              <a:rPr lang="en-US" altLang="zh-CN" sz="3400" smtClean="0">
                <a:ea typeface="SimSun" pitchFamily="2" charset="-122"/>
              </a:rPr>
              <a:t>(</a:t>
            </a:r>
            <a:r>
              <a:rPr lang="en-US" altLang="zh-CN" sz="3400" i="1" smtClean="0">
                <a:ea typeface="SimSun" pitchFamily="2" charset="-122"/>
              </a:rPr>
              <a:t>cont.</a:t>
            </a:r>
            <a:r>
              <a:rPr lang="en-US" altLang="zh-CN" sz="3400" smtClean="0">
                <a:ea typeface="SimSun" pitchFamily="2" charset="-122"/>
              </a:rPr>
              <a:t>)</a:t>
            </a:r>
            <a:endParaRPr lang="en-US" sz="3400" smtClean="0"/>
          </a:p>
        </p:txBody>
      </p:sp>
      <p:sp>
        <p:nvSpPr>
          <p:cNvPr id="47107" name="Rectangle 3"/>
          <p:cNvSpPr>
            <a:spLocks noGrp="1" noChangeArrowheads="1"/>
          </p:cNvSpPr>
          <p:nvPr>
            <p:ph type="body" idx="1"/>
          </p:nvPr>
        </p:nvSpPr>
        <p:spPr>
          <a:xfrm>
            <a:off x="566738" y="1600200"/>
            <a:ext cx="7891462" cy="4495800"/>
          </a:xfrm>
        </p:spPr>
        <p:txBody>
          <a:bodyPr/>
          <a:lstStyle/>
          <a:p>
            <a:pPr marL="571500" indent="-571500" eaLnBrk="1" hangingPunct="1"/>
            <a:r>
              <a:rPr lang="en-US" altLang="zh-CN" b="1" smtClean="0">
                <a:ea typeface="SimSun" pitchFamily="2" charset="-122"/>
              </a:rPr>
              <a:t>Permasalahan Legal dan Etis pada </a:t>
            </a:r>
            <a:r>
              <a:rPr lang="en-US" altLang="zh-CN" b="1" i="1" smtClean="0">
                <a:ea typeface="SimSun" pitchFamily="2" charset="-122"/>
              </a:rPr>
              <a:t>E-Commerce </a:t>
            </a:r>
            <a:r>
              <a:rPr lang="en-US" altLang="zh-CN" b="1" smtClean="0">
                <a:ea typeface="SimSun" pitchFamily="2" charset="-122"/>
              </a:rPr>
              <a:t>:</a:t>
            </a:r>
          </a:p>
          <a:p>
            <a:pPr marL="966788" lvl="1" indent="-495300" eaLnBrk="1" hangingPunct="1"/>
            <a:r>
              <a:rPr lang="en-US" altLang="zh-CN" smtClean="0">
                <a:ea typeface="SimSun" pitchFamily="2" charset="-122"/>
              </a:rPr>
              <a:t>Permasalahan Etis</a:t>
            </a:r>
            <a:r>
              <a:rPr lang="en-US" altLang="zh-CN" i="1" smtClean="0">
                <a:ea typeface="SimSun" pitchFamily="2" charset="-122"/>
              </a:rPr>
              <a:t>	</a:t>
            </a:r>
            <a:r>
              <a:rPr lang="en-US" altLang="zh-CN" smtClean="0">
                <a:ea typeface="SimSun" pitchFamily="2" charset="-122"/>
              </a:rPr>
              <a:t> </a:t>
            </a:r>
          </a:p>
          <a:p>
            <a:pPr marL="1347788" lvl="2" indent="-438150" eaLnBrk="1" hangingPunct="1"/>
            <a:r>
              <a:rPr lang="en-US" altLang="zh-CN" smtClean="0">
                <a:ea typeface="SimSun" pitchFamily="2" charset="-122"/>
              </a:rPr>
              <a:t>Privasi (</a:t>
            </a:r>
            <a:r>
              <a:rPr lang="en-US" altLang="zh-CN" i="1" smtClean="0">
                <a:ea typeface="SimSun" pitchFamily="2" charset="-122"/>
              </a:rPr>
              <a:t>Privacy</a:t>
            </a:r>
            <a:r>
              <a:rPr lang="en-US" altLang="zh-CN" smtClean="0">
                <a:ea typeface="SimSun" pitchFamily="2" charset="-122"/>
              </a:rPr>
              <a:t>)</a:t>
            </a:r>
          </a:p>
          <a:p>
            <a:pPr marL="1347788" lvl="2" indent="-438150" eaLnBrk="1" hangingPunct="1"/>
            <a:r>
              <a:rPr lang="en-US" altLang="zh-CN" i="1" smtClean="0">
                <a:ea typeface="SimSun" pitchFamily="2" charset="-122"/>
              </a:rPr>
              <a:t>Web Tracking</a:t>
            </a:r>
          </a:p>
          <a:p>
            <a:pPr marL="1347788" lvl="2" indent="-438150" eaLnBrk="1" hangingPunct="1"/>
            <a:r>
              <a:rPr lang="en-US" altLang="zh-CN" i="1" smtClean="0">
                <a:ea typeface="SimSun" pitchFamily="2" charset="-122"/>
              </a:rPr>
              <a:t>Disintermediation</a:t>
            </a:r>
          </a:p>
          <a:p>
            <a:pPr marL="966788" lvl="1" indent="-495300" algn="just" eaLnBrk="1" hangingPunct="1"/>
            <a:r>
              <a:rPr lang="en-US" altLang="zh-CN" b="1" smtClean="0">
                <a:ea typeface="SimSun" pitchFamily="2" charset="-122"/>
              </a:rPr>
              <a:t>Permasalahan Legal</a:t>
            </a:r>
            <a:r>
              <a:rPr lang="en-US" altLang="zh-CN" b="1" i="1" smtClean="0">
                <a:ea typeface="SimSun" pitchFamily="2" charset="-122"/>
              </a:rPr>
              <a:t> di E-Commerce</a:t>
            </a:r>
          </a:p>
          <a:p>
            <a:pPr marL="1347788" lvl="2" indent="-438150" algn="just" eaLnBrk="1" hangingPunct="1"/>
            <a:r>
              <a:rPr lang="en-US" altLang="zh-CN" smtClean="0">
                <a:ea typeface="SimSun" pitchFamily="2" charset="-122"/>
              </a:rPr>
              <a:t>Perebutan nama domain </a:t>
            </a:r>
          </a:p>
          <a:p>
            <a:pPr marL="1347788" lvl="2" indent="-438150" algn="just" eaLnBrk="1" hangingPunct="1"/>
            <a:r>
              <a:rPr lang="en-US" altLang="zh-CN" smtClean="0">
                <a:ea typeface="SimSun" pitchFamily="2" charset="-122"/>
              </a:rPr>
              <a:t>Penentuan biaya pajak</a:t>
            </a:r>
          </a:p>
          <a:p>
            <a:pPr marL="1347788" lvl="2" indent="-438150" algn="just" eaLnBrk="1" hangingPunct="1"/>
            <a:r>
              <a:rPr lang="en-US" altLang="zh-CN" i="1" smtClean="0">
                <a:ea typeface="SimSun" pitchFamily="2" charset="-122"/>
              </a:rPr>
              <a:t>Copyright</a:t>
            </a:r>
            <a:r>
              <a:rPr lang="en-US" altLang="zh-CN" smtClean="0">
                <a:ea typeface="SimSun" pitchFamily="2" charset="-122"/>
              </a:rPr>
              <a:t> </a:t>
            </a:r>
            <a:endParaRPr lang="en-US" altLang="zh-CN" b="1" i="1" smtClean="0">
              <a:ea typeface="SimSun" pitchFamily="2" charset="-122"/>
            </a:endParaRPr>
          </a:p>
          <a:p>
            <a:pPr marL="966788" lvl="1" indent="-495300" eaLnBrk="1" hangingPunct="1"/>
            <a:endParaRPr lang="en-US" altLang="zh-CN" i="1" smtClean="0">
              <a:ea typeface="SimSun" pitchFamily="2" charset="-122"/>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lgn="ctr" eaLnBrk="1" hangingPunct="1"/>
            <a:r>
              <a:rPr lang="en-US" altLang="zh-CN" sz="3400" i="1" smtClean="0">
                <a:ea typeface="SimSun" pitchFamily="2" charset="-122"/>
              </a:rPr>
              <a:t>Supply Chain Mangement </a:t>
            </a:r>
            <a:r>
              <a:rPr lang="en-US" altLang="zh-CN" sz="3400" smtClean="0">
                <a:ea typeface="SimSun" pitchFamily="2" charset="-122"/>
              </a:rPr>
              <a:t> dan </a:t>
            </a:r>
            <a:br>
              <a:rPr lang="en-US" altLang="zh-CN" sz="3400" smtClean="0">
                <a:ea typeface="SimSun" pitchFamily="2" charset="-122"/>
              </a:rPr>
            </a:br>
            <a:r>
              <a:rPr lang="en-US" altLang="zh-CN" sz="3400" smtClean="0">
                <a:ea typeface="SimSun" pitchFamily="2" charset="-122"/>
              </a:rPr>
              <a:t>Sistem Informasi Terintegrasi</a:t>
            </a:r>
            <a:endParaRPr lang="en-US" sz="3400" smtClean="0"/>
          </a:p>
        </p:txBody>
      </p:sp>
      <p:sp>
        <p:nvSpPr>
          <p:cNvPr id="48131" name="Rectangle 3"/>
          <p:cNvSpPr>
            <a:spLocks noGrp="1" noChangeArrowheads="1"/>
          </p:cNvSpPr>
          <p:nvPr>
            <p:ph type="body" idx="1"/>
          </p:nvPr>
        </p:nvSpPr>
        <p:spPr>
          <a:xfrm>
            <a:off x="566738" y="1600200"/>
            <a:ext cx="7891462" cy="4495800"/>
          </a:xfrm>
        </p:spPr>
        <p:txBody>
          <a:bodyPr/>
          <a:lstStyle/>
          <a:p>
            <a:pPr marL="571500" indent="-571500" eaLnBrk="1" hangingPunct="1"/>
            <a:r>
              <a:rPr lang="en-US" altLang="zh-CN" sz="2200" b="1" smtClean="0">
                <a:ea typeface="SimSun" pitchFamily="2" charset="-122"/>
              </a:rPr>
              <a:t>Pengertian </a:t>
            </a:r>
            <a:r>
              <a:rPr lang="en-US" altLang="zh-CN" sz="2200" b="1" i="1" smtClean="0">
                <a:ea typeface="SimSun" pitchFamily="2" charset="-122"/>
              </a:rPr>
              <a:t>Supply Chain Management</a:t>
            </a:r>
          </a:p>
          <a:p>
            <a:pPr marL="966788" lvl="1" indent="-495300" eaLnBrk="1" hangingPunct="1"/>
            <a:r>
              <a:rPr lang="en-US" altLang="zh-CN" sz="2200" smtClean="0">
                <a:ea typeface="SimSun" pitchFamily="2" charset="-122"/>
              </a:rPr>
              <a:t>perpindahan barang, informasi, pembayaran, layanan, dari perusahaan penyedia barang mentah (</a:t>
            </a:r>
            <a:r>
              <a:rPr lang="en-US" altLang="zh-CN" sz="2200" i="1" smtClean="0">
                <a:ea typeface="SimSun" pitchFamily="2" charset="-122"/>
              </a:rPr>
              <a:t>supplier</a:t>
            </a:r>
            <a:r>
              <a:rPr lang="en-US" altLang="zh-CN" sz="2200" smtClean="0">
                <a:ea typeface="SimSun" pitchFamily="2" charset="-122"/>
              </a:rPr>
              <a:t>) melalui suatu perusahaan, kepada pelanggan </a:t>
            </a:r>
            <a:endParaRPr lang="en-US" altLang="zh-CN" sz="2000" smtClean="0">
              <a:ea typeface="SimSun" pitchFamily="2" charset="-122"/>
            </a:endParaRPr>
          </a:p>
          <a:p>
            <a:pPr marL="571500" indent="-571500" eaLnBrk="1" hangingPunct="1"/>
            <a:r>
              <a:rPr lang="en-US" altLang="zh-CN" sz="2200" b="1" smtClean="0">
                <a:ea typeface="SimSun" pitchFamily="2" charset="-122"/>
              </a:rPr>
              <a:t>Komponen</a:t>
            </a:r>
            <a:r>
              <a:rPr lang="en-US" altLang="zh-CN" sz="2200" b="1" i="1" smtClean="0">
                <a:ea typeface="SimSun" pitchFamily="2" charset="-122"/>
              </a:rPr>
              <a:t> Supply Chain Management</a:t>
            </a:r>
          </a:p>
          <a:p>
            <a:pPr marL="966788" lvl="1" indent="-495300" eaLnBrk="1" hangingPunct="1"/>
            <a:r>
              <a:rPr lang="en-US" altLang="zh-CN" sz="2000" i="1" smtClean="0">
                <a:ea typeface="SimSun" pitchFamily="2" charset="-122"/>
              </a:rPr>
              <a:t>Plan</a:t>
            </a:r>
          </a:p>
          <a:p>
            <a:pPr marL="966788" lvl="1" indent="-495300" eaLnBrk="1" hangingPunct="1"/>
            <a:r>
              <a:rPr lang="en-US" altLang="zh-CN" sz="2000" i="1" smtClean="0">
                <a:ea typeface="SimSun" pitchFamily="2" charset="-122"/>
              </a:rPr>
              <a:t>Source</a:t>
            </a:r>
          </a:p>
          <a:p>
            <a:pPr marL="966788" lvl="1" indent="-495300" eaLnBrk="1" hangingPunct="1"/>
            <a:r>
              <a:rPr lang="en-US" altLang="zh-CN" sz="2000" i="1" smtClean="0">
                <a:ea typeface="SimSun" pitchFamily="2" charset="-122"/>
              </a:rPr>
              <a:t>Make</a:t>
            </a:r>
          </a:p>
          <a:p>
            <a:pPr marL="966788" lvl="1" indent="-495300" eaLnBrk="1" hangingPunct="1"/>
            <a:r>
              <a:rPr lang="en-US" altLang="zh-CN" sz="2000" i="1" smtClean="0">
                <a:ea typeface="SimSun" pitchFamily="2" charset="-122"/>
              </a:rPr>
              <a:t>Deliver</a:t>
            </a:r>
          </a:p>
          <a:p>
            <a:pPr marL="966788" lvl="1" indent="-495300" eaLnBrk="1" hangingPunct="1"/>
            <a:r>
              <a:rPr lang="en-US" altLang="zh-CN" sz="2000" i="1" smtClean="0">
                <a:ea typeface="SimSun" pitchFamily="2" charset="-122"/>
              </a:rPr>
              <a:t>Return</a:t>
            </a:r>
          </a:p>
          <a:p>
            <a:pPr marL="571500" indent="-571500" eaLnBrk="1" hangingPunct="1"/>
            <a:endParaRPr lang="en-US" altLang="zh-CN" sz="2200" i="1" smtClean="0">
              <a:ea typeface="SimSun" pitchFamily="2" charset="-122"/>
            </a:endParaRPr>
          </a:p>
          <a:p>
            <a:pPr marL="571500" indent="-571500" eaLnBrk="1" hangingPunct="1"/>
            <a:endParaRPr lang="en-US" altLang="zh-CN" sz="2000" i="1" smtClean="0">
              <a:ea typeface="SimSun" pitchFamily="2" charset="-122"/>
            </a:endParaRPr>
          </a:p>
          <a:p>
            <a:pPr marL="966788" lvl="1" indent="-495300" eaLnBrk="1" hangingPunct="1">
              <a:buFont typeface="Wingdings" pitchFamily="2" charset="2"/>
              <a:buNone/>
            </a:pPr>
            <a:endParaRPr lang="en-US" altLang="zh-CN" sz="2200" i="1" smtClean="0">
              <a:ea typeface="SimSun" pitchFamily="2" charset="-122"/>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lgn="ctr" eaLnBrk="1" hangingPunct="1"/>
            <a:r>
              <a:rPr lang="en-US" altLang="zh-CN" sz="3400" i="1" smtClean="0">
                <a:ea typeface="SimSun" pitchFamily="2" charset="-122"/>
              </a:rPr>
              <a:t>Supply Chain Mangement </a:t>
            </a:r>
            <a:r>
              <a:rPr lang="en-US" altLang="zh-CN" sz="3400" smtClean="0">
                <a:ea typeface="SimSun" pitchFamily="2" charset="-122"/>
              </a:rPr>
              <a:t> dan </a:t>
            </a:r>
            <a:br>
              <a:rPr lang="en-US" altLang="zh-CN" sz="3400" smtClean="0">
                <a:ea typeface="SimSun" pitchFamily="2" charset="-122"/>
              </a:rPr>
            </a:br>
            <a:r>
              <a:rPr lang="en-US" altLang="zh-CN" sz="3400" smtClean="0">
                <a:ea typeface="SimSun" pitchFamily="2" charset="-122"/>
              </a:rPr>
              <a:t>Sistem Informasi Terintegrasi(</a:t>
            </a:r>
            <a:r>
              <a:rPr lang="en-US" altLang="zh-CN" sz="3400" i="1" smtClean="0">
                <a:ea typeface="SimSun" pitchFamily="2" charset="-122"/>
              </a:rPr>
              <a:t>cont.</a:t>
            </a:r>
            <a:r>
              <a:rPr lang="en-US" altLang="zh-CN" sz="3400" smtClean="0">
                <a:ea typeface="SimSun" pitchFamily="2" charset="-122"/>
              </a:rPr>
              <a:t>)</a:t>
            </a:r>
            <a:endParaRPr lang="en-US" sz="3400" smtClean="0"/>
          </a:p>
        </p:txBody>
      </p:sp>
      <p:sp>
        <p:nvSpPr>
          <p:cNvPr id="49155" name="Rectangle 3"/>
          <p:cNvSpPr>
            <a:spLocks noGrp="1" noChangeArrowheads="1"/>
          </p:cNvSpPr>
          <p:nvPr>
            <p:ph type="body" idx="1"/>
          </p:nvPr>
        </p:nvSpPr>
        <p:spPr>
          <a:xfrm>
            <a:off x="566738" y="1828800"/>
            <a:ext cx="7891462" cy="4495800"/>
          </a:xfrm>
        </p:spPr>
        <p:txBody>
          <a:bodyPr/>
          <a:lstStyle/>
          <a:p>
            <a:pPr marL="571500" indent="-571500" algn="just" eaLnBrk="1" hangingPunct="1">
              <a:lnSpc>
                <a:spcPct val="90000"/>
              </a:lnSpc>
            </a:pPr>
            <a:r>
              <a:rPr lang="en-US" altLang="zh-CN" sz="2600" b="1" smtClean="0">
                <a:ea typeface="SimSun" pitchFamily="2" charset="-122"/>
              </a:rPr>
              <a:t>Jenis-Jenis</a:t>
            </a:r>
            <a:r>
              <a:rPr lang="en-US" altLang="zh-CN" sz="2600" b="1" i="1" smtClean="0">
                <a:ea typeface="SimSun" pitchFamily="2" charset="-122"/>
              </a:rPr>
              <a:t> Supply Chain :</a:t>
            </a:r>
          </a:p>
          <a:p>
            <a:pPr marL="966788" lvl="1" indent="-495300" algn="just" eaLnBrk="1" hangingPunct="1">
              <a:lnSpc>
                <a:spcPct val="90000"/>
              </a:lnSpc>
            </a:pPr>
            <a:r>
              <a:rPr lang="en-US" altLang="zh-CN" sz="2200" i="1" smtClean="0">
                <a:ea typeface="SimSun" pitchFamily="2" charset="-122"/>
              </a:rPr>
              <a:t>Integrated make-to-stock</a:t>
            </a:r>
          </a:p>
          <a:p>
            <a:pPr marL="966788" lvl="1" indent="-495300" algn="just" eaLnBrk="1" hangingPunct="1">
              <a:lnSpc>
                <a:spcPct val="90000"/>
              </a:lnSpc>
            </a:pPr>
            <a:r>
              <a:rPr lang="en-US" altLang="zh-CN" sz="2200" i="1" smtClean="0">
                <a:ea typeface="SimSun" pitchFamily="2" charset="-122"/>
              </a:rPr>
              <a:t>Continuous Replenishment</a:t>
            </a:r>
            <a:r>
              <a:rPr lang="en-US" altLang="zh-CN" sz="2200" smtClean="0">
                <a:ea typeface="SimSun" pitchFamily="2" charset="-122"/>
              </a:rPr>
              <a:t> </a:t>
            </a:r>
          </a:p>
          <a:p>
            <a:pPr marL="966788" lvl="1" indent="-495300" algn="just" eaLnBrk="1" hangingPunct="1">
              <a:lnSpc>
                <a:spcPct val="90000"/>
              </a:lnSpc>
            </a:pPr>
            <a:r>
              <a:rPr lang="en-US" altLang="zh-CN" sz="2200" i="1" smtClean="0">
                <a:ea typeface="SimSun" pitchFamily="2" charset="-122"/>
              </a:rPr>
              <a:t>Build-to-order</a:t>
            </a:r>
          </a:p>
          <a:p>
            <a:pPr marL="966788" lvl="1" indent="-495300" algn="just" eaLnBrk="1" hangingPunct="1">
              <a:lnSpc>
                <a:spcPct val="90000"/>
              </a:lnSpc>
            </a:pPr>
            <a:r>
              <a:rPr lang="en-US" altLang="zh-CN" sz="2200" i="1" smtClean="0">
                <a:ea typeface="SimSun" pitchFamily="2" charset="-122"/>
              </a:rPr>
              <a:t>Channel Assembly</a:t>
            </a:r>
          </a:p>
          <a:p>
            <a:pPr marL="571500" indent="-571500" algn="just" eaLnBrk="1" hangingPunct="1">
              <a:lnSpc>
                <a:spcPct val="90000"/>
              </a:lnSpc>
            </a:pPr>
            <a:r>
              <a:rPr lang="en-US" altLang="zh-CN" sz="2600" b="1" smtClean="0">
                <a:ea typeface="SimSun" pitchFamily="2" charset="-122"/>
              </a:rPr>
              <a:t>Permasalahan</a:t>
            </a:r>
            <a:r>
              <a:rPr lang="en-US" altLang="zh-CN" sz="2600" b="1" i="1" smtClean="0">
                <a:ea typeface="SimSun" pitchFamily="2" charset="-122"/>
              </a:rPr>
              <a:t> Supply Chain dan </a:t>
            </a:r>
            <a:r>
              <a:rPr lang="en-US" altLang="zh-CN" sz="2600" b="1" smtClean="0">
                <a:ea typeface="SimSun" pitchFamily="2" charset="-122"/>
              </a:rPr>
              <a:t>Solusinya</a:t>
            </a:r>
            <a:r>
              <a:rPr lang="en-US" altLang="zh-CN" sz="2600" smtClean="0">
                <a:ea typeface="SimSun" pitchFamily="2" charset="-122"/>
              </a:rPr>
              <a:t> </a:t>
            </a:r>
          </a:p>
          <a:p>
            <a:pPr marL="966788" lvl="1" indent="-495300" algn="just" eaLnBrk="1" hangingPunct="1">
              <a:lnSpc>
                <a:spcPct val="90000"/>
              </a:lnSpc>
            </a:pPr>
            <a:r>
              <a:rPr lang="en-US" altLang="zh-CN" sz="2200" smtClean="0">
                <a:ea typeface="SimSun" pitchFamily="2" charset="-122"/>
              </a:rPr>
              <a:t>Permasalahan</a:t>
            </a:r>
          </a:p>
          <a:p>
            <a:pPr marL="1347788" lvl="2" indent="-438150" algn="just" eaLnBrk="1" hangingPunct="1">
              <a:lnSpc>
                <a:spcPct val="90000"/>
              </a:lnSpc>
            </a:pPr>
            <a:r>
              <a:rPr lang="en-US" altLang="zh-CN" sz="2100" smtClean="0">
                <a:ea typeface="SimSun" pitchFamily="2" charset="-122"/>
              </a:rPr>
              <a:t>Ketidakpastian</a:t>
            </a:r>
          </a:p>
          <a:p>
            <a:pPr marL="1347788" lvl="2" indent="-438150" algn="just" eaLnBrk="1" hangingPunct="1">
              <a:lnSpc>
                <a:spcPct val="90000"/>
              </a:lnSpc>
            </a:pPr>
            <a:r>
              <a:rPr lang="en-US" altLang="zh-CN" sz="2100" smtClean="0">
                <a:ea typeface="SimSun" pitchFamily="2" charset="-122"/>
              </a:rPr>
              <a:t>Kebutuhan koordinasi</a:t>
            </a:r>
          </a:p>
          <a:p>
            <a:pPr marL="966788" lvl="1" indent="-495300" algn="just" eaLnBrk="1" hangingPunct="1">
              <a:lnSpc>
                <a:spcPct val="90000"/>
              </a:lnSpc>
            </a:pPr>
            <a:r>
              <a:rPr lang="en-US" altLang="zh-CN" sz="2200" smtClean="0">
                <a:ea typeface="SimSun" pitchFamily="2" charset="-122"/>
              </a:rPr>
              <a:t>Solusi </a:t>
            </a:r>
          </a:p>
          <a:p>
            <a:pPr marL="966788" lvl="1" indent="-495300" algn="just" eaLnBrk="1" hangingPunct="1">
              <a:lnSpc>
                <a:spcPct val="90000"/>
              </a:lnSpc>
            </a:pPr>
            <a:endParaRPr lang="en-US" altLang="zh-CN" sz="2200" i="1" smtClean="0">
              <a:ea typeface="SimSun" pitchFamily="2" charset="-122"/>
            </a:endParaRPr>
          </a:p>
          <a:p>
            <a:pPr marL="571500" indent="-571500" eaLnBrk="1" hangingPunct="1">
              <a:lnSpc>
                <a:spcPct val="90000"/>
              </a:lnSpc>
            </a:pPr>
            <a:endParaRPr lang="en-US" altLang="zh-CN" sz="2200" i="1" smtClean="0">
              <a:ea typeface="SimSun" pitchFamily="2" charset="-122"/>
            </a:endParaRPr>
          </a:p>
          <a:p>
            <a:pPr marL="571500" indent="-571500" eaLnBrk="1" hangingPunct="1">
              <a:lnSpc>
                <a:spcPct val="90000"/>
              </a:lnSpc>
            </a:pPr>
            <a:endParaRPr lang="en-US" altLang="zh-CN" sz="2000" i="1" smtClean="0">
              <a:ea typeface="SimSun" pitchFamily="2" charset="-122"/>
            </a:endParaRPr>
          </a:p>
          <a:p>
            <a:pPr marL="966788" lvl="1" indent="-495300" eaLnBrk="1" hangingPunct="1">
              <a:lnSpc>
                <a:spcPct val="90000"/>
              </a:lnSpc>
              <a:buFont typeface="Wingdings" pitchFamily="2" charset="2"/>
              <a:buNone/>
            </a:pPr>
            <a:endParaRPr lang="en-US" altLang="zh-CN" sz="2200" i="1" smtClean="0">
              <a:ea typeface="SimSun" pitchFamily="2" charset="-122"/>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ctr" eaLnBrk="1" hangingPunct="1"/>
            <a:r>
              <a:rPr lang="en-US" altLang="zh-CN" sz="3400" i="1" smtClean="0">
                <a:ea typeface="SimSun" pitchFamily="2" charset="-122"/>
              </a:rPr>
              <a:t>Supply Chain Mangement </a:t>
            </a:r>
            <a:r>
              <a:rPr lang="en-US" altLang="zh-CN" sz="3400" smtClean="0">
                <a:ea typeface="SimSun" pitchFamily="2" charset="-122"/>
              </a:rPr>
              <a:t> dan </a:t>
            </a:r>
            <a:br>
              <a:rPr lang="en-US" altLang="zh-CN" sz="3400" smtClean="0">
                <a:ea typeface="SimSun" pitchFamily="2" charset="-122"/>
              </a:rPr>
            </a:br>
            <a:r>
              <a:rPr lang="en-US" altLang="zh-CN" sz="3400" smtClean="0">
                <a:ea typeface="SimSun" pitchFamily="2" charset="-122"/>
              </a:rPr>
              <a:t>Sistem Informasi Terintegrasi(</a:t>
            </a:r>
            <a:r>
              <a:rPr lang="en-US" altLang="zh-CN" sz="3400" i="1" smtClean="0">
                <a:ea typeface="SimSun" pitchFamily="2" charset="-122"/>
              </a:rPr>
              <a:t>cont.</a:t>
            </a:r>
            <a:r>
              <a:rPr lang="en-US" altLang="zh-CN" sz="3400" smtClean="0">
                <a:ea typeface="SimSun" pitchFamily="2" charset="-122"/>
              </a:rPr>
              <a:t>)</a:t>
            </a:r>
            <a:endParaRPr lang="en-US" sz="3400" smtClean="0"/>
          </a:p>
        </p:txBody>
      </p:sp>
      <p:sp>
        <p:nvSpPr>
          <p:cNvPr id="50179" name="Rectangle 3"/>
          <p:cNvSpPr>
            <a:spLocks noGrp="1" noChangeArrowheads="1"/>
          </p:cNvSpPr>
          <p:nvPr>
            <p:ph type="body" idx="1"/>
          </p:nvPr>
        </p:nvSpPr>
        <p:spPr>
          <a:xfrm>
            <a:off x="566738" y="1828800"/>
            <a:ext cx="7891462" cy="4495800"/>
          </a:xfrm>
        </p:spPr>
        <p:txBody>
          <a:bodyPr/>
          <a:lstStyle/>
          <a:p>
            <a:pPr marL="571500" indent="-571500" eaLnBrk="1" hangingPunct="1"/>
            <a:r>
              <a:rPr lang="en-US" altLang="zh-CN" sz="2600" b="1" smtClean="0">
                <a:ea typeface="SimSun" pitchFamily="2" charset="-122"/>
              </a:rPr>
              <a:t>Dukungan Teknologi Informasi terhadap </a:t>
            </a:r>
            <a:r>
              <a:rPr lang="en-US" altLang="zh-CN" sz="2600" b="1" i="1" smtClean="0">
                <a:ea typeface="SimSun" pitchFamily="2" charset="-122"/>
              </a:rPr>
              <a:t>Supply Chain</a:t>
            </a:r>
            <a:r>
              <a:rPr lang="en-US" altLang="zh-CN" sz="2600" b="1" smtClean="0">
                <a:ea typeface="SimSun" pitchFamily="2" charset="-122"/>
              </a:rPr>
              <a:t> dan Integrasi Sistem	</a:t>
            </a:r>
          </a:p>
          <a:p>
            <a:pPr marL="966788" lvl="1" indent="-495300" eaLnBrk="1" hangingPunct="1"/>
            <a:r>
              <a:rPr lang="en-US" altLang="zh-CN" sz="2200" smtClean="0">
                <a:ea typeface="SimSun" pitchFamily="2" charset="-122"/>
              </a:rPr>
              <a:t>Dukungan Teknologi Informasi</a:t>
            </a:r>
            <a:r>
              <a:rPr lang="en-US" altLang="zh-CN" sz="2200" b="1" smtClean="0">
                <a:ea typeface="SimSun" pitchFamily="2" charset="-122"/>
              </a:rPr>
              <a:t>	</a:t>
            </a:r>
          </a:p>
          <a:p>
            <a:pPr marL="1347788" lvl="2" indent="-438150" eaLnBrk="1" hangingPunct="1"/>
            <a:r>
              <a:rPr lang="en-US" altLang="zh-CN" sz="2100" i="1" smtClean="0">
                <a:ea typeface="SimSun" pitchFamily="2" charset="-122"/>
              </a:rPr>
              <a:t>Material Requirement Planning</a:t>
            </a:r>
            <a:r>
              <a:rPr lang="en-US" altLang="zh-CN" sz="2100" smtClean="0">
                <a:ea typeface="SimSun" pitchFamily="2" charset="-122"/>
              </a:rPr>
              <a:t> (MRP)	</a:t>
            </a:r>
          </a:p>
          <a:p>
            <a:pPr marL="1347788" lvl="2" indent="-438150" eaLnBrk="1" hangingPunct="1"/>
            <a:r>
              <a:rPr lang="en-US" altLang="zh-CN" sz="2100" i="1" smtClean="0">
                <a:ea typeface="SimSun" pitchFamily="2" charset="-122"/>
              </a:rPr>
              <a:t>Manufacturing Resource Planning</a:t>
            </a:r>
            <a:r>
              <a:rPr lang="en-US" altLang="zh-CN" sz="2100" smtClean="0">
                <a:ea typeface="SimSun" pitchFamily="2" charset="-122"/>
              </a:rPr>
              <a:t> (MRP II)</a:t>
            </a:r>
          </a:p>
          <a:p>
            <a:pPr marL="966788" lvl="1" indent="-495300" eaLnBrk="1" hangingPunct="1"/>
            <a:r>
              <a:rPr lang="en-US" altLang="zh-CN" sz="2200" smtClean="0">
                <a:ea typeface="SimSun" pitchFamily="2" charset="-122"/>
              </a:rPr>
              <a:t>Integrasi Sistem	</a:t>
            </a:r>
          </a:p>
          <a:p>
            <a:pPr marL="966788" lvl="1" indent="-495300" eaLnBrk="1" hangingPunct="1"/>
            <a:r>
              <a:rPr lang="en-US" altLang="zh-CN" sz="2200" smtClean="0">
                <a:ea typeface="SimSun" pitchFamily="2" charset="-122"/>
              </a:rPr>
              <a:t>Integrasi </a:t>
            </a:r>
            <a:r>
              <a:rPr lang="en-US" altLang="zh-CN" sz="2200" i="1" smtClean="0">
                <a:ea typeface="SimSun" pitchFamily="2" charset="-122"/>
              </a:rPr>
              <a:t>Supply Chain</a:t>
            </a:r>
            <a:r>
              <a:rPr lang="en-US" altLang="zh-CN" sz="2200" smtClean="0">
                <a:ea typeface="SimSun" pitchFamily="2" charset="-122"/>
              </a:rPr>
              <a:t> dan </a:t>
            </a:r>
            <a:r>
              <a:rPr lang="en-US" altLang="zh-CN" sz="2200" i="1" smtClean="0">
                <a:ea typeface="SimSun" pitchFamily="2" charset="-122"/>
              </a:rPr>
              <a:t>Value Chain</a:t>
            </a:r>
            <a:r>
              <a:rPr lang="en-US" altLang="zh-CN" sz="2200" b="1" smtClean="0">
                <a:ea typeface="SimSun" pitchFamily="2" charset="-122"/>
              </a:rPr>
              <a:t>	</a:t>
            </a:r>
          </a:p>
          <a:p>
            <a:pPr marL="571500" indent="-571500" eaLnBrk="1" hangingPunct="1"/>
            <a:r>
              <a:rPr lang="en-US" altLang="zh-CN" sz="2600" b="1" i="1" smtClean="0">
                <a:ea typeface="SimSun" pitchFamily="2" charset="-122"/>
              </a:rPr>
              <a:t>Enterprise Resource Planning</a:t>
            </a:r>
            <a:r>
              <a:rPr lang="en-US" altLang="zh-CN" sz="2600" b="1" smtClean="0">
                <a:ea typeface="SimSun" pitchFamily="2" charset="-122"/>
              </a:rPr>
              <a:t> (ERP)	</a:t>
            </a:r>
          </a:p>
          <a:p>
            <a:pPr marL="966788" lvl="1" indent="-495300" eaLnBrk="1" hangingPunct="1"/>
            <a:r>
              <a:rPr lang="en-US" altLang="zh-CN" sz="2200" smtClean="0">
                <a:ea typeface="SimSun" pitchFamily="2" charset="-122"/>
              </a:rPr>
              <a:t>ERP Generasi Kedua</a:t>
            </a:r>
            <a:r>
              <a:rPr lang="en-US" altLang="zh-CN" sz="2200" b="1" smtClean="0">
                <a:ea typeface="SimSun" pitchFamily="2" charset="-122"/>
              </a:rPr>
              <a:t>	</a:t>
            </a:r>
          </a:p>
          <a:p>
            <a:pPr marL="966788" lvl="1" indent="-495300" algn="just" eaLnBrk="1" hangingPunct="1"/>
            <a:endParaRPr lang="en-US" altLang="zh-CN" sz="2200" smtClean="0">
              <a:ea typeface="SimSun" pitchFamily="2" charset="-122"/>
            </a:endParaRPr>
          </a:p>
          <a:p>
            <a:pPr marL="571500" indent="-571500" eaLnBrk="1" hangingPunct="1"/>
            <a:endParaRPr lang="en-US" altLang="zh-CN" sz="2200" i="1" smtClean="0">
              <a:ea typeface="SimSun" pitchFamily="2" charset="-122"/>
            </a:endParaRPr>
          </a:p>
          <a:p>
            <a:pPr marL="571500" indent="-571500" eaLnBrk="1" hangingPunct="1"/>
            <a:endParaRPr lang="en-US" altLang="zh-CN" sz="2000" i="1" smtClean="0">
              <a:ea typeface="SimSun" pitchFamily="2" charset="-122"/>
            </a:endParaRPr>
          </a:p>
          <a:p>
            <a:pPr marL="966788" lvl="1" indent="-495300" eaLnBrk="1" hangingPunct="1">
              <a:buFont typeface="Wingdings" pitchFamily="2" charset="2"/>
              <a:buNone/>
            </a:pPr>
            <a:endParaRPr lang="en-US" altLang="zh-CN" sz="2200" i="1" smtClean="0">
              <a:ea typeface="SimSun" pitchFamily="2" charset="-122"/>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lgn="ctr" eaLnBrk="1" hangingPunct="1"/>
            <a:r>
              <a:rPr lang="en-US" altLang="zh-CN" sz="3400" i="1" smtClean="0">
                <a:ea typeface="SimSun" pitchFamily="2" charset="-122"/>
              </a:rPr>
              <a:t>Supply Chain Mangement </a:t>
            </a:r>
            <a:r>
              <a:rPr lang="en-US" altLang="zh-CN" sz="3400" smtClean="0">
                <a:ea typeface="SimSun" pitchFamily="2" charset="-122"/>
              </a:rPr>
              <a:t> dan </a:t>
            </a:r>
            <a:br>
              <a:rPr lang="en-US" altLang="zh-CN" sz="3400" smtClean="0">
                <a:ea typeface="SimSun" pitchFamily="2" charset="-122"/>
              </a:rPr>
            </a:br>
            <a:r>
              <a:rPr lang="en-US" altLang="zh-CN" sz="3400" smtClean="0">
                <a:ea typeface="SimSun" pitchFamily="2" charset="-122"/>
              </a:rPr>
              <a:t>Sistem Informasi Terintegrasi(</a:t>
            </a:r>
            <a:r>
              <a:rPr lang="en-US" altLang="zh-CN" sz="3400" i="1" smtClean="0">
                <a:ea typeface="SimSun" pitchFamily="2" charset="-122"/>
              </a:rPr>
              <a:t>cont.</a:t>
            </a:r>
            <a:r>
              <a:rPr lang="en-US" altLang="zh-CN" sz="3400" smtClean="0">
                <a:ea typeface="SimSun" pitchFamily="2" charset="-122"/>
              </a:rPr>
              <a:t>)</a:t>
            </a:r>
            <a:endParaRPr lang="en-US" sz="3400" smtClean="0"/>
          </a:p>
        </p:txBody>
      </p:sp>
      <p:sp>
        <p:nvSpPr>
          <p:cNvPr id="51203" name="Rectangle 3"/>
          <p:cNvSpPr>
            <a:spLocks noGrp="1" noChangeArrowheads="1"/>
          </p:cNvSpPr>
          <p:nvPr>
            <p:ph type="body" idx="1"/>
          </p:nvPr>
        </p:nvSpPr>
        <p:spPr/>
        <p:txBody>
          <a:bodyPr/>
          <a:lstStyle/>
          <a:p>
            <a:pPr eaLnBrk="1" hangingPunct="1"/>
            <a:r>
              <a:rPr lang="en-US" altLang="zh-CN" sz="2600" b="1" smtClean="0">
                <a:ea typeface="SimSun" pitchFamily="2" charset="-122"/>
              </a:rPr>
              <a:t>Manajemen </a:t>
            </a:r>
            <a:r>
              <a:rPr lang="en-US" altLang="zh-CN" sz="2600" b="1" i="1" smtClean="0">
                <a:ea typeface="SimSun" pitchFamily="2" charset="-122"/>
              </a:rPr>
              <a:t>E-Commerce</a:t>
            </a:r>
            <a:r>
              <a:rPr lang="en-US" altLang="zh-CN" sz="2600" b="1" smtClean="0">
                <a:ea typeface="SimSun" pitchFamily="2" charset="-122"/>
              </a:rPr>
              <a:t> dan </a:t>
            </a:r>
            <a:r>
              <a:rPr lang="en-US" altLang="zh-CN" sz="2600" b="1" i="1" smtClean="0">
                <a:ea typeface="SimSun" pitchFamily="2" charset="-122"/>
              </a:rPr>
              <a:t>Supply Chain</a:t>
            </a:r>
          </a:p>
          <a:p>
            <a:pPr lvl="1" eaLnBrk="1" hangingPunct="1"/>
            <a:r>
              <a:rPr lang="en-US" altLang="zh-CN" sz="2200" smtClean="0">
                <a:ea typeface="SimSun" pitchFamily="2" charset="-122"/>
              </a:rPr>
              <a:t>Aktivitas EC pada </a:t>
            </a:r>
            <a:r>
              <a:rPr lang="en-US" altLang="zh-CN" sz="2200" i="1" smtClean="0">
                <a:ea typeface="SimSun" pitchFamily="2" charset="-122"/>
              </a:rPr>
              <a:t>Supply Chain</a:t>
            </a:r>
            <a:r>
              <a:rPr lang="en-US" altLang="zh-CN" sz="2200" smtClean="0">
                <a:ea typeface="SimSun" pitchFamily="2" charset="-122"/>
              </a:rPr>
              <a:t>	</a:t>
            </a:r>
          </a:p>
          <a:p>
            <a:pPr lvl="1" eaLnBrk="1" hangingPunct="1"/>
            <a:r>
              <a:rPr lang="en-US" altLang="zh-CN" sz="2200" smtClean="0">
                <a:ea typeface="SimSun" pitchFamily="2" charset="-122"/>
              </a:rPr>
              <a:t>Penyusunan Ulang </a:t>
            </a:r>
            <a:r>
              <a:rPr lang="en-US" altLang="zh-CN" sz="2200" i="1" smtClean="0">
                <a:ea typeface="SimSun" pitchFamily="2" charset="-122"/>
              </a:rPr>
              <a:t>Supply Chain</a:t>
            </a:r>
            <a:r>
              <a:rPr lang="en-US" altLang="zh-CN" sz="2200" smtClean="0">
                <a:ea typeface="SimSun" pitchFamily="2" charset="-122"/>
              </a:rPr>
              <a:t>	</a:t>
            </a:r>
          </a:p>
          <a:p>
            <a:pPr lvl="1" eaLnBrk="1" hangingPunct="1"/>
            <a:r>
              <a:rPr lang="en-US" altLang="zh-CN" sz="2200" smtClean="0">
                <a:ea typeface="SimSun" pitchFamily="2" charset="-122"/>
              </a:rPr>
              <a:t>Integrasi EC dan ERP	</a:t>
            </a:r>
          </a:p>
          <a:p>
            <a:pPr eaLnBrk="1" hangingPunct="1"/>
            <a:r>
              <a:rPr lang="en-US" altLang="zh-CN" sz="2600" b="1" i="1" smtClean="0">
                <a:ea typeface="SimSun" pitchFamily="2" charset="-122"/>
              </a:rPr>
              <a:t>Order Fulfillment</a:t>
            </a:r>
            <a:r>
              <a:rPr lang="en-US" altLang="zh-CN" sz="2600" b="1" smtClean="0">
                <a:ea typeface="SimSun" pitchFamily="2" charset="-122"/>
              </a:rPr>
              <a:t> pada E-Commerce	</a:t>
            </a:r>
          </a:p>
          <a:p>
            <a:pPr lvl="1" eaLnBrk="1" hangingPunct="1"/>
            <a:r>
              <a:rPr lang="en-US" altLang="zh-CN" sz="2200" smtClean="0">
                <a:ea typeface="SimSun" pitchFamily="2" charset="-122"/>
              </a:rPr>
              <a:t>Pengertian </a:t>
            </a:r>
            <a:r>
              <a:rPr lang="en-US" altLang="zh-CN" sz="2200" i="1" smtClean="0">
                <a:ea typeface="SimSun" pitchFamily="2" charset="-122"/>
              </a:rPr>
              <a:t>Order Fulfillment	</a:t>
            </a:r>
          </a:p>
          <a:p>
            <a:pPr lvl="1" eaLnBrk="1" hangingPunct="1"/>
            <a:r>
              <a:rPr lang="en-US" altLang="zh-CN" sz="2200" smtClean="0">
                <a:ea typeface="SimSun" pitchFamily="2" charset="-122"/>
              </a:rPr>
              <a:t>Solusi yang Inovatif Terhadap Permasalahan </a:t>
            </a:r>
            <a:r>
              <a:rPr lang="en-US" altLang="zh-CN" sz="2200" i="1" smtClean="0">
                <a:ea typeface="SimSun" pitchFamily="2" charset="-122"/>
              </a:rPr>
              <a:t>Order Fulfillment</a:t>
            </a:r>
            <a:r>
              <a:rPr lang="en-US" altLang="zh-CN" sz="2200" smtClean="0">
                <a:ea typeface="SimSun" pitchFamily="2" charset="-122"/>
              </a:rPr>
              <a:t>	</a:t>
            </a:r>
          </a:p>
          <a:p>
            <a:pPr eaLnBrk="1" hangingPunct="1"/>
            <a:endParaRPr lang="en-US" sz="260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lgn="ctr" eaLnBrk="1" hangingPunct="1"/>
            <a:r>
              <a:rPr lang="en-US" altLang="zh-CN" sz="3400" smtClean="0">
                <a:ea typeface="SimSun" pitchFamily="2" charset="-122"/>
              </a:rPr>
              <a:t>Data, Pengetahuan (</a:t>
            </a:r>
            <a:r>
              <a:rPr lang="en-US" altLang="zh-CN" sz="3400" i="1" smtClean="0">
                <a:ea typeface="SimSun" pitchFamily="2" charset="-122"/>
              </a:rPr>
              <a:t>Knowledge</a:t>
            </a:r>
            <a:r>
              <a:rPr lang="en-US" altLang="zh-CN" sz="3400" smtClean="0">
                <a:ea typeface="SimSun" pitchFamily="2" charset="-122"/>
              </a:rPr>
              <a:t>)	dan Penunjang Keputusan</a:t>
            </a:r>
            <a:endParaRPr lang="en-US" sz="3400" smtClean="0"/>
          </a:p>
        </p:txBody>
      </p:sp>
      <p:sp>
        <p:nvSpPr>
          <p:cNvPr id="52227" name="Rectangle 3"/>
          <p:cNvSpPr>
            <a:spLocks noGrp="1" noChangeArrowheads="1"/>
          </p:cNvSpPr>
          <p:nvPr>
            <p:ph type="body" idx="1"/>
          </p:nvPr>
        </p:nvSpPr>
        <p:spPr/>
        <p:txBody>
          <a:bodyPr/>
          <a:lstStyle/>
          <a:p>
            <a:pPr eaLnBrk="1" hangingPunct="1">
              <a:lnSpc>
                <a:spcPct val="90000"/>
              </a:lnSpc>
            </a:pPr>
            <a:r>
              <a:rPr lang="en-US" altLang="zh-CN" sz="2600" b="1" smtClean="0">
                <a:ea typeface="SimSun" pitchFamily="2" charset="-122"/>
              </a:rPr>
              <a:t>Pengambilan Keputusan di Level Manajemen	</a:t>
            </a:r>
          </a:p>
          <a:p>
            <a:pPr eaLnBrk="1" hangingPunct="1">
              <a:lnSpc>
                <a:spcPct val="90000"/>
              </a:lnSpc>
            </a:pPr>
            <a:r>
              <a:rPr lang="en-US" altLang="zh-CN" sz="2600" b="1" smtClean="0">
                <a:ea typeface="SimSun" pitchFamily="2" charset="-122"/>
              </a:rPr>
              <a:t>Manajemen dan Transformasi Data</a:t>
            </a:r>
            <a:r>
              <a:rPr lang="en-US" altLang="zh-CN" sz="2600" smtClean="0">
                <a:ea typeface="SimSun" pitchFamily="2" charset="-122"/>
              </a:rPr>
              <a:t>	</a:t>
            </a:r>
          </a:p>
          <a:p>
            <a:pPr lvl="1" eaLnBrk="1" hangingPunct="1">
              <a:lnSpc>
                <a:spcPct val="90000"/>
              </a:lnSpc>
            </a:pPr>
            <a:r>
              <a:rPr lang="en-US" altLang="zh-CN" sz="2200" smtClean="0">
                <a:ea typeface="SimSun" pitchFamily="2" charset="-122"/>
              </a:rPr>
              <a:t>Proses Transformasi Data	</a:t>
            </a:r>
          </a:p>
          <a:p>
            <a:pPr lvl="1" eaLnBrk="1" hangingPunct="1">
              <a:lnSpc>
                <a:spcPct val="90000"/>
              </a:lnSpc>
            </a:pPr>
            <a:r>
              <a:rPr lang="en-US" altLang="zh-CN" sz="2200" smtClean="0">
                <a:ea typeface="SimSun" pitchFamily="2" charset="-122"/>
              </a:rPr>
              <a:t>Kumpulan dan Sumber Data (</a:t>
            </a:r>
            <a:r>
              <a:rPr lang="en-US" altLang="zh-CN" sz="2200" i="1" smtClean="0">
                <a:ea typeface="SimSun" pitchFamily="2" charset="-122"/>
              </a:rPr>
              <a:t>Data Sources and Collection</a:t>
            </a:r>
            <a:r>
              <a:rPr lang="en-US" altLang="zh-CN" sz="2200" smtClean="0">
                <a:ea typeface="SimSun" pitchFamily="2" charset="-122"/>
              </a:rPr>
              <a:t>)	</a:t>
            </a:r>
          </a:p>
          <a:p>
            <a:pPr lvl="1" eaLnBrk="1" hangingPunct="1">
              <a:lnSpc>
                <a:spcPct val="90000"/>
              </a:lnSpc>
            </a:pPr>
            <a:r>
              <a:rPr lang="en-US" altLang="zh-CN" sz="2200" smtClean="0">
                <a:ea typeface="SimSun" pitchFamily="2" charset="-122"/>
              </a:rPr>
              <a:t>Kualitas Data	</a:t>
            </a:r>
          </a:p>
          <a:p>
            <a:pPr lvl="1" eaLnBrk="1" hangingPunct="1">
              <a:lnSpc>
                <a:spcPct val="90000"/>
              </a:lnSpc>
            </a:pPr>
            <a:r>
              <a:rPr lang="en-US" altLang="zh-CN" sz="2200" smtClean="0">
                <a:ea typeface="SimSun" pitchFamily="2" charset="-122"/>
              </a:rPr>
              <a:t>Sistem Manajemen Dokumen Elektronik (</a:t>
            </a:r>
            <a:r>
              <a:rPr lang="en-US" altLang="zh-CN" sz="2200" i="1" smtClean="0">
                <a:ea typeface="SimSun" pitchFamily="2" charset="-122"/>
              </a:rPr>
              <a:t>Electronic Document Management System</a:t>
            </a:r>
            <a:r>
              <a:rPr lang="en-US" altLang="zh-CN" sz="2200" smtClean="0">
                <a:ea typeface="SimSun" pitchFamily="2" charset="-122"/>
              </a:rPr>
              <a:t> / DMS)	</a:t>
            </a:r>
          </a:p>
          <a:p>
            <a:pPr lvl="1" eaLnBrk="1" hangingPunct="1">
              <a:lnSpc>
                <a:spcPct val="90000"/>
              </a:lnSpc>
            </a:pPr>
            <a:r>
              <a:rPr lang="en-US" altLang="zh-CN" sz="2200" i="1" smtClean="0">
                <a:ea typeface="SimSun" pitchFamily="2" charset="-122"/>
              </a:rPr>
              <a:t>Business Intelligence</a:t>
            </a:r>
            <a:r>
              <a:rPr lang="en-US" altLang="zh-CN" sz="2200" smtClean="0">
                <a:ea typeface="SimSun" pitchFamily="2" charset="-122"/>
              </a:rPr>
              <a:t>	</a:t>
            </a:r>
          </a:p>
          <a:p>
            <a:pPr eaLnBrk="1" hangingPunct="1">
              <a:lnSpc>
                <a:spcPct val="90000"/>
              </a:lnSpc>
            </a:pPr>
            <a:endParaRPr lang="en-US" sz="26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n-US" sz="3400" smtClean="0"/>
              <a:t>Pengenalan Teknologi Informasi (</a:t>
            </a:r>
            <a:r>
              <a:rPr lang="en-US" sz="3400" i="1" smtClean="0"/>
              <a:t>cont.</a:t>
            </a:r>
            <a:r>
              <a:rPr lang="en-US" sz="3400" smtClean="0"/>
              <a:t>)</a:t>
            </a:r>
          </a:p>
        </p:txBody>
      </p:sp>
      <p:sp>
        <p:nvSpPr>
          <p:cNvPr id="7171" name="Rectangle 3"/>
          <p:cNvSpPr>
            <a:spLocks noGrp="1" noChangeArrowheads="1"/>
          </p:cNvSpPr>
          <p:nvPr>
            <p:ph type="body" idx="1"/>
          </p:nvPr>
        </p:nvSpPr>
        <p:spPr>
          <a:xfrm>
            <a:off x="566738" y="1752600"/>
            <a:ext cx="8001000" cy="5105400"/>
          </a:xfrm>
        </p:spPr>
        <p:txBody>
          <a:bodyPr/>
          <a:lstStyle/>
          <a:p>
            <a:pPr eaLnBrk="1" hangingPunct="1"/>
            <a:r>
              <a:rPr lang="en-US" sz="2600" b="1" smtClean="0"/>
              <a:t>Kemampuan Sistem Informasi</a:t>
            </a:r>
          </a:p>
          <a:p>
            <a:pPr lvl="1" eaLnBrk="1" hangingPunct="1"/>
            <a:r>
              <a:rPr lang="en-US" sz="2400" smtClean="0"/>
              <a:t>Proses transaksi cepat dan akurat</a:t>
            </a:r>
          </a:p>
          <a:p>
            <a:pPr lvl="1" eaLnBrk="1" hangingPunct="1"/>
            <a:r>
              <a:rPr lang="en-US" sz="2400" smtClean="0"/>
              <a:t>Kapasitas penyimpanan besar dan akses cepat</a:t>
            </a:r>
          </a:p>
          <a:p>
            <a:pPr lvl="1" eaLnBrk="1" hangingPunct="1"/>
            <a:r>
              <a:rPr lang="en-US" sz="2400" smtClean="0"/>
              <a:t>Komunikasi cepat, dll.</a:t>
            </a:r>
          </a:p>
          <a:p>
            <a:pPr eaLnBrk="1" hangingPunct="1"/>
            <a:r>
              <a:rPr lang="en-US" sz="2600" b="1" smtClean="0"/>
              <a:t>Tujuan Teknologi Informasi</a:t>
            </a:r>
          </a:p>
          <a:p>
            <a:pPr lvl="1" eaLnBrk="1" hangingPunct="1"/>
            <a:r>
              <a:rPr lang="en-US" sz="2400" smtClean="0"/>
              <a:t>Memecahkan masalah, membuka kreativitas, efektivitas dan efisiensi.</a:t>
            </a:r>
          </a:p>
          <a:p>
            <a:pPr eaLnBrk="1" hangingPunct="1"/>
            <a:r>
              <a:rPr lang="en-US" sz="2600" b="1" smtClean="0"/>
              <a:t>Prinsip Teknologi Informasi</a:t>
            </a:r>
          </a:p>
          <a:p>
            <a:pPr lvl="1" eaLnBrk="1" hangingPunct="1"/>
            <a:r>
              <a:rPr lang="en-US" sz="2400" i="1" smtClean="0"/>
              <a:t>High-Tech-High-Touch</a:t>
            </a:r>
          </a:p>
          <a:p>
            <a:pPr lvl="2" eaLnBrk="1" hangingPunct="1"/>
            <a:endParaRPr lang="en-US" sz="2400" smtClean="0"/>
          </a:p>
          <a:p>
            <a:pPr lvl="1" eaLnBrk="1" hangingPunct="1">
              <a:buFont typeface="Wingdings" pitchFamily="2" charset="2"/>
              <a:buNone/>
            </a:pPr>
            <a:endParaRPr lang="en-US" sz="360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eaLnBrk="1" hangingPunct="1"/>
            <a:r>
              <a:rPr lang="en-US" altLang="zh-CN" sz="3200" smtClean="0">
                <a:ea typeface="SimSun" pitchFamily="2" charset="-122"/>
              </a:rPr>
              <a:t>Data, Pengetahuan (</a:t>
            </a:r>
            <a:r>
              <a:rPr lang="en-US" altLang="zh-CN" sz="3200" i="1" smtClean="0">
                <a:ea typeface="SimSun" pitchFamily="2" charset="-122"/>
              </a:rPr>
              <a:t>Knowledge</a:t>
            </a:r>
            <a:r>
              <a:rPr lang="en-US" altLang="zh-CN" sz="3200" smtClean="0">
                <a:ea typeface="SimSun" pitchFamily="2" charset="-122"/>
              </a:rPr>
              <a:t>)	dan Penunjang Keputusan (</a:t>
            </a:r>
            <a:r>
              <a:rPr lang="en-US" altLang="zh-CN" sz="3200" i="1" smtClean="0">
                <a:ea typeface="SimSun" pitchFamily="2" charset="-122"/>
              </a:rPr>
              <a:t>cont</a:t>
            </a:r>
            <a:r>
              <a:rPr lang="en-US" altLang="zh-CN" sz="3200" smtClean="0">
                <a:ea typeface="SimSun" pitchFamily="2" charset="-122"/>
              </a:rPr>
              <a:t>.)</a:t>
            </a:r>
            <a:endParaRPr lang="en-US" sz="3200" smtClean="0"/>
          </a:p>
        </p:txBody>
      </p:sp>
      <p:sp>
        <p:nvSpPr>
          <p:cNvPr id="53251" name="Rectangle 3"/>
          <p:cNvSpPr>
            <a:spLocks noGrp="1" noChangeArrowheads="1"/>
          </p:cNvSpPr>
          <p:nvPr>
            <p:ph type="body" idx="1"/>
          </p:nvPr>
        </p:nvSpPr>
        <p:spPr/>
        <p:txBody>
          <a:bodyPr/>
          <a:lstStyle/>
          <a:p>
            <a:pPr eaLnBrk="1" hangingPunct="1">
              <a:lnSpc>
                <a:spcPct val="90000"/>
              </a:lnSpc>
            </a:pPr>
            <a:r>
              <a:rPr lang="en-US" altLang="zh-CN" sz="2400" b="1" smtClean="0">
                <a:ea typeface="SimSun" pitchFamily="2" charset="-122"/>
              </a:rPr>
              <a:t>Sistem Penunjang Keputusan (</a:t>
            </a:r>
            <a:r>
              <a:rPr lang="en-US" altLang="zh-CN" sz="2400" b="1" i="1" smtClean="0">
                <a:ea typeface="SimSun" pitchFamily="2" charset="-122"/>
              </a:rPr>
              <a:t>Decision Support System</a:t>
            </a:r>
            <a:r>
              <a:rPr lang="en-US" altLang="zh-CN" sz="2400" b="1" smtClean="0">
                <a:ea typeface="SimSun" pitchFamily="2" charset="-122"/>
              </a:rPr>
              <a:t> / DSS)	</a:t>
            </a:r>
          </a:p>
          <a:p>
            <a:pPr lvl="1" eaLnBrk="1" hangingPunct="1">
              <a:lnSpc>
                <a:spcPct val="90000"/>
              </a:lnSpc>
            </a:pPr>
            <a:r>
              <a:rPr lang="en-US" altLang="zh-CN" sz="2000" smtClean="0">
                <a:ea typeface="SimSun" pitchFamily="2" charset="-122"/>
              </a:rPr>
              <a:t>Proses Pengambilan Keputusan (</a:t>
            </a:r>
            <a:r>
              <a:rPr lang="en-US" altLang="zh-CN" sz="2000" i="1" smtClean="0">
                <a:ea typeface="SimSun" pitchFamily="2" charset="-122"/>
              </a:rPr>
              <a:t>Decision Making Process</a:t>
            </a:r>
            <a:r>
              <a:rPr lang="en-US" altLang="zh-CN" sz="2000" smtClean="0">
                <a:ea typeface="SimSun" pitchFamily="2" charset="-122"/>
              </a:rPr>
              <a:t>)	</a:t>
            </a:r>
          </a:p>
          <a:p>
            <a:pPr lvl="1" eaLnBrk="1" hangingPunct="1">
              <a:lnSpc>
                <a:spcPct val="90000"/>
              </a:lnSpc>
            </a:pPr>
            <a:r>
              <a:rPr lang="en-US" altLang="zh-CN" sz="2000" smtClean="0">
                <a:ea typeface="SimSun" pitchFamily="2" charset="-122"/>
              </a:rPr>
              <a:t>Pemodelan dalam Pengambilan Keputusan (</a:t>
            </a:r>
            <a:r>
              <a:rPr lang="en-US" altLang="zh-CN" sz="2000" i="1" smtClean="0">
                <a:ea typeface="SimSun" pitchFamily="2" charset="-122"/>
              </a:rPr>
              <a:t>Modeling in Decision Making</a:t>
            </a:r>
            <a:r>
              <a:rPr lang="en-US" altLang="zh-CN" sz="2000" smtClean="0">
                <a:ea typeface="SimSun" pitchFamily="2" charset="-122"/>
              </a:rPr>
              <a:t>)	</a:t>
            </a:r>
          </a:p>
          <a:p>
            <a:pPr lvl="1" eaLnBrk="1" hangingPunct="1">
              <a:lnSpc>
                <a:spcPct val="90000"/>
              </a:lnSpc>
            </a:pPr>
            <a:r>
              <a:rPr lang="en-US" altLang="zh-CN" sz="2000" smtClean="0">
                <a:ea typeface="SimSun" pitchFamily="2" charset="-122"/>
              </a:rPr>
              <a:t>Framework Penunjang Keputusan Terkomputerisasi ( </a:t>
            </a:r>
            <a:r>
              <a:rPr lang="en-US" altLang="zh-CN" sz="2000" i="1" smtClean="0">
                <a:ea typeface="SimSun" pitchFamily="2" charset="-122"/>
              </a:rPr>
              <a:t>Framework for Computerized Decision Support</a:t>
            </a:r>
            <a:r>
              <a:rPr lang="en-US" altLang="zh-CN" sz="2000" smtClean="0">
                <a:ea typeface="SimSun" pitchFamily="2" charset="-122"/>
              </a:rPr>
              <a:t>)	</a:t>
            </a:r>
          </a:p>
          <a:p>
            <a:pPr lvl="1" eaLnBrk="1" hangingPunct="1">
              <a:lnSpc>
                <a:spcPct val="90000"/>
              </a:lnSpc>
            </a:pPr>
            <a:r>
              <a:rPr lang="en-US" altLang="zh-CN" sz="2000" smtClean="0">
                <a:ea typeface="SimSun" pitchFamily="2" charset="-122"/>
              </a:rPr>
              <a:t>Karakteristik dan Kemampuan Sistem Penunjang Keputusan	</a:t>
            </a:r>
          </a:p>
          <a:p>
            <a:pPr lvl="1" eaLnBrk="1" hangingPunct="1">
              <a:lnSpc>
                <a:spcPct val="90000"/>
              </a:lnSpc>
            </a:pPr>
            <a:r>
              <a:rPr lang="en-US" altLang="zh-CN" sz="2000" smtClean="0">
                <a:ea typeface="SimSun" pitchFamily="2" charset="-122"/>
              </a:rPr>
              <a:t>Komponen Sistem Penunjang Keputusan (</a:t>
            </a:r>
            <a:r>
              <a:rPr lang="en-US" altLang="zh-CN" sz="2000" i="1" smtClean="0">
                <a:ea typeface="SimSun" pitchFamily="2" charset="-122"/>
              </a:rPr>
              <a:t>Component of DSS)</a:t>
            </a:r>
            <a:r>
              <a:rPr lang="en-US" altLang="zh-CN" sz="2000" smtClean="0">
                <a:ea typeface="SimSun" pitchFamily="2" charset="-122"/>
              </a:rPr>
              <a:t>	</a:t>
            </a:r>
          </a:p>
          <a:p>
            <a:pPr lvl="1" eaLnBrk="1" hangingPunct="1">
              <a:lnSpc>
                <a:spcPct val="90000"/>
              </a:lnSpc>
            </a:pPr>
            <a:r>
              <a:rPr lang="en-US" altLang="zh-CN" sz="2000" smtClean="0">
                <a:ea typeface="SimSun" pitchFamily="2" charset="-122"/>
              </a:rPr>
              <a:t>Sistem Penunjang Keputusan (DSS) dan Web</a:t>
            </a:r>
            <a:r>
              <a:rPr lang="en-US" altLang="zh-CN" sz="2000" b="1" smtClean="0">
                <a:ea typeface="SimSun" pitchFamily="2" charset="-122"/>
              </a:rPr>
              <a:t>	</a:t>
            </a:r>
          </a:p>
          <a:p>
            <a:pPr eaLnBrk="1" hangingPunct="1">
              <a:lnSpc>
                <a:spcPct val="90000"/>
              </a:lnSpc>
            </a:pPr>
            <a:endParaRPr lang="en-US" altLang="zh-CN" sz="2100" smtClean="0">
              <a:ea typeface="SimSun" pitchFamily="2" charset="-122"/>
            </a:endParaRPr>
          </a:p>
          <a:p>
            <a:pPr eaLnBrk="1" hangingPunct="1">
              <a:lnSpc>
                <a:spcPct val="90000"/>
              </a:lnSpc>
            </a:pPr>
            <a:endParaRPr lang="en-US" sz="210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lgn="ctr" eaLnBrk="1" hangingPunct="1"/>
            <a:r>
              <a:rPr lang="en-US" altLang="zh-CN" sz="3200" smtClean="0">
                <a:ea typeface="SimSun" pitchFamily="2" charset="-122"/>
              </a:rPr>
              <a:t>Data, Pengetahuan (</a:t>
            </a:r>
            <a:r>
              <a:rPr lang="en-US" altLang="zh-CN" sz="3200" i="1" smtClean="0">
                <a:ea typeface="SimSun" pitchFamily="2" charset="-122"/>
              </a:rPr>
              <a:t>Knowledge</a:t>
            </a:r>
            <a:r>
              <a:rPr lang="en-US" altLang="zh-CN" sz="3200" smtClean="0">
                <a:ea typeface="SimSun" pitchFamily="2" charset="-122"/>
              </a:rPr>
              <a:t>)	dan Penunjang Keputusan (</a:t>
            </a:r>
            <a:r>
              <a:rPr lang="en-US" altLang="zh-CN" sz="3200" i="1" smtClean="0">
                <a:ea typeface="SimSun" pitchFamily="2" charset="-122"/>
              </a:rPr>
              <a:t>cont</a:t>
            </a:r>
            <a:r>
              <a:rPr lang="en-US" altLang="zh-CN" sz="3200" smtClean="0">
                <a:ea typeface="SimSun" pitchFamily="2" charset="-122"/>
              </a:rPr>
              <a:t>.)</a:t>
            </a:r>
            <a:endParaRPr lang="en-US" sz="3200" smtClean="0"/>
          </a:p>
        </p:txBody>
      </p:sp>
      <p:sp>
        <p:nvSpPr>
          <p:cNvPr id="54275" name="Rectangle 3"/>
          <p:cNvSpPr>
            <a:spLocks noGrp="1" noChangeArrowheads="1"/>
          </p:cNvSpPr>
          <p:nvPr>
            <p:ph type="body" idx="1"/>
          </p:nvPr>
        </p:nvSpPr>
        <p:spPr/>
        <p:txBody>
          <a:bodyPr/>
          <a:lstStyle/>
          <a:p>
            <a:pPr eaLnBrk="1" hangingPunct="1">
              <a:lnSpc>
                <a:spcPct val="80000"/>
              </a:lnSpc>
            </a:pPr>
            <a:r>
              <a:rPr lang="en-US" altLang="zh-CN" sz="2600" b="1" i="1" smtClean="0">
                <a:ea typeface="SimSun" pitchFamily="2" charset="-122"/>
              </a:rPr>
              <a:t>Enterprise Decision Support</a:t>
            </a:r>
            <a:r>
              <a:rPr lang="en-US" altLang="zh-CN" sz="2600" b="1" smtClean="0">
                <a:ea typeface="SimSun" pitchFamily="2" charset="-122"/>
              </a:rPr>
              <a:t>	</a:t>
            </a:r>
          </a:p>
          <a:p>
            <a:pPr lvl="1" eaLnBrk="1" hangingPunct="1">
              <a:lnSpc>
                <a:spcPct val="80000"/>
              </a:lnSpc>
            </a:pPr>
            <a:r>
              <a:rPr lang="en-US" altLang="zh-CN" sz="2200" i="1" smtClean="0">
                <a:ea typeface="SimSun" pitchFamily="2" charset="-122"/>
              </a:rPr>
              <a:t>Executive Information and Decision Support	</a:t>
            </a:r>
          </a:p>
          <a:p>
            <a:pPr lvl="1" eaLnBrk="1" hangingPunct="1">
              <a:lnSpc>
                <a:spcPct val="80000"/>
              </a:lnSpc>
            </a:pPr>
            <a:r>
              <a:rPr lang="en-US" altLang="zh-CN" sz="2200" i="1" smtClean="0">
                <a:ea typeface="SimSun" pitchFamily="2" charset="-122"/>
              </a:rPr>
              <a:t>Group Decision Support System</a:t>
            </a:r>
            <a:r>
              <a:rPr lang="en-US" altLang="zh-CN" sz="2200" smtClean="0">
                <a:ea typeface="SimSun" pitchFamily="2" charset="-122"/>
              </a:rPr>
              <a:t> (GDSS)	</a:t>
            </a:r>
          </a:p>
          <a:p>
            <a:pPr eaLnBrk="1" hangingPunct="1">
              <a:lnSpc>
                <a:spcPct val="80000"/>
              </a:lnSpc>
            </a:pPr>
            <a:r>
              <a:rPr lang="en-US" altLang="zh-CN" sz="2600" b="1" i="1" smtClean="0">
                <a:ea typeface="SimSun" pitchFamily="2" charset="-122"/>
              </a:rPr>
              <a:t>Data and Information Analysis and Mining</a:t>
            </a:r>
          </a:p>
          <a:p>
            <a:pPr lvl="1" eaLnBrk="1" hangingPunct="1">
              <a:lnSpc>
                <a:spcPct val="80000"/>
              </a:lnSpc>
            </a:pPr>
            <a:r>
              <a:rPr lang="en-US" altLang="zh-CN" sz="2200" smtClean="0">
                <a:ea typeface="SimSun" pitchFamily="2" charset="-122"/>
              </a:rPr>
              <a:t>Analytical Processing	</a:t>
            </a:r>
          </a:p>
          <a:p>
            <a:pPr lvl="1" eaLnBrk="1" hangingPunct="1">
              <a:lnSpc>
                <a:spcPct val="80000"/>
              </a:lnSpc>
            </a:pPr>
            <a:r>
              <a:rPr lang="en-US" altLang="zh-CN" sz="2200" smtClean="0">
                <a:ea typeface="SimSun" pitchFamily="2" charset="-122"/>
              </a:rPr>
              <a:t>Data Mining</a:t>
            </a:r>
            <a:r>
              <a:rPr lang="en-US" altLang="zh-CN" sz="2200" b="1" smtClean="0">
                <a:ea typeface="SimSun" pitchFamily="2" charset="-122"/>
              </a:rPr>
              <a:t>	</a:t>
            </a:r>
          </a:p>
          <a:p>
            <a:pPr lvl="2" eaLnBrk="1" hangingPunct="1">
              <a:lnSpc>
                <a:spcPct val="80000"/>
              </a:lnSpc>
            </a:pPr>
            <a:r>
              <a:rPr lang="en-US" altLang="zh-CN" sz="2000" smtClean="0">
                <a:ea typeface="SimSun" pitchFamily="2" charset="-122"/>
              </a:rPr>
              <a:t>Karakteristik </a:t>
            </a:r>
            <a:r>
              <a:rPr lang="en-US" altLang="zh-CN" sz="2000" i="1" smtClean="0">
                <a:ea typeface="SimSun" pitchFamily="2" charset="-122"/>
              </a:rPr>
              <a:t>Data Mining</a:t>
            </a:r>
            <a:r>
              <a:rPr lang="en-US" altLang="zh-CN" sz="2000" smtClean="0">
                <a:ea typeface="SimSun" pitchFamily="2" charset="-122"/>
              </a:rPr>
              <a:t>	</a:t>
            </a:r>
          </a:p>
          <a:p>
            <a:pPr lvl="2" eaLnBrk="1" hangingPunct="1">
              <a:lnSpc>
                <a:spcPct val="80000"/>
              </a:lnSpc>
            </a:pPr>
            <a:r>
              <a:rPr lang="en-US" altLang="zh-CN" sz="2000" i="1" smtClean="0">
                <a:ea typeface="SimSun" pitchFamily="2" charset="-122"/>
              </a:rPr>
              <a:t>Tools Data Mining</a:t>
            </a:r>
            <a:r>
              <a:rPr lang="en-US" altLang="zh-CN" sz="2100" b="1" smtClean="0">
                <a:ea typeface="SimSun" pitchFamily="2" charset="-122"/>
              </a:rPr>
              <a:t>	</a:t>
            </a:r>
          </a:p>
          <a:p>
            <a:pPr lvl="1" eaLnBrk="1" hangingPunct="1">
              <a:lnSpc>
                <a:spcPct val="80000"/>
              </a:lnSpc>
            </a:pPr>
            <a:r>
              <a:rPr lang="en-US" altLang="zh-CN" sz="2200" i="1" smtClean="0">
                <a:ea typeface="SimSun" pitchFamily="2" charset="-122"/>
              </a:rPr>
              <a:t>Ethical and Legal Issues</a:t>
            </a:r>
            <a:r>
              <a:rPr lang="en-US" altLang="zh-CN" sz="2200" b="1" smtClean="0">
                <a:ea typeface="SimSun" pitchFamily="2" charset="-122"/>
              </a:rPr>
              <a:t>	</a:t>
            </a:r>
          </a:p>
          <a:p>
            <a:pPr lvl="2" eaLnBrk="1" hangingPunct="1">
              <a:lnSpc>
                <a:spcPct val="80000"/>
              </a:lnSpc>
            </a:pPr>
            <a:r>
              <a:rPr lang="en-US" altLang="zh-CN" sz="2000" i="1" smtClean="0">
                <a:ea typeface="SimSun" pitchFamily="2" charset="-122"/>
              </a:rPr>
              <a:t>Ethical Issues	</a:t>
            </a:r>
          </a:p>
          <a:p>
            <a:pPr lvl="2" eaLnBrk="1" hangingPunct="1">
              <a:lnSpc>
                <a:spcPct val="80000"/>
              </a:lnSpc>
            </a:pPr>
            <a:r>
              <a:rPr lang="en-US" altLang="zh-CN" sz="2000" i="1" smtClean="0">
                <a:ea typeface="SimSun" pitchFamily="2" charset="-122"/>
              </a:rPr>
              <a:t>Legal Issues</a:t>
            </a:r>
            <a:r>
              <a:rPr lang="en-US" altLang="zh-CN" sz="2100" b="1" smtClean="0">
                <a:ea typeface="SimSun" pitchFamily="2" charset="-122"/>
              </a:rPr>
              <a:t>	</a:t>
            </a:r>
          </a:p>
          <a:p>
            <a:pPr eaLnBrk="1" hangingPunct="1">
              <a:lnSpc>
                <a:spcPct val="80000"/>
              </a:lnSpc>
            </a:pPr>
            <a:endParaRPr lang="en-US" altLang="zh-CN" sz="2600" smtClean="0">
              <a:ea typeface="SimSun" pitchFamily="2" charset="-122"/>
            </a:endParaRPr>
          </a:p>
          <a:p>
            <a:pPr eaLnBrk="1" hangingPunct="1">
              <a:lnSpc>
                <a:spcPct val="80000"/>
              </a:lnSpc>
            </a:pPr>
            <a:endParaRPr lang="en-US" sz="260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algn="ctr" eaLnBrk="1" hangingPunct="1"/>
            <a:r>
              <a:rPr lang="en-US" altLang="zh-CN" sz="3200" smtClean="0">
                <a:ea typeface="SimSun" pitchFamily="2" charset="-122"/>
              </a:rPr>
              <a:t>Data, Pengetahuan (</a:t>
            </a:r>
            <a:r>
              <a:rPr lang="en-US" altLang="zh-CN" sz="3200" i="1" smtClean="0">
                <a:ea typeface="SimSun" pitchFamily="2" charset="-122"/>
              </a:rPr>
              <a:t>Knowledge</a:t>
            </a:r>
            <a:r>
              <a:rPr lang="en-US" altLang="zh-CN" sz="3200" smtClean="0">
                <a:ea typeface="SimSun" pitchFamily="2" charset="-122"/>
              </a:rPr>
              <a:t>)	dan Penunjang Keputusan (</a:t>
            </a:r>
            <a:r>
              <a:rPr lang="en-US" altLang="zh-CN" sz="3200" i="1" smtClean="0">
                <a:ea typeface="SimSun" pitchFamily="2" charset="-122"/>
              </a:rPr>
              <a:t>cont</a:t>
            </a:r>
            <a:r>
              <a:rPr lang="en-US" altLang="zh-CN" sz="3200" smtClean="0">
                <a:ea typeface="SimSun" pitchFamily="2" charset="-122"/>
              </a:rPr>
              <a:t>.)</a:t>
            </a:r>
            <a:endParaRPr lang="en-US" sz="3200" smtClean="0"/>
          </a:p>
        </p:txBody>
      </p:sp>
      <p:sp>
        <p:nvSpPr>
          <p:cNvPr id="55299" name="Rectangle 3"/>
          <p:cNvSpPr>
            <a:spLocks noGrp="1" noChangeArrowheads="1"/>
          </p:cNvSpPr>
          <p:nvPr>
            <p:ph type="body" idx="1"/>
          </p:nvPr>
        </p:nvSpPr>
        <p:spPr/>
        <p:txBody>
          <a:bodyPr/>
          <a:lstStyle/>
          <a:p>
            <a:pPr eaLnBrk="1" hangingPunct="1"/>
            <a:r>
              <a:rPr lang="en-US" altLang="zh-CN" b="1" smtClean="0">
                <a:ea typeface="SimSun" pitchFamily="2" charset="-122"/>
              </a:rPr>
              <a:t>Teknologi Visualisasi Data	</a:t>
            </a:r>
          </a:p>
          <a:p>
            <a:pPr lvl="1" eaLnBrk="1" hangingPunct="1"/>
            <a:r>
              <a:rPr lang="en-US" altLang="zh-CN" sz="2400" smtClean="0">
                <a:ea typeface="SimSun" pitchFamily="2" charset="-122"/>
              </a:rPr>
              <a:t>Visualisasi Data	</a:t>
            </a:r>
          </a:p>
          <a:p>
            <a:pPr lvl="1" eaLnBrk="1" hangingPunct="1"/>
            <a:r>
              <a:rPr lang="en-US" altLang="zh-CN" sz="2400" i="1" smtClean="0">
                <a:ea typeface="SimSun" pitchFamily="2" charset="-122"/>
              </a:rPr>
              <a:t>Visual Interactive Decision Making</a:t>
            </a:r>
            <a:r>
              <a:rPr lang="en-US" altLang="zh-CN" sz="2400" smtClean="0">
                <a:ea typeface="SimSun" pitchFamily="2" charset="-122"/>
              </a:rPr>
              <a:t>	</a:t>
            </a:r>
          </a:p>
          <a:p>
            <a:pPr lvl="1" eaLnBrk="1" hangingPunct="1"/>
            <a:r>
              <a:rPr lang="en-US" altLang="zh-CN" sz="2400" i="1" smtClean="0">
                <a:ea typeface="SimSun" pitchFamily="2" charset="-122"/>
              </a:rPr>
              <a:t>Geographical Information System</a:t>
            </a:r>
            <a:r>
              <a:rPr lang="en-US" altLang="zh-CN" sz="2400" smtClean="0">
                <a:ea typeface="SimSun" pitchFamily="2" charset="-122"/>
              </a:rPr>
              <a:t> (GIS)</a:t>
            </a:r>
            <a:r>
              <a:rPr lang="en-US" altLang="zh-CN" sz="2400" b="1" smtClean="0">
                <a:ea typeface="SimSun" pitchFamily="2" charset="-122"/>
              </a:rPr>
              <a:t>	</a:t>
            </a:r>
          </a:p>
          <a:p>
            <a:pPr eaLnBrk="1" hangingPunct="1"/>
            <a:r>
              <a:rPr lang="en-US" altLang="zh-CN" b="1" smtClean="0">
                <a:ea typeface="SimSun" pitchFamily="2" charset="-122"/>
              </a:rPr>
              <a:t>Knowledge Management (KM)	</a:t>
            </a:r>
          </a:p>
          <a:p>
            <a:pPr lvl="1" eaLnBrk="1" hangingPunct="1"/>
            <a:r>
              <a:rPr lang="en-US" altLang="zh-CN" sz="2400" smtClean="0">
                <a:ea typeface="SimSun" pitchFamily="2" charset="-122"/>
              </a:rPr>
              <a:t>Pengertian </a:t>
            </a:r>
            <a:r>
              <a:rPr lang="en-US" altLang="zh-CN" sz="2400" i="1" smtClean="0">
                <a:ea typeface="SimSun" pitchFamily="2" charset="-122"/>
              </a:rPr>
              <a:t>Knowledge Management</a:t>
            </a:r>
            <a:r>
              <a:rPr lang="en-US" altLang="zh-CN" sz="2400" smtClean="0">
                <a:ea typeface="SimSun" pitchFamily="2" charset="-122"/>
              </a:rPr>
              <a:t>	</a:t>
            </a:r>
          </a:p>
          <a:p>
            <a:pPr lvl="1" eaLnBrk="1" hangingPunct="1"/>
            <a:r>
              <a:rPr lang="en-US" altLang="zh-CN" sz="2400" smtClean="0">
                <a:ea typeface="SimSun" pitchFamily="2" charset="-122"/>
              </a:rPr>
              <a:t>Aktivitas </a:t>
            </a:r>
            <a:r>
              <a:rPr lang="en-US" altLang="zh-CN" sz="2400" i="1" smtClean="0">
                <a:ea typeface="SimSun" pitchFamily="2" charset="-122"/>
              </a:rPr>
              <a:t>Knowledge Management</a:t>
            </a:r>
            <a:r>
              <a:rPr lang="en-US" altLang="zh-CN" sz="2400" smtClean="0">
                <a:ea typeface="SimSun" pitchFamily="2" charset="-122"/>
              </a:rPr>
              <a:t> dan Dukungan Teknologi Informasi	</a:t>
            </a:r>
          </a:p>
          <a:p>
            <a:pPr eaLnBrk="1" hangingPunct="1"/>
            <a:endParaRPr lang="en-US" sz="240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lgn="ctr" eaLnBrk="1" hangingPunct="1"/>
            <a:r>
              <a:rPr lang="en-US" altLang="zh-CN" sz="3400" i="1" smtClean="0">
                <a:ea typeface="SimSun" pitchFamily="2" charset="-122"/>
              </a:rPr>
              <a:t>Intelligent Systems</a:t>
            </a:r>
            <a:br>
              <a:rPr lang="en-US" altLang="zh-CN" sz="3400" i="1" smtClean="0">
                <a:ea typeface="SimSun" pitchFamily="2" charset="-122"/>
              </a:rPr>
            </a:br>
            <a:endParaRPr lang="en-US" sz="3400" i="1" smtClean="0"/>
          </a:p>
        </p:txBody>
      </p:sp>
      <p:sp>
        <p:nvSpPr>
          <p:cNvPr id="56323" name="Rectangle 3"/>
          <p:cNvSpPr>
            <a:spLocks noGrp="1" noChangeArrowheads="1"/>
          </p:cNvSpPr>
          <p:nvPr>
            <p:ph type="body" idx="1"/>
          </p:nvPr>
        </p:nvSpPr>
        <p:spPr/>
        <p:txBody>
          <a:bodyPr/>
          <a:lstStyle/>
          <a:p>
            <a:pPr eaLnBrk="1" hangingPunct="1"/>
            <a:r>
              <a:rPr lang="en-US" altLang="zh-CN" sz="2600" b="1" i="1" smtClean="0">
                <a:ea typeface="SimSun" pitchFamily="2" charset="-122"/>
              </a:rPr>
              <a:t>Artificial Intelligence</a:t>
            </a:r>
            <a:r>
              <a:rPr lang="en-US" altLang="zh-CN" sz="2600" b="1" smtClean="0">
                <a:ea typeface="SimSun" pitchFamily="2" charset="-122"/>
              </a:rPr>
              <a:t> (AI)	</a:t>
            </a:r>
          </a:p>
          <a:p>
            <a:pPr lvl="1" eaLnBrk="1" hangingPunct="1"/>
            <a:r>
              <a:rPr lang="en-US" altLang="zh-CN" sz="2400" smtClean="0">
                <a:ea typeface="SimSun" pitchFamily="2" charset="-122"/>
              </a:rPr>
              <a:t>Perbandingan </a:t>
            </a:r>
            <a:r>
              <a:rPr lang="en-US" altLang="zh-CN" sz="2400" i="1" smtClean="0">
                <a:ea typeface="SimSun" pitchFamily="2" charset="-122"/>
              </a:rPr>
              <a:t>Artificial Intelligence</a:t>
            </a:r>
            <a:r>
              <a:rPr lang="en-US" altLang="zh-CN" sz="2400" smtClean="0">
                <a:ea typeface="SimSun" pitchFamily="2" charset="-122"/>
              </a:rPr>
              <a:t> dengan </a:t>
            </a:r>
            <a:r>
              <a:rPr lang="en-US" altLang="zh-CN" sz="2400" i="1" smtClean="0">
                <a:ea typeface="SimSun" pitchFamily="2" charset="-122"/>
              </a:rPr>
              <a:t>Natural Intelligence</a:t>
            </a:r>
            <a:r>
              <a:rPr lang="en-US" altLang="zh-CN" sz="2400" smtClean="0">
                <a:ea typeface="SimSun" pitchFamily="2" charset="-122"/>
              </a:rPr>
              <a:t>	</a:t>
            </a:r>
          </a:p>
          <a:p>
            <a:pPr lvl="1" eaLnBrk="1" hangingPunct="1"/>
            <a:r>
              <a:rPr lang="en-US" altLang="zh-CN" sz="2400" smtClean="0">
                <a:ea typeface="SimSun" pitchFamily="2" charset="-122"/>
              </a:rPr>
              <a:t>Sistem </a:t>
            </a:r>
            <a:r>
              <a:rPr lang="en-US" altLang="zh-CN" sz="2400" i="1" smtClean="0">
                <a:ea typeface="SimSun" pitchFamily="2" charset="-122"/>
              </a:rPr>
              <a:t>Artificial Intelligence</a:t>
            </a:r>
            <a:r>
              <a:rPr lang="en-US" altLang="zh-CN" b="1" smtClean="0">
                <a:ea typeface="SimSun" pitchFamily="2" charset="-122"/>
              </a:rPr>
              <a:t>	</a:t>
            </a:r>
          </a:p>
          <a:p>
            <a:pPr eaLnBrk="1" hangingPunct="1"/>
            <a:r>
              <a:rPr lang="en-US" altLang="zh-CN" sz="2600" b="1" i="1" smtClean="0">
                <a:ea typeface="SimSun" pitchFamily="2" charset="-122"/>
              </a:rPr>
              <a:t>Expert Systems</a:t>
            </a:r>
            <a:r>
              <a:rPr lang="en-US" altLang="zh-CN" b="1" smtClean="0">
                <a:ea typeface="SimSun" pitchFamily="2" charset="-122"/>
              </a:rPr>
              <a:t>	</a:t>
            </a:r>
          </a:p>
          <a:p>
            <a:pPr lvl="1" eaLnBrk="1" hangingPunct="1"/>
            <a:r>
              <a:rPr lang="en-US" altLang="zh-CN" sz="2400" smtClean="0">
                <a:ea typeface="SimSun" pitchFamily="2" charset="-122"/>
              </a:rPr>
              <a:t>Kelebihan  dan Keterbatasan </a:t>
            </a:r>
            <a:r>
              <a:rPr lang="en-US" altLang="zh-CN" sz="2400" i="1" smtClean="0">
                <a:ea typeface="SimSun" pitchFamily="2" charset="-122"/>
              </a:rPr>
              <a:t>Expert Systems	</a:t>
            </a:r>
          </a:p>
          <a:p>
            <a:pPr lvl="1" eaLnBrk="1" hangingPunct="1"/>
            <a:r>
              <a:rPr lang="en-US" altLang="zh-CN" sz="2400" smtClean="0">
                <a:ea typeface="SimSun" pitchFamily="2" charset="-122"/>
              </a:rPr>
              <a:t>Proses dari </a:t>
            </a:r>
            <a:r>
              <a:rPr lang="en-US" altLang="zh-CN" sz="2400" i="1" smtClean="0">
                <a:ea typeface="SimSun" pitchFamily="2" charset="-122"/>
              </a:rPr>
              <a:t>Expert System</a:t>
            </a:r>
            <a:r>
              <a:rPr lang="en-US" altLang="zh-CN" sz="2400" smtClean="0">
                <a:ea typeface="SimSun" pitchFamily="2" charset="-122"/>
              </a:rPr>
              <a:t>	</a:t>
            </a:r>
          </a:p>
          <a:p>
            <a:pPr lvl="1" eaLnBrk="1" hangingPunct="1"/>
            <a:r>
              <a:rPr lang="en-US" altLang="zh-CN" sz="2400" smtClean="0">
                <a:ea typeface="SimSun" pitchFamily="2" charset="-122"/>
              </a:rPr>
              <a:t>Komponen </a:t>
            </a:r>
            <a:r>
              <a:rPr lang="en-US" altLang="zh-CN" sz="2400" i="1" smtClean="0">
                <a:ea typeface="SimSun" pitchFamily="2" charset="-122"/>
              </a:rPr>
              <a:t>Expert System</a:t>
            </a:r>
            <a:r>
              <a:rPr lang="en-US" altLang="zh-CN" b="1" smtClean="0">
                <a:ea typeface="SimSun" pitchFamily="2" charset="-122"/>
              </a:rPr>
              <a:t>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lgn="ctr" eaLnBrk="1" hangingPunct="1"/>
            <a:r>
              <a:rPr lang="en-US" altLang="zh-CN" sz="3400" i="1" smtClean="0">
                <a:ea typeface="SimSun" pitchFamily="2" charset="-122"/>
              </a:rPr>
              <a:t>Intelligent Systems</a:t>
            </a:r>
            <a:br>
              <a:rPr lang="en-US" altLang="zh-CN" sz="3400" i="1" smtClean="0">
                <a:ea typeface="SimSun" pitchFamily="2" charset="-122"/>
              </a:rPr>
            </a:br>
            <a:r>
              <a:rPr lang="en-US" altLang="zh-CN" sz="3400" smtClean="0">
                <a:ea typeface="SimSun" pitchFamily="2" charset="-122"/>
              </a:rPr>
              <a:t>(</a:t>
            </a:r>
            <a:r>
              <a:rPr lang="en-US" altLang="zh-CN" sz="3400" i="1" smtClean="0">
                <a:ea typeface="SimSun" pitchFamily="2" charset="-122"/>
              </a:rPr>
              <a:t>cont</a:t>
            </a:r>
            <a:r>
              <a:rPr lang="en-US" altLang="zh-CN" sz="3400" smtClean="0">
                <a:ea typeface="SimSun" pitchFamily="2" charset="-122"/>
              </a:rPr>
              <a:t>.)</a:t>
            </a:r>
            <a:endParaRPr lang="en-US" sz="3400" smtClean="0"/>
          </a:p>
        </p:txBody>
      </p:sp>
      <p:sp>
        <p:nvSpPr>
          <p:cNvPr id="57347" name="Rectangle 3"/>
          <p:cNvSpPr>
            <a:spLocks noGrp="1" noChangeArrowheads="1"/>
          </p:cNvSpPr>
          <p:nvPr>
            <p:ph type="body" idx="1"/>
          </p:nvPr>
        </p:nvSpPr>
        <p:spPr/>
        <p:txBody>
          <a:bodyPr/>
          <a:lstStyle/>
          <a:p>
            <a:pPr eaLnBrk="1" hangingPunct="1">
              <a:lnSpc>
                <a:spcPct val="80000"/>
              </a:lnSpc>
            </a:pPr>
            <a:r>
              <a:rPr lang="en-US" altLang="zh-CN" sz="2600" b="1" i="1" smtClean="0">
                <a:ea typeface="SimSun" pitchFamily="2" charset="-122"/>
              </a:rPr>
              <a:t>Intelligent System</a:t>
            </a:r>
            <a:r>
              <a:rPr lang="en-US" altLang="zh-CN" sz="2600" b="1" smtClean="0">
                <a:ea typeface="SimSun" pitchFamily="2" charset="-122"/>
              </a:rPr>
              <a:t> Lainnya	</a:t>
            </a:r>
          </a:p>
          <a:p>
            <a:pPr lvl="1" eaLnBrk="1" hangingPunct="1">
              <a:lnSpc>
                <a:spcPct val="80000"/>
              </a:lnSpc>
            </a:pPr>
            <a:r>
              <a:rPr lang="en-US" altLang="zh-CN" sz="2200" i="1" smtClean="0">
                <a:ea typeface="SimSun" pitchFamily="2" charset="-122"/>
              </a:rPr>
              <a:t>Natural Language Processing and Voice Technology</a:t>
            </a:r>
            <a:r>
              <a:rPr lang="en-US" altLang="zh-CN" sz="2200" smtClean="0">
                <a:ea typeface="SimSun" pitchFamily="2" charset="-122"/>
              </a:rPr>
              <a:t>	</a:t>
            </a:r>
          </a:p>
          <a:p>
            <a:pPr lvl="1" eaLnBrk="1" hangingPunct="1">
              <a:lnSpc>
                <a:spcPct val="80000"/>
              </a:lnSpc>
            </a:pPr>
            <a:r>
              <a:rPr lang="en-US" altLang="zh-CN" sz="2200" i="1" smtClean="0">
                <a:ea typeface="SimSun" pitchFamily="2" charset="-122"/>
              </a:rPr>
              <a:t>Neural Computing	</a:t>
            </a:r>
          </a:p>
          <a:p>
            <a:pPr lvl="1" eaLnBrk="1" hangingPunct="1">
              <a:lnSpc>
                <a:spcPct val="80000"/>
              </a:lnSpc>
            </a:pPr>
            <a:r>
              <a:rPr lang="en-US" altLang="zh-CN" sz="2200" i="1" smtClean="0">
                <a:ea typeface="SimSun" pitchFamily="2" charset="-122"/>
              </a:rPr>
              <a:t>Case-Based Reasoning	</a:t>
            </a:r>
          </a:p>
          <a:p>
            <a:pPr lvl="1" eaLnBrk="1" hangingPunct="1">
              <a:lnSpc>
                <a:spcPct val="80000"/>
              </a:lnSpc>
            </a:pPr>
            <a:r>
              <a:rPr lang="en-US" altLang="zh-CN" sz="2200" i="1" smtClean="0">
                <a:ea typeface="SimSun" pitchFamily="2" charset="-122"/>
              </a:rPr>
              <a:t>Fuzzy Logic	</a:t>
            </a:r>
          </a:p>
          <a:p>
            <a:pPr eaLnBrk="1" hangingPunct="1">
              <a:lnSpc>
                <a:spcPct val="80000"/>
              </a:lnSpc>
            </a:pPr>
            <a:r>
              <a:rPr lang="en-US" altLang="zh-CN" sz="2600" b="1" i="1" smtClean="0">
                <a:ea typeface="SimSun" pitchFamily="2" charset="-122"/>
              </a:rPr>
              <a:t>Intelligent Agents</a:t>
            </a:r>
            <a:r>
              <a:rPr lang="en-US" altLang="zh-CN" sz="2600" b="1" smtClean="0">
                <a:ea typeface="SimSun" pitchFamily="2" charset="-122"/>
              </a:rPr>
              <a:t>	</a:t>
            </a:r>
          </a:p>
          <a:p>
            <a:pPr eaLnBrk="1" hangingPunct="1">
              <a:lnSpc>
                <a:spcPct val="80000"/>
              </a:lnSpc>
            </a:pPr>
            <a:r>
              <a:rPr lang="en-US" altLang="zh-CN" sz="2600" b="1" i="1" smtClean="0">
                <a:ea typeface="SimSun" pitchFamily="2" charset="-122"/>
              </a:rPr>
              <a:t>Virtual Reality</a:t>
            </a:r>
            <a:r>
              <a:rPr lang="en-US" altLang="zh-CN" sz="2600" b="1" smtClean="0">
                <a:ea typeface="SimSun" pitchFamily="2" charset="-122"/>
              </a:rPr>
              <a:t>	</a:t>
            </a:r>
          </a:p>
          <a:p>
            <a:pPr eaLnBrk="1" hangingPunct="1">
              <a:lnSpc>
                <a:spcPct val="80000"/>
              </a:lnSpc>
            </a:pPr>
            <a:r>
              <a:rPr lang="en-US" altLang="zh-CN" sz="2600" b="1" smtClean="0">
                <a:ea typeface="SimSun" pitchFamily="2" charset="-122"/>
              </a:rPr>
              <a:t>Permasalahan Etika dan Global	</a:t>
            </a:r>
          </a:p>
          <a:p>
            <a:pPr lvl="1" eaLnBrk="1" hangingPunct="1">
              <a:lnSpc>
                <a:spcPct val="80000"/>
              </a:lnSpc>
            </a:pPr>
            <a:r>
              <a:rPr lang="en-US" altLang="zh-CN" sz="2200" i="1" smtClean="0">
                <a:ea typeface="SimSun" pitchFamily="2" charset="-122"/>
              </a:rPr>
              <a:t>Permasalahan Etika	</a:t>
            </a:r>
          </a:p>
          <a:p>
            <a:pPr lvl="1" eaLnBrk="1" hangingPunct="1">
              <a:lnSpc>
                <a:spcPct val="80000"/>
              </a:lnSpc>
            </a:pPr>
            <a:r>
              <a:rPr lang="en-US" altLang="zh-CN" sz="2200" i="1" smtClean="0">
                <a:ea typeface="SimSun" pitchFamily="2" charset="-122"/>
              </a:rPr>
              <a:t>Permasalahan Legal (Legal Issues)</a:t>
            </a:r>
            <a:r>
              <a:rPr lang="en-US" altLang="zh-CN" sz="2200" b="1" smtClean="0">
                <a:ea typeface="SimSun" pitchFamily="2" charset="-122"/>
              </a:rPr>
              <a:t>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lgn="ctr" eaLnBrk="1" hangingPunct="1"/>
            <a:r>
              <a:rPr lang="en-US" sz="3400" i="1" smtClean="0"/>
              <a:t>Strategic Systems and Reorganization	</a:t>
            </a:r>
          </a:p>
        </p:txBody>
      </p:sp>
      <p:sp>
        <p:nvSpPr>
          <p:cNvPr id="58371" name="Rectangle 3"/>
          <p:cNvSpPr>
            <a:spLocks noGrp="1" noChangeArrowheads="1"/>
          </p:cNvSpPr>
          <p:nvPr>
            <p:ph type="body" idx="1"/>
          </p:nvPr>
        </p:nvSpPr>
        <p:spPr/>
        <p:txBody>
          <a:bodyPr/>
          <a:lstStyle/>
          <a:p>
            <a:pPr eaLnBrk="1" hangingPunct="1"/>
            <a:r>
              <a:rPr lang="en-US" sz="2600" b="1" i="1" smtClean="0"/>
              <a:t>Strategic Information System</a:t>
            </a:r>
            <a:r>
              <a:rPr lang="en-US" smtClean="0"/>
              <a:t>	</a:t>
            </a:r>
          </a:p>
          <a:p>
            <a:pPr lvl="1" eaLnBrk="1" hangingPunct="1"/>
            <a:r>
              <a:rPr lang="en-US" sz="2400" i="1" smtClean="0"/>
              <a:t>Competitive Intelligence</a:t>
            </a:r>
            <a:r>
              <a:rPr lang="en-US" smtClean="0"/>
              <a:t>	</a:t>
            </a:r>
          </a:p>
          <a:p>
            <a:pPr eaLnBrk="1" hangingPunct="1"/>
            <a:r>
              <a:rPr lang="en-US" sz="2600" b="1" i="1" smtClean="0"/>
              <a:t>Porter’s Competitive Forces Model</a:t>
            </a:r>
          </a:p>
          <a:p>
            <a:pPr lvl="1" eaLnBrk="1" hangingPunct="1"/>
            <a:r>
              <a:rPr lang="en-US" sz="2400" smtClean="0"/>
              <a:t>Penggunaan </a:t>
            </a:r>
            <a:r>
              <a:rPr lang="en-US" sz="2400" i="1" smtClean="0"/>
              <a:t>Forces Model</a:t>
            </a:r>
            <a:r>
              <a:rPr lang="en-US" sz="2400" smtClean="0"/>
              <a:t>	</a:t>
            </a:r>
          </a:p>
          <a:p>
            <a:pPr lvl="1" eaLnBrk="1" hangingPunct="1"/>
            <a:r>
              <a:rPr lang="en-US" sz="2400" smtClean="0"/>
              <a:t>Peranan Teknologi Informasi pada </a:t>
            </a:r>
            <a:r>
              <a:rPr lang="en-US" sz="2400" i="1" smtClean="0"/>
              <a:t>Competitive Forces</a:t>
            </a:r>
            <a:r>
              <a:rPr lang="en-US" smtClean="0"/>
              <a:t>	</a:t>
            </a:r>
          </a:p>
          <a:p>
            <a:pPr eaLnBrk="1" hangingPunct="1"/>
            <a:r>
              <a:rPr lang="en-US" sz="2600" b="1" i="1" smtClean="0"/>
              <a:t>Business Process Reengineering (BPR)</a:t>
            </a:r>
          </a:p>
          <a:p>
            <a:pPr lvl="1" eaLnBrk="1" hangingPunct="1"/>
            <a:r>
              <a:rPr lang="en-US" sz="2400" smtClean="0"/>
              <a:t>Prinsip-Prinsip BPR	</a:t>
            </a:r>
          </a:p>
          <a:p>
            <a:pPr eaLnBrk="1" hangingPunct="1"/>
            <a:endParaRPr lang="en-US" sz="240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lgn="ctr" eaLnBrk="1" hangingPunct="1"/>
            <a:r>
              <a:rPr lang="en-US" sz="3400" smtClean="0"/>
              <a:t>Pembangunan Sistem Informasi	 (</a:t>
            </a:r>
            <a:r>
              <a:rPr lang="en-US" sz="3400" i="1" smtClean="0"/>
              <a:t>Information System development</a:t>
            </a:r>
            <a:r>
              <a:rPr lang="en-US" sz="3400" smtClean="0"/>
              <a:t>)</a:t>
            </a:r>
            <a:endParaRPr lang="en-US" sz="3400" i="1" smtClean="0"/>
          </a:p>
        </p:txBody>
      </p:sp>
      <p:sp>
        <p:nvSpPr>
          <p:cNvPr id="59395" name="Rectangle 3"/>
          <p:cNvSpPr>
            <a:spLocks noGrp="1" noChangeArrowheads="1"/>
          </p:cNvSpPr>
          <p:nvPr>
            <p:ph type="body" idx="1"/>
          </p:nvPr>
        </p:nvSpPr>
        <p:spPr/>
        <p:txBody>
          <a:bodyPr/>
          <a:lstStyle/>
          <a:p>
            <a:pPr eaLnBrk="1" hangingPunct="1">
              <a:lnSpc>
                <a:spcPct val="80000"/>
              </a:lnSpc>
            </a:pPr>
            <a:r>
              <a:rPr lang="en-US" sz="2200" b="1" smtClean="0"/>
              <a:t>Perencanaan Sistem Informasi (</a:t>
            </a:r>
            <a:r>
              <a:rPr lang="en-US" sz="2200" b="1" i="1" smtClean="0"/>
              <a:t>Information Systems Planning</a:t>
            </a:r>
            <a:r>
              <a:rPr lang="en-US" sz="2200" b="1" smtClean="0"/>
              <a:t>)	</a:t>
            </a:r>
          </a:p>
          <a:p>
            <a:pPr lvl="1" eaLnBrk="1" hangingPunct="1">
              <a:lnSpc>
                <a:spcPct val="80000"/>
              </a:lnSpc>
            </a:pPr>
            <a:r>
              <a:rPr lang="en-US" sz="2000" smtClean="0"/>
              <a:t>Perencanaan Strategis Sistem Informasi	</a:t>
            </a:r>
          </a:p>
          <a:p>
            <a:pPr lvl="1" eaLnBrk="1" hangingPunct="1">
              <a:lnSpc>
                <a:spcPct val="80000"/>
              </a:lnSpc>
            </a:pPr>
            <a:r>
              <a:rPr lang="en-US" sz="2000" smtClean="0"/>
              <a:t>Perencanaan Operasional Sistem Informasi (</a:t>
            </a:r>
            <a:r>
              <a:rPr lang="en-US" sz="2000" i="1" smtClean="0"/>
              <a:t>The IS Operational Plan</a:t>
            </a:r>
            <a:r>
              <a:rPr lang="en-US" sz="2000" smtClean="0"/>
              <a:t>)	</a:t>
            </a:r>
          </a:p>
          <a:p>
            <a:pPr eaLnBrk="1" hangingPunct="1">
              <a:lnSpc>
                <a:spcPct val="80000"/>
              </a:lnSpc>
            </a:pPr>
            <a:r>
              <a:rPr lang="en-US" sz="2200" b="1" i="1" smtClean="0"/>
              <a:t>The Traditional Systems Development Life Cycle</a:t>
            </a:r>
            <a:r>
              <a:rPr lang="en-US" sz="2200" b="1" smtClean="0"/>
              <a:t> (SDLC)</a:t>
            </a:r>
            <a:r>
              <a:rPr lang="en-US" sz="2100" smtClean="0"/>
              <a:t>	</a:t>
            </a:r>
          </a:p>
          <a:p>
            <a:pPr lvl="1" eaLnBrk="1" hangingPunct="1">
              <a:lnSpc>
                <a:spcPct val="80000"/>
              </a:lnSpc>
            </a:pPr>
            <a:r>
              <a:rPr lang="en-US" sz="2000" i="1" smtClean="0"/>
              <a:t>System Investigation</a:t>
            </a:r>
            <a:r>
              <a:rPr lang="en-US" sz="2000" smtClean="0"/>
              <a:t>	</a:t>
            </a:r>
          </a:p>
          <a:p>
            <a:pPr lvl="1" eaLnBrk="1" hangingPunct="1">
              <a:lnSpc>
                <a:spcPct val="80000"/>
              </a:lnSpc>
            </a:pPr>
            <a:r>
              <a:rPr lang="en-US" sz="2000" smtClean="0"/>
              <a:t>Analisis Sistem (</a:t>
            </a:r>
            <a:r>
              <a:rPr lang="en-US" sz="2000" i="1" smtClean="0"/>
              <a:t>System Analysis</a:t>
            </a:r>
            <a:r>
              <a:rPr lang="en-US" sz="2000" smtClean="0"/>
              <a:t>)	</a:t>
            </a:r>
          </a:p>
          <a:p>
            <a:pPr lvl="1" eaLnBrk="1" hangingPunct="1">
              <a:lnSpc>
                <a:spcPct val="80000"/>
              </a:lnSpc>
            </a:pPr>
            <a:r>
              <a:rPr lang="en-US" sz="2000" smtClean="0"/>
              <a:t>Perancangan Sistem (</a:t>
            </a:r>
            <a:r>
              <a:rPr lang="en-US" sz="2000" i="1" smtClean="0"/>
              <a:t>Systems Design</a:t>
            </a:r>
            <a:r>
              <a:rPr lang="en-US" sz="2000" smtClean="0"/>
              <a:t>)	</a:t>
            </a:r>
          </a:p>
          <a:p>
            <a:pPr lvl="1" eaLnBrk="1" hangingPunct="1">
              <a:lnSpc>
                <a:spcPct val="80000"/>
              </a:lnSpc>
            </a:pPr>
            <a:r>
              <a:rPr lang="en-US" sz="2000" i="1" smtClean="0"/>
              <a:t>Programming	</a:t>
            </a:r>
          </a:p>
          <a:p>
            <a:pPr lvl="1" eaLnBrk="1" hangingPunct="1">
              <a:lnSpc>
                <a:spcPct val="80000"/>
              </a:lnSpc>
            </a:pPr>
            <a:r>
              <a:rPr lang="en-US" sz="2000" i="1" smtClean="0"/>
              <a:t>Testing	</a:t>
            </a:r>
          </a:p>
          <a:p>
            <a:pPr lvl="1" eaLnBrk="1" hangingPunct="1">
              <a:lnSpc>
                <a:spcPct val="80000"/>
              </a:lnSpc>
            </a:pPr>
            <a:r>
              <a:rPr lang="en-US" sz="2000" i="1" smtClean="0"/>
              <a:t>Implementation	</a:t>
            </a:r>
          </a:p>
          <a:p>
            <a:pPr lvl="1" eaLnBrk="1" hangingPunct="1">
              <a:lnSpc>
                <a:spcPct val="80000"/>
              </a:lnSpc>
            </a:pPr>
            <a:r>
              <a:rPr lang="en-US" sz="2000" i="1" smtClean="0"/>
              <a:t>Operation dan Maintenance	</a:t>
            </a:r>
          </a:p>
          <a:p>
            <a:pPr eaLnBrk="1" hangingPunct="1">
              <a:lnSpc>
                <a:spcPct val="80000"/>
              </a:lnSpc>
            </a:pPr>
            <a:endParaRPr lang="en-US" sz="2100" i="1"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ctr" eaLnBrk="1" hangingPunct="1"/>
            <a:r>
              <a:rPr lang="en-US" sz="2800" smtClean="0"/>
              <a:t>Pembangunan Sistem Informasi	 (</a:t>
            </a:r>
            <a:r>
              <a:rPr lang="en-US" sz="2800" i="1" smtClean="0"/>
              <a:t>Information System development</a:t>
            </a:r>
            <a:r>
              <a:rPr lang="en-US" sz="2800" smtClean="0"/>
              <a:t>) (</a:t>
            </a:r>
            <a:r>
              <a:rPr lang="en-US" sz="2800" i="1" smtClean="0"/>
              <a:t>cont</a:t>
            </a:r>
            <a:r>
              <a:rPr lang="en-US" sz="2800" smtClean="0"/>
              <a:t>.)</a:t>
            </a:r>
          </a:p>
        </p:txBody>
      </p:sp>
      <p:sp>
        <p:nvSpPr>
          <p:cNvPr id="60419" name="Rectangle 3"/>
          <p:cNvSpPr>
            <a:spLocks noGrp="1" noChangeArrowheads="1"/>
          </p:cNvSpPr>
          <p:nvPr>
            <p:ph type="body" idx="1"/>
          </p:nvPr>
        </p:nvSpPr>
        <p:spPr/>
        <p:txBody>
          <a:bodyPr/>
          <a:lstStyle/>
          <a:p>
            <a:pPr eaLnBrk="1" hangingPunct="1"/>
            <a:r>
              <a:rPr lang="en-US" sz="2600" b="1" smtClean="0"/>
              <a:t>Metode Lain untuk Pengembangan Sistem</a:t>
            </a:r>
          </a:p>
          <a:p>
            <a:pPr lvl="1" eaLnBrk="1" hangingPunct="1"/>
            <a:r>
              <a:rPr lang="en-US" sz="2400" i="1" smtClean="0"/>
              <a:t>Prototyping	</a:t>
            </a:r>
          </a:p>
          <a:p>
            <a:pPr lvl="1" eaLnBrk="1" hangingPunct="1"/>
            <a:r>
              <a:rPr lang="en-US" sz="2400" i="1" smtClean="0"/>
              <a:t>Joint Application Design</a:t>
            </a:r>
            <a:r>
              <a:rPr lang="en-US" sz="2400" smtClean="0"/>
              <a:t> (JAD)	</a:t>
            </a:r>
          </a:p>
          <a:p>
            <a:pPr lvl="1" eaLnBrk="1" hangingPunct="1"/>
            <a:r>
              <a:rPr lang="en-US" sz="2400" i="1" smtClean="0"/>
              <a:t>Rapid Application Development</a:t>
            </a:r>
            <a:r>
              <a:rPr lang="en-US" sz="2400" smtClean="0"/>
              <a:t> (RAD)	</a:t>
            </a:r>
          </a:p>
          <a:p>
            <a:pPr lvl="1" eaLnBrk="1" hangingPunct="1"/>
            <a:r>
              <a:rPr lang="en-US" sz="2400" i="1" smtClean="0"/>
              <a:t>Integrated Computer-Assisted Software Engineering</a:t>
            </a:r>
            <a:r>
              <a:rPr lang="en-US" sz="2400" smtClean="0"/>
              <a:t> (ICASE) </a:t>
            </a:r>
            <a:r>
              <a:rPr lang="en-US" sz="2400" i="1" smtClean="0"/>
              <a:t>Tools</a:t>
            </a:r>
            <a:r>
              <a:rPr lang="en-US" sz="2400" smtClean="0"/>
              <a:t>	</a:t>
            </a:r>
          </a:p>
          <a:p>
            <a:pPr lvl="1" eaLnBrk="1" hangingPunct="1"/>
            <a:r>
              <a:rPr lang="en-US" sz="2400" i="1" smtClean="0"/>
              <a:t>Object-Oriented Development</a:t>
            </a:r>
            <a:r>
              <a:rPr lang="en-US" sz="2400" smtClean="0"/>
              <a:t>	</a:t>
            </a:r>
          </a:p>
          <a:p>
            <a:pPr lvl="2" eaLnBrk="1" hangingPunct="1"/>
            <a:r>
              <a:rPr lang="en-US" sz="2200" i="1" smtClean="0"/>
              <a:t>Object-Oriented Analysis and Design</a:t>
            </a:r>
            <a:r>
              <a:rPr lang="en-US" sz="2200" smtClean="0"/>
              <a:t> (OOA&amp;D)	</a:t>
            </a:r>
          </a:p>
          <a:p>
            <a:pPr eaLnBrk="1" hangingPunct="1"/>
            <a:endParaRPr lang="en-US" sz="220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algn="ctr" eaLnBrk="1" hangingPunct="1"/>
            <a:r>
              <a:rPr lang="en-US" sz="2800" smtClean="0"/>
              <a:t>Pembangunan Sistem Informasi	 (</a:t>
            </a:r>
            <a:r>
              <a:rPr lang="en-US" sz="2800" i="1" smtClean="0"/>
              <a:t>Information System development</a:t>
            </a:r>
            <a:r>
              <a:rPr lang="en-US" sz="2800" smtClean="0"/>
              <a:t>) (</a:t>
            </a:r>
            <a:r>
              <a:rPr lang="en-US" sz="2800" i="1" smtClean="0"/>
              <a:t>cont</a:t>
            </a:r>
            <a:r>
              <a:rPr lang="en-US" sz="2800" smtClean="0"/>
              <a:t>.)</a:t>
            </a:r>
          </a:p>
        </p:txBody>
      </p:sp>
      <p:sp>
        <p:nvSpPr>
          <p:cNvPr id="61443" name="Rectangle 3"/>
          <p:cNvSpPr>
            <a:spLocks noGrp="1" noChangeArrowheads="1"/>
          </p:cNvSpPr>
          <p:nvPr>
            <p:ph type="body" idx="1"/>
          </p:nvPr>
        </p:nvSpPr>
        <p:spPr/>
        <p:txBody>
          <a:bodyPr/>
          <a:lstStyle/>
          <a:p>
            <a:pPr eaLnBrk="1" hangingPunct="1">
              <a:lnSpc>
                <a:spcPct val="80000"/>
              </a:lnSpc>
            </a:pPr>
            <a:r>
              <a:rPr lang="en-US" sz="2600" b="1" smtClean="0"/>
              <a:t>Pengembangan Sistem di Luar Departemen Sistem Informasi</a:t>
            </a:r>
            <a:r>
              <a:rPr lang="en-US" sz="2600" smtClean="0"/>
              <a:t>	</a:t>
            </a:r>
          </a:p>
          <a:p>
            <a:pPr lvl="1" eaLnBrk="1" hangingPunct="1">
              <a:lnSpc>
                <a:spcPct val="80000"/>
              </a:lnSpc>
            </a:pPr>
            <a:r>
              <a:rPr lang="en-US" sz="2400" i="1" smtClean="0"/>
              <a:t>End-User Development	</a:t>
            </a:r>
          </a:p>
          <a:p>
            <a:pPr lvl="1" eaLnBrk="1" hangingPunct="1">
              <a:lnSpc>
                <a:spcPct val="80000"/>
              </a:lnSpc>
            </a:pPr>
            <a:r>
              <a:rPr lang="en-US" sz="2400" i="1" smtClean="0"/>
              <a:t>External Acquisition of Software	</a:t>
            </a:r>
          </a:p>
          <a:p>
            <a:pPr lvl="1" eaLnBrk="1" hangingPunct="1">
              <a:lnSpc>
                <a:spcPct val="80000"/>
              </a:lnSpc>
            </a:pPr>
            <a:r>
              <a:rPr lang="en-US" sz="2400" i="1" smtClean="0"/>
              <a:t>Application Service Providers </a:t>
            </a:r>
            <a:r>
              <a:rPr lang="en-US" sz="2400" smtClean="0"/>
              <a:t>(ASP)	</a:t>
            </a:r>
          </a:p>
          <a:p>
            <a:pPr lvl="1" eaLnBrk="1" hangingPunct="1">
              <a:lnSpc>
                <a:spcPct val="80000"/>
              </a:lnSpc>
            </a:pPr>
            <a:r>
              <a:rPr lang="en-US" sz="2400" i="1" smtClean="0"/>
              <a:t>Outsourcing</a:t>
            </a:r>
            <a:r>
              <a:rPr lang="en-US" sz="2200" smtClean="0"/>
              <a:t>	</a:t>
            </a:r>
          </a:p>
          <a:p>
            <a:pPr eaLnBrk="1" hangingPunct="1">
              <a:lnSpc>
                <a:spcPct val="80000"/>
              </a:lnSpc>
            </a:pPr>
            <a:r>
              <a:rPr lang="en-US" sz="2600" b="1" smtClean="0"/>
              <a:t>Membangun Aplikasi Internet dan Intranet</a:t>
            </a:r>
          </a:p>
          <a:p>
            <a:pPr lvl="1" eaLnBrk="1" hangingPunct="1">
              <a:lnSpc>
                <a:spcPct val="80000"/>
              </a:lnSpc>
            </a:pPr>
            <a:r>
              <a:rPr lang="en-US" sz="2400" smtClean="0"/>
              <a:t>Strategi Pengembangan Intranet dan Internet</a:t>
            </a:r>
          </a:p>
          <a:p>
            <a:pPr lvl="1" eaLnBrk="1" hangingPunct="1">
              <a:lnSpc>
                <a:spcPct val="80000"/>
              </a:lnSpc>
            </a:pPr>
            <a:r>
              <a:rPr lang="en-US" sz="2400" smtClean="0"/>
              <a:t>Java	</a:t>
            </a:r>
          </a:p>
          <a:p>
            <a:pPr eaLnBrk="1" hangingPunct="1">
              <a:lnSpc>
                <a:spcPct val="80000"/>
              </a:lnSpc>
            </a:pPr>
            <a:endParaRPr lang="en-US" sz="24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z="3400" smtClean="0"/>
              <a:t>Pengenalan Teknologi Informasi (</a:t>
            </a:r>
            <a:r>
              <a:rPr lang="en-US" sz="3400" i="1" smtClean="0"/>
              <a:t>cont.</a:t>
            </a:r>
            <a:r>
              <a:rPr lang="en-US" sz="3400" smtClean="0"/>
              <a:t>)</a:t>
            </a:r>
          </a:p>
        </p:txBody>
      </p:sp>
      <p:sp>
        <p:nvSpPr>
          <p:cNvPr id="8195" name="Rectangle 3"/>
          <p:cNvSpPr>
            <a:spLocks noGrp="1" noChangeArrowheads="1"/>
          </p:cNvSpPr>
          <p:nvPr>
            <p:ph type="body" idx="1"/>
          </p:nvPr>
        </p:nvSpPr>
        <p:spPr>
          <a:xfrm>
            <a:off x="566738" y="1676400"/>
            <a:ext cx="8001000" cy="5181600"/>
          </a:xfrm>
        </p:spPr>
        <p:txBody>
          <a:bodyPr/>
          <a:lstStyle/>
          <a:p>
            <a:pPr eaLnBrk="1" hangingPunct="1"/>
            <a:r>
              <a:rPr lang="en-US" sz="2400" b="1" smtClean="0"/>
              <a:t>Fungsi Teknologi Informasi</a:t>
            </a:r>
          </a:p>
          <a:p>
            <a:pPr lvl="1" eaLnBrk="1" hangingPunct="1"/>
            <a:r>
              <a:rPr lang="en-US" sz="2200" smtClean="0"/>
              <a:t>Menangkap (</a:t>
            </a:r>
            <a:r>
              <a:rPr lang="en-US" sz="2200" i="1" smtClean="0"/>
              <a:t>Capture</a:t>
            </a:r>
            <a:r>
              <a:rPr lang="en-US" sz="2200" smtClean="0"/>
              <a:t>), Mengolah (</a:t>
            </a:r>
            <a:r>
              <a:rPr lang="en-US" sz="2200" i="1" smtClean="0"/>
              <a:t>Processing</a:t>
            </a:r>
            <a:r>
              <a:rPr lang="en-US" sz="2200" smtClean="0"/>
              <a:t>), Menghasilkan </a:t>
            </a:r>
            <a:r>
              <a:rPr lang="en-US" sz="2200" i="1" smtClean="0"/>
              <a:t>(Generating</a:t>
            </a:r>
            <a:r>
              <a:rPr lang="en-US" sz="2200" smtClean="0"/>
              <a:t>), Menyimpan </a:t>
            </a:r>
            <a:r>
              <a:rPr lang="en-US" sz="2200" i="1" smtClean="0"/>
              <a:t>(Storage), </a:t>
            </a:r>
            <a:r>
              <a:rPr lang="en-US" sz="2200" smtClean="0"/>
              <a:t>Mencari Kembali </a:t>
            </a:r>
            <a:r>
              <a:rPr lang="en-US" sz="2200" i="1" smtClean="0"/>
              <a:t>(Retrieval), </a:t>
            </a:r>
            <a:r>
              <a:rPr lang="en-US" sz="2200" smtClean="0"/>
              <a:t>Melakukan Transmisi </a:t>
            </a:r>
            <a:r>
              <a:rPr lang="en-US" sz="2200" i="1" smtClean="0"/>
              <a:t>(Transmission).</a:t>
            </a:r>
          </a:p>
          <a:p>
            <a:pPr eaLnBrk="1" hangingPunct="1"/>
            <a:r>
              <a:rPr lang="en-US" sz="2400" b="1" smtClean="0"/>
              <a:t>Keuntungan Teknologi Informasi</a:t>
            </a:r>
          </a:p>
          <a:p>
            <a:pPr lvl="1" eaLnBrk="1" hangingPunct="1"/>
            <a:r>
              <a:rPr lang="en-US" sz="2200" i="1" smtClean="0"/>
              <a:t>Speed, Consistency, Precision, Reliability</a:t>
            </a:r>
          </a:p>
          <a:p>
            <a:pPr eaLnBrk="1" hangingPunct="1"/>
            <a:r>
              <a:rPr lang="en-US" sz="2400" b="1" smtClean="0"/>
              <a:t>Teknologi Informasi dalam Berbagai Bidang</a:t>
            </a:r>
          </a:p>
          <a:p>
            <a:pPr lvl="1" eaLnBrk="1" hangingPunct="1"/>
            <a:r>
              <a:rPr lang="en-US" sz="2000" smtClean="0"/>
              <a:t>Akuntansi, </a:t>
            </a:r>
            <a:r>
              <a:rPr lang="en-US" sz="2000" i="1" smtClean="0"/>
              <a:t>Finance, Marketing</a:t>
            </a:r>
            <a:r>
              <a:rPr lang="en-US" sz="2000" smtClean="0"/>
              <a:t>, Produksi atau Manajemen Produksi, Manajemen Sumber Daya Manusia</a:t>
            </a:r>
          </a:p>
          <a:p>
            <a:pPr lvl="2" eaLnBrk="1" hangingPunct="1"/>
            <a:endParaRPr lang="en-US" sz="2000" smtClean="0"/>
          </a:p>
          <a:p>
            <a:pPr lvl="1" eaLnBrk="1" hangingPunct="1">
              <a:buFont typeface="Wingdings" pitchFamily="2" charset="2"/>
              <a:buNone/>
            </a:pPr>
            <a:endParaRPr lang="en-US" sz="20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Data</a:t>
            </a:r>
          </a:p>
        </p:txBody>
      </p:sp>
      <p:sp>
        <p:nvSpPr>
          <p:cNvPr id="9219" name="Rectangle 3"/>
          <p:cNvSpPr>
            <a:spLocks noGrp="1" noChangeArrowheads="1"/>
          </p:cNvSpPr>
          <p:nvPr>
            <p:ph type="body" idx="1"/>
          </p:nvPr>
        </p:nvSpPr>
        <p:spPr/>
        <p:txBody>
          <a:bodyPr/>
          <a:lstStyle/>
          <a:p>
            <a:pPr eaLnBrk="1" hangingPunct="1">
              <a:lnSpc>
                <a:spcPct val="90000"/>
              </a:lnSpc>
            </a:pPr>
            <a:r>
              <a:rPr lang="en-US" altLang="zh-CN" b="1" smtClean="0">
                <a:ea typeface="SimSun" pitchFamily="2" charset="-122"/>
              </a:rPr>
              <a:t>Data</a:t>
            </a:r>
            <a:r>
              <a:rPr lang="en-US" altLang="zh-CN" smtClean="0">
                <a:ea typeface="SimSun" pitchFamily="2" charset="-122"/>
              </a:rPr>
              <a:t> adalah fakta-fakta mentah atau deskripsi-deskripsi dasar dari hal, event, aktivitas, dan traksaksi yang ditangkap, direkam, disimpan, diklasifikasikan, tetapi tidak diorganisasikan untuk tujuan spesifik tertentu. Contoh data antara lain terdiri dari saldo bank, atau jumlah jam pekerja yang bekerja dalam periode pembayaran.</a:t>
            </a:r>
            <a:endParaRPr lang="en-US" altLang="zh-CN" b="1" smtClean="0">
              <a:ea typeface="SimSun"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Informasi</a:t>
            </a:r>
          </a:p>
        </p:txBody>
      </p:sp>
      <p:sp>
        <p:nvSpPr>
          <p:cNvPr id="10243" name="Rectangle 3"/>
          <p:cNvSpPr>
            <a:spLocks noGrp="1" noChangeArrowheads="1"/>
          </p:cNvSpPr>
          <p:nvPr>
            <p:ph type="body" idx="1"/>
          </p:nvPr>
        </p:nvSpPr>
        <p:spPr/>
        <p:txBody>
          <a:bodyPr/>
          <a:lstStyle/>
          <a:p>
            <a:pPr eaLnBrk="1" hangingPunct="1">
              <a:lnSpc>
                <a:spcPct val="90000"/>
              </a:lnSpc>
            </a:pPr>
            <a:r>
              <a:rPr lang="en-US" altLang="zh-CN" sz="2600" b="1" smtClean="0">
                <a:ea typeface="SimSun" pitchFamily="2" charset="-122"/>
              </a:rPr>
              <a:t>Informasi</a:t>
            </a:r>
            <a:r>
              <a:rPr lang="en-US" altLang="zh-CN" sz="2600" smtClean="0">
                <a:ea typeface="SimSun" pitchFamily="2" charset="-122"/>
              </a:rPr>
              <a:t> adalah sekumpulan fakta (data) yang diorganisir dengan cara tertentu sehingga mereka mempunyai arti bagi si penerima. Sebagai contoh, bila kita memasukkan nama-nama murid dengan nilai rata-rata, nama-nama konsumen dengan saldo bank, jumlah gaji dengna jumlah jam bekerja, kita akan mendapatkan informasi yang berguna. Dengan kata lain, informasi datang dari data yang akan diproses.</a:t>
            </a:r>
            <a:endParaRPr lang="en-US" sz="2600" smtClean="0"/>
          </a:p>
          <a:p>
            <a:pPr eaLnBrk="1" hangingPunct="1">
              <a:lnSpc>
                <a:spcPct val="90000"/>
              </a:lnSpc>
            </a:pPr>
            <a:endParaRPr lang="en-US" sz="26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74675" y="307975"/>
            <a:ext cx="8001000" cy="1216025"/>
          </a:xfrm>
        </p:spPr>
        <p:txBody>
          <a:bodyPr/>
          <a:lstStyle/>
          <a:p>
            <a:pPr algn="ctr" eaLnBrk="1" hangingPunct="1"/>
            <a:r>
              <a:rPr lang="en-US" sz="3400" smtClean="0"/>
              <a:t>Pengorganisasian Data dan Informasi (</a:t>
            </a:r>
            <a:r>
              <a:rPr lang="en-US" sz="3400" i="1" smtClean="0"/>
              <a:t>cont.</a:t>
            </a:r>
            <a:r>
              <a:rPr lang="en-US" sz="3400" smtClean="0"/>
              <a:t>)</a:t>
            </a:r>
          </a:p>
        </p:txBody>
      </p:sp>
      <p:sp>
        <p:nvSpPr>
          <p:cNvPr id="11267" name="Rectangle 3"/>
          <p:cNvSpPr>
            <a:spLocks noGrp="1" noChangeArrowheads="1"/>
          </p:cNvSpPr>
          <p:nvPr>
            <p:ph type="body" idx="1"/>
          </p:nvPr>
        </p:nvSpPr>
        <p:spPr>
          <a:xfrm>
            <a:off x="566738" y="1752600"/>
            <a:ext cx="8001000" cy="4495800"/>
          </a:xfrm>
        </p:spPr>
        <p:txBody>
          <a:bodyPr/>
          <a:lstStyle/>
          <a:p>
            <a:pPr algn="just" eaLnBrk="1" hangingPunct="1">
              <a:lnSpc>
                <a:spcPct val="80000"/>
              </a:lnSpc>
            </a:pPr>
            <a:r>
              <a:rPr lang="en-US" altLang="zh-CN" sz="2400" b="1" smtClean="0">
                <a:ea typeface="SimSun" pitchFamily="2" charset="-122"/>
              </a:rPr>
              <a:t>Hirarki Data</a:t>
            </a:r>
          </a:p>
          <a:p>
            <a:pPr lvl="1" eaLnBrk="1" hangingPunct="1">
              <a:lnSpc>
                <a:spcPct val="80000"/>
              </a:lnSpc>
            </a:pPr>
            <a:r>
              <a:rPr lang="en-US" altLang="zh-CN" sz="2000" i="1" smtClean="0">
                <a:ea typeface="SimSun" pitchFamily="2" charset="-122"/>
              </a:rPr>
              <a:t>Bits</a:t>
            </a:r>
          </a:p>
          <a:p>
            <a:pPr lvl="1" eaLnBrk="1" hangingPunct="1">
              <a:lnSpc>
                <a:spcPct val="80000"/>
              </a:lnSpc>
            </a:pPr>
            <a:r>
              <a:rPr lang="en-US" altLang="zh-CN" sz="2000" i="1" smtClean="0">
                <a:ea typeface="SimSun" pitchFamily="2" charset="-122"/>
              </a:rPr>
              <a:t>Fields</a:t>
            </a:r>
          </a:p>
          <a:p>
            <a:pPr lvl="1" algn="just" eaLnBrk="1" hangingPunct="1">
              <a:lnSpc>
                <a:spcPct val="80000"/>
              </a:lnSpc>
            </a:pPr>
            <a:r>
              <a:rPr lang="en-US" altLang="zh-CN" sz="2000" i="1" smtClean="0">
                <a:ea typeface="SimSun" pitchFamily="2" charset="-122"/>
              </a:rPr>
              <a:t>Record </a:t>
            </a:r>
          </a:p>
          <a:p>
            <a:pPr algn="just" eaLnBrk="1" hangingPunct="1">
              <a:lnSpc>
                <a:spcPct val="80000"/>
              </a:lnSpc>
            </a:pPr>
            <a:r>
              <a:rPr lang="en-US" altLang="zh-CN" sz="2400" b="1" smtClean="0">
                <a:ea typeface="SimSun" pitchFamily="2" charset="-122"/>
              </a:rPr>
              <a:t>Metode Akses  </a:t>
            </a:r>
            <a:r>
              <a:rPr lang="en-US" altLang="zh-CN" sz="2400" b="1" i="1" smtClean="0">
                <a:ea typeface="SimSun" pitchFamily="2" charset="-122"/>
              </a:rPr>
              <a:t>Record </a:t>
            </a:r>
            <a:r>
              <a:rPr lang="en-US" altLang="zh-CN" sz="2400" b="1" smtClean="0">
                <a:ea typeface="SimSun" pitchFamily="2" charset="-122"/>
              </a:rPr>
              <a:t>:</a:t>
            </a:r>
          </a:p>
          <a:p>
            <a:pPr lvl="1" algn="just" eaLnBrk="1" hangingPunct="1">
              <a:lnSpc>
                <a:spcPct val="80000"/>
              </a:lnSpc>
            </a:pPr>
            <a:r>
              <a:rPr lang="en-US" altLang="zh-CN" sz="2000" i="1" smtClean="0">
                <a:ea typeface="SimSun" pitchFamily="2" charset="-122"/>
              </a:rPr>
              <a:t>Index Sequential Access Method</a:t>
            </a:r>
            <a:r>
              <a:rPr lang="en-US" altLang="zh-CN" sz="2000" smtClean="0">
                <a:ea typeface="SimSun" pitchFamily="2" charset="-122"/>
              </a:rPr>
              <a:t>(ISAM)</a:t>
            </a:r>
          </a:p>
          <a:p>
            <a:pPr lvl="1" algn="just" eaLnBrk="1" hangingPunct="1">
              <a:lnSpc>
                <a:spcPct val="80000"/>
              </a:lnSpc>
            </a:pPr>
            <a:r>
              <a:rPr lang="en-US" altLang="zh-CN" sz="2000" i="1" smtClean="0">
                <a:ea typeface="SimSun" pitchFamily="2" charset="-122"/>
              </a:rPr>
              <a:t>Direct File Access Method</a:t>
            </a:r>
          </a:p>
          <a:p>
            <a:pPr algn="just" eaLnBrk="1" hangingPunct="1">
              <a:lnSpc>
                <a:spcPct val="80000"/>
              </a:lnSpc>
            </a:pPr>
            <a:r>
              <a:rPr lang="en-US" altLang="zh-CN" sz="2200" b="1" i="1" smtClean="0">
                <a:ea typeface="SimSun" pitchFamily="2" charset="-122"/>
              </a:rPr>
              <a:t>File</a:t>
            </a:r>
          </a:p>
          <a:p>
            <a:pPr lvl="1" algn="just" eaLnBrk="1" hangingPunct="1">
              <a:lnSpc>
                <a:spcPct val="80000"/>
              </a:lnSpc>
            </a:pPr>
            <a:r>
              <a:rPr lang="en-US" altLang="zh-CN" sz="2000" smtClean="0">
                <a:ea typeface="SimSun" pitchFamily="2" charset="-122"/>
              </a:rPr>
              <a:t>Permasalahan Pendekatan </a:t>
            </a:r>
            <a:r>
              <a:rPr lang="en-US" altLang="zh-CN" sz="2000" i="1" smtClean="0">
                <a:ea typeface="SimSun" pitchFamily="2" charset="-122"/>
              </a:rPr>
              <a:t>File</a:t>
            </a:r>
          </a:p>
          <a:p>
            <a:pPr lvl="2" algn="just" eaLnBrk="1" hangingPunct="1">
              <a:lnSpc>
                <a:spcPct val="80000"/>
              </a:lnSpc>
            </a:pPr>
            <a:r>
              <a:rPr lang="en-US" altLang="zh-CN" sz="1800" i="1" smtClean="0">
                <a:ea typeface="SimSun" pitchFamily="2" charset="-122"/>
              </a:rPr>
              <a:t>Data redundancy (Duplikasi)</a:t>
            </a:r>
            <a:r>
              <a:rPr lang="en-US" altLang="zh-CN" sz="1800" smtClean="0">
                <a:ea typeface="SimSun" pitchFamily="2" charset="-122"/>
              </a:rPr>
              <a:t> </a:t>
            </a:r>
          </a:p>
          <a:p>
            <a:pPr lvl="2" algn="just" eaLnBrk="1" hangingPunct="1">
              <a:lnSpc>
                <a:spcPct val="80000"/>
              </a:lnSpc>
            </a:pPr>
            <a:r>
              <a:rPr lang="en-US" altLang="zh-CN" sz="1800" i="1" smtClean="0">
                <a:ea typeface="SimSun" pitchFamily="2" charset="-122"/>
              </a:rPr>
              <a:t>Data inconsistency (Data tidak Konsisten)</a:t>
            </a:r>
          </a:p>
          <a:p>
            <a:pPr lvl="2" algn="just" eaLnBrk="1" hangingPunct="1">
              <a:lnSpc>
                <a:spcPct val="80000"/>
              </a:lnSpc>
            </a:pPr>
            <a:r>
              <a:rPr lang="en-US" altLang="zh-CN" sz="1800" i="1" smtClean="0">
                <a:ea typeface="SimSun" pitchFamily="2" charset="-122"/>
              </a:rPr>
              <a:t>Data Isolasion (Pemisahan)</a:t>
            </a:r>
          </a:p>
          <a:p>
            <a:pPr lvl="2" algn="just" eaLnBrk="1" hangingPunct="1">
              <a:lnSpc>
                <a:spcPct val="80000"/>
              </a:lnSpc>
            </a:pPr>
            <a:r>
              <a:rPr lang="en-US" altLang="zh-CN" sz="1800" i="1" smtClean="0">
                <a:ea typeface="SimSun" pitchFamily="2" charset="-122"/>
              </a:rPr>
              <a:t>Data Integrity</a:t>
            </a:r>
          </a:p>
          <a:p>
            <a:pPr lvl="2" algn="just" eaLnBrk="1" hangingPunct="1">
              <a:lnSpc>
                <a:spcPct val="80000"/>
              </a:lnSpc>
            </a:pPr>
            <a:r>
              <a:rPr lang="en-US" altLang="zh-CN" sz="1800" i="1" smtClean="0">
                <a:ea typeface="SimSun" pitchFamily="2" charset="-122"/>
              </a:rPr>
              <a:t>Aplikasi/data berdiri sendiri (independence)</a:t>
            </a:r>
          </a:p>
          <a:p>
            <a:pPr algn="just" eaLnBrk="1" hangingPunct="1">
              <a:lnSpc>
                <a:spcPct val="80000"/>
              </a:lnSpc>
            </a:pPr>
            <a:endParaRPr lang="en-US" altLang="zh-CN" sz="2100" i="1" smtClean="0">
              <a:ea typeface="SimSun" pitchFamily="2" charset="-122"/>
            </a:endParaRPr>
          </a:p>
          <a:p>
            <a:pPr algn="just" eaLnBrk="1" hangingPunct="1">
              <a:lnSpc>
                <a:spcPct val="80000"/>
              </a:lnSpc>
            </a:pPr>
            <a:endParaRPr lang="en-US" altLang="zh-CN" sz="2100" smtClean="0">
              <a:ea typeface="SimSun" pitchFamily="2" charset="-122"/>
            </a:endParaRPr>
          </a:p>
        </p:txBody>
      </p:sp>
    </p:spTree>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534</TotalTime>
  <Words>1840</Words>
  <Application>Microsoft Office PowerPoint</Application>
  <PresentationFormat>On-screen Show (4:3)</PresentationFormat>
  <Paragraphs>631</Paragraphs>
  <Slides>58</Slides>
  <Notes>58</Notes>
  <HiddenSlides>0</HiddenSlides>
  <MMClips>2</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58</vt:i4>
      </vt:variant>
    </vt:vector>
  </HeadingPairs>
  <TitlesOfParts>
    <vt:vector size="65" baseType="lpstr">
      <vt:lpstr>Verdana</vt:lpstr>
      <vt:lpstr>Arial</vt:lpstr>
      <vt:lpstr>Wingdings</vt:lpstr>
      <vt:lpstr>Calibri</vt:lpstr>
      <vt:lpstr>Times New Roman</vt:lpstr>
      <vt:lpstr>SimSun</vt:lpstr>
      <vt:lpstr>Profile</vt:lpstr>
      <vt:lpstr>PENGEMBANGAN TEKNOLOGI INFORMASI &amp; SISTEM INFORMASI</vt:lpstr>
      <vt:lpstr>Pengenalan Teknologi Informasi (cont.)</vt:lpstr>
      <vt:lpstr>Computer Base Information System</vt:lpstr>
      <vt:lpstr>Perkembangan Teknologi Informasi (cont.)</vt:lpstr>
      <vt:lpstr>Pengenalan Teknologi Informasi (cont.)</vt:lpstr>
      <vt:lpstr>Pengenalan Teknologi Informasi (cont.)</vt:lpstr>
      <vt:lpstr>Data</vt:lpstr>
      <vt:lpstr>Informasi</vt:lpstr>
      <vt:lpstr>Pengorganisasian Data dan Informasi (cont.)</vt:lpstr>
      <vt:lpstr>Pengorganisasian Data dan Informasi (cont.)</vt:lpstr>
      <vt:lpstr>Pengorganisasian Data dan Informasi (cont.)</vt:lpstr>
      <vt:lpstr>Pengorganisasian Data dan Informasi (cont.)</vt:lpstr>
      <vt:lpstr>Telekomunikasi dan Jaringan </vt:lpstr>
      <vt:lpstr>Telekomunikasi dan Jaringan (cont.)</vt:lpstr>
      <vt:lpstr>Telekomunikasi dan Jaringan (cont.)</vt:lpstr>
      <vt:lpstr>Telekomunikasi dan Jaringan (cont.)</vt:lpstr>
      <vt:lpstr>Telekomunikasi dan Jaringan (cont.)</vt:lpstr>
      <vt:lpstr>Telekomunikasi dan Jaringan (cont.)</vt:lpstr>
      <vt:lpstr>Telekomunikasi dan Jaringan (cont.)</vt:lpstr>
      <vt:lpstr>Telekomunikasi dan Jaringan (cont.)</vt:lpstr>
      <vt:lpstr>PowerPoint Presentation</vt:lpstr>
      <vt:lpstr>Internet, Intranet, Ekstranet </vt:lpstr>
      <vt:lpstr>Internet, Intranet, Ekstranet (cont.)</vt:lpstr>
      <vt:lpstr>PowerPoint Presentation</vt:lpstr>
      <vt:lpstr>Internet, Intranet, Ekstranet (cont.)</vt:lpstr>
      <vt:lpstr>Internet, Intranet, Ekstranet (cont.)</vt:lpstr>
      <vt:lpstr>Sistem Fungsional, Perusahaan dan Interorganisasi</vt:lpstr>
      <vt:lpstr>Sistem Fungsional, Perusahaan dan Interorganisasi (cont.)</vt:lpstr>
      <vt:lpstr>Sistem Fungsional, Perusahaan dan Interorganisasi (cont.)</vt:lpstr>
      <vt:lpstr>Sistem Fungsional, Perusahaan dan Interorganisasi (cont.)</vt:lpstr>
      <vt:lpstr>Sistem Fungsional, Perusahaan dan Interorganisasi (cont.)</vt:lpstr>
      <vt:lpstr>Sistem Fungsional, Perusahaan dan Interorganisasi (cont.)</vt:lpstr>
      <vt:lpstr>Sistem Fungsional, Perusahaan dan Interorganisasi (cont.)</vt:lpstr>
      <vt:lpstr>Sistem Fungsional, Perusahaan dan Interorganisasi (cont.)</vt:lpstr>
      <vt:lpstr>Sistem Fungsional, Perusahaan dan Interorganisasi (cont.)</vt:lpstr>
      <vt:lpstr>Electronic Commerce </vt:lpstr>
      <vt:lpstr>Electronic Commerce (cont.)</vt:lpstr>
      <vt:lpstr>Electronic Commerce (cont.)</vt:lpstr>
      <vt:lpstr>Electronic Commerce (cont.)</vt:lpstr>
      <vt:lpstr>Electronic Commerce (cont.)</vt:lpstr>
      <vt:lpstr>Electronic Commerce (cont.)</vt:lpstr>
      <vt:lpstr>Electronic Commerce (cont.)</vt:lpstr>
      <vt:lpstr>Electronic Commerce (cont.)</vt:lpstr>
      <vt:lpstr>Electronic Commerce (cont.)</vt:lpstr>
      <vt:lpstr>Supply Chain Mangement  dan  Sistem Informasi Terintegrasi</vt:lpstr>
      <vt:lpstr>Supply Chain Mangement  dan  Sistem Informasi Terintegrasi(cont.)</vt:lpstr>
      <vt:lpstr>Supply Chain Mangement  dan  Sistem Informasi Terintegrasi(cont.)</vt:lpstr>
      <vt:lpstr>Supply Chain Mangement  dan  Sistem Informasi Terintegrasi(cont.)</vt:lpstr>
      <vt:lpstr>Data, Pengetahuan (Knowledge) dan Penunjang Keputusan</vt:lpstr>
      <vt:lpstr>Data, Pengetahuan (Knowledge) dan Penunjang Keputusan (cont.)</vt:lpstr>
      <vt:lpstr>Data, Pengetahuan (Knowledge) dan Penunjang Keputusan (cont.)</vt:lpstr>
      <vt:lpstr>Data, Pengetahuan (Knowledge) dan Penunjang Keputusan (cont.)</vt:lpstr>
      <vt:lpstr>Intelligent Systems </vt:lpstr>
      <vt:lpstr>Intelligent Systems (cont.)</vt:lpstr>
      <vt:lpstr>Strategic Systems and Reorganization </vt:lpstr>
      <vt:lpstr>Pembangunan Sistem Informasi  (Information System development)</vt:lpstr>
      <vt:lpstr>Pembangunan Sistem Informasi  (Information System development) (cont.)</vt:lpstr>
      <vt:lpstr>Pembangunan Sistem Informasi  (Information System development) (cont.)</vt:lpstr>
    </vt:vector>
  </TitlesOfParts>
  <Company>Fasilkom UI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TEKNOLOGI INFORMASI</dc:title>
  <dc:creator>Santhyne Esther</dc:creator>
  <cp:lastModifiedBy>Phantom Assassin</cp:lastModifiedBy>
  <cp:revision>97</cp:revision>
  <dcterms:created xsi:type="dcterms:W3CDTF">2006-05-09T12:39:50Z</dcterms:created>
  <dcterms:modified xsi:type="dcterms:W3CDTF">2013-03-21T04:17:12Z</dcterms:modified>
</cp:coreProperties>
</file>