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5"/>
  </p:notesMasterIdLst>
  <p:sldIdLst>
    <p:sldId id="371" r:id="rId2"/>
    <p:sldId id="317" r:id="rId3"/>
    <p:sldId id="355" r:id="rId4"/>
    <p:sldId id="356" r:id="rId5"/>
    <p:sldId id="367" r:id="rId6"/>
    <p:sldId id="368" r:id="rId7"/>
    <p:sldId id="358" r:id="rId8"/>
    <p:sldId id="359" r:id="rId9"/>
    <p:sldId id="360" r:id="rId10"/>
    <p:sldId id="362" r:id="rId11"/>
    <p:sldId id="363" r:id="rId12"/>
    <p:sldId id="369" r:id="rId13"/>
    <p:sldId id="370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B2B2"/>
    <a:srgbClr val="DDDDDD"/>
    <a:srgbClr val="FF99FF"/>
    <a:srgbClr val="FFCCFF"/>
    <a:srgbClr val="FFCCCC"/>
    <a:srgbClr val="FF66CC"/>
    <a:srgbClr val="FF99CC"/>
    <a:srgbClr val="0033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2940" autoAdjust="0"/>
    <p:restoredTop sz="94660"/>
  </p:normalViewPr>
  <p:slideViewPr>
    <p:cSldViewPr>
      <p:cViewPr varScale="1">
        <p:scale>
          <a:sx n="60" d="100"/>
          <a:sy n="60" d="100"/>
        </p:scale>
        <p:origin x="-318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467F22D5-A323-4DF7-A9C2-A7400E0640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88326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67F22D5-A323-4DF7-A9C2-A7400E06400B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93949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67F22D5-A323-4DF7-A9C2-A7400E06400B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6611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67F22D5-A323-4DF7-A9C2-A7400E06400B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48341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67F22D5-A323-4DF7-A9C2-A7400E06400B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48667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67F22D5-A323-4DF7-A9C2-A7400E06400B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3673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d-ID" smtClean="0">
              <a:latin typeface="Times New Roman" pitchFamily="18" charset="0"/>
            </a:endParaRPr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2361859-1537-4415-88D3-B89847BA0C07}" type="slidenum">
              <a:rPr lang="en-US" smtClean="0">
                <a:latin typeface="Times New Roman" pitchFamily="18" charset="0"/>
              </a:rPr>
              <a:pPr/>
              <a:t>2</a:t>
            </a:fld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67F22D5-A323-4DF7-A9C2-A7400E06400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46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67F22D5-A323-4DF7-A9C2-A7400E06400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7360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67F22D5-A323-4DF7-A9C2-A7400E06400B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5202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67F22D5-A323-4DF7-A9C2-A7400E06400B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2622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67F22D5-A323-4DF7-A9C2-A7400E06400B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13411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67F22D5-A323-4DF7-A9C2-A7400E06400B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37830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67F22D5-A323-4DF7-A9C2-A7400E06400B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156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1" descr="CA0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0" y="2395538"/>
            <a:ext cx="4572000" cy="4211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2" descr="CA03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72475" y="0"/>
            <a:ext cx="77152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0" descr="CA01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76200"/>
            <a:ext cx="6096000" cy="2706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609600" y="3352800"/>
            <a:ext cx="3429000" cy="457200"/>
          </a:xfrm>
          <a:ln w="9525"/>
        </p:spPr>
        <p:txBody>
          <a:bodyPr anchor="ctr"/>
          <a:lstStyle>
            <a:lvl1pPr>
              <a:defRPr sz="2400">
                <a:solidFill>
                  <a:srgbClr val="A50021"/>
                </a:solidFill>
              </a:defRPr>
            </a:lvl1pPr>
          </a:lstStyle>
          <a:p>
            <a:endParaRPr lang="id-ID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810000"/>
            <a:ext cx="4114800" cy="946150"/>
          </a:xfrm>
        </p:spPr>
        <p:txBody>
          <a:bodyPr>
            <a:spAutoFit/>
          </a:bodyPr>
          <a:lstStyle>
            <a:lvl1pPr marL="0" indent="0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xfrm>
            <a:off x="434975" y="6140450"/>
            <a:ext cx="4038600" cy="457200"/>
          </a:xfrm>
        </p:spPr>
        <p:txBody>
          <a:bodyPr lIns="91440" rIns="91440" bIns="4572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8–</a:t>
            </a:r>
            <a:fld id="{8470AE3E-9E45-4D8B-9644-26996115BD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0350" y="519113"/>
            <a:ext cx="2025650" cy="5500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19113"/>
            <a:ext cx="5924550" cy="5500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8–</a:t>
            </a:r>
            <a:fld id="{33876749-C9D9-4AC2-9FC9-C7ED4FBD5B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8–</a:t>
            </a:r>
            <a:fld id="{B90832F5-991A-451D-B8E6-42C90BD2C5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8–</a:t>
            </a:r>
            <a:fld id="{280DF8BE-B94E-46E6-A6EA-3ACCA03A52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371600"/>
            <a:ext cx="39751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0900" y="1371600"/>
            <a:ext cx="39751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8–</a:t>
            </a:r>
            <a:fld id="{3BB7640D-268C-4521-990A-A72EB33500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8–</a:t>
            </a:r>
            <a:fld id="{F34AF14D-8B2A-4070-BEC8-00B4F855E6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8–</a:t>
            </a:r>
            <a:fld id="{37425A37-DF60-44F9-9B0A-AE76D9A84C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8–</a:t>
            </a:r>
            <a:fld id="{F5A78D5A-78BD-44FC-BF9E-2DD2BE5832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8–</a:t>
            </a:r>
            <a:fld id="{823C83D5-F310-4487-8B65-0260B4B52C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d-ID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8–</a:t>
            </a:r>
            <a:fld id="{253FF9DB-3489-4BD5-9CEC-CC57B038A4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blackWhite">
          <a:xfrm>
            <a:off x="533400" y="519113"/>
            <a:ext cx="8077200" cy="5794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371600"/>
            <a:ext cx="81026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33400" y="6172200"/>
            <a:ext cx="4038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>
            <a:lvl1pPr>
              <a:defRPr sz="1000" b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400800" y="6172200"/>
            <a:ext cx="2209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>
            <a:lvl1pPr algn="r">
              <a:defRPr sz="1000" b="1">
                <a:cs typeface="Times New Roman" charset="0"/>
              </a:defRPr>
            </a:lvl1pPr>
          </a:lstStyle>
          <a:p>
            <a:pPr>
              <a:defRPr/>
            </a:pPr>
            <a:r>
              <a:rPr lang="en-US"/>
              <a:t>8–</a:t>
            </a:r>
            <a:fld id="{50640C0C-DD0C-4679-9D9E-169A9B485A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 bldLvl="3" autoUpdateAnimBg="0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09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4099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09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4099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09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4099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09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4099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09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4099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990033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990033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990033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990033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990033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rgbClr val="990033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rgbClr val="990033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rgbClr val="990033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rgbClr val="990033"/>
          </a:solidFill>
          <a:latin typeface="Arial" charset="0"/>
        </a:defRPr>
      </a:lvl9pPr>
    </p:titleStyle>
    <p:bodyStyle>
      <a:lvl1pPr marL="222250" indent="-2222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625475" indent="-284163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Ø"/>
        <a:defRPr sz="2400">
          <a:solidFill>
            <a:srgbClr val="003366"/>
          </a:solidFill>
          <a:latin typeface="+mn-lt"/>
        </a:defRPr>
      </a:lvl2pPr>
      <a:lvl3pPr marL="974725" indent="-23495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v"/>
        <a:defRPr sz="2400">
          <a:solidFill>
            <a:srgbClr val="A50021"/>
          </a:solidFill>
          <a:latin typeface="+mn-lt"/>
        </a:defRPr>
      </a:lvl3pPr>
      <a:lvl4pPr marL="1311275" indent="-22225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Char char="–"/>
        <a:defRPr sz="2000">
          <a:solidFill>
            <a:schemeClr val="tx1"/>
          </a:solidFill>
          <a:latin typeface="+mn-lt"/>
        </a:defRPr>
      </a:lvl4pPr>
      <a:lvl5pPr marL="1657350" indent="-173038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Char char="•"/>
        <a:defRPr sz="2000">
          <a:solidFill>
            <a:schemeClr val="tx1"/>
          </a:solidFill>
          <a:latin typeface="+mn-lt"/>
        </a:defRPr>
      </a:lvl5pPr>
      <a:lvl6pPr marL="2114550" indent="-173038" algn="l" rtl="0" fontAlgn="base">
        <a:spcBef>
          <a:spcPct val="20000"/>
        </a:spcBef>
        <a:spcAft>
          <a:spcPct val="0"/>
        </a:spcAft>
        <a:buClr>
          <a:schemeClr val="bg2"/>
        </a:buClr>
        <a:buChar char="•"/>
        <a:defRPr sz="2000">
          <a:solidFill>
            <a:schemeClr val="tx1"/>
          </a:solidFill>
          <a:latin typeface="+mn-lt"/>
        </a:defRPr>
      </a:lvl6pPr>
      <a:lvl7pPr marL="2571750" indent="-173038" algn="l" rtl="0" fontAlgn="base">
        <a:spcBef>
          <a:spcPct val="20000"/>
        </a:spcBef>
        <a:spcAft>
          <a:spcPct val="0"/>
        </a:spcAft>
        <a:buClr>
          <a:schemeClr val="bg2"/>
        </a:buClr>
        <a:buChar char="•"/>
        <a:defRPr sz="2000">
          <a:solidFill>
            <a:schemeClr val="tx1"/>
          </a:solidFill>
          <a:latin typeface="+mn-lt"/>
        </a:defRPr>
      </a:lvl7pPr>
      <a:lvl8pPr marL="3028950" indent="-173038" algn="l" rtl="0" fontAlgn="base">
        <a:spcBef>
          <a:spcPct val="20000"/>
        </a:spcBef>
        <a:spcAft>
          <a:spcPct val="0"/>
        </a:spcAft>
        <a:buClr>
          <a:schemeClr val="bg2"/>
        </a:buClr>
        <a:buChar char="•"/>
        <a:defRPr sz="2000">
          <a:solidFill>
            <a:schemeClr val="tx1"/>
          </a:solidFill>
          <a:latin typeface="+mn-lt"/>
        </a:defRPr>
      </a:lvl8pPr>
      <a:lvl9pPr marL="3486150" indent="-173038" algn="l" rtl="0" fontAlgn="base">
        <a:spcBef>
          <a:spcPct val="20000"/>
        </a:spcBef>
        <a:spcAft>
          <a:spcPct val="0"/>
        </a:spcAft>
        <a:buClr>
          <a:schemeClr val="bg2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d-ID" smtClean="0"/>
              <a:t>KONFLIK DAN NEGOSIASI</a:t>
            </a:r>
            <a:endParaRPr lang="en-US" smtClean="0"/>
          </a:p>
        </p:txBody>
      </p:sp>
      <p:sp>
        <p:nvSpPr>
          <p:cNvPr id="100356" name="Rectangle 4"/>
          <p:cNvSpPr>
            <a:spLocks noChangeArrowheads="1"/>
          </p:cNvSpPr>
          <p:nvPr/>
        </p:nvSpPr>
        <p:spPr bwMode="auto">
          <a:xfrm>
            <a:off x="1576388" y="4629150"/>
            <a:ext cx="64008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  <a:defRPr/>
            </a:pP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Program </a:t>
            </a:r>
            <a:r>
              <a:rPr lang="en-US" sz="24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Studi</a:t>
            </a: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4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Sistem</a:t>
            </a: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4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Informasi</a:t>
            </a:r>
            <a:endParaRPr lang="en-US" sz="240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 algn="ctr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  <a:defRPr/>
            </a:pPr>
            <a:r>
              <a:rPr lang="en-US" sz="240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Fakultas</a:t>
            </a:r>
            <a:r>
              <a:rPr lang="en-US" sz="2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4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Teknik</a:t>
            </a: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4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dan</a:t>
            </a: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4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Ilmu</a:t>
            </a: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4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Komputer</a:t>
            </a:r>
            <a:endParaRPr lang="en-US" sz="2400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 algn="ctr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  <a:defRPr/>
            </a:pPr>
            <a:r>
              <a:rPr lang="en-US" sz="24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Universitas</a:t>
            </a: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4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Komputer</a:t>
            </a: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Indonesia</a:t>
            </a:r>
          </a:p>
          <a:p>
            <a:pPr marL="342900" indent="-342900" algn="ctr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  <a:defRPr/>
            </a:pP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Bandung </a:t>
            </a:r>
          </a:p>
          <a:p>
            <a:pPr marL="342900" indent="-342900" algn="ctr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  <a:defRPr/>
            </a:pP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20</a:t>
            </a:r>
            <a:r>
              <a:rPr lang="id-ID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10</a:t>
            </a:r>
            <a:endParaRPr lang="en-US" sz="2400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3076" name="Picture 6" descr="Graphic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16375" y="2708275"/>
            <a:ext cx="1584325" cy="158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519113"/>
            <a:ext cx="8077200" cy="822325"/>
          </a:xfrm>
        </p:spPr>
        <p:txBody>
          <a:bodyPr/>
          <a:lstStyle/>
          <a:p>
            <a:pPr algn="ctr" eaLnBrk="1" hangingPunct="1"/>
            <a:r>
              <a:rPr lang="en-US" sz="2400" b="0" smtClean="0"/>
              <a:t>Strategi Umum dalam Negosiasi</a:t>
            </a:r>
            <a:br>
              <a:rPr lang="en-US" sz="2400" b="0" smtClean="0"/>
            </a:br>
            <a:r>
              <a:rPr lang="en-US" sz="2400" b="0" smtClean="0"/>
              <a:t>R.J. Lewicki &amp; J.A. Litner dalam Robbins (2001 :155)</a:t>
            </a:r>
          </a:p>
        </p:txBody>
      </p:sp>
      <p:graphicFrame>
        <p:nvGraphicFramePr>
          <p:cNvPr id="154715" name="Group 91"/>
          <p:cNvGraphicFramePr>
            <a:graphicFrameLocks noGrp="1"/>
          </p:cNvGraphicFramePr>
          <p:nvPr/>
        </p:nvGraphicFramePr>
        <p:xfrm>
          <a:off x="304800" y="1397000"/>
          <a:ext cx="8458200" cy="4466590"/>
        </p:xfrm>
        <a:graphic>
          <a:graphicData uri="http://schemas.openxmlformats.org/drawingml/2006/table">
            <a:tbl>
              <a:tblPr/>
              <a:tblGrid>
                <a:gridCol w="2438400"/>
                <a:gridCol w="2438400"/>
                <a:gridCol w="3581400"/>
              </a:tblGrid>
              <a:tr h="882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Karakteristik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Negosiasi Distributif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(Kalah Menang)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Negosiasi Integratif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(Saling Menguntungkan)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CC"/>
                    </a:solidFill>
                  </a:tcPr>
                </a:tc>
              </a:tr>
              <a:tr h="857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Sumber daya Yang Tersedia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Jumlah Sumber daya untuk dibagi tetap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Jumlah sumber daya untuk dibagi merupakan variabel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8604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Motivasi Primer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Saya Menang;Anda Kalah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Saya menang; Anda Menang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8604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Kepentingan Primer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Saling Berlawanan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Saling Cocok atau sama dan sebangun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857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Fokus Pada Hubungan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Jangka Pendek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Jangka Panjang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8077200" cy="579438"/>
          </a:xfrm>
        </p:spPr>
        <p:txBody>
          <a:bodyPr/>
          <a:lstStyle/>
          <a:p>
            <a:pPr algn="ctr" eaLnBrk="1" hangingPunct="1"/>
            <a:r>
              <a:rPr lang="en-US" smtClean="0"/>
              <a:t>Proses Perundingan</a:t>
            </a:r>
          </a:p>
        </p:txBody>
      </p:sp>
      <p:sp>
        <p:nvSpPr>
          <p:cNvPr id="13315" name="Rectangle 5"/>
          <p:cNvSpPr>
            <a:spLocks noChangeArrowheads="1"/>
          </p:cNvSpPr>
          <p:nvPr/>
        </p:nvSpPr>
        <p:spPr bwMode="auto">
          <a:xfrm>
            <a:off x="838200" y="838200"/>
            <a:ext cx="7772400" cy="1143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/>
              <a:t>PERSIAPAN DAN PERENCANAAN :</a:t>
            </a:r>
          </a:p>
          <a:p>
            <a:pPr algn="ctr"/>
            <a:r>
              <a:rPr lang="en-US" sz="1400" b="1"/>
              <a:t>Apakah sifat dasar dari permasalahan, sejarah yang mendorong keperundingan ini, </a:t>
            </a:r>
          </a:p>
          <a:p>
            <a:pPr algn="ctr"/>
            <a:r>
              <a:rPr lang="en-US" sz="1400" b="1"/>
              <a:t>siapa yang terlibat ? dan Bagaimana mereka mempersepsikan masalah yang terjadi ?</a:t>
            </a:r>
          </a:p>
        </p:txBody>
      </p:sp>
      <p:sp>
        <p:nvSpPr>
          <p:cNvPr id="13316" name="Rectangle 7"/>
          <p:cNvSpPr>
            <a:spLocks noChangeArrowheads="1"/>
          </p:cNvSpPr>
          <p:nvPr/>
        </p:nvSpPr>
        <p:spPr bwMode="auto">
          <a:xfrm>
            <a:off x="838200" y="2362200"/>
            <a:ext cx="77724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/>
              <a:t>DIFINISI ATURAN DASAR :</a:t>
            </a:r>
          </a:p>
          <a:p>
            <a:pPr algn="ctr"/>
            <a:r>
              <a:rPr lang="en-US" sz="1200" b="1"/>
              <a:t>Menetapkan aturan-aturan dasar dan prosedur dgn pihak lain mengenai peundingan itu sendiri ? </a:t>
            </a:r>
          </a:p>
          <a:p>
            <a:pPr algn="ctr"/>
            <a:r>
              <a:rPr lang="en-US" sz="1200" b="1"/>
              <a:t>Siapa yang akan melakukan perundingan ? Dimana akan diadakan ? Apakah waktu menjadi kendala?</a:t>
            </a:r>
          </a:p>
        </p:txBody>
      </p:sp>
      <p:sp>
        <p:nvSpPr>
          <p:cNvPr id="13317" name="Rectangle 8"/>
          <p:cNvSpPr>
            <a:spLocks noChangeArrowheads="1"/>
          </p:cNvSpPr>
          <p:nvPr/>
        </p:nvSpPr>
        <p:spPr bwMode="auto">
          <a:xfrm>
            <a:off x="838200" y="3429000"/>
            <a:ext cx="77724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/>
              <a:t>PENJELASAN DAN PEMBENARAN :</a:t>
            </a:r>
          </a:p>
          <a:p>
            <a:pPr algn="ctr"/>
            <a:r>
              <a:rPr lang="en-US" sz="1200" b="1"/>
              <a:t>Setelah pendirian awal dipertukarkan, maka amsing-masing pihak akan menerangkan, menegaskan, </a:t>
            </a:r>
          </a:p>
          <a:p>
            <a:pPr algn="ctr"/>
            <a:r>
              <a:rPr lang="en-US" sz="1200" b="1"/>
              <a:t>Memperjelas,  memperkuat, dan membenarkan permintaan asli anda. ( Tdk bersifat Konfrontasi)</a:t>
            </a:r>
          </a:p>
        </p:txBody>
      </p:sp>
      <p:sp>
        <p:nvSpPr>
          <p:cNvPr id="13318" name="Rectangle 9"/>
          <p:cNvSpPr>
            <a:spLocks noChangeArrowheads="1"/>
          </p:cNvSpPr>
          <p:nvPr/>
        </p:nvSpPr>
        <p:spPr bwMode="auto">
          <a:xfrm>
            <a:off x="838200" y="4495800"/>
            <a:ext cx="7772400" cy="762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400" b="1"/>
          </a:p>
          <a:p>
            <a:pPr algn="ctr"/>
            <a:r>
              <a:rPr lang="en-US" sz="2000" b="1"/>
              <a:t>TAWAR MENAWAR &amp; PEMECAHAN MASALAH </a:t>
            </a:r>
          </a:p>
          <a:p>
            <a:pPr algn="ctr"/>
            <a:endParaRPr lang="en-US" sz="2000" b="1"/>
          </a:p>
        </p:txBody>
      </p:sp>
      <p:sp>
        <p:nvSpPr>
          <p:cNvPr id="13319" name="Rectangle 10"/>
          <p:cNvSpPr>
            <a:spLocks noChangeArrowheads="1"/>
          </p:cNvSpPr>
          <p:nvPr/>
        </p:nvSpPr>
        <p:spPr bwMode="auto">
          <a:xfrm>
            <a:off x="914400" y="5638800"/>
            <a:ext cx="7696200" cy="762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/>
              <a:t>PENUTUPAN &amp; PELAKSANAAN</a:t>
            </a:r>
          </a:p>
        </p:txBody>
      </p:sp>
      <p:sp>
        <p:nvSpPr>
          <p:cNvPr id="13320" name="Line 11"/>
          <p:cNvSpPr>
            <a:spLocks noChangeShapeType="1"/>
          </p:cNvSpPr>
          <p:nvPr/>
        </p:nvSpPr>
        <p:spPr bwMode="auto">
          <a:xfrm>
            <a:off x="4343400" y="1981200"/>
            <a:ext cx="0" cy="3810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id-ID"/>
          </a:p>
        </p:txBody>
      </p:sp>
      <p:sp>
        <p:nvSpPr>
          <p:cNvPr id="13321" name="Line 12"/>
          <p:cNvSpPr>
            <a:spLocks noChangeShapeType="1"/>
          </p:cNvSpPr>
          <p:nvPr/>
        </p:nvSpPr>
        <p:spPr bwMode="auto">
          <a:xfrm>
            <a:off x="4343400" y="3048000"/>
            <a:ext cx="0" cy="3810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id-ID"/>
          </a:p>
        </p:txBody>
      </p:sp>
      <p:sp>
        <p:nvSpPr>
          <p:cNvPr id="13322" name="Line 13"/>
          <p:cNvSpPr>
            <a:spLocks noChangeShapeType="1"/>
          </p:cNvSpPr>
          <p:nvPr/>
        </p:nvSpPr>
        <p:spPr bwMode="auto">
          <a:xfrm>
            <a:off x="4343400" y="4114800"/>
            <a:ext cx="0" cy="4572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id-ID"/>
          </a:p>
        </p:txBody>
      </p:sp>
      <p:sp>
        <p:nvSpPr>
          <p:cNvPr id="13323" name="Line 14"/>
          <p:cNvSpPr>
            <a:spLocks noChangeShapeType="1"/>
          </p:cNvSpPr>
          <p:nvPr/>
        </p:nvSpPr>
        <p:spPr bwMode="auto">
          <a:xfrm>
            <a:off x="4419600" y="5257800"/>
            <a:ext cx="0" cy="3810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id-ID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id-ID" smtClean="0"/>
              <a:t>STRATEGI NEGOSIASI INTERAKTIF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id-ID" smtClean="0"/>
              <a:t>Menetapkan tujuan yang lebih tinggi</a:t>
            </a:r>
          </a:p>
          <a:p>
            <a:pPr eaLnBrk="1" hangingPunct="1"/>
            <a:r>
              <a:rPr lang="id-ID" smtClean="0"/>
              <a:t>Memisahkan antara orang dan masalah</a:t>
            </a:r>
          </a:p>
          <a:p>
            <a:pPr eaLnBrk="1" hangingPunct="1"/>
            <a:r>
              <a:rPr lang="id-ID" smtClean="0"/>
              <a:t>Lebih difokuskan pada kepentingan, bukan pada posisi</a:t>
            </a:r>
          </a:p>
          <a:p>
            <a:pPr eaLnBrk="1" hangingPunct="1"/>
            <a:r>
              <a:rPr lang="id-ID" smtClean="0"/>
              <a:t>Memunculkan pilihan-pilihan yang menguntungkan kedua belah pihak</a:t>
            </a:r>
          </a:p>
          <a:p>
            <a:pPr eaLnBrk="1" hangingPunct="1"/>
            <a:r>
              <a:rPr lang="id-ID" smtClean="0"/>
              <a:t>Menggunakan kriteria yang objektif 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id-ID" smtClean="0"/>
              <a:t>KEGAGALAN MENANGANI KONFLIK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id-ID" smtClean="0"/>
              <a:t>Kurangnya pemahaman sumber konflik</a:t>
            </a:r>
          </a:p>
          <a:p>
            <a:pPr eaLnBrk="1" hangingPunct="1"/>
            <a:r>
              <a:rPr lang="id-ID" smtClean="0"/>
              <a:t>Kurang menguasai cara-cara penyelesaian konflik</a:t>
            </a:r>
          </a:p>
          <a:p>
            <a:pPr eaLnBrk="1" hangingPunct="1"/>
            <a:r>
              <a:rPr lang="id-ID" smtClean="0"/>
              <a:t>Kurang percaya diri akan kemampuannya dalam menyelesaikan konflik</a:t>
            </a:r>
          </a:p>
          <a:p>
            <a:pPr eaLnBrk="1" hangingPunct="1"/>
            <a:r>
              <a:rPr lang="id-ID" smtClean="0"/>
              <a:t>Kurang mampu mengelola ketegangan dan kondisi emosi diri</a:t>
            </a:r>
          </a:p>
          <a:p>
            <a:pPr eaLnBrk="1" hangingPunct="1"/>
            <a:r>
              <a:rPr lang="id-ID" smtClean="0"/>
              <a:t>Kurang berani melakukan konfrontasi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mtClean="0"/>
              <a:t>Conflict and Negotiation</a:t>
            </a:r>
          </a:p>
        </p:txBody>
      </p:sp>
      <p:sp>
        <p:nvSpPr>
          <p:cNvPr id="4099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spcBef>
                <a:spcPct val="40000"/>
              </a:spcBef>
              <a:buFontTx/>
              <a:buNone/>
            </a:pPr>
            <a:r>
              <a:rPr lang="en-US" sz="2000" smtClean="0"/>
              <a:t>Konflik adalah situasi di mana dua orang atau lebih menunjukkan</a:t>
            </a:r>
          </a:p>
          <a:p>
            <a:pPr algn="ctr" eaLnBrk="1" hangingPunct="1">
              <a:spcBef>
                <a:spcPct val="40000"/>
              </a:spcBef>
              <a:buFontTx/>
              <a:buNone/>
            </a:pPr>
            <a:r>
              <a:rPr lang="en-US" sz="2000" smtClean="0"/>
              <a:t>ketidaksetujuan terhadap isu yang berkembang dalam organisasi,</a:t>
            </a:r>
          </a:p>
          <a:p>
            <a:pPr algn="ctr" eaLnBrk="1" hangingPunct="1">
              <a:spcBef>
                <a:spcPct val="40000"/>
              </a:spcBef>
              <a:buFontTx/>
              <a:buNone/>
            </a:pPr>
            <a:r>
              <a:rPr lang="en-US" sz="2000" smtClean="0"/>
              <a:t>situasi yang menunjukkan antagonisme di antara satu dengan yang</a:t>
            </a:r>
          </a:p>
          <a:p>
            <a:pPr algn="ctr" eaLnBrk="1" hangingPunct="1">
              <a:spcBef>
                <a:spcPct val="40000"/>
              </a:spcBef>
              <a:buFontTx/>
              <a:buNone/>
            </a:pPr>
            <a:r>
              <a:rPr lang="en-US" sz="2000" smtClean="0"/>
              <a:t>Lain.</a:t>
            </a:r>
          </a:p>
        </p:txBody>
      </p:sp>
      <p:pic>
        <p:nvPicPr>
          <p:cNvPr id="4100" name="Picture 4" descr="pe07182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47800" y="2971800"/>
            <a:ext cx="6400800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519113"/>
            <a:ext cx="8077200" cy="396875"/>
          </a:xfrm>
        </p:spPr>
        <p:txBody>
          <a:bodyPr/>
          <a:lstStyle/>
          <a:p>
            <a:pPr algn="ctr" eaLnBrk="1" hangingPunct="1"/>
            <a:r>
              <a:rPr lang="en-US" sz="2000" smtClean="0"/>
              <a:t>Empat tingkatan Konflik dalam Organisasi :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7848600" cy="4648200"/>
          </a:xfrm>
        </p:spPr>
        <p:txBody>
          <a:bodyPr/>
          <a:lstStyle/>
          <a:p>
            <a:pPr marL="533400" indent="-533400" eaLnBrk="1" hangingPunct="1">
              <a:buFontTx/>
              <a:buAutoNum type="arabicPeriod"/>
            </a:pPr>
            <a:r>
              <a:rPr lang="en-US" sz="2400" i="1" smtClean="0"/>
              <a:t>Intrapersonal</a:t>
            </a:r>
            <a:r>
              <a:rPr lang="en-US" sz="2400" smtClean="0"/>
              <a:t> : Konflik yang terjadi di internal individu, konflik pada tingkatan ini terjadi apabila seorang individu mendapatkan ketidaksesuaian antara sebuah kenyataan yang terjadi di dalam organisasi dengan yang diharapkan.</a:t>
            </a:r>
          </a:p>
          <a:p>
            <a:pPr marL="533400" indent="-533400" algn="just" eaLnBrk="1" hangingPunct="1">
              <a:buFontTx/>
              <a:buAutoNum type="arabicPeriod"/>
            </a:pPr>
            <a:r>
              <a:rPr lang="en-US" sz="2400" i="1" smtClean="0">
                <a:solidFill>
                  <a:srgbClr val="000000"/>
                </a:solidFill>
                <a:latin typeface="Trebuchet MS" pitchFamily="34" charset="0"/>
                <a:cs typeface="Times New Roman" pitchFamily="18" charset="0"/>
              </a:rPr>
              <a:t>Interpersona</a:t>
            </a:r>
            <a:r>
              <a:rPr lang="en-US" sz="2400" smtClean="0">
                <a:solidFill>
                  <a:srgbClr val="000000"/>
                </a:solidFill>
                <a:latin typeface="Trebuchet MS" pitchFamily="34" charset="0"/>
                <a:cs typeface="Times New Roman" pitchFamily="18" charset="0"/>
              </a:rPr>
              <a:t>l, yaitu konflik yang terjadi diantara dua atau lebih individu dalam organisasi.</a:t>
            </a:r>
          </a:p>
          <a:p>
            <a:pPr marL="533400" indent="-533400" algn="just" eaLnBrk="1" hangingPunct="1">
              <a:buFontTx/>
              <a:buAutoNum type="arabicPeriod"/>
            </a:pPr>
            <a:r>
              <a:rPr lang="en-US" sz="2400" i="1" smtClean="0">
                <a:solidFill>
                  <a:srgbClr val="000000"/>
                </a:solidFill>
                <a:latin typeface="Trebuchet MS" pitchFamily="34" charset="0"/>
                <a:cs typeface="Times New Roman" pitchFamily="18" charset="0"/>
              </a:rPr>
              <a:t>Intergroup</a:t>
            </a:r>
            <a:r>
              <a:rPr lang="en-US" sz="2400" smtClean="0">
                <a:solidFill>
                  <a:srgbClr val="000000"/>
                </a:solidFill>
                <a:latin typeface="Trebuchet MS" pitchFamily="34" charset="0"/>
                <a:cs typeface="Times New Roman" pitchFamily="18" charset="0"/>
              </a:rPr>
              <a:t>, yaitu konflik ayng terjadi diantara kelompok yang ada di dalam organisasi.</a:t>
            </a:r>
          </a:p>
          <a:p>
            <a:pPr marL="533400" indent="-533400" algn="just" eaLnBrk="1" hangingPunct="1">
              <a:buFontTx/>
              <a:buAutoNum type="arabicPeriod"/>
            </a:pPr>
            <a:r>
              <a:rPr lang="en-US" sz="2400" i="1" smtClean="0">
                <a:solidFill>
                  <a:srgbClr val="000000"/>
                </a:solidFill>
                <a:latin typeface="Trebuchet MS" pitchFamily="34" charset="0"/>
                <a:cs typeface="Times New Roman" pitchFamily="18" charset="0"/>
              </a:rPr>
              <a:t>Interorganizational</a:t>
            </a:r>
            <a:r>
              <a:rPr lang="en-US" sz="2400" smtClean="0">
                <a:solidFill>
                  <a:srgbClr val="000000"/>
                </a:solidFill>
                <a:latin typeface="Trebuchet MS" pitchFamily="34" charset="0"/>
                <a:cs typeface="Times New Roman" pitchFamily="18" charset="0"/>
              </a:rPr>
              <a:t>, yaitu konflik yang tejadi diantara organisasi.</a:t>
            </a:r>
          </a:p>
          <a:p>
            <a:pPr marL="533400" indent="-533400" eaLnBrk="1" hangingPunct="1"/>
            <a:endParaRPr lang="en-US" sz="2400" smtClean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8077200" cy="822325"/>
          </a:xfrm>
        </p:spPr>
        <p:txBody>
          <a:bodyPr/>
          <a:lstStyle/>
          <a:p>
            <a:pPr algn="ctr" eaLnBrk="1" hangingPunct="1"/>
            <a:r>
              <a:rPr lang="en-US" sz="2400" b="0" smtClean="0"/>
              <a:t>Tahap-tahap munculnya Konflik</a:t>
            </a:r>
            <a:br>
              <a:rPr lang="en-US" sz="2400" b="0" smtClean="0"/>
            </a:br>
            <a:r>
              <a:rPr lang="en-US" sz="2400" b="0" smtClean="0"/>
              <a:t>(Dimodifikasi Pondy”s Models)</a:t>
            </a:r>
          </a:p>
        </p:txBody>
      </p:sp>
      <p:sp>
        <p:nvSpPr>
          <p:cNvPr id="6147" name="Rectangle 4"/>
          <p:cNvSpPr>
            <a:spLocks noChangeArrowheads="1"/>
          </p:cNvSpPr>
          <p:nvPr/>
        </p:nvSpPr>
        <p:spPr bwMode="auto">
          <a:xfrm>
            <a:off x="3048000" y="1143000"/>
            <a:ext cx="25908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/>
              <a:t>Antecedent Conditions</a:t>
            </a:r>
          </a:p>
          <a:p>
            <a:pPr algn="ctr"/>
            <a:r>
              <a:rPr lang="en-US" sz="1200" b="1"/>
              <a:t>(1)</a:t>
            </a:r>
          </a:p>
          <a:p>
            <a:pPr algn="ctr"/>
            <a:r>
              <a:rPr lang="en-US" sz="1200" b="1"/>
              <a:t>Potensi-potensi Konflik selalu</a:t>
            </a:r>
          </a:p>
          <a:p>
            <a:pPr algn="ctr"/>
            <a:r>
              <a:rPr lang="en-US" sz="1200" b="1"/>
              <a:t> ada dalam organisasi</a:t>
            </a:r>
          </a:p>
        </p:txBody>
      </p:sp>
      <p:sp>
        <p:nvSpPr>
          <p:cNvPr id="6148" name="Rectangle 5"/>
          <p:cNvSpPr>
            <a:spLocks noChangeArrowheads="1"/>
          </p:cNvSpPr>
          <p:nvPr/>
        </p:nvSpPr>
        <p:spPr bwMode="auto">
          <a:xfrm>
            <a:off x="0" y="2209800"/>
            <a:ext cx="2819400" cy="1143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/>
              <a:t>Perceived  Conflict</a:t>
            </a:r>
          </a:p>
          <a:p>
            <a:pPr algn="ctr"/>
            <a:r>
              <a:rPr lang="en-US" sz="1200" b="1"/>
              <a:t>(2)</a:t>
            </a:r>
          </a:p>
          <a:p>
            <a:pPr algn="ctr"/>
            <a:r>
              <a:rPr lang="en-US" sz="1200" b="1"/>
              <a:t>Konflik sudah dirasakan, </a:t>
            </a:r>
          </a:p>
          <a:p>
            <a:pPr algn="ctr"/>
            <a:r>
              <a:rPr lang="en-US" sz="1200" b="1"/>
              <a:t>masing-masing pihak</a:t>
            </a:r>
          </a:p>
          <a:p>
            <a:pPr algn="ctr"/>
            <a:r>
              <a:rPr lang="en-US" sz="1200" b="1"/>
              <a:t> mengidentifikasi sumber munculnya</a:t>
            </a:r>
          </a:p>
          <a:p>
            <a:pPr algn="ctr"/>
            <a:r>
              <a:rPr lang="en-US" sz="1200" b="1"/>
              <a:t> konflik</a:t>
            </a:r>
          </a:p>
        </p:txBody>
      </p:sp>
      <p:sp>
        <p:nvSpPr>
          <p:cNvPr id="6149" name="Rectangle 6"/>
          <p:cNvSpPr>
            <a:spLocks noChangeArrowheads="1"/>
          </p:cNvSpPr>
          <p:nvPr/>
        </p:nvSpPr>
        <p:spPr bwMode="auto">
          <a:xfrm>
            <a:off x="5791200" y="2209800"/>
            <a:ext cx="3352800" cy="1066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/>
              <a:t>Felt    Conflict</a:t>
            </a:r>
          </a:p>
          <a:p>
            <a:pPr algn="ctr"/>
            <a:r>
              <a:rPr lang="en-US" sz="1200" b="1"/>
              <a:t>(3)</a:t>
            </a:r>
          </a:p>
          <a:p>
            <a:pPr algn="ctr"/>
            <a:r>
              <a:rPr lang="en-US" sz="1200" b="1"/>
              <a:t>Masing-masing unit saling membangun </a:t>
            </a:r>
          </a:p>
          <a:p>
            <a:pPr algn="ctr"/>
            <a:r>
              <a:rPr lang="en-US" sz="1200" b="1"/>
              <a:t>tanggapan emosional, </a:t>
            </a:r>
          </a:p>
          <a:p>
            <a:pPr algn="ctr"/>
            <a:r>
              <a:rPr lang="en-US" sz="1200" b="1"/>
              <a:t>Polarisasi semakin kuat diantara unit yang ada</a:t>
            </a:r>
          </a:p>
        </p:txBody>
      </p:sp>
      <p:sp>
        <p:nvSpPr>
          <p:cNvPr id="6150" name="Rectangle 7"/>
          <p:cNvSpPr>
            <a:spLocks noChangeArrowheads="1"/>
          </p:cNvSpPr>
          <p:nvPr/>
        </p:nvSpPr>
        <p:spPr bwMode="auto">
          <a:xfrm>
            <a:off x="3048000" y="2209800"/>
            <a:ext cx="2590800" cy="1676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/>
              <a:t>Manifest Conflict</a:t>
            </a:r>
          </a:p>
          <a:p>
            <a:pPr algn="ctr"/>
            <a:r>
              <a:rPr lang="en-US" sz="1200" b="1"/>
              <a:t>(4)</a:t>
            </a:r>
          </a:p>
          <a:p>
            <a:pPr algn="ctr"/>
            <a:r>
              <a:rPr lang="en-US" sz="1200" b="1"/>
              <a:t>Satu unit dgn unit yang lain</a:t>
            </a:r>
          </a:p>
          <a:p>
            <a:pPr algn="ctr"/>
            <a:r>
              <a:rPr lang="en-US" sz="1200" b="1"/>
              <a:t> sudah melakukan perlawanan</a:t>
            </a:r>
          </a:p>
          <a:p>
            <a:pPr algn="ctr"/>
            <a:r>
              <a:rPr lang="en-US" sz="1200" b="1"/>
              <a:t>Dgn melakukan perusakan </a:t>
            </a:r>
          </a:p>
          <a:p>
            <a:pPr algn="ctr"/>
            <a:r>
              <a:rPr lang="en-US" sz="1200" b="1"/>
              <a:t>tujuan-tujuannya</a:t>
            </a:r>
          </a:p>
        </p:txBody>
      </p:sp>
      <p:sp>
        <p:nvSpPr>
          <p:cNvPr id="6151" name="Rectangle 8"/>
          <p:cNvSpPr>
            <a:spLocks noChangeArrowheads="1"/>
          </p:cNvSpPr>
          <p:nvPr/>
        </p:nvSpPr>
        <p:spPr bwMode="auto">
          <a:xfrm>
            <a:off x="2743200" y="4343400"/>
            <a:ext cx="3276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/>
              <a:t>Conflict Resolution or Suppression</a:t>
            </a:r>
          </a:p>
          <a:p>
            <a:pPr algn="ctr"/>
            <a:endParaRPr lang="en-US" sz="1200" b="1"/>
          </a:p>
        </p:txBody>
      </p:sp>
      <p:sp>
        <p:nvSpPr>
          <p:cNvPr id="6152" name="Oval 9"/>
          <p:cNvSpPr>
            <a:spLocks noChangeArrowheads="1"/>
          </p:cNvSpPr>
          <p:nvPr/>
        </p:nvSpPr>
        <p:spPr bwMode="auto">
          <a:xfrm>
            <a:off x="2057400" y="5486400"/>
            <a:ext cx="5029200" cy="1371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/>
              <a:t>Conflict Aftermath</a:t>
            </a:r>
          </a:p>
          <a:p>
            <a:pPr algn="ctr"/>
            <a:r>
              <a:rPr lang="en-US" sz="1200" b="1"/>
              <a:t>(5)</a:t>
            </a:r>
          </a:p>
          <a:p>
            <a:pPr algn="ctr"/>
            <a:r>
              <a:rPr lang="en-US" sz="1200" b="1"/>
              <a:t>Penyelesaian konflik sesuai dgn menggunakan </a:t>
            </a:r>
          </a:p>
          <a:p>
            <a:pPr algn="ctr"/>
            <a:r>
              <a:rPr lang="en-US" sz="1200" b="1"/>
              <a:t>beberapa metode yang ada</a:t>
            </a:r>
          </a:p>
          <a:p>
            <a:pPr algn="ctr"/>
            <a:endParaRPr lang="en-US" sz="1200" b="1"/>
          </a:p>
          <a:p>
            <a:pPr algn="ctr"/>
            <a:endParaRPr lang="en-US" sz="1200" b="1"/>
          </a:p>
        </p:txBody>
      </p:sp>
      <p:sp>
        <p:nvSpPr>
          <p:cNvPr id="6153" name="Line 10"/>
          <p:cNvSpPr>
            <a:spLocks noChangeShapeType="1"/>
          </p:cNvSpPr>
          <p:nvPr/>
        </p:nvSpPr>
        <p:spPr bwMode="auto">
          <a:xfrm>
            <a:off x="5638800" y="1524000"/>
            <a:ext cx="19050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id-ID"/>
          </a:p>
        </p:txBody>
      </p:sp>
      <p:sp>
        <p:nvSpPr>
          <p:cNvPr id="6154" name="Line 11"/>
          <p:cNvSpPr>
            <a:spLocks noChangeShapeType="1"/>
          </p:cNvSpPr>
          <p:nvPr/>
        </p:nvSpPr>
        <p:spPr bwMode="auto">
          <a:xfrm flipH="1">
            <a:off x="1143000" y="1524000"/>
            <a:ext cx="19050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id-ID"/>
          </a:p>
        </p:txBody>
      </p:sp>
      <p:sp>
        <p:nvSpPr>
          <p:cNvPr id="6155" name="Line 12"/>
          <p:cNvSpPr>
            <a:spLocks noChangeShapeType="1"/>
          </p:cNvSpPr>
          <p:nvPr/>
        </p:nvSpPr>
        <p:spPr bwMode="auto">
          <a:xfrm>
            <a:off x="7543800" y="1524000"/>
            <a:ext cx="0" cy="685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id-ID"/>
          </a:p>
        </p:txBody>
      </p:sp>
      <p:sp>
        <p:nvSpPr>
          <p:cNvPr id="6156" name="Line 13"/>
          <p:cNvSpPr>
            <a:spLocks noChangeShapeType="1"/>
          </p:cNvSpPr>
          <p:nvPr/>
        </p:nvSpPr>
        <p:spPr bwMode="auto">
          <a:xfrm>
            <a:off x="1143000" y="1524000"/>
            <a:ext cx="0" cy="685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id-ID"/>
          </a:p>
        </p:txBody>
      </p:sp>
      <p:sp>
        <p:nvSpPr>
          <p:cNvPr id="6157" name="Line 14"/>
          <p:cNvSpPr>
            <a:spLocks noChangeShapeType="1"/>
          </p:cNvSpPr>
          <p:nvPr/>
        </p:nvSpPr>
        <p:spPr bwMode="auto">
          <a:xfrm>
            <a:off x="1143000" y="3352800"/>
            <a:ext cx="0" cy="228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id-ID"/>
          </a:p>
        </p:txBody>
      </p:sp>
      <p:sp>
        <p:nvSpPr>
          <p:cNvPr id="6158" name="Line 15"/>
          <p:cNvSpPr>
            <a:spLocks noChangeShapeType="1"/>
          </p:cNvSpPr>
          <p:nvPr/>
        </p:nvSpPr>
        <p:spPr bwMode="auto">
          <a:xfrm>
            <a:off x="7543800" y="3352800"/>
            <a:ext cx="0" cy="228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id-ID"/>
          </a:p>
        </p:txBody>
      </p:sp>
      <p:sp>
        <p:nvSpPr>
          <p:cNvPr id="6159" name="Line 16"/>
          <p:cNvSpPr>
            <a:spLocks noChangeShapeType="1"/>
          </p:cNvSpPr>
          <p:nvPr/>
        </p:nvSpPr>
        <p:spPr bwMode="auto">
          <a:xfrm>
            <a:off x="1143000" y="3581400"/>
            <a:ext cx="1828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id-ID"/>
          </a:p>
        </p:txBody>
      </p:sp>
      <p:sp>
        <p:nvSpPr>
          <p:cNvPr id="6160" name="Line 17"/>
          <p:cNvSpPr>
            <a:spLocks noChangeShapeType="1"/>
          </p:cNvSpPr>
          <p:nvPr/>
        </p:nvSpPr>
        <p:spPr bwMode="auto">
          <a:xfrm flipH="1">
            <a:off x="5638800" y="3581400"/>
            <a:ext cx="19050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id-ID"/>
          </a:p>
        </p:txBody>
      </p:sp>
      <p:sp>
        <p:nvSpPr>
          <p:cNvPr id="6161" name="Line 18"/>
          <p:cNvSpPr>
            <a:spLocks noChangeShapeType="1"/>
          </p:cNvSpPr>
          <p:nvPr/>
        </p:nvSpPr>
        <p:spPr bwMode="auto">
          <a:xfrm>
            <a:off x="4419600" y="3886200"/>
            <a:ext cx="0" cy="4572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id-ID"/>
          </a:p>
        </p:txBody>
      </p:sp>
      <p:sp>
        <p:nvSpPr>
          <p:cNvPr id="6162" name="Line 19"/>
          <p:cNvSpPr>
            <a:spLocks noChangeShapeType="1"/>
          </p:cNvSpPr>
          <p:nvPr/>
        </p:nvSpPr>
        <p:spPr bwMode="auto">
          <a:xfrm>
            <a:off x="4495800" y="4953000"/>
            <a:ext cx="0" cy="4572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id-ID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533400" y="519113"/>
            <a:ext cx="8077200" cy="523875"/>
          </a:xfrm>
        </p:spPr>
        <p:txBody>
          <a:bodyPr/>
          <a:lstStyle/>
          <a:p>
            <a:pPr eaLnBrk="1" hangingPunct="1"/>
            <a:r>
              <a:rPr lang="id-ID" sz="2800" smtClean="0"/>
              <a:t>ADA TIGA PANDANGAN TENTANG KONFLIK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id-ID" smtClean="0"/>
              <a:t>Pandangan tradisional : keyakinan bahwa semua konflik harus dihindari</a:t>
            </a:r>
          </a:p>
          <a:p>
            <a:pPr eaLnBrk="1" hangingPunct="1"/>
            <a:r>
              <a:rPr lang="id-ID" smtClean="0"/>
              <a:t>Pandangan relasi manusia : keyakinan bahwa konflik adalah suatu hasil yang natural &amp; tidak dapat dihindari dalam suatu kelompok/organisasi</a:t>
            </a:r>
          </a:p>
          <a:p>
            <a:pPr eaLnBrk="1" hangingPunct="1"/>
            <a:r>
              <a:rPr lang="id-ID" smtClean="0"/>
              <a:t>Pandangan interaksionis : keyakinan bahwa konflik tidak hanya kekuatan positif dalam suatu keluarga atau orang, tetapi sangat diperlukan bagi keluarga untuk berkinerja secara efektif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id-ID" smtClean="0"/>
              <a:t>2 MACAM AKIBAT KONFLIK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id-ID" smtClean="0"/>
              <a:t>Konflik Fungsional : Konflik yang menimbulkan akibat positif.</a:t>
            </a:r>
          </a:p>
          <a:p>
            <a:pPr eaLnBrk="1" hangingPunct="1">
              <a:buFontTx/>
              <a:buNone/>
            </a:pPr>
            <a:r>
              <a:rPr lang="id-ID" smtClean="0"/>
              <a:t>	</a:t>
            </a:r>
            <a:r>
              <a:rPr lang="id-ID" sz="2000" smtClean="0"/>
              <a:t>Meningkatkan kreatifitas, semangat kerja, pengambilan keputusan akan lebih baik, berusaha untuk mencari pendekatan baru, memperjelas pandangan masing-masing individu </a:t>
            </a:r>
          </a:p>
          <a:p>
            <a:pPr eaLnBrk="1" hangingPunct="1"/>
            <a:r>
              <a:rPr lang="id-ID" smtClean="0"/>
              <a:t>Konflik Disfungsional/Destruktif : Konflik yang menimbulkan akibat negatif</a:t>
            </a:r>
          </a:p>
          <a:p>
            <a:pPr eaLnBrk="1" hangingPunct="1">
              <a:buFontTx/>
              <a:buNone/>
            </a:pPr>
            <a:r>
              <a:rPr lang="id-ID" smtClean="0"/>
              <a:t>	</a:t>
            </a:r>
            <a:r>
              <a:rPr lang="id-ID" sz="2000" smtClean="0"/>
              <a:t>Menimbulkan kecemasan pada diri individu, meningkatkan ketegangan dalam berhubungan dengan individu lain, menimbulkan rasa tidak percaya dan curiga, individu cenderung hanya memperhatikan kebutuhan pribadi, adanya penolakan dalam bekerjasama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mtClean="0"/>
              <a:t>Negosiasi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 eaLnBrk="1" hangingPunct="1"/>
            <a:r>
              <a:rPr lang="en-US" smtClean="0"/>
              <a:t>Proses pengambilan keputusan dengan mencoba mencari trade of diantara beberapa pihak yang mempunyai preferensi berbeda.</a:t>
            </a:r>
          </a:p>
          <a:p>
            <a:pPr marL="533400" indent="-533400" eaLnBrk="1" hangingPunct="1"/>
            <a:r>
              <a:rPr lang="en-US" smtClean="0"/>
              <a:t>Empat bentuk Negoisasi :</a:t>
            </a:r>
          </a:p>
          <a:p>
            <a:pPr marL="533400" indent="-533400" eaLnBrk="1" hangingPunct="1">
              <a:buFontTx/>
              <a:buAutoNum type="arabicPeriod"/>
            </a:pPr>
            <a:r>
              <a:rPr lang="en-US" smtClean="0"/>
              <a:t>Two party Negotiation</a:t>
            </a:r>
          </a:p>
          <a:p>
            <a:pPr marL="533400" indent="-533400" eaLnBrk="1" hangingPunct="1">
              <a:buFontTx/>
              <a:buAutoNum type="arabicPeriod"/>
            </a:pPr>
            <a:r>
              <a:rPr lang="en-US" smtClean="0"/>
              <a:t>Group Negotiation</a:t>
            </a:r>
          </a:p>
          <a:p>
            <a:pPr marL="533400" indent="-533400" eaLnBrk="1" hangingPunct="1">
              <a:buFontTx/>
              <a:buAutoNum type="arabicPeriod"/>
            </a:pPr>
            <a:r>
              <a:rPr lang="en-US" smtClean="0"/>
              <a:t>Intergroup Negotiation</a:t>
            </a:r>
          </a:p>
          <a:p>
            <a:pPr marL="533400" indent="-533400" eaLnBrk="1" hangingPunct="1">
              <a:buFontTx/>
              <a:buAutoNum type="arabicPeriod"/>
            </a:pPr>
            <a:r>
              <a:rPr lang="en-US" smtClean="0"/>
              <a:t>Constituency Negotiation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519113"/>
            <a:ext cx="8077200" cy="519112"/>
          </a:xfrm>
        </p:spPr>
        <p:txBody>
          <a:bodyPr/>
          <a:lstStyle/>
          <a:p>
            <a:pPr eaLnBrk="1" hangingPunct="1"/>
            <a:r>
              <a:rPr lang="en-US" sz="2800" smtClean="0"/>
              <a:t> Hal-hal yang Harus dihindari dalam Negoisasi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/>
            <a:r>
              <a:rPr lang="en-US" i="1" smtClean="0">
                <a:solidFill>
                  <a:srgbClr val="000000"/>
                </a:solidFill>
                <a:latin typeface="Trebuchet MS" pitchFamily="34" charset="0"/>
                <a:cs typeface="Times New Roman" pitchFamily="18" charset="0"/>
              </a:rPr>
              <a:t>Profit Motive</a:t>
            </a:r>
            <a:r>
              <a:rPr lang="en-US" smtClean="0">
                <a:solidFill>
                  <a:srgbClr val="000000"/>
                </a:solidFill>
                <a:latin typeface="Trebuchet MS" pitchFamily="34" charset="0"/>
                <a:cs typeface="Times New Roman" pitchFamily="18" charset="0"/>
              </a:rPr>
              <a:t>, di mana masing-masing pihak harus mendaptkan sesuatu yang lebih dibanding pihak yang lain.</a:t>
            </a:r>
            <a:endParaRPr lang="en-US" smtClean="0">
              <a:solidFill>
                <a:srgbClr val="000000"/>
              </a:solidFill>
              <a:cs typeface="Times New Roman" pitchFamily="18" charset="0"/>
            </a:endParaRPr>
          </a:p>
          <a:p>
            <a:pPr algn="just" eaLnBrk="1" hangingPunct="1"/>
            <a:r>
              <a:rPr lang="en-US" i="1" smtClean="0">
                <a:solidFill>
                  <a:srgbClr val="000000"/>
                </a:solidFill>
                <a:latin typeface="Trebuchet MS" pitchFamily="34" charset="0"/>
                <a:cs typeface="Times New Roman" pitchFamily="18" charset="0"/>
              </a:rPr>
              <a:t>Sense Of Competition</a:t>
            </a:r>
            <a:r>
              <a:rPr lang="en-US" smtClean="0">
                <a:solidFill>
                  <a:srgbClr val="000000"/>
                </a:solidFill>
                <a:latin typeface="Trebuchet MS" pitchFamily="34" charset="0"/>
                <a:cs typeface="Times New Roman" pitchFamily="18" charset="0"/>
              </a:rPr>
              <a:t> dan</a:t>
            </a:r>
            <a:endParaRPr lang="en-US" smtClean="0">
              <a:solidFill>
                <a:srgbClr val="000000"/>
              </a:solidFill>
              <a:cs typeface="Times New Roman" pitchFamily="18" charset="0"/>
            </a:endParaRPr>
          </a:p>
          <a:p>
            <a:pPr algn="just" eaLnBrk="1" hangingPunct="1"/>
            <a:r>
              <a:rPr lang="en-US" i="1" smtClean="0">
                <a:solidFill>
                  <a:srgbClr val="000000"/>
                </a:solidFill>
                <a:latin typeface="Trebuchet MS" pitchFamily="34" charset="0"/>
                <a:cs typeface="Times New Roman" pitchFamily="18" charset="0"/>
              </a:rPr>
              <a:t>Concern for Justice, </a:t>
            </a:r>
            <a:r>
              <a:rPr lang="en-US" smtClean="0">
                <a:solidFill>
                  <a:srgbClr val="000000"/>
                </a:solidFill>
                <a:latin typeface="Trebuchet MS" pitchFamily="34" charset="0"/>
                <a:cs typeface="Times New Roman" pitchFamily="18" charset="0"/>
              </a:rPr>
              <a:t> di mana masing-masing pihak menterjemahkan “fairness” hanya dari kaca mata masing-masing individu.</a:t>
            </a:r>
            <a:endParaRPr lang="en-US" smtClean="0">
              <a:solidFill>
                <a:srgbClr val="000000"/>
              </a:solidFill>
              <a:cs typeface="Times New Roman" pitchFamily="18" charset="0"/>
            </a:endParaRP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519113"/>
            <a:ext cx="8077200" cy="519112"/>
          </a:xfrm>
        </p:spPr>
        <p:txBody>
          <a:bodyPr/>
          <a:lstStyle/>
          <a:p>
            <a:pPr algn="ctr" eaLnBrk="1" hangingPunct="1"/>
            <a:r>
              <a:rPr lang="en-US" sz="2800" smtClean="0"/>
              <a:t>Syarat-syarat Negoisasi Berjalan efektif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/>
            <a:r>
              <a:rPr lang="en-US" i="1" smtClean="0">
                <a:solidFill>
                  <a:srgbClr val="000000"/>
                </a:solidFill>
                <a:latin typeface="Trebuchet MS" pitchFamily="34" charset="0"/>
                <a:cs typeface="Times New Roman" pitchFamily="18" charset="0"/>
              </a:rPr>
              <a:t>Quality</a:t>
            </a:r>
            <a:r>
              <a:rPr lang="en-US" smtClean="0">
                <a:solidFill>
                  <a:srgbClr val="000000"/>
                </a:solidFill>
                <a:latin typeface="Trebuchet MS" pitchFamily="34" charset="0"/>
                <a:cs typeface="Times New Roman" pitchFamily="18" charset="0"/>
              </a:rPr>
              <a:t> adalah proses negosiasi menghasilkan sebuah kesepakatan yang berkualitas dan memberikan kepuasan dari semua pihak.</a:t>
            </a:r>
            <a:endParaRPr lang="en-US" smtClean="0">
              <a:solidFill>
                <a:srgbClr val="000000"/>
              </a:solidFill>
              <a:cs typeface="Times New Roman" pitchFamily="18" charset="0"/>
            </a:endParaRPr>
          </a:p>
          <a:p>
            <a:pPr algn="just" eaLnBrk="1" hangingPunct="1"/>
            <a:r>
              <a:rPr lang="en-US" i="1" smtClean="0">
                <a:solidFill>
                  <a:srgbClr val="000000"/>
                </a:solidFill>
                <a:latin typeface="Trebuchet MS" pitchFamily="34" charset="0"/>
                <a:cs typeface="Times New Roman" pitchFamily="18" charset="0"/>
              </a:rPr>
              <a:t>Efficiency</a:t>
            </a:r>
            <a:r>
              <a:rPr lang="en-US" smtClean="0">
                <a:solidFill>
                  <a:srgbClr val="000000"/>
                </a:solidFill>
                <a:latin typeface="Trebuchet MS" pitchFamily="34" charset="0"/>
                <a:cs typeface="Times New Roman" pitchFamily="18" charset="0"/>
              </a:rPr>
              <a:t> di mana proses negosiasi tidak menghabiskan waktu and biaya yang tinggi. dan</a:t>
            </a:r>
            <a:endParaRPr lang="en-US" smtClean="0">
              <a:solidFill>
                <a:srgbClr val="000000"/>
              </a:solidFill>
              <a:cs typeface="Times New Roman" pitchFamily="18" charset="0"/>
            </a:endParaRPr>
          </a:p>
          <a:p>
            <a:pPr algn="just" eaLnBrk="1" hangingPunct="1"/>
            <a:r>
              <a:rPr lang="en-US" i="1" smtClean="0">
                <a:solidFill>
                  <a:srgbClr val="000000"/>
                </a:solidFill>
                <a:latin typeface="Trebuchet MS" pitchFamily="34" charset="0"/>
                <a:cs typeface="Times New Roman" pitchFamily="18" charset="0"/>
              </a:rPr>
              <a:t>Harmony adalah </a:t>
            </a:r>
            <a:r>
              <a:rPr lang="en-US" smtClean="0">
                <a:solidFill>
                  <a:srgbClr val="000000"/>
                </a:solidFill>
                <a:latin typeface="Trebuchet MS" pitchFamily="34" charset="0"/>
                <a:cs typeface="Times New Roman" pitchFamily="18" charset="0"/>
              </a:rPr>
              <a:t>proses negosiasi harus tetap bisa mempertahankan hubungan yang baik di antara individu yang sedang melakukan negosiasi</a:t>
            </a:r>
            <a:r>
              <a:rPr lang="en-US" smtClean="0">
                <a:solidFill>
                  <a:srgbClr val="000000"/>
                </a:solidFill>
                <a:cs typeface="Times New Roman" pitchFamily="18" charset="0"/>
              </a:rPr>
              <a:t>.</a:t>
            </a:r>
          </a:p>
          <a:p>
            <a:pPr eaLnBrk="1" hangingPunct="1"/>
            <a:endParaRPr lang="en-US" sz="2000" smtClean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undamentals of Organizational Behavior 3e">
  <a:themeElements>
    <a:clrScheme name="Fundamentals of Organizational Behavior 3e 2">
      <a:dk1>
        <a:srgbClr val="000000"/>
      </a:dk1>
      <a:lt1>
        <a:srgbClr val="FFFFFF"/>
      </a:lt1>
      <a:dk2>
        <a:srgbClr val="003300"/>
      </a:dk2>
      <a:lt2>
        <a:srgbClr val="5F5F5F"/>
      </a:lt2>
      <a:accent1>
        <a:srgbClr val="009900"/>
      </a:accent1>
      <a:accent2>
        <a:srgbClr val="CC9900"/>
      </a:accent2>
      <a:accent3>
        <a:srgbClr val="FFFFFF"/>
      </a:accent3>
      <a:accent4>
        <a:srgbClr val="000000"/>
      </a:accent4>
      <a:accent5>
        <a:srgbClr val="AACAAA"/>
      </a:accent5>
      <a:accent6>
        <a:srgbClr val="B98A00"/>
      </a:accent6>
      <a:hlink>
        <a:srgbClr val="FF3300"/>
      </a:hlink>
      <a:folHlink>
        <a:srgbClr val="663300"/>
      </a:folHlink>
    </a:clrScheme>
    <a:fontScheme name="Fundamentals of Organizational Behavior 3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Fundamentals of Organizational Behavior 3e 1">
        <a:dk1>
          <a:srgbClr val="000000"/>
        </a:dk1>
        <a:lt1>
          <a:srgbClr val="FFFFFF"/>
        </a:lt1>
        <a:dk2>
          <a:srgbClr val="396F39"/>
        </a:dk2>
        <a:lt2>
          <a:srgbClr val="FFCC00"/>
        </a:lt2>
        <a:accent1>
          <a:srgbClr val="009900"/>
        </a:accent1>
        <a:accent2>
          <a:srgbClr val="CC9900"/>
        </a:accent2>
        <a:accent3>
          <a:srgbClr val="AEBBAE"/>
        </a:accent3>
        <a:accent4>
          <a:srgbClr val="DADADA"/>
        </a:accent4>
        <a:accent5>
          <a:srgbClr val="AACAAA"/>
        </a:accent5>
        <a:accent6>
          <a:srgbClr val="B98A00"/>
        </a:accent6>
        <a:hlink>
          <a:srgbClr val="FF3300"/>
        </a:hlink>
        <a:folHlink>
          <a:srgbClr val="66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undamentals of Organizational Behavior 3e 2">
        <a:dk1>
          <a:srgbClr val="000000"/>
        </a:dk1>
        <a:lt1>
          <a:srgbClr val="FFFFFF"/>
        </a:lt1>
        <a:dk2>
          <a:srgbClr val="003300"/>
        </a:dk2>
        <a:lt2>
          <a:srgbClr val="5F5F5F"/>
        </a:lt2>
        <a:accent1>
          <a:srgbClr val="0099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AACAAA"/>
        </a:accent5>
        <a:accent6>
          <a:srgbClr val="B98A00"/>
        </a:accent6>
        <a:hlink>
          <a:srgbClr val="FF3300"/>
        </a:hlink>
        <a:folHlink>
          <a:srgbClr val="66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ndamentals of Organizational Behavior 3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ndamentals of Organizational Behavior 3e 4">
        <a:dk1>
          <a:srgbClr val="000000"/>
        </a:dk1>
        <a:lt1>
          <a:srgbClr val="FFFFFF"/>
        </a:lt1>
        <a:dk2>
          <a:srgbClr val="FF0000"/>
        </a:dk2>
        <a:lt2>
          <a:srgbClr val="800000"/>
        </a:lt2>
        <a:accent1>
          <a:srgbClr val="008000"/>
        </a:accent1>
        <a:accent2>
          <a:srgbClr val="FF9900"/>
        </a:accent2>
        <a:accent3>
          <a:srgbClr val="FFFFFF"/>
        </a:accent3>
        <a:accent4>
          <a:srgbClr val="000000"/>
        </a:accent4>
        <a:accent5>
          <a:srgbClr val="AAC0AA"/>
        </a:accent5>
        <a:accent6>
          <a:srgbClr val="E78A00"/>
        </a:accent6>
        <a:hlink>
          <a:srgbClr val="CC3300"/>
        </a:hlink>
        <a:folHlink>
          <a:srgbClr val="6633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Fundamentals of Organizational Behavior 3e</Template>
  <TotalTime>1192</TotalTime>
  <Words>653</Words>
  <Application>Microsoft Office PowerPoint</Application>
  <PresentationFormat>On-screen Show (4:3)</PresentationFormat>
  <Paragraphs>123</Paragraphs>
  <Slides>13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Fundamentals of Organizational Behavior 3e</vt:lpstr>
      <vt:lpstr>KONFLIK DAN NEGOSIASI</vt:lpstr>
      <vt:lpstr>Conflict and Negotiation</vt:lpstr>
      <vt:lpstr>Empat tingkatan Konflik dalam Organisasi :</vt:lpstr>
      <vt:lpstr>Tahap-tahap munculnya Konflik (Dimodifikasi Pondy”s Models)</vt:lpstr>
      <vt:lpstr>ADA TIGA PANDANGAN TENTANG KONFLIK</vt:lpstr>
      <vt:lpstr>2 MACAM AKIBAT KONFLIK</vt:lpstr>
      <vt:lpstr>Negosiasi</vt:lpstr>
      <vt:lpstr> Hal-hal yang Harus dihindari dalam Negoisasi</vt:lpstr>
      <vt:lpstr>Syarat-syarat Negoisasi Berjalan efektif</vt:lpstr>
      <vt:lpstr>Strategi Umum dalam Negosiasi R.J. Lewicki &amp; J.A. Litner dalam Robbins (2001 :155)</vt:lpstr>
      <vt:lpstr>Proses Perundingan</vt:lpstr>
      <vt:lpstr>STRATEGI NEGOSIASI INTERAKTIF</vt:lpstr>
      <vt:lpstr>KEGAGALAN MENANGANI KONFLIK</vt:lpstr>
    </vt:vector>
  </TitlesOfParts>
  <Manager>Judy O'Neill</Manager>
  <Company>South-Western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Fundamentals of Organizational Behavior 3e. - DuBrin</dc:title>
  <dc:subject>Chapter 8</dc:subject>
  <dc:creator>Charlie Cook, University of West Alabama</dc:creator>
  <cp:lastModifiedBy>Phantom Assassin</cp:lastModifiedBy>
  <cp:revision>44</cp:revision>
  <dcterms:created xsi:type="dcterms:W3CDTF">2003-10-22T05:00:07Z</dcterms:created>
  <dcterms:modified xsi:type="dcterms:W3CDTF">2013-03-21T01:22:11Z</dcterms:modified>
</cp:coreProperties>
</file>