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5"/>
  </p:notesMasterIdLst>
  <p:handoutMasterIdLst>
    <p:handoutMasterId r:id="rId26"/>
  </p:handoutMasterIdLst>
  <p:sldIdLst>
    <p:sldId id="417" r:id="rId2"/>
    <p:sldId id="346" r:id="rId3"/>
    <p:sldId id="397" r:id="rId4"/>
    <p:sldId id="385" r:id="rId5"/>
    <p:sldId id="386" r:id="rId6"/>
    <p:sldId id="398" r:id="rId7"/>
    <p:sldId id="399" r:id="rId8"/>
    <p:sldId id="400" r:id="rId9"/>
    <p:sldId id="401" r:id="rId10"/>
    <p:sldId id="402" r:id="rId11"/>
    <p:sldId id="405" r:id="rId12"/>
    <p:sldId id="404" r:id="rId13"/>
    <p:sldId id="406" r:id="rId14"/>
    <p:sldId id="407" r:id="rId15"/>
    <p:sldId id="408" r:id="rId16"/>
    <p:sldId id="409" r:id="rId17"/>
    <p:sldId id="410" r:id="rId18"/>
    <p:sldId id="411" r:id="rId19"/>
    <p:sldId id="412" r:id="rId20"/>
    <p:sldId id="413" r:id="rId21"/>
    <p:sldId id="414" r:id="rId22"/>
    <p:sldId id="415" r:id="rId23"/>
    <p:sldId id="416" r:id="rId24"/>
  </p:sldIdLst>
  <p:sldSz cx="9144000" cy="6858000" type="screen4x3"/>
  <p:notesSz cx="6858000" cy="9144000"/>
  <p:kinsoku lang="ja-JP" invalStChars="????ｷ????????????樗????&gt;ｻ???ｰ・??????????????????????????!%),.:;?]}????????????????" invalEndChars="蒼????&lt;ｫ?????$([\{??"/>
  <p:defaultTextStyle>
    <a:defPPr>
      <a:defRPr lang="en-US"/>
    </a:defPPr>
    <a:lvl1pPr algn="ctr" rtl="0" eaLnBrk="0" fontAlgn="base" hangingPunct="0">
      <a:spcBef>
        <a:spcPct val="0"/>
      </a:spcBef>
      <a:spcAft>
        <a:spcPct val="0"/>
      </a:spcAft>
      <a:defRPr sz="3200" b="1" kern="1200">
        <a:solidFill>
          <a:schemeClr val="bg1"/>
        </a:solidFill>
        <a:latin typeface="Arial" pitchFamily="34" charset="0"/>
        <a:ea typeface="+mn-ea"/>
        <a:cs typeface="+mn-cs"/>
      </a:defRPr>
    </a:lvl1pPr>
    <a:lvl2pPr marL="457200" algn="ctr" rtl="0" eaLnBrk="0" fontAlgn="base" hangingPunct="0">
      <a:spcBef>
        <a:spcPct val="0"/>
      </a:spcBef>
      <a:spcAft>
        <a:spcPct val="0"/>
      </a:spcAft>
      <a:defRPr sz="3200" b="1" kern="1200">
        <a:solidFill>
          <a:schemeClr val="bg1"/>
        </a:solidFill>
        <a:latin typeface="Arial" pitchFamily="34" charset="0"/>
        <a:ea typeface="+mn-ea"/>
        <a:cs typeface="+mn-cs"/>
      </a:defRPr>
    </a:lvl2pPr>
    <a:lvl3pPr marL="914400" algn="ctr" rtl="0" eaLnBrk="0" fontAlgn="base" hangingPunct="0">
      <a:spcBef>
        <a:spcPct val="0"/>
      </a:spcBef>
      <a:spcAft>
        <a:spcPct val="0"/>
      </a:spcAft>
      <a:defRPr sz="3200" b="1" kern="1200">
        <a:solidFill>
          <a:schemeClr val="bg1"/>
        </a:solidFill>
        <a:latin typeface="Arial" pitchFamily="34" charset="0"/>
        <a:ea typeface="+mn-ea"/>
        <a:cs typeface="+mn-cs"/>
      </a:defRPr>
    </a:lvl3pPr>
    <a:lvl4pPr marL="1371600" algn="ctr" rtl="0" eaLnBrk="0" fontAlgn="base" hangingPunct="0">
      <a:spcBef>
        <a:spcPct val="0"/>
      </a:spcBef>
      <a:spcAft>
        <a:spcPct val="0"/>
      </a:spcAft>
      <a:defRPr sz="3200" b="1" kern="1200">
        <a:solidFill>
          <a:schemeClr val="bg1"/>
        </a:solidFill>
        <a:latin typeface="Arial" pitchFamily="34" charset="0"/>
        <a:ea typeface="+mn-ea"/>
        <a:cs typeface="+mn-cs"/>
      </a:defRPr>
    </a:lvl4pPr>
    <a:lvl5pPr marL="1828800" algn="ctr" rtl="0" eaLnBrk="0" fontAlgn="base" hangingPunct="0">
      <a:spcBef>
        <a:spcPct val="0"/>
      </a:spcBef>
      <a:spcAft>
        <a:spcPct val="0"/>
      </a:spcAft>
      <a:defRPr sz="3200" b="1" kern="1200">
        <a:solidFill>
          <a:schemeClr val="bg1"/>
        </a:solidFill>
        <a:latin typeface="Arial" pitchFamily="34" charset="0"/>
        <a:ea typeface="+mn-ea"/>
        <a:cs typeface="+mn-cs"/>
      </a:defRPr>
    </a:lvl5pPr>
    <a:lvl6pPr marL="2286000" algn="l" defTabSz="914400" rtl="0" eaLnBrk="1" latinLnBrk="0" hangingPunct="1">
      <a:defRPr sz="3200" b="1" kern="1200">
        <a:solidFill>
          <a:schemeClr val="bg1"/>
        </a:solidFill>
        <a:latin typeface="Arial" pitchFamily="34" charset="0"/>
        <a:ea typeface="+mn-ea"/>
        <a:cs typeface="+mn-cs"/>
      </a:defRPr>
    </a:lvl6pPr>
    <a:lvl7pPr marL="2743200" algn="l" defTabSz="914400" rtl="0" eaLnBrk="1" latinLnBrk="0" hangingPunct="1">
      <a:defRPr sz="3200" b="1" kern="1200">
        <a:solidFill>
          <a:schemeClr val="bg1"/>
        </a:solidFill>
        <a:latin typeface="Arial" pitchFamily="34" charset="0"/>
        <a:ea typeface="+mn-ea"/>
        <a:cs typeface="+mn-cs"/>
      </a:defRPr>
    </a:lvl7pPr>
    <a:lvl8pPr marL="3200400" algn="l" defTabSz="914400" rtl="0" eaLnBrk="1" latinLnBrk="0" hangingPunct="1">
      <a:defRPr sz="3200" b="1" kern="1200">
        <a:solidFill>
          <a:schemeClr val="bg1"/>
        </a:solidFill>
        <a:latin typeface="Arial" pitchFamily="34" charset="0"/>
        <a:ea typeface="+mn-ea"/>
        <a:cs typeface="+mn-cs"/>
      </a:defRPr>
    </a:lvl8pPr>
    <a:lvl9pPr marL="3657600" algn="l" defTabSz="914400" rtl="0" eaLnBrk="1" latinLnBrk="0" hangingPunct="1">
      <a:defRPr sz="3200" b="1" kern="1200">
        <a:solidFill>
          <a:schemeClr val="bg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schemeClr val="bg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a:srgbClr val="00CC00"/>
    <a:srgbClr val="33CC33"/>
    <a:srgbClr val="99FF66"/>
    <a:srgbClr val="FF0066"/>
    <a:srgbClr val="FF3399"/>
    <a:srgbClr val="33993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4" autoAdjust="0"/>
    <p:restoredTop sz="98633" autoAdjust="0"/>
  </p:normalViewPr>
  <p:slideViewPr>
    <p:cSldViewPr>
      <p:cViewPr>
        <p:scale>
          <a:sx n="50" d="100"/>
          <a:sy n="50" d="100"/>
        </p:scale>
        <p:origin x="-1008"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64"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548732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867169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29425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03000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531148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74616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941207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73386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805578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08639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640065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538418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85231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39220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494926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395971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557593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06873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79889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79626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81363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84808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957993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16847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58067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6019800"/>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304800" y="152400"/>
            <a:ext cx="62484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685800" y="16764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764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152400"/>
            <a:ext cx="8534400" cy="1143000"/>
          </a:xfrm>
          <a:prstGeom prst="rect">
            <a:avLst/>
          </a:prstGeom>
          <a:noFill/>
          <a:ln w="9525">
            <a:noFill/>
            <a:miter lim="800000"/>
            <a:headEnd/>
            <a:tailEnd/>
          </a:ln>
          <a:effectLst/>
        </p:spPr>
        <p:txBody>
          <a:bodyPr vert="horz" wrap="square" lIns="90488" tIns="44450" rIns="90488" bIns="44450" numCol="1" anchor="ctr" anchorCtr="1"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4958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ChangeArrowheads="1"/>
          </p:cNvSpPr>
          <p:nvPr/>
        </p:nvSpPr>
        <p:spPr bwMode="auto">
          <a:xfrm>
            <a:off x="7162800" y="6400800"/>
            <a:ext cx="1905000" cy="457200"/>
          </a:xfrm>
          <a:prstGeom prst="rect">
            <a:avLst/>
          </a:prstGeom>
          <a:noFill/>
          <a:ln w="9525">
            <a:noFill/>
            <a:miter lim="800000"/>
            <a:headEnd/>
            <a:tailEnd/>
          </a:ln>
          <a:effectLst/>
        </p:spPr>
        <p:txBody>
          <a:bodyPr lIns="90488" tIns="44450" rIns="90488" bIns="44450"/>
          <a:lstStyle/>
          <a:p>
            <a:pPr algn="r"/>
            <a:r>
              <a:rPr lang="en-US" sz="1400">
                <a:solidFill>
                  <a:schemeClr val="tx2"/>
                </a:solidFill>
              </a:rPr>
              <a:t>1-</a:t>
            </a:r>
            <a:fld id="{2D425205-39A5-4D9A-8896-61F954B09254}" type="slidenum">
              <a:rPr lang="en-US" sz="1400">
                <a:solidFill>
                  <a:schemeClr val="tx2"/>
                </a:solidFill>
              </a:rPr>
              <a:pPr algn="r"/>
              <a:t>‹#›</a:t>
            </a:fld>
            <a:endParaRPr lang="en-US" sz="1400">
              <a:solidFill>
                <a:schemeClr val="tx2"/>
              </a:solidFill>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0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chemeClr val="tx2"/>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sz="4000" b="1">
          <a:solidFill>
            <a:schemeClr val="tx2"/>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sz="4000" b="1">
          <a:solidFill>
            <a:schemeClr val="tx2"/>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sz="4000" b="1">
          <a:solidFill>
            <a:schemeClr val="tx2"/>
          </a:solidFill>
          <a:effectLst>
            <a:outerShdw blurRad="38100" dist="38100" dir="2700000" algn="tl">
              <a:srgbClr val="C0C0C0"/>
            </a:outerShdw>
          </a:effectLst>
          <a:latin typeface="Times New Roman" pitchFamily="18" charset="0"/>
        </a:defRPr>
      </a:lvl5pPr>
      <a:lvl6pPr marL="457200" algn="ctr" rtl="0" eaLnBrk="0" fontAlgn="base" hangingPunct="0">
        <a:spcBef>
          <a:spcPct val="0"/>
        </a:spcBef>
        <a:spcAft>
          <a:spcPct val="0"/>
        </a:spcAft>
        <a:defRPr sz="4000" b="1">
          <a:solidFill>
            <a:schemeClr val="tx2"/>
          </a:solidFill>
          <a:effectLst>
            <a:outerShdw blurRad="38100" dist="38100" dir="2700000" algn="tl">
              <a:srgbClr val="C0C0C0"/>
            </a:outerShdw>
          </a:effectLst>
          <a:latin typeface="Times New Roman" pitchFamily="18" charset="0"/>
        </a:defRPr>
      </a:lvl6pPr>
      <a:lvl7pPr marL="914400" algn="ctr" rtl="0" eaLnBrk="0" fontAlgn="base" hangingPunct="0">
        <a:spcBef>
          <a:spcPct val="0"/>
        </a:spcBef>
        <a:spcAft>
          <a:spcPct val="0"/>
        </a:spcAft>
        <a:defRPr sz="4000" b="1">
          <a:solidFill>
            <a:schemeClr val="tx2"/>
          </a:solidFill>
          <a:effectLst>
            <a:outerShdw blurRad="38100" dist="38100" dir="2700000" algn="tl">
              <a:srgbClr val="C0C0C0"/>
            </a:outerShdw>
          </a:effectLst>
          <a:latin typeface="Times New Roman" pitchFamily="18" charset="0"/>
        </a:defRPr>
      </a:lvl7pPr>
      <a:lvl8pPr marL="1371600" algn="ctr" rtl="0" eaLnBrk="0" fontAlgn="base" hangingPunct="0">
        <a:spcBef>
          <a:spcPct val="0"/>
        </a:spcBef>
        <a:spcAft>
          <a:spcPct val="0"/>
        </a:spcAft>
        <a:defRPr sz="4000" b="1">
          <a:solidFill>
            <a:schemeClr val="tx2"/>
          </a:solidFill>
          <a:effectLst>
            <a:outerShdw blurRad="38100" dist="38100" dir="2700000" algn="tl">
              <a:srgbClr val="C0C0C0"/>
            </a:outerShdw>
          </a:effectLst>
          <a:latin typeface="Times New Roman" pitchFamily="18" charset="0"/>
        </a:defRPr>
      </a:lvl8pPr>
      <a:lvl9pPr marL="1828800" algn="ctr" rtl="0" eaLnBrk="0" fontAlgn="base" hangingPunct="0">
        <a:spcBef>
          <a:spcPct val="0"/>
        </a:spcBef>
        <a:spcAft>
          <a:spcPct val="0"/>
        </a:spcAft>
        <a:defRPr sz="4000" b="1">
          <a:solidFill>
            <a:schemeClr val="tx2"/>
          </a:solidFill>
          <a:effectLst>
            <a:outerShdw blurRad="38100" dist="38100" dir="2700000" algn="tl">
              <a:srgbClr val="C0C0C0"/>
            </a:outerShdw>
          </a:effectLst>
          <a:latin typeface="Times New Roman" pitchFamily="18" charset="0"/>
        </a:defRPr>
      </a:lvl9pPr>
    </p:titleStyle>
    <p:bodyStyle>
      <a:lvl1pPr marL="457200" indent="-457200" algn="l" rtl="0" eaLnBrk="0" fontAlgn="base" hangingPunct="0">
        <a:spcBef>
          <a:spcPct val="20000"/>
        </a:spcBef>
        <a:spcAft>
          <a:spcPct val="0"/>
        </a:spcAft>
        <a:buClr>
          <a:schemeClr val="accent1"/>
        </a:buClr>
        <a:buSzPct val="84000"/>
        <a:buFont typeface="Monotype Sorts" charset="2"/>
        <a:buChar char="v"/>
        <a:defRPr sz="3200" b="1">
          <a:solidFill>
            <a:srgbClr val="FFFFCC"/>
          </a:solidFill>
          <a:effectLst>
            <a:outerShdw blurRad="38100" dist="38100" dir="2700000" algn="tl">
              <a:srgbClr val="C0C0C0"/>
            </a:outerShdw>
          </a:effectLst>
          <a:latin typeface="+mn-lt"/>
          <a:ea typeface="+mn-ea"/>
          <a:cs typeface="+mn-cs"/>
        </a:defRPr>
      </a:lvl1pPr>
      <a:lvl2pPr marL="857250" indent="-285750" algn="l" rtl="0" eaLnBrk="0" fontAlgn="base" hangingPunct="0">
        <a:spcBef>
          <a:spcPct val="20000"/>
        </a:spcBef>
        <a:spcAft>
          <a:spcPct val="0"/>
        </a:spcAft>
        <a:buClr>
          <a:schemeClr val="accent1"/>
        </a:buClr>
        <a:buSzPct val="75000"/>
        <a:buFont typeface="Marlett" pitchFamily="2" charset="2"/>
        <a:buChar char="v"/>
        <a:defRPr sz="2800" b="1" i="1">
          <a:solidFill>
            <a:srgbClr val="FFFFCC"/>
          </a:solidFill>
          <a:effectLst>
            <a:outerShdw blurRad="38100" dist="38100" dir="2700000" algn="tl">
              <a:srgbClr val="C0C0C0"/>
            </a:outerShdw>
          </a:effectLst>
          <a:latin typeface="+mn-lt"/>
        </a:defRPr>
      </a:lvl2pPr>
      <a:lvl3pPr marL="1200150" indent="-228600" algn="l" rtl="0" eaLnBrk="0" fontAlgn="base" hangingPunct="0">
        <a:spcBef>
          <a:spcPct val="20000"/>
        </a:spcBef>
        <a:spcAft>
          <a:spcPct val="0"/>
        </a:spcAft>
        <a:buClr>
          <a:schemeClr val="accent1"/>
        </a:buClr>
        <a:buFont typeface="Wingdings 2" pitchFamily="18" charset="2"/>
        <a:buChar char="®"/>
        <a:defRPr sz="2000" b="1">
          <a:solidFill>
            <a:srgbClr val="FFFFCC"/>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b="1">
          <a:solidFill>
            <a:srgbClr val="FFFFCC"/>
          </a:solidFill>
          <a:effectLst>
            <a:outerShdw blurRad="38100" dist="38100" dir="2700000" algn="tl">
              <a:srgbClr val="C0C0C0"/>
            </a:outerShdw>
          </a:effectLst>
          <a:latin typeface="+mj-lt"/>
        </a:defRPr>
      </a:lvl4pPr>
      <a:lvl5pPr marL="2057400" indent="-228600" algn="l" rtl="0" eaLnBrk="0" fontAlgn="base" hangingPunct="0">
        <a:spcBef>
          <a:spcPct val="20000"/>
        </a:spcBef>
        <a:spcAft>
          <a:spcPct val="0"/>
        </a:spcAft>
        <a:buChar char="»"/>
        <a:defRPr b="1">
          <a:solidFill>
            <a:srgbClr val="FFFFCC"/>
          </a:solidFill>
          <a:effectLst>
            <a:outerShdw blurRad="38100" dist="38100" dir="2700000" algn="tl">
              <a:srgbClr val="C0C0C0"/>
            </a:outerShdw>
          </a:effectLst>
          <a:latin typeface="+mj-lt"/>
        </a:defRPr>
      </a:lvl5pPr>
      <a:lvl6pPr marL="2514600" indent="-228600" algn="l" rtl="0" eaLnBrk="0" fontAlgn="base" hangingPunct="0">
        <a:spcBef>
          <a:spcPct val="20000"/>
        </a:spcBef>
        <a:spcAft>
          <a:spcPct val="0"/>
        </a:spcAft>
        <a:buChar char="»"/>
        <a:defRPr b="1">
          <a:solidFill>
            <a:srgbClr val="FFFFCC"/>
          </a:solidFill>
          <a:effectLst>
            <a:outerShdw blurRad="38100" dist="38100" dir="2700000" algn="tl">
              <a:srgbClr val="C0C0C0"/>
            </a:outerShdw>
          </a:effectLst>
          <a:latin typeface="+mj-lt"/>
        </a:defRPr>
      </a:lvl6pPr>
      <a:lvl7pPr marL="2971800" indent="-228600" algn="l" rtl="0" eaLnBrk="0" fontAlgn="base" hangingPunct="0">
        <a:spcBef>
          <a:spcPct val="20000"/>
        </a:spcBef>
        <a:spcAft>
          <a:spcPct val="0"/>
        </a:spcAft>
        <a:buChar char="»"/>
        <a:defRPr b="1">
          <a:solidFill>
            <a:srgbClr val="FFFFCC"/>
          </a:solidFill>
          <a:effectLst>
            <a:outerShdw blurRad="38100" dist="38100" dir="2700000" algn="tl">
              <a:srgbClr val="C0C0C0"/>
            </a:outerShdw>
          </a:effectLst>
          <a:latin typeface="+mj-lt"/>
        </a:defRPr>
      </a:lvl7pPr>
      <a:lvl8pPr marL="3429000" indent="-228600" algn="l" rtl="0" eaLnBrk="0" fontAlgn="base" hangingPunct="0">
        <a:spcBef>
          <a:spcPct val="20000"/>
        </a:spcBef>
        <a:spcAft>
          <a:spcPct val="0"/>
        </a:spcAft>
        <a:buChar char="»"/>
        <a:defRPr b="1">
          <a:solidFill>
            <a:srgbClr val="FFFFCC"/>
          </a:solidFill>
          <a:effectLst>
            <a:outerShdw blurRad="38100" dist="38100" dir="2700000" algn="tl">
              <a:srgbClr val="C0C0C0"/>
            </a:outerShdw>
          </a:effectLst>
          <a:latin typeface="+mj-lt"/>
        </a:defRPr>
      </a:lvl8pPr>
      <a:lvl9pPr marL="3886200" indent="-228600" algn="l" rtl="0" eaLnBrk="0" fontAlgn="base" hangingPunct="0">
        <a:spcBef>
          <a:spcPct val="20000"/>
        </a:spcBef>
        <a:spcAft>
          <a:spcPct val="0"/>
        </a:spcAft>
        <a:buChar char="»"/>
        <a:defRPr b="1">
          <a:solidFill>
            <a:srgbClr val="FFFFCC"/>
          </a:solidFill>
          <a:effectLst>
            <a:outerShdw blurRad="38100" dist="38100" dir="2700000" algn="tl">
              <a:srgbClr val="C0C0C0"/>
            </a:outerShdw>
          </a:effectLst>
          <a:latin typeface="+mj-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a:defRPr/>
            </a:pPr>
            <a:r>
              <a:rPr lang="id-ID" sz="3400" smtClean="0">
                <a:solidFill>
                  <a:srgbClr val="996633"/>
                </a:solidFill>
                <a:latin typeface="Tahoma" pitchFamily="34" charset="0"/>
              </a:rPr>
              <a:t>DESAIN DAN STRUKTUR </a:t>
            </a:r>
            <a:r>
              <a:rPr lang="id-ID" sz="3400" dirty="0" smtClean="0">
                <a:solidFill>
                  <a:srgbClr val="996633"/>
                </a:solidFill>
                <a:latin typeface="Tahoma" pitchFamily="34" charset="0"/>
              </a:rPr>
              <a:t>ORGANISASI</a:t>
            </a:r>
            <a:endParaRPr lang="en-US" sz="3400" dirty="0">
              <a:solidFill>
                <a:srgbClr val="996633"/>
              </a:solidFill>
              <a:latin typeface="Tahoma" pitchFamily="34" charset="0"/>
            </a:endParaRPr>
          </a:p>
        </p:txBody>
      </p:sp>
      <p:sp>
        <p:nvSpPr>
          <p:cNvPr id="83972" name="Rectangle 4"/>
          <p:cNvSpPr>
            <a:spLocks noChangeArrowheads="1"/>
          </p:cNvSpPr>
          <p:nvPr/>
        </p:nvSpPr>
        <p:spPr bwMode="auto">
          <a:xfrm>
            <a:off x="1576388" y="4629150"/>
            <a:ext cx="6400800" cy="1752600"/>
          </a:xfrm>
          <a:prstGeom prst="rect">
            <a:avLst/>
          </a:prstGeom>
          <a:noFill/>
          <a:ln w="9525">
            <a:noFill/>
            <a:miter lim="800000"/>
            <a:headEnd/>
            <a:tailEnd/>
          </a:ln>
          <a:effectLst/>
        </p:spPr>
        <p:txBody>
          <a:bodyPr/>
          <a:lstStyle/>
          <a:p>
            <a:pPr marL="342900" indent="-342900" eaLnBrk="1" hangingPunct="1">
              <a:lnSpc>
                <a:spcPct val="80000"/>
              </a:lnSpc>
              <a:spcBef>
                <a:spcPct val="20000"/>
              </a:spcBef>
              <a:buClr>
                <a:schemeClr val="hlink"/>
              </a:buClr>
              <a:defRPr/>
            </a:pPr>
            <a:r>
              <a:rPr lang="en-US" sz="2400" dirty="0">
                <a:solidFill>
                  <a:srgbClr val="996633"/>
                </a:solidFill>
                <a:effectLst>
                  <a:outerShdw blurRad="38100" dist="38100" dir="2700000" algn="tl">
                    <a:srgbClr val="000000"/>
                  </a:outerShdw>
                </a:effectLst>
              </a:rPr>
              <a:t>Program </a:t>
            </a:r>
            <a:r>
              <a:rPr lang="en-US" sz="2400" dirty="0" err="1">
                <a:solidFill>
                  <a:srgbClr val="996633"/>
                </a:solidFill>
                <a:effectLst>
                  <a:outerShdw blurRad="38100" dist="38100" dir="2700000" algn="tl">
                    <a:srgbClr val="000000"/>
                  </a:outerShdw>
                </a:effectLst>
              </a:rPr>
              <a:t>Studi</a:t>
            </a:r>
            <a:r>
              <a:rPr lang="en-US" sz="2400" dirty="0">
                <a:solidFill>
                  <a:srgbClr val="996633"/>
                </a:solidFill>
                <a:effectLst>
                  <a:outerShdw blurRad="38100" dist="38100" dir="2700000" algn="tl">
                    <a:srgbClr val="000000"/>
                  </a:outerShdw>
                </a:effectLst>
              </a:rPr>
              <a:t> </a:t>
            </a:r>
            <a:r>
              <a:rPr lang="en-US" sz="2400" dirty="0" err="1">
                <a:solidFill>
                  <a:srgbClr val="996633"/>
                </a:solidFill>
                <a:effectLst>
                  <a:outerShdw blurRad="38100" dist="38100" dir="2700000" algn="tl">
                    <a:srgbClr val="000000"/>
                  </a:outerShdw>
                </a:effectLst>
              </a:rPr>
              <a:t>Sistem</a:t>
            </a:r>
            <a:r>
              <a:rPr lang="en-US" sz="2400" dirty="0">
                <a:solidFill>
                  <a:srgbClr val="996633"/>
                </a:solidFill>
                <a:effectLst>
                  <a:outerShdw blurRad="38100" dist="38100" dir="2700000" algn="tl">
                    <a:srgbClr val="000000"/>
                  </a:outerShdw>
                </a:effectLst>
              </a:rPr>
              <a:t> </a:t>
            </a:r>
            <a:r>
              <a:rPr lang="en-US" sz="2400" dirty="0" err="1">
                <a:solidFill>
                  <a:srgbClr val="996633"/>
                </a:solidFill>
                <a:effectLst>
                  <a:outerShdw blurRad="38100" dist="38100" dir="2700000" algn="tl">
                    <a:srgbClr val="000000"/>
                  </a:outerShdw>
                </a:effectLst>
              </a:rPr>
              <a:t>Informasi</a:t>
            </a:r>
            <a:endParaRPr lang="en-US" sz="2400">
              <a:solidFill>
                <a:srgbClr val="996633"/>
              </a:solidFill>
              <a:effectLst>
                <a:outerShdw blurRad="38100" dist="38100" dir="2700000" algn="tl">
                  <a:srgbClr val="000000"/>
                </a:outerShdw>
              </a:effectLst>
            </a:endParaRPr>
          </a:p>
          <a:p>
            <a:pPr marL="342900" indent="-342900" algn="ctr" eaLnBrk="1" hangingPunct="1">
              <a:lnSpc>
                <a:spcPct val="80000"/>
              </a:lnSpc>
              <a:spcBef>
                <a:spcPct val="20000"/>
              </a:spcBef>
              <a:buClr>
                <a:schemeClr val="hlink"/>
              </a:buClr>
              <a:defRPr/>
            </a:pPr>
            <a:r>
              <a:rPr lang="en-US" sz="2400" b="1" smtClean="0">
                <a:solidFill>
                  <a:srgbClr val="996633"/>
                </a:solidFill>
                <a:effectLst>
                  <a:outerShdw blurRad="38100" dist="38100" dir="2700000" algn="tl">
                    <a:srgbClr val="000000"/>
                  </a:outerShdw>
                </a:effectLst>
              </a:rPr>
              <a:t>Fakultas</a:t>
            </a:r>
            <a:r>
              <a:rPr lang="en-US" sz="2400" b="1" dirty="0" smtClean="0">
                <a:solidFill>
                  <a:srgbClr val="996633"/>
                </a:solidFill>
                <a:effectLst>
                  <a:outerShdw blurRad="38100" dist="38100" dir="2700000" algn="tl">
                    <a:srgbClr val="000000"/>
                  </a:outerShdw>
                </a:effectLst>
              </a:rPr>
              <a:t> </a:t>
            </a:r>
            <a:r>
              <a:rPr lang="en-US" sz="2400" b="1" dirty="0" err="1">
                <a:solidFill>
                  <a:srgbClr val="996633"/>
                </a:solidFill>
                <a:effectLst>
                  <a:outerShdw blurRad="38100" dist="38100" dir="2700000" algn="tl">
                    <a:srgbClr val="000000"/>
                  </a:outerShdw>
                </a:effectLst>
              </a:rPr>
              <a:t>Teknik</a:t>
            </a:r>
            <a:r>
              <a:rPr lang="en-US" sz="2400" b="1" dirty="0">
                <a:solidFill>
                  <a:srgbClr val="996633"/>
                </a:solidFill>
                <a:effectLst>
                  <a:outerShdw blurRad="38100" dist="38100" dir="2700000" algn="tl">
                    <a:srgbClr val="000000"/>
                  </a:outerShdw>
                </a:effectLst>
              </a:rPr>
              <a:t> </a:t>
            </a:r>
            <a:r>
              <a:rPr lang="en-US" sz="2400" b="1" dirty="0" err="1">
                <a:solidFill>
                  <a:srgbClr val="996633"/>
                </a:solidFill>
                <a:effectLst>
                  <a:outerShdw blurRad="38100" dist="38100" dir="2700000" algn="tl">
                    <a:srgbClr val="000000"/>
                  </a:outerShdw>
                </a:effectLst>
              </a:rPr>
              <a:t>dan</a:t>
            </a:r>
            <a:r>
              <a:rPr lang="en-US" sz="2400" b="1" dirty="0">
                <a:solidFill>
                  <a:srgbClr val="996633"/>
                </a:solidFill>
                <a:effectLst>
                  <a:outerShdw blurRad="38100" dist="38100" dir="2700000" algn="tl">
                    <a:srgbClr val="000000"/>
                  </a:outerShdw>
                </a:effectLst>
              </a:rPr>
              <a:t> </a:t>
            </a:r>
            <a:r>
              <a:rPr lang="en-US" sz="2400" b="1" dirty="0" err="1">
                <a:solidFill>
                  <a:srgbClr val="996633"/>
                </a:solidFill>
                <a:effectLst>
                  <a:outerShdw blurRad="38100" dist="38100" dir="2700000" algn="tl">
                    <a:srgbClr val="000000"/>
                  </a:outerShdw>
                </a:effectLst>
              </a:rPr>
              <a:t>Ilmu</a:t>
            </a:r>
            <a:r>
              <a:rPr lang="en-US" sz="2400" b="1" dirty="0">
                <a:solidFill>
                  <a:srgbClr val="996633"/>
                </a:solidFill>
                <a:effectLst>
                  <a:outerShdw blurRad="38100" dist="38100" dir="2700000" algn="tl">
                    <a:srgbClr val="000000"/>
                  </a:outerShdw>
                </a:effectLst>
              </a:rPr>
              <a:t> </a:t>
            </a:r>
            <a:r>
              <a:rPr lang="en-US" sz="2400" b="1" dirty="0" err="1">
                <a:solidFill>
                  <a:srgbClr val="996633"/>
                </a:solidFill>
                <a:effectLst>
                  <a:outerShdw blurRad="38100" dist="38100" dir="2700000" algn="tl">
                    <a:srgbClr val="000000"/>
                  </a:outerShdw>
                </a:effectLst>
              </a:rPr>
              <a:t>Komputer</a:t>
            </a:r>
            <a:endParaRPr lang="en-US" sz="2400" b="1" dirty="0">
              <a:solidFill>
                <a:srgbClr val="996633"/>
              </a:solidFill>
              <a:effectLst>
                <a:outerShdw blurRad="38100" dist="38100" dir="2700000" algn="tl">
                  <a:srgbClr val="000000"/>
                </a:outerShdw>
              </a:effectLst>
            </a:endParaRPr>
          </a:p>
          <a:p>
            <a:pPr marL="342900" indent="-342900" algn="ctr" eaLnBrk="1" hangingPunct="1">
              <a:lnSpc>
                <a:spcPct val="80000"/>
              </a:lnSpc>
              <a:spcBef>
                <a:spcPct val="20000"/>
              </a:spcBef>
              <a:buClr>
                <a:schemeClr val="hlink"/>
              </a:buClr>
              <a:defRPr/>
            </a:pPr>
            <a:r>
              <a:rPr lang="en-US" sz="2400" b="1" dirty="0" err="1">
                <a:solidFill>
                  <a:srgbClr val="996633"/>
                </a:solidFill>
                <a:effectLst>
                  <a:outerShdw blurRad="38100" dist="38100" dir="2700000" algn="tl">
                    <a:srgbClr val="000000"/>
                  </a:outerShdw>
                </a:effectLst>
              </a:rPr>
              <a:t>Universitas</a:t>
            </a:r>
            <a:r>
              <a:rPr lang="en-US" sz="2400" b="1" dirty="0">
                <a:solidFill>
                  <a:srgbClr val="996633"/>
                </a:solidFill>
                <a:effectLst>
                  <a:outerShdw blurRad="38100" dist="38100" dir="2700000" algn="tl">
                    <a:srgbClr val="000000"/>
                  </a:outerShdw>
                </a:effectLst>
              </a:rPr>
              <a:t> </a:t>
            </a:r>
            <a:r>
              <a:rPr lang="en-US" sz="2400" b="1" dirty="0" err="1">
                <a:solidFill>
                  <a:srgbClr val="996633"/>
                </a:solidFill>
                <a:effectLst>
                  <a:outerShdw blurRad="38100" dist="38100" dir="2700000" algn="tl">
                    <a:srgbClr val="000000"/>
                  </a:outerShdw>
                </a:effectLst>
              </a:rPr>
              <a:t>Komputer</a:t>
            </a:r>
            <a:r>
              <a:rPr lang="en-US" sz="2400" b="1" dirty="0">
                <a:solidFill>
                  <a:srgbClr val="996633"/>
                </a:solidFill>
                <a:effectLst>
                  <a:outerShdw blurRad="38100" dist="38100" dir="2700000" algn="tl">
                    <a:srgbClr val="000000"/>
                  </a:outerShdw>
                </a:effectLst>
              </a:rPr>
              <a:t> Indonesia</a:t>
            </a:r>
          </a:p>
          <a:p>
            <a:pPr marL="342900" indent="-342900" algn="ctr" eaLnBrk="1" hangingPunct="1">
              <a:lnSpc>
                <a:spcPct val="80000"/>
              </a:lnSpc>
              <a:spcBef>
                <a:spcPct val="20000"/>
              </a:spcBef>
              <a:buClr>
                <a:schemeClr val="hlink"/>
              </a:buClr>
              <a:defRPr/>
            </a:pPr>
            <a:r>
              <a:rPr lang="en-US" sz="2400" b="1" dirty="0">
                <a:solidFill>
                  <a:srgbClr val="996633"/>
                </a:solidFill>
                <a:effectLst>
                  <a:outerShdw blurRad="38100" dist="38100" dir="2700000" algn="tl">
                    <a:srgbClr val="000000"/>
                  </a:outerShdw>
                </a:effectLst>
              </a:rPr>
              <a:t>Bandung </a:t>
            </a:r>
          </a:p>
          <a:p>
            <a:pPr marL="342900" indent="-342900" algn="ctr" eaLnBrk="1" hangingPunct="1">
              <a:lnSpc>
                <a:spcPct val="80000"/>
              </a:lnSpc>
              <a:spcBef>
                <a:spcPct val="20000"/>
              </a:spcBef>
              <a:buClr>
                <a:schemeClr val="hlink"/>
              </a:buClr>
              <a:defRPr/>
            </a:pPr>
            <a:r>
              <a:rPr lang="en-US" sz="2400" b="1" dirty="0">
                <a:solidFill>
                  <a:srgbClr val="996633"/>
                </a:solidFill>
                <a:effectLst>
                  <a:outerShdw blurRad="38100" dist="38100" dir="2700000" algn="tl">
                    <a:srgbClr val="000000"/>
                  </a:outerShdw>
                </a:effectLst>
              </a:rPr>
              <a:t>20</a:t>
            </a:r>
            <a:r>
              <a:rPr lang="id-ID" sz="2400" b="1" dirty="0">
                <a:solidFill>
                  <a:srgbClr val="996633"/>
                </a:solidFill>
                <a:effectLst>
                  <a:outerShdw blurRad="38100" dist="38100" dir="2700000" algn="tl">
                    <a:srgbClr val="000000"/>
                  </a:outerShdw>
                </a:effectLst>
              </a:rPr>
              <a:t>10</a:t>
            </a:r>
            <a:endParaRPr lang="en-US" sz="2400" b="1" dirty="0">
              <a:solidFill>
                <a:srgbClr val="996633"/>
              </a:solidFill>
              <a:effectLst>
                <a:outerShdw blurRad="38100" dist="38100" dir="2700000" algn="tl">
                  <a:srgbClr val="000000"/>
                </a:outerShdw>
              </a:effectLst>
            </a:endParaRPr>
          </a:p>
        </p:txBody>
      </p:sp>
      <p:pic>
        <p:nvPicPr>
          <p:cNvPr id="3077" name="Picture 6" descr="Graphic5"/>
          <p:cNvPicPr>
            <a:picLocks noChangeAspect="1" noChangeArrowheads="1"/>
          </p:cNvPicPr>
          <p:nvPr/>
        </p:nvPicPr>
        <p:blipFill>
          <a:blip r:embed="rId3" cstate="print"/>
          <a:srcRect/>
          <a:stretch>
            <a:fillRect/>
          </a:stretch>
        </p:blipFill>
        <p:spPr bwMode="auto">
          <a:xfrm>
            <a:off x="4016375" y="2708275"/>
            <a:ext cx="1584325" cy="1584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r>
              <a:rPr lang="en-US" sz="3200">
                <a:solidFill>
                  <a:srgbClr val="996633"/>
                </a:solidFill>
              </a:rPr>
              <a:t>Pilar Ketiga :</a:t>
            </a:r>
            <a:br>
              <a:rPr lang="en-US" sz="3200">
                <a:solidFill>
                  <a:srgbClr val="996633"/>
                </a:solidFill>
              </a:rPr>
            </a:br>
            <a:r>
              <a:rPr lang="en-US" sz="3200">
                <a:solidFill>
                  <a:srgbClr val="996633"/>
                </a:solidFill>
              </a:rPr>
              <a:t>Penentuan  Relasi   antar   bagian   dalam  </a:t>
            </a:r>
            <a:br>
              <a:rPr lang="en-US" sz="3200">
                <a:solidFill>
                  <a:srgbClr val="996633"/>
                </a:solidFill>
              </a:rPr>
            </a:br>
            <a:r>
              <a:rPr lang="en-US" sz="3200">
                <a:solidFill>
                  <a:srgbClr val="996633"/>
                </a:solidFill>
              </a:rPr>
              <a:t>Organisasi (</a:t>
            </a:r>
            <a:r>
              <a:rPr lang="en-US" sz="3200" i="1">
                <a:solidFill>
                  <a:srgbClr val="996633"/>
                </a:solidFill>
              </a:rPr>
              <a:t>Hierarchy</a:t>
            </a:r>
            <a:r>
              <a:rPr lang="en-US" sz="3200">
                <a:solidFill>
                  <a:srgbClr val="996633"/>
                </a:solidFill>
              </a:rPr>
              <a:t>)</a:t>
            </a:r>
          </a:p>
        </p:txBody>
      </p:sp>
      <p:sp>
        <p:nvSpPr>
          <p:cNvPr id="202755" name="Rectangle 3"/>
          <p:cNvSpPr>
            <a:spLocks noGrp="1" noChangeArrowheads="1"/>
          </p:cNvSpPr>
          <p:nvPr>
            <p:ph type="body" idx="1"/>
          </p:nvPr>
        </p:nvSpPr>
        <p:spPr/>
        <p:txBody>
          <a:bodyPr/>
          <a:lstStyle/>
          <a:p>
            <a:r>
              <a:rPr lang="en-US" sz="2800">
                <a:solidFill>
                  <a:srgbClr val="996633"/>
                </a:solidFill>
              </a:rPr>
              <a:t>Hierarcy </a:t>
            </a:r>
            <a:r>
              <a:rPr lang="en-US" sz="2800" b="0">
                <a:solidFill>
                  <a:srgbClr val="996633"/>
                </a:solidFill>
              </a:rPr>
              <a:t>adalah Proses penentuan relasi antar bagian dalam organisasi, baik secara vertikal maupun secara horisontal.</a:t>
            </a:r>
          </a:p>
          <a:p>
            <a:endParaRPr lang="en-US" sz="2800" b="0">
              <a:solidFill>
                <a:srgbClr val="996633"/>
              </a:solidFill>
            </a:endParaRPr>
          </a:p>
          <a:p>
            <a:r>
              <a:rPr lang="en-US" sz="2800" b="0">
                <a:solidFill>
                  <a:srgbClr val="996633"/>
                </a:solidFill>
              </a:rPr>
              <a:t>Terdapat 2 konsep penting dalam Hierarcy, yaitu :</a:t>
            </a:r>
          </a:p>
          <a:p>
            <a:pPr lvl="1"/>
            <a:r>
              <a:rPr lang="en-US" sz="2400" b="0">
                <a:solidFill>
                  <a:srgbClr val="996633"/>
                </a:solidFill>
              </a:rPr>
              <a:t>Span of management control atau span of control</a:t>
            </a:r>
          </a:p>
          <a:p>
            <a:pPr lvl="1"/>
            <a:r>
              <a:rPr lang="en-US" sz="2400" b="0">
                <a:solidFill>
                  <a:srgbClr val="996633"/>
                </a:solidFill>
              </a:rPr>
              <a:t>Chain of Command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n-US" sz="3200" b="0">
                <a:solidFill>
                  <a:srgbClr val="996633"/>
                </a:solidFill>
              </a:rPr>
              <a:t>Penentuan Hirarki dalam Bisnis Restoran</a:t>
            </a:r>
          </a:p>
        </p:txBody>
      </p:sp>
      <p:sp>
        <p:nvSpPr>
          <p:cNvPr id="205827" name="Text Box 3"/>
          <p:cNvSpPr txBox="1">
            <a:spLocks noChangeArrowheads="1"/>
          </p:cNvSpPr>
          <p:nvPr/>
        </p:nvSpPr>
        <p:spPr bwMode="auto">
          <a:xfrm>
            <a:off x="5981700" y="5181600"/>
            <a:ext cx="1371600" cy="457200"/>
          </a:xfrm>
          <a:prstGeom prst="rect">
            <a:avLst/>
          </a:prstGeom>
          <a:solidFill>
            <a:srgbClr val="FFFFFF">
              <a:alpha val="0"/>
            </a:srgbClr>
          </a:solidFill>
          <a:ln w="9525" algn="ctr">
            <a:noFill/>
            <a:miter lim="800000"/>
            <a:headEnd/>
            <a:tailEnd/>
          </a:ln>
          <a:effectLst/>
        </p:spPr>
        <p:txBody>
          <a:bodyPr/>
          <a:lstStyle/>
          <a:p>
            <a:r>
              <a:rPr lang="en-US" sz="1400" b="0">
                <a:solidFill>
                  <a:srgbClr val="996633"/>
                </a:solidFill>
              </a:rPr>
              <a:t>Bawahan yang membantu</a:t>
            </a:r>
            <a:endParaRPr lang="en-US" sz="1400">
              <a:solidFill>
                <a:srgbClr val="996633"/>
              </a:solidFill>
            </a:endParaRPr>
          </a:p>
        </p:txBody>
      </p:sp>
      <p:sp>
        <p:nvSpPr>
          <p:cNvPr id="205828" name="Text Box 4"/>
          <p:cNvSpPr txBox="1">
            <a:spLocks noChangeArrowheads="1"/>
          </p:cNvSpPr>
          <p:nvPr/>
        </p:nvSpPr>
        <p:spPr bwMode="auto">
          <a:xfrm>
            <a:off x="6096000" y="3924300"/>
            <a:ext cx="1295400" cy="342900"/>
          </a:xfrm>
          <a:prstGeom prst="rect">
            <a:avLst/>
          </a:prstGeom>
          <a:solidFill>
            <a:srgbClr val="FFFFFF">
              <a:alpha val="0"/>
            </a:srgbClr>
          </a:solidFill>
          <a:ln w="9525" algn="ctr">
            <a:noFill/>
            <a:miter lim="800000"/>
            <a:headEnd/>
            <a:tailEnd/>
          </a:ln>
          <a:effectLst/>
        </p:spPr>
        <p:txBody>
          <a:bodyPr/>
          <a:lstStyle/>
          <a:p>
            <a:r>
              <a:rPr lang="en-US" sz="1400">
                <a:solidFill>
                  <a:srgbClr val="996633"/>
                </a:solidFill>
              </a:rPr>
              <a:t>Memerlukan</a:t>
            </a:r>
          </a:p>
        </p:txBody>
      </p:sp>
      <p:sp>
        <p:nvSpPr>
          <p:cNvPr id="205829" name="Text Box 5"/>
          <p:cNvSpPr txBox="1">
            <a:spLocks noChangeArrowheads="1"/>
          </p:cNvSpPr>
          <p:nvPr/>
        </p:nvSpPr>
        <p:spPr bwMode="auto">
          <a:xfrm>
            <a:off x="1638300" y="3867150"/>
            <a:ext cx="1371600" cy="628650"/>
          </a:xfrm>
          <a:prstGeom prst="rect">
            <a:avLst/>
          </a:prstGeom>
          <a:solidFill>
            <a:srgbClr val="FFFFFF">
              <a:alpha val="0"/>
            </a:srgbClr>
          </a:solidFill>
          <a:ln w="9525" algn="ctr">
            <a:solidFill>
              <a:srgbClr val="000000"/>
            </a:solidFill>
            <a:miter lim="800000"/>
            <a:headEnd/>
            <a:tailEnd/>
          </a:ln>
          <a:effectLst/>
        </p:spPr>
        <p:txBody>
          <a:bodyPr/>
          <a:lstStyle/>
          <a:p>
            <a:r>
              <a:rPr lang="en-US" sz="1400" b="0">
                <a:solidFill>
                  <a:srgbClr val="996633"/>
                </a:solidFill>
              </a:rPr>
              <a:t>Bagian Keuangan</a:t>
            </a:r>
            <a:endParaRPr lang="en-US" sz="1400">
              <a:solidFill>
                <a:srgbClr val="996633"/>
              </a:solidFill>
            </a:endParaRPr>
          </a:p>
        </p:txBody>
      </p:sp>
      <p:sp>
        <p:nvSpPr>
          <p:cNvPr id="205830" name="Text Box 6"/>
          <p:cNvSpPr txBox="1">
            <a:spLocks noChangeArrowheads="1"/>
          </p:cNvSpPr>
          <p:nvPr/>
        </p:nvSpPr>
        <p:spPr bwMode="auto">
          <a:xfrm>
            <a:off x="3238500" y="3867150"/>
            <a:ext cx="1371600" cy="628650"/>
          </a:xfrm>
          <a:prstGeom prst="rect">
            <a:avLst/>
          </a:prstGeom>
          <a:solidFill>
            <a:srgbClr val="FFFFFF">
              <a:alpha val="0"/>
            </a:srgbClr>
          </a:solidFill>
          <a:ln w="9525" algn="ctr">
            <a:solidFill>
              <a:srgbClr val="000000"/>
            </a:solidFill>
            <a:miter lim="800000"/>
            <a:headEnd/>
            <a:tailEnd/>
          </a:ln>
          <a:effectLst/>
        </p:spPr>
        <p:txBody>
          <a:bodyPr/>
          <a:lstStyle/>
          <a:p>
            <a:r>
              <a:rPr lang="en-US" sz="1400" b="0">
                <a:solidFill>
                  <a:srgbClr val="996633"/>
                </a:solidFill>
              </a:rPr>
              <a:t>Bagian Pelayanan</a:t>
            </a:r>
            <a:endParaRPr lang="en-US" sz="1400">
              <a:solidFill>
                <a:srgbClr val="996633"/>
              </a:solidFill>
            </a:endParaRPr>
          </a:p>
        </p:txBody>
      </p:sp>
      <p:sp>
        <p:nvSpPr>
          <p:cNvPr id="205831" name="Text Box 7"/>
          <p:cNvSpPr txBox="1">
            <a:spLocks noChangeArrowheads="1"/>
          </p:cNvSpPr>
          <p:nvPr/>
        </p:nvSpPr>
        <p:spPr bwMode="auto">
          <a:xfrm>
            <a:off x="4800600" y="3867150"/>
            <a:ext cx="1371600" cy="628650"/>
          </a:xfrm>
          <a:prstGeom prst="rect">
            <a:avLst/>
          </a:prstGeom>
          <a:solidFill>
            <a:srgbClr val="FFFFFF">
              <a:alpha val="0"/>
            </a:srgbClr>
          </a:solidFill>
          <a:ln w="9525" algn="ctr">
            <a:solidFill>
              <a:srgbClr val="000000"/>
            </a:solidFill>
            <a:miter lim="800000"/>
            <a:headEnd/>
            <a:tailEnd/>
          </a:ln>
          <a:effectLst/>
        </p:spPr>
        <p:txBody>
          <a:bodyPr/>
          <a:lstStyle/>
          <a:p>
            <a:r>
              <a:rPr lang="en-US" sz="1400" b="0">
                <a:solidFill>
                  <a:srgbClr val="996633"/>
                </a:solidFill>
              </a:rPr>
              <a:t>Bagian Dapur</a:t>
            </a:r>
            <a:endParaRPr lang="en-US" sz="1400">
              <a:solidFill>
                <a:srgbClr val="996633"/>
              </a:solidFill>
            </a:endParaRPr>
          </a:p>
        </p:txBody>
      </p:sp>
      <p:sp>
        <p:nvSpPr>
          <p:cNvPr id="205832" name="Text Box 8"/>
          <p:cNvSpPr txBox="1">
            <a:spLocks noChangeArrowheads="1"/>
          </p:cNvSpPr>
          <p:nvPr/>
        </p:nvSpPr>
        <p:spPr bwMode="auto">
          <a:xfrm>
            <a:off x="3238500" y="2695575"/>
            <a:ext cx="1371600" cy="657225"/>
          </a:xfrm>
          <a:prstGeom prst="rect">
            <a:avLst/>
          </a:prstGeom>
          <a:solidFill>
            <a:srgbClr val="FFFFFF">
              <a:alpha val="0"/>
            </a:srgbClr>
          </a:solidFill>
          <a:ln w="9525" algn="ctr">
            <a:solidFill>
              <a:srgbClr val="000000"/>
            </a:solidFill>
            <a:miter lim="800000"/>
            <a:headEnd/>
            <a:tailEnd/>
          </a:ln>
          <a:effectLst/>
        </p:spPr>
        <p:txBody>
          <a:bodyPr/>
          <a:lstStyle/>
          <a:p>
            <a:r>
              <a:rPr lang="en-US" sz="1400" b="0">
                <a:solidFill>
                  <a:srgbClr val="996633"/>
                </a:solidFill>
              </a:rPr>
              <a:t>Kepala  Restoran</a:t>
            </a:r>
            <a:endParaRPr lang="en-US" sz="1400">
              <a:solidFill>
                <a:srgbClr val="996633"/>
              </a:solidFill>
            </a:endParaRPr>
          </a:p>
        </p:txBody>
      </p:sp>
      <p:sp>
        <p:nvSpPr>
          <p:cNvPr id="205833" name="Text Box 9"/>
          <p:cNvSpPr txBox="1">
            <a:spLocks noChangeArrowheads="1"/>
          </p:cNvSpPr>
          <p:nvPr/>
        </p:nvSpPr>
        <p:spPr bwMode="auto">
          <a:xfrm>
            <a:off x="1638300" y="4752975"/>
            <a:ext cx="1371600" cy="342900"/>
          </a:xfrm>
          <a:prstGeom prst="rect">
            <a:avLst/>
          </a:prstGeom>
          <a:solidFill>
            <a:srgbClr val="FFFFFF">
              <a:alpha val="0"/>
            </a:srgbClr>
          </a:solidFill>
          <a:ln w="9525" algn="ctr">
            <a:noFill/>
            <a:miter lim="800000"/>
            <a:headEnd/>
            <a:tailEnd/>
          </a:ln>
          <a:effectLst/>
        </p:spPr>
        <p:txBody>
          <a:bodyPr/>
          <a:lstStyle/>
          <a:p>
            <a:r>
              <a:rPr lang="en-US" sz="1400" b="0">
                <a:solidFill>
                  <a:srgbClr val="996633"/>
                </a:solidFill>
              </a:rPr>
              <a:t>1 orang</a:t>
            </a:r>
            <a:endParaRPr lang="en-US" sz="1400">
              <a:solidFill>
                <a:srgbClr val="996633"/>
              </a:solidFill>
            </a:endParaRPr>
          </a:p>
        </p:txBody>
      </p:sp>
      <p:sp>
        <p:nvSpPr>
          <p:cNvPr id="205834" name="Text Box 10"/>
          <p:cNvSpPr txBox="1">
            <a:spLocks noChangeArrowheads="1"/>
          </p:cNvSpPr>
          <p:nvPr/>
        </p:nvSpPr>
        <p:spPr bwMode="auto">
          <a:xfrm>
            <a:off x="3238500" y="4752975"/>
            <a:ext cx="1371600" cy="342900"/>
          </a:xfrm>
          <a:prstGeom prst="rect">
            <a:avLst/>
          </a:prstGeom>
          <a:solidFill>
            <a:srgbClr val="FFFFFF">
              <a:alpha val="0"/>
            </a:srgbClr>
          </a:solidFill>
          <a:ln w="9525" algn="ctr">
            <a:noFill/>
            <a:miter lim="800000"/>
            <a:headEnd/>
            <a:tailEnd/>
          </a:ln>
          <a:effectLst/>
        </p:spPr>
        <p:txBody>
          <a:bodyPr/>
          <a:lstStyle/>
          <a:p>
            <a:r>
              <a:rPr lang="en-US" sz="1400" b="0">
                <a:solidFill>
                  <a:srgbClr val="996633"/>
                </a:solidFill>
              </a:rPr>
              <a:t>3 orang</a:t>
            </a:r>
            <a:endParaRPr lang="en-US" sz="1400">
              <a:solidFill>
                <a:srgbClr val="996633"/>
              </a:solidFill>
            </a:endParaRPr>
          </a:p>
        </p:txBody>
      </p:sp>
      <p:sp>
        <p:nvSpPr>
          <p:cNvPr id="205835" name="Text Box 11"/>
          <p:cNvSpPr txBox="1">
            <a:spLocks noChangeArrowheads="1"/>
          </p:cNvSpPr>
          <p:nvPr/>
        </p:nvSpPr>
        <p:spPr bwMode="auto">
          <a:xfrm>
            <a:off x="4838700" y="4752975"/>
            <a:ext cx="1371600" cy="342900"/>
          </a:xfrm>
          <a:prstGeom prst="rect">
            <a:avLst/>
          </a:prstGeom>
          <a:solidFill>
            <a:srgbClr val="FFFFFF">
              <a:alpha val="0"/>
            </a:srgbClr>
          </a:solidFill>
          <a:ln w="9525" algn="ctr">
            <a:noFill/>
            <a:miter lim="800000"/>
            <a:headEnd/>
            <a:tailEnd/>
          </a:ln>
          <a:effectLst/>
        </p:spPr>
        <p:txBody>
          <a:bodyPr/>
          <a:lstStyle/>
          <a:p>
            <a:r>
              <a:rPr lang="en-US" sz="1400" b="0">
                <a:solidFill>
                  <a:srgbClr val="996633"/>
                </a:solidFill>
              </a:rPr>
              <a:t>2 orang</a:t>
            </a:r>
            <a:endParaRPr lang="en-US" sz="1400">
              <a:solidFill>
                <a:srgbClr val="996633"/>
              </a:solidFill>
            </a:endParaRPr>
          </a:p>
        </p:txBody>
      </p:sp>
      <p:sp>
        <p:nvSpPr>
          <p:cNvPr id="205836" name="Line 12"/>
          <p:cNvSpPr>
            <a:spLocks noChangeShapeType="1"/>
          </p:cNvSpPr>
          <p:nvPr/>
        </p:nvSpPr>
        <p:spPr bwMode="auto">
          <a:xfrm flipV="1">
            <a:off x="6553200" y="2895600"/>
            <a:ext cx="0" cy="990600"/>
          </a:xfrm>
          <a:prstGeom prst="line">
            <a:avLst/>
          </a:prstGeom>
          <a:noFill/>
          <a:ln w="9525">
            <a:solidFill>
              <a:srgbClr val="000000"/>
            </a:solidFill>
            <a:prstDash val="sysDot"/>
            <a:round/>
            <a:headEnd/>
            <a:tailEnd/>
          </a:ln>
          <a:effectLst/>
        </p:spPr>
        <p:txBody>
          <a:bodyPr/>
          <a:lstStyle/>
          <a:p>
            <a:endParaRPr lang="id-ID"/>
          </a:p>
        </p:txBody>
      </p:sp>
      <p:sp>
        <p:nvSpPr>
          <p:cNvPr id="205837" name="Line 13"/>
          <p:cNvSpPr>
            <a:spLocks noChangeShapeType="1"/>
          </p:cNvSpPr>
          <p:nvPr/>
        </p:nvSpPr>
        <p:spPr bwMode="auto">
          <a:xfrm flipH="1">
            <a:off x="4838700" y="2895600"/>
            <a:ext cx="1714500" cy="0"/>
          </a:xfrm>
          <a:prstGeom prst="line">
            <a:avLst/>
          </a:prstGeom>
          <a:noFill/>
          <a:ln w="9525">
            <a:solidFill>
              <a:srgbClr val="000000"/>
            </a:solidFill>
            <a:prstDash val="sysDot"/>
            <a:round/>
            <a:headEnd/>
            <a:tailEnd type="arrow" w="med" len="med"/>
          </a:ln>
          <a:effectLst/>
        </p:spPr>
        <p:txBody>
          <a:bodyPr/>
          <a:lstStyle/>
          <a:p>
            <a:endParaRPr lang="id-ID"/>
          </a:p>
        </p:txBody>
      </p:sp>
      <p:sp>
        <p:nvSpPr>
          <p:cNvPr id="205838" name="Line 14"/>
          <p:cNvSpPr>
            <a:spLocks noChangeShapeType="1"/>
          </p:cNvSpPr>
          <p:nvPr/>
        </p:nvSpPr>
        <p:spPr bwMode="auto">
          <a:xfrm flipH="1">
            <a:off x="4838700" y="5181600"/>
            <a:ext cx="1714500" cy="0"/>
          </a:xfrm>
          <a:prstGeom prst="line">
            <a:avLst/>
          </a:prstGeom>
          <a:noFill/>
          <a:ln w="9525">
            <a:solidFill>
              <a:srgbClr val="000000"/>
            </a:solidFill>
            <a:prstDash val="sysDot"/>
            <a:round/>
            <a:headEnd/>
            <a:tailEnd type="arrow" w="med" len="med"/>
          </a:ln>
          <a:effectLst/>
        </p:spPr>
        <p:txBody>
          <a:bodyPr/>
          <a:lstStyle/>
          <a:p>
            <a:endParaRPr lang="id-ID"/>
          </a:p>
        </p:txBody>
      </p:sp>
      <p:sp>
        <p:nvSpPr>
          <p:cNvPr id="205839" name="Line 15"/>
          <p:cNvSpPr>
            <a:spLocks noChangeShapeType="1"/>
          </p:cNvSpPr>
          <p:nvPr/>
        </p:nvSpPr>
        <p:spPr bwMode="auto">
          <a:xfrm flipV="1">
            <a:off x="6553200" y="4724400"/>
            <a:ext cx="0" cy="457200"/>
          </a:xfrm>
          <a:prstGeom prst="line">
            <a:avLst/>
          </a:prstGeom>
          <a:noFill/>
          <a:ln w="9525">
            <a:solidFill>
              <a:srgbClr val="000000"/>
            </a:solidFill>
            <a:prstDash val="sysDot"/>
            <a:round/>
            <a:headEnd/>
            <a:tailEnd/>
          </a:ln>
          <a:effectLst/>
        </p:spPr>
        <p:txBody>
          <a:bodyPr/>
          <a:lstStyle/>
          <a:p>
            <a:endParaRPr lang="id-ID"/>
          </a:p>
        </p:txBody>
      </p:sp>
      <p:sp>
        <p:nvSpPr>
          <p:cNvPr id="205840" name="Text Box 16"/>
          <p:cNvSpPr txBox="1">
            <a:spLocks noChangeArrowheads="1"/>
          </p:cNvSpPr>
          <p:nvPr/>
        </p:nvSpPr>
        <p:spPr bwMode="auto">
          <a:xfrm>
            <a:off x="5638800" y="2438400"/>
            <a:ext cx="1676400" cy="457200"/>
          </a:xfrm>
          <a:prstGeom prst="rect">
            <a:avLst/>
          </a:prstGeom>
          <a:solidFill>
            <a:srgbClr val="FFFFFF">
              <a:alpha val="0"/>
            </a:srgbClr>
          </a:solidFill>
          <a:ln w="9525" algn="ctr">
            <a:noFill/>
            <a:miter lim="800000"/>
            <a:headEnd/>
            <a:tailEnd/>
          </a:ln>
          <a:effectLst/>
        </p:spPr>
        <p:txBody>
          <a:bodyPr/>
          <a:lstStyle/>
          <a:p>
            <a:r>
              <a:rPr lang="en-US" sz="1400" b="0">
                <a:solidFill>
                  <a:srgbClr val="996633"/>
                </a:solidFill>
              </a:rPr>
              <a:t>Atasan yang mengkordinasikan</a:t>
            </a:r>
            <a:endParaRPr lang="en-US" sz="1400">
              <a:solidFill>
                <a:srgbClr val="996633"/>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endParaRPr lang="id-ID"/>
          </a:p>
        </p:txBody>
      </p:sp>
      <p:sp>
        <p:nvSpPr>
          <p:cNvPr id="204803" name="Rectangle 3"/>
          <p:cNvSpPr>
            <a:spLocks noGrp="1" noChangeArrowheads="1"/>
          </p:cNvSpPr>
          <p:nvPr>
            <p:ph type="body" idx="1"/>
          </p:nvPr>
        </p:nvSpPr>
        <p:spPr/>
        <p:txBody>
          <a:bodyPr/>
          <a:lstStyle/>
          <a:p>
            <a:pPr>
              <a:lnSpc>
                <a:spcPct val="90000"/>
              </a:lnSpc>
            </a:pPr>
            <a:r>
              <a:rPr lang="en-US" sz="2400">
                <a:solidFill>
                  <a:srgbClr val="996633"/>
                </a:solidFill>
              </a:rPr>
              <a:t>Span of management control</a:t>
            </a:r>
            <a:r>
              <a:rPr lang="en-US" sz="2400" b="0">
                <a:solidFill>
                  <a:srgbClr val="996633"/>
                </a:solidFill>
              </a:rPr>
              <a:t> terkait dengan jumlah orang atau bagian di bawah suatu departemen yang akan bertanggung jawab kepada departemen atau bagian tertentu </a:t>
            </a:r>
          </a:p>
          <a:p>
            <a:pPr>
              <a:lnSpc>
                <a:spcPct val="90000"/>
              </a:lnSpc>
            </a:pPr>
            <a:endParaRPr lang="en-US" sz="2400" b="0">
              <a:solidFill>
                <a:srgbClr val="996633"/>
              </a:solidFill>
            </a:endParaRPr>
          </a:p>
          <a:p>
            <a:pPr>
              <a:lnSpc>
                <a:spcPct val="90000"/>
              </a:lnSpc>
            </a:pPr>
            <a:r>
              <a:rPr lang="en-US" sz="2400">
                <a:solidFill>
                  <a:srgbClr val="996633"/>
                </a:solidFill>
              </a:rPr>
              <a:t>Chain of command</a:t>
            </a:r>
            <a:r>
              <a:rPr lang="en-US" sz="2400" b="0">
                <a:solidFill>
                  <a:srgbClr val="996633"/>
                </a:solidFill>
              </a:rPr>
              <a:t> juga menunjukkan garis perintah dalam sebuah organisasi dari hirarki yang paling tinggi misalnya hingga hirarki yang paling rendah. </a:t>
            </a:r>
            <a:r>
              <a:rPr lang="en-US" sz="2400" i="1">
                <a:solidFill>
                  <a:srgbClr val="996633"/>
                </a:solidFill>
              </a:rPr>
              <a:t>chain of command</a:t>
            </a:r>
            <a:r>
              <a:rPr lang="en-US" sz="2400" b="0" i="1">
                <a:solidFill>
                  <a:srgbClr val="996633"/>
                </a:solidFill>
              </a:rPr>
              <a:t> </a:t>
            </a:r>
            <a:r>
              <a:rPr lang="en-US" sz="2400" b="0">
                <a:solidFill>
                  <a:srgbClr val="996633"/>
                </a:solidFill>
              </a:rPr>
              <a:t>juga menjelaskan bagaimana batasan kewenangan dibuat dan siapa dan bagian mana akan melapor ke bagian mana.</a:t>
            </a:r>
            <a:r>
              <a:rPr lang="en-US" sz="2400">
                <a:solidFill>
                  <a:srgbClr val="996633"/>
                </a:solidFill>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r>
              <a:rPr lang="en-US" sz="2800" b="0">
                <a:solidFill>
                  <a:srgbClr val="996633"/>
                </a:solidFill>
              </a:rPr>
              <a:t>Contoh : Chain of Command dari Bisnis Restoran</a:t>
            </a:r>
          </a:p>
        </p:txBody>
      </p:sp>
      <p:sp>
        <p:nvSpPr>
          <p:cNvPr id="206852" name="Text Box 4"/>
          <p:cNvSpPr txBox="1">
            <a:spLocks noChangeArrowheads="1"/>
          </p:cNvSpPr>
          <p:nvPr/>
        </p:nvSpPr>
        <p:spPr bwMode="auto">
          <a:xfrm>
            <a:off x="1524000" y="2800350"/>
            <a:ext cx="1643063" cy="476250"/>
          </a:xfrm>
          <a:prstGeom prst="rect">
            <a:avLst/>
          </a:prstGeom>
          <a:solidFill>
            <a:srgbClr val="FFFFFF">
              <a:alpha val="0"/>
            </a:srgbClr>
          </a:solidFill>
          <a:ln w="9525" algn="ctr">
            <a:solidFill>
              <a:srgbClr val="000000"/>
            </a:solidFill>
            <a:miter lim="800000"/>
            <a:headEnd/>
            <a:tailEnd/>
          </a:ln>
          <a:effectLst/>
        </p:spPr>
        <p:txBody>
          <a:bodyPr/>
          <a:lstStyle/>
          <a:p>
            <a:r>
              <a:rPr lang="en-US" sz="1400" b="0">
                <a:solidFill>
                  <a:srgbClr val="996633"/>
                </a:solidFill>
              </a:rPr>
              <a:t>Bagian Keuangan</a:t>
            </a:r>
            <a:endParaRPr lang="en-US" sz="1400">
              <a:solidFill>
                <a:srgbClr val="996633"/>
              </a:solidFill>
            </a:endParaRPr>
          </a:p>
        </p:txBody>
      </p:sp>
      <p:sp>
        <p:nvSpPr>
          <p:cNvPr id="206853" name="Text Box 5"/>
          <p:cNvSpPr txBox="1">
            <a:spLocks noChangeArrowheads="1"/>
          </p:cNvSpPr>
          <p:nvPr/>
        </p:nvSpPr>
        <p:spPr bwMode="auto">
          <a:xfrm>
            <a:off x="3395663" y="2800350"/>
            <a:ext cx="1371600" cy="476250"/>
          </a:xfrm>
          <a:prstGeom prst="rect">
            <a:avLst/>
          </a:prstGeom>
          <a:solidFill>
            <a:srgbClr val="FFFFFF">
              <a:alpha val="0"/>
            </a:srgbClr>
          </a:solidFill>
          <a:ln w="9525" algn="ctr">
            <a:solidFill>
              <a:srgbClr val="000000"/>
            </a:solidFill>
            <a:miter lim="800000"/>
            <a:headEnd/>
            <a:tailEnd/>
          </a:ln>
          <a:effectLst/>
        </p:spPr>
        <p:txBody>
          <a:bodyPr/>
          <a:lstStyle/>
          <a:p>
            <a:r>
              <a:rPr lang="en-US" sz="1400" b="0">
                <a:solidFill>
                  <a:srgbClr val="996633"/>
                </a:solidFill>
              </a:rPr>
              <a:t>Bagian Pelayanan</a:t>
            </a:r>
            <a:endParaRPr lang="en-US" sz="1400">
              <a:solidFill>
                <a:srgbClr val="996633"/>
              </a:solidFill>
            </a:endParaRPr>
          </a:p>
        </p:txBody>
      </p:sp>
      <p:sp>
        <p:nvSpPr>
          <p:cNvPr id="206854" name="Text Box 6"/>
          <p:cNvSpPr txBox="1">
            <a:spLocks noChangeArrowheads="1"/>
          </p:cNvSpPr>
          <p:nvPr/>
        </p:nvSpPr>
        <p:spPr bwMode="auto">
          <a:xfrm>
            <a:off x="4995863" y="2800350"/>
            <a:ext cx="1371600" cy="476250"/>
          </a:xfrm>
          <a:prstGeom prst="rect">
            <a:avLst/>
          </a:prstGeom>
          <a:solidFill>
            <a:srgbClr val="FFFFFF">
              <a:alpha val="0"/>
            </a:srgbClr>
          </a:solidFill>
          <a:ln w="9525" algn="ctr">
            <a:solidFill>
              <a:srgbClr val="000000"/>
            </a:solidFill>
            <a:miter lim="800000"/>
            <a:headEnd/>
            <a:tailEnd/>
          </a:ln>
          <a:effectLst/>
        </p:spPr>
        <p:txBody>
          <a:bodyPr/>
          <a:lstStyle/>
          <a:p>
            <a:r>
              <a:rPr lang="en-US" sz="1400" b="0">
                <a:solidFill>
                  <a:srgbClr val="996633"/>
                </a:solidFill>
              </a:rPr>
              <a:t>Bagian Dapur</a:t>
            </a:r>
            <a:endParaRPr lang="en-US" sz="1400">
              <a:solidFill>
                <a:srgbClr val="996633"/>
              </a:solidFill>
            </a:endParaRPr>
          </a:p>
        </p:txBody>
      </p:sp>
      <p:sp>
        <p:nvSpPr>
          <p:cNvPr id="206855" name="Text Box 7"/>
          <p:cNvSpPr txBox="1">
            <a:spLocks noChangeArrowheads="1"/>
          </p:cNvSpPr>
          <p:nvPr/>
        </p:nvSpPr>
        <p:spPr bwMode="auto">
          <a:xfrm>
            <a:off x="3505200" y="1905000"/>
            <a:ext cx="1371600" cy="609600"/>
          </a:xfrm>
          <a:prstGeom prst="rect">
            <a:avLst/>
          </a:prstGeom>
          <a:solidFill>
            <a:srgbClr val="FFFFFF">
              <a:alpha val="0"/>
            </a:srgbClr>
          </a:solidFill>
          <a:ln w="9525" algn="ctr">
            <a:solidFill>
              <a:srgbClr val="000000"/>
            </a:solidFill>
            <a:miter lim="800000"/>
            <a:headEnd/>
            <a:tailEnd/>
          </a:ln>
          <a:effectLst/>
        </p:spPr>
        <p:txBody>
          <a:bodyPr/>
          <a:lstStyle/>
          <a:p>
            <a:r>
              <a:rPr lang="en-US" sz="1400" b="0">
                <a:solidFill>
                  <a:srgbClr val="996633"/>
                </a:solidFill>
              </a:rPr>
              <a:t>Kepala  Restoran</a:t>
            </a:r>
            <a:endParaRPr lang="en-US" sz="1400">
              <a:solidFill>
                <a:srgbClr val="996633"/>
              </a:solidFill>
            </a:endParaRPr>
          </a:p>
        </p:txBody>
      </p:sp>
      <p:sp>
        <p:nvSpPr>
          <p:cNvPr id="206856" name="Text Box 8"/>
          <p:cNvSpPr txBox="1">
            <a:spLocks noChangeArrowheads="1"/>
          </p:cNvSpPr>
          <p:nvPr/>
        </p:nvSpPr>
        <p:spPr bwMode="auto">
          <a:xfrm>
            <a:off x="1757363" y="3228975"/>
            <a:ext cx="1371600" cy="342900"/>
          </a:xfrm>
          <a:prstGeom prst="rect">
            <a:avLst/>
          </a:prstGeom>
          <a:solidFill>
            <a:srgbClr val="FFFFFF">
              <a:alpha val="0"/>
            </a:srgbClr>
          </a:solidFill>
          <a:ln w="9525" algn="ctr">
            <a:noFill/>
            <a:miter lim="800000"/>
            <a:headEnd/>
            <a:tailEnd/>
          </a:ln>
          <a:effectLst/>
        </p:spPr>
        <p:txBody>
          <a:bodyPr/>
          <a:lstStyle/>
          <a:p>
            <a:r>
              <a:rPr lang="en-US" sz="1400" b="0">
                <a:solidFill>
                  <a:srgbClr val="996633"/>
                </a:solidFill>
              </a:rPr>
              <a:t>1 orang</a:t>
            </a:r>
            <a:endParaRPr lang="en-US" sz="1400">
              <a:solidFill>
                <a:srgbClr val="996633"/>
              </a:solidFill>
            </a:endParaRPr>
          </a:p>
        </p:txBody>
      </p:sp>
      <p:sp>
        <p:nvSpPr>
          <p:cNvPr id="206857" name="Text Box 9"/>
          <p:cNvSpPr txBox="1">
            <a:spLocks noChangeArrowheads="1"/>
          </p:cNvSpPr>
          <p:nvPr/>
        </p:nvSpPr>
        <p:spPr bwMode="auto">
          <a:xfrm>
            <a:off x="3433763" y="3228975"/>
            <a:ext cx="1371600" cy="342900"/>
          </a:xfrm>
          <a:prstGeom prst="rect">
            <a:avLst/>
          </a:prstGeom>
          <a:solidFill>
            <a:srgbClr val="FFFFFF">
              <a:alpha val="0"/>
            </a:srgbClr>
          </a:solidFill>
          <a:ln w="9525" algn="ctr">
            <a:noFill/>
            <a:miter lim="800000"/>
            <a:headEnd/>
            <a:tailEnd/>
          </a:ln>
          <a:effectLst/>
        </p:spPr>
        <p:txBody>
          <a:bodyPr/>
          <a:lstStyle/>
          <a:p>
            <a:r>
              <a:rPr lang="en-US" sz="1400" b="0">
                <a:solidFill>
                  <a:srgbClr val="996633"/>
                </a:solidFill>
              </a:rPr>
              <a:t>3 orang</a:t>
            </a:r>
            <a:endParaRPr lang="en-US" sz="1400">
              <a:solidFill>
                <a:srgbClr val="996633"/>
              </a:solidFill>
            </a:endParaRPr>
          </a:p>
        </p:txBody>
      </p:sp>
      <p:sp>
        <p:nvSpPr>
          <p:cNvPr id="206858" name="Text Box 10"/>
          <p:cNvSpPr txBox="1">
            <a:spLocks noChangeArrowheads="1"/>
          </p:cNvSpPr>
          <p:nvPr/>
        </p:nvSpPr>
        <p:spPr bwMode="auto">
          <a:xfrm>
            <a:off x="4957763" y="3228975"/>
            <a:ext cx="1371600" cy="342900"/>
          </a:xfrm>
          <a:prstGeom prst="rect">
            <a:avLst/>
          </a:prstGeom>
          <a:solidFill>
            <a:srgbClr val="FFFFFF">
              <a:alpha val="0"/>
            </a:srgbClr>
          </a:solidFill>
          <a:ln w="9525" algn="ctr">
            <a:noFill/>
            <a:miter lim="800000"/>
            <a:headEnd/>
            <a:tailEnd/>
          </a:ln>
          <a:effectLst/>
        </p:spPr>
        <p:txBody>
          <a:bodyPr/>
          <a:lstStyle/>
          <a:p>
            <a:r>
              <a:rPr lang="en-US" sz="1400" b="0">
                <a:solidFill>
                  <a:srgbClr val="996633"/>
                </a:solidFill>
              </a:rPr>
              <a:t>2 orang</a:t>
            </a:r>
            <a:endParaRPr lang="en-US" sz="1400">
              <a:solidFill>
                <a:srgbClr val="996633"/>
              </a:solidFill>
            </a:endParaRPr>
          </a:p>
        </p:txBody>
      </p:sp>
      <p:sp>
        <p:nvSpPr>
          <p:cNvPr id="206859" name="Line 11"/>
          <p:cNvSpPr>
            <a:spLocks noChangeShapeType="1"/>
          </p:cNvSpPr>
          <p:nvPr/>
        </p:nvSpPr>
        <p:spPr bwMode="auto">
          <a:xfrm>
            <a:off x="2405063" y="2657475"/>
            <a:ext cx="3314700" cy="0"/>
          </a:xfrm>
          <a:prstGeom prst="line">
            <a:avLst/>
          </a:prstGeom>
          <a:noFill/>
          <a:ln w="9525">
            <a:solidFill>
              <a:srgbClr val="000000"/>
            </a:solidFill>
            <a:round/>
            <a:headEnd/>
            <a:tailEnd/>
          </a:ln>
          <a:effectLst/>
        </p:spPr>
        <p:txBody>
          <a:bodyPr/>
          <a:lstStyle/>
          <a:p>
            <a:endParaRPr lang="id-ID"/>
          </a:p>
        </p:txBody>
      </p:sp>
      <p:sp>
        <p:nvSpPr>
          <p:cNvPr id="206860" name="Line 12"/>
          <p:cNvSpPr>
            <a:spLocks noChangeShapeType="1"/>
          </p:cNvSpPr>
          <p:nvPr/>
        </p:nvSpPr>
        <p:spPr bwMode="auto">
          <a:xfrm>
            <a:off x="4119563" y="2543175"/>
            <a:ext cx="0" cy="114300"/>
          </a:xfrm>
          <a:prstGeom prst="line">
            <a:avLst/>
          </a:prstGeom>
          <a:noFill/>
          <a:ln w="9525">
            <a:solidFill>
              <a:srgbClr val="000000"/>
            </a:solidFill>
            <a:round/>
            <a:headEnd/>
            <a:tailEnd/>
          </a:ln>
          <a:effectLst/>
        </p:spPr>
        <p:txBody>
          <a:bodyPr/>
          <a:lstStyle/>
          <a:p>
            <a:endParaRPr lang="id-ID"/>
          </a:p>
        </p:txBody>
      </p:sp>
      <p:sp>
        <p:nvSpPr>
          <p:cNvPr id="206861" name="Line 13"/>
          <p:cNvSpPr>
            <a:spLocks noChangeShapeType="1"/>
          </p:cNvSpPr>
          <p:nvPr/>
        </p:nvSpPr>
        <p:spPr bwMode="auto">
          <a:xfrm>
            <a:off x="2405063" y="2657475"/>
            <a:ext cx="0" cy="114300"/>
          </a:xfrm>
          <a:prstGeom prst="line">
            <a:avLst/>
          </a:prstGeom>
          <a:noFill/>
          <a:ln w="9525">
            <a:solidFill>
              <a:srgbClr val="000000"/>
            </a:solidFill>
            <a:round/>
            <a:headEnd/>
            <a:tailEnd/>
          </a:ln>
          <a:effectLst/>
        </p:spPr>
        <p:txBody>
          <a:bodyPr/>
          <a:lstStyle/>
          <a:p>
            <a:endParaRPr lang="id-ID"/>
          </a:p>
        </p:txBody>
      </p:sp>
      <p:sp>
        <p:nvSpPr>
          <p:cNvPr id="206862" name="Line 14"/>
          <p:cNvSpPr>
            <a:spLocks noChangeShapeType="1"/>
          </p:cNvSpPr>
          <p:nvPr/>
        </p:nvSpPr>
        <p:spPr bwMode="auto">
          <a:xfrm>
            <a:off x="4119563" y="2657475"/>
            <a:ext cx="0" cy="114300"/>
          </a:xfrm>
          <a:prstGeom prst="line">
            <a:avLst/>
          </a:prstGeom>
          <a:noFill/>
          <a:ln w="9525">
            <a:solidFill>
              <a:srgbClr val="000000"/>
            </a:solidFill>
            <a:round/>
            <a:headEnd/>
            <a:tailEnd/>
          </a:ln>
          <a:effectLst/>
        </p:spPr>
        <p:txBody>
          <a:bodyPr/>
          <a:lstStyle/>
          <a:p>
            <a:endParaRPr lang="id-ID"/>
          </a:p>
        </p:txBody>
      </p:sp>
      <p:sp>
        <p:nvSpPr>
          <p:cNvPr id="206863" name="Line 15"/>
          <p:cNvSpPr>
            <a:spLocks noChangeShapeType="1"/>
          </p:cNvSpPr>
          <p:nvPr/>
        </p:nvSpPr>
        <p:spPr bwMode="auto">
          <a:xfrm>
            <a:off x="5719763" y="2657475"/>
            <a:ext cx="0" cy="114300"/>
          </a:xfrm>
          <a:prstGeom prst="line">
            <a:avLst/>
          </a:prstGeom>
          <a:noFill/>
          <a:ln w="9525">
            <a:solidFill>
              <a:srgbClr val="000000"/>
            </a:solidFill>
            <a:round/>
            <a:headEnd/>
            <a:tailEnd/>
          </a:ln>
          <a:effectLst/>
        </p:spPr>
        <p:txBody>
          <a:bodyPr/>
          <a:lstStyle/>
          <a:p>
            <a:endParaRPr lang="id-ID"/>
          </a:p>
        </p:txBody>
      </p:sp>
      <p:sp>
        <p:nvSpPr>
          <p:cNvPr id="206864" name="Text Box 16"/>
          <p:cNvSpPr txBox="1">
            <a:spLocks noChangeArrowheads="1"/>
          </p:cNvSpPr>
          <p:nvPr/>
        </p:nvSpPr>
        <p:spPr bwMode="auto">
          <a:xfrm>
            <a:off x="3124200" y="3800475"/>
            <a:ext cx="995363" cy="342900"/>
          </a:xfrm>
          <a:prstGeom prst="rect">
            <a:avLst/>
          </a:prstGeom>
          <a:solidFill>
            <a:srgbClr val="FFFFFF">
              <a:alpha val="0"/>
            </a:srgbClr>
          </a:solidFill>
          <a:ln w="9525" algn="ctr">
            <a:solidFill>
              <a:srgbClr val="000000"/>
            </a:solidFill>
            <a:miter lim="800000"/>
            <a:headEnd/>
            <a:tailEnd/>
          </a:ln>
          <a:effectLst/>
        </p:spPr>
        <p:txBody>
          <a:bodyPr/>
          <a:lstStyle/>
          <a:p>
            <a:r>
              <a:rPr lang="en-US" sz="1400" b="0">
                <a:solidFill>
                  <a:srgbClr val="996633"/>
                </a:solidFill>
              </a:rPr>
              <a:t>Pelayan 1</a:t>
            </a:r>
            <a:endParaRPr lang="en-US" sz="1400">
              <a:solidFill>
                <a:srgbClr val="996633"/>
              </a:solidFill>
            </a:endParaRPr>
          </a:p>
        </p:txBody>
      </p:sp>
      <p:sp>
        <p:nvSpPr>
          <p:cNvPr id="206865" name="Text Box 17"/>
          <p:cNvSpPr txBox="1">
            <a:spLocks noChangeArrowheads="1"/>
          </p:cNvSpPr>
          <p:nvPr/>
        </p:nvSpPr>
        <p:spPr bwMode="auto">
          <a:xfrm>
            <a:off x="3733800" y="4257675"/>
            <a:ext cx="11430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400" b="0">
                <a:solidFill>
                  <a:srgbClr val="996633"/>
                </a:solidFill>
              </a:rPr>
              <a:t>Pelayan 3</a:t>
            </a:r>
            <a:endParaRPr lang="en-US" sz="1400">
              <a:solidFill>
                <a:srgbClr val="996633"/>
              </a:solidFill>
            </a:endParaRPr>
          </a:p>
        </p:txBody>
      </p:sp>
      <p:sp>
        <p:nvSpPr>
          <p:cNvPr id="206866" name="Text Box 18"/>
          <p:cNvSpPr txBox="1">
            <a:spLocks noChangeArrowheads="1"/>
          </p:cNvSpPr>
          <p:nvPr/>
        </p:nvSpPr>
        <p:spPr bwMode="auto">
          <a:xfrm>
            <a:off x="4267200" y="3800475"/>
            <a:ext cx="9906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400" b="0">
                <a:solidFill>
                  <a:srgbClr val="996633"/>
                </a:solidFill>
              </a:rPr>
              <a:t>Pelayan 2</a:t>
            </a:r>
            <a:endParaRPr lang="en-US" sz="1400">
              <a:solidFill>
                <a:srgbClr val="996633"/>
              </a:solidFill>
            </a:endParaRPr>
          </a:p>
        </p:txBody>
      </p:sp>
      <p:sp>
        <p:nvSpPr>
          <p:cNvPr id="206867" name="Line 19"/>
          <p:cNvSpPr>
            <a:spLocks noChangeShapeType="1"/>
          </p:cNvSpPr>
          <p:nvPr/>
        </p:nvSpPr>
        <p:spPr bwMode="auto">
          <a:xfrm>
            <a:off x="4233863" y="3457575"/>
            <a:ext cx="0" cy="228600"/>
          </a:xfrm>
          <a:prstGeom prst="line">
            <a:avLst/>
          </a:prstGeom>
          <a:noFill/>
          <a:ln w="9525">
            <a:solidFill>
              <a:srgbClr val="000000"/>
            </a:solidFill>
            <a:round/>
            <a:headEnd/>
            <a:tailEnd/>
          </a:ln>
          <a:effectLst/>
        </p:spPr>
        <p:txBody>
          <a:bodyPr/>
          <a:lstStyle/>
          <a:p>
            <a:endParaRPr lang="id-ID"/>
          </a:p>
        </p:txBody>
      </p:sp>
      <p:sp>
        <p:nvSpPr>
          <p:cNvPr id="206868" name="Line 20"/>
          <p:cNvSpPr>
            <a:spLocks noChangeShapeType="1"/>
          </p:cNvSpPr>
          <p:nvPr/>
        </p:nvSpPr>
        <p:spPr bwMode="auto">
          <a:xfrm>
            <a:off x="3776663" y="3686175"/>
            <a:ext cx="1028700" cy="0"/>
          </a:xfrm>
          <a:prstGeom prst="line">
            <a:avLst/>
          </a:prstGeom>
          <a:noFill/>
          <a:ln w="9525">
            <a:solidFill>
              <a:srgbClr val="000000"/>
            </a:solidFill>
            <a:round/>
            <a:headEnd/>
            <a:tailEnd/>
          </a:ln>
          <a:effectLst/>
        </p:spPr>
        <p:txBody>
          <a:bodyPr/>
          <a:lstStyle/>
          <a:p>
            <a:endParaRPr lang="id-ID"/>
          </a:p>
        </p:txBody>
      </p:sp>
      <p:sp>
        <p:nvSpPr>
          <p:cNvPr id="206869" name="Line 21"/>
          <p:cNvSpPr>
            <a:spLocks noChangeShapeType="1"/>
          </p:cNvSpPr>
          <p:nvPr/>
        </p:nvSpPr>
        <p:spPr bwMode="auto">
          <a:xfrm>
            <a:off x="3776663" y="3686175"/>
            <a:ext cx="0" cy="114300"/>
          </a:xfrm>
          <a:prstGeom prst="line">
            <a:avLst/>
          </a:prstGeom>
          <a:noFill/>
          <a:ln w="9525">
            <a:solidFill>
              <a:srgbClr val="000000"/>
            </a:solidFill>
            <a:round/>
            <a:headEnd/>
            <a:tailEnd/>
          </a:ln>
          <a:effectLst/>
        </p:spPr>
        <p:txBody>
          <a:bodyPr/>
          <a:lstStyle/>
          <a:p>
            <a:endParaRPr lang="id-ID"/>
          </a:p>
        </p:txBody>
      </p:sp>
      <p:sp>
        <p:nvSpPr>
          <p:cNvPr id="206870" name="Line 22"/>
          <p:cNvSpPr>
            <a:spLocks noChangeShapeType="1"/>
          </p:cNvSpPr>
          <p:nvPr/>
        </p:nvSpPr>
        <p:spPr bwMode="auto">
          <a:xfrm>
            <a:off x="4805363" y="3686175"/>
            <a:ext cx="0" cy="114300"/>
          </a:xfrm>
          <a:prstGeom prst="line">
            <a:avLst/>
          </a:prstGeom>
          <a:noFill/>
          <a:ln w="9525">
            <a:solidFill>
              <a:srgbClr val="000000"/>
            </a:solidFill>
            <a:round/>
            <a:headEnd/>
            <a:tailEnd/>
          </a:ln>
          <a:effectLst/>
        </p:spPr>
        <p:txBody>
          <a:bodyPr/>
          <a:lstStyle/>
          <a:p>
            <a:endParaRPr lang="id-ID"/>
          </a:p>
        </p:txBody>
      </p:sp>
      <p:sp>
        <p:nvSpPr>
          <p:cNvPr id="206871" name="Line 23"/>
          <p:cNvSpPr>
            <a:spLocks noChangeShapeType="1"/>
          </p:cNvSpPr>
          <p:nvPr/>
        </p:nvSpPr>
        <p:spPr bwMode="auto">
          <a:xfrm>
            <a:off x="4233863" y="3686175"/>
            <a:ext cx="0" cy="571500"/>
          </a:xfrm>
          <a:prstGeom prst="line">
            <a:avLst/>
          </a:prstGeom>
          <a:noFill/>
          <a:ln w="9525">
            <a:solidFill>
              <a:srgbClr val="000000"/>
            </a:solidFill>
            <a:round/>
            <a:headEnd/>
            <a:tailEnd/>
          </a:ln>
          <a:effectLst/>
        </p:spPr>
        <p:txBody>
          <a:bodyPr/>
          <a:lstStyle/>
          <a:p>
            <a:endParaRPr lang="id-ID"/>
          </a:p>
        </p:txBody>
      </p:sp>
      <p:sp>
        <p:nvSpPr>
          <p:cNvPr id="206872" name="Text Box 24"/>
          <p:cNvSpPr txBox="1">
            <a:spLocks noChangeArrowheads="1"/>
          </p:cNvSpPr>
          <p:nvPr/>
        </p:nvSpPr>
        <p:spPr bwMode="auto">
          <a:xfrm>
            <a:off x="5105400" y="4257675"/>
            <a:ext cx="8001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400" b="0">
                <a:solidFill>
                  <a:srgbClr val="996633"/>
                </a:solidFill>
              </a:rPr>
              <a:t>Belanja</a:t>
            </a:r>
            <a:endParaRPr lang="en-US" sz="1400">
              <a:solidFill>
                <a:srgbClr val="996633"/>
              </a:solidFill>
            </a:endParaRPr>
          </a:p>
        </p:txBody>
      </p:sp>
      <p:sp>
        <p:nvSpPr>
          <p:cNvPr id="206873" name="Text Box 25"/>
          <p:cNvSpPr txBox="1">
            <a:spLocks noChangeArrowheads="1"/>
          </p:cNvSpPr>
          <p:nvPr/>
        </p:nvSpPr>
        <p:spPr bwMode="auto">
          <a:xfrm>
            <a:off x="6019800" y="4257675"/>
            <a:ext cx="10668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400" b="0">
                <a:solidFill>
                  <a:srgbClr val="996633"/>
                </a:solidFill>
              </a:rPr>
              <a:t>Memasak</a:t>
            </a:r>
            <a:endParaRPr lang="en-US" sz="1400">
              <a:solidFill>
                <a:srgbClr val="996633"/>
              </a:solidFill>
            </a:endParaRPr>
          </a:p>
        </p:txBody>
      </p:sp>
      <p:sp>
        <p:nvSpPr>
          <p:cNvPr id="206874" name="Line 26"/>
          <p:cNvSpPr>
            <a:spLocks noChangeShapeType="1"/>
          </p:cNvSpPr>
          <p:nvPr/>
        </p:nvSpPr>
        <p:spPr bwMode="auto">
          <a:xfrm>
            <a:off x="5719763" y="3457575"/>
            <a:ext cx="0" cy="571500"/>
          </a:xfrm>
          <a:prstGeom prst="line">
            <a:avLst/>
          </a:prstGeom>
          <a:noFill/>
          <a:ln w="9525">
            <a:solidFill>
              <a:srgbClr val="000000"/>
            </a:solidFill>
            <a:round/>
            <a:headEnd/>
            <a:tailEnd/>
          </a:ln>
          <a:effectLst/>
        </p:spPr>
        <p:txBody>
          <a:bodyPr/>
          <a:lstStyle/>
          <a:p>
            <a:endParaRPr lang="id-ID"/>
          </a:p>
        </p:txBody>
      </p:sp>
      <p:sp>
        <p:nvSpPr>
          <p:cNvPr id="206875" name="Line 27"/>
          <p:cNvSpPr>
            <a:spLocks noChangeShapeType="1"/>
          </p:cNvSpPr>
          <p:nvPr/>
        </p:nvSpPr>
        <p:spPr bwMode="auto">
          <a:xfrm>
            <a:off x="5562600" y="4029075"/>
            <a:ext cx="914400" cy="0"/>
          </a:xfrm>
          <a:prstGeom prst="line">
            <a:avLst/>
          </a:prstGeom>
          <a:noFill/>
          <a:ln w="9525">
            <a:solidFill>
              <a:srgbClr val="000000"/>
            </a:solidFill>
            <a:round/>
            <a:headEnd/>
            <a:tailEnd/>
          </a:ln>
          <a:effectLst/>
        </p:spPr>
        <p:txBody>
          <a:bodyPr/>
          <a:lstStyle/>
          <a:p>
            <a:endParaRPr lang="id-ID"/>
          </a:p>
        </p:txBody>
      </p:sp>
      <p:sp>
        <p:nvSpPr>
          <p:cNvPr id="206876" name="Line 28"/>
          <p:cNvSpPr>
            <a:spLocks noChangeShapeType="1"/>
          </p:cNvSpPr>
          <p:nvPr/>
        </p:nvSpPr>
        <p:spPr bwMode="auto">
          <a:xfrm>
            <a:off x="5562600" y="4029075"/>
            <a:ext cx="0" cy="228600"/>
          </a:xfrm>
          <a:prstGeom prst="line">
            <a:avLst/>
          </a:prstGeom>
          <a:noFill/>
          <a:ln w="9525">
            <a:solidFill>
              <a:srgbClr val="000000"/>
            </a:solidFill>
            <a:round/>
            <a:headEnd/>
            <a:tailEnd/>
          </a:ln>
          <a:effectLst/>
        </p:spPr>
        <p:txBody>
          <a:bodyPr/>
          <a:lstStyle/>
          <a:p>
            <a:endParaRPr lang="id-ID"/>
          </a:p>
        </p:txBody>
      </p:sp>
      <p:sp>
        <p:nvSpPr>
          <p:cNvPr id="206877" name="Line 29"/>
          <p:cNvSpPr>
            <a:spLocks noChangeShapeType="1"/>
          </p:cNvSpPr>
          <p:nvPr/>
        </p:nvSpPr>
        <p:spPr bwMode="auto">
          <a:xfrm>
            <a:off x="6477000" y="4029075"/>
            <a:ext cx="0" cy="228600"/>
          </a:xfrm>
          <a:prstGeom prst="line">
            <a:avLst/>
          </a:prstGeom>
          <a:noFill/>
          <a:ln w="9525">
            <a:solidFill>
              <a:srgbClr val="000000"/>
            </a:solidFill>
            <a:round/>
            <a:headEnd/>
            <a:tailEnd/>
          </a:ln>
          <a:effectLst/>
        </p:spPr>
        <p:txBody>
          <a:bodyPr/>
          <a:lstStyle/>
          <a:p>
            <a:endParaRPr lang="id-ID"/>
          </a:p>
        </p:txBody>
      </p:sp>
      <p:sp>
        <p:nvSpPr>
          <p:cNvPr id="206878" name="Text Box 30"/>
          <p:cNvSpPr txBox="1">
            <a:spLocks noChangeArrowheads="1"/>
          </p:cNvSpPr>
          <p:nvPr/>
        </p:nvSpPr>
        <p:spPr bwMode="auto">
          <a:xfrm>
            <a:off x="1719263" y="4371975"/>
            <a:ext cx="1371600" cy="457200"/>
          </a:xfrm>
          <a:prstGeom prst="rect">
            <a:avLst/>
          </a:prstGeom>
          <a:solidFill>
            <a:srgbClr val="FFFFFF">
              <a:alpha val="0"/>
            </a:srgbClr>
          </a:solidFill>
          <a:ln w="9525" algn="ctr">
            <a:noFill/>
            <a:miter lim="800000"/>
            <a:headEnd/>
            <a:tailEnd/>
          </a:ln>
          <a:effectLst/>
        </p:spPr>
        <p:txBody>
          <a:bodyPr/>
          <a:lstStyle/>
          <a:p>
            <a:r>
              <a:rPr lang="en-US" sz="1400" b="0">
                <a:solidFill>
                  <a:srgbClr val="996633"/>
                </a:solidFill>
              </a:rPr>
              <a:t>Chain of Command</a:t>
            </a:r>
            <a:endParaRPr lang="en-US" sz="1400">
              <a:solidFill>
                <a:srgbClr val="996633"/>
              </a:solidFill>
            </a:endParaRPr>
          </a:p>
        </p:txBody>
      </p:sp>
      <p:sp>
        <p:nvSpPr>
          <p:cNvPr id="206879" name="Line 31"/>
          <p:cNvSpPr>
            <a:spLocks noChangeShapeType="1"/>
          </p:cNvSpPr>
          <p:nvPr/>
        </p:nvSpPr>
        <p:spPr bwMode="auto">
          <a:xfrm flipV="1">
            <a:off x="2405063" y="2657475"/>
            <a:ext cx="914400" cy="1714500"/>
          </a:xfrm>
          <a:prstGeom prst="line">
            <a:avLst/>
          </a:prstGeom>
          <a:noFill/>
          <a:ln w="9525">
            <a:solidFill>
              <a:srgbClr val="000000"/>
            </a:solidFill>
            <a:prstDash val="dash"/>
            <a:round/>
            <a:headEnd type="triangle" w="med" len="med"/>
            <a:tailEnd/>
          </a:ln>
          <a:effectLst/>
        </p:spPr>
        <p:txBody>
          <a:bodyPr/>
          <a:lstStyle/>
          <a:p>
            <a:endParaRPr lang="id-ID"/>
          </a:p>
        </p:txBody>
      </p:sp>
      <p:sp>
        <p:nvSpPr>
          <p:cNvPr id="206880" name="Line 32"/>
          <p:cNvSpPr>
            <a:spLocks noChangeShapeType="1"/>
          </p:cNvSpPr>
          <p:nvPr/>
        </p:nvSpPr>
        <p:spPr bwMode="auto">
          <a:xfrm flipV="1">
            <a:off x="2747963" y="4143375"/>
            <a:ext cx="1485900" cy="342900"/>
          </a:xfrm>
          <a:prstGeom prst="line">
            <a:avLst/>
          </a:prstGeom>
          <a:noFill/>
          <a:ln w="9525">
            <a:solidFill>
              <a:srgbClr val="000000"/>
            </a:solidFill>
            <a:prstDash val="dash"/>
            <a:round/>
            <a:headEnd type="triangle" w="med" len="med"/>
            <a:tailEnd/>
          </a:ln>
          <a:effectLst/>
        </p:spPr>
        <p:txBody>
          <a:bodyPr/>
          <a:lstStyle/>
          <a:p>
            <a:endParaRPr lang="id-ID"/>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en-US" sz="3600" b="0">
                <a:solidFill>
                  <a:srgbClr val="996633"/>
                </a:solidFill>
              </a:rPr>
              <a:t>Jenis-jenis Hirarki</a:t>
            </a:r>
          </a:p>
        </p:txBody>
      </p:sp>
      <p:sp>
        <p:nvSpPr>
          <p:cNvPr id="207875" name="Rectangle 3"/>
          <p:cNvSpPr>
            <a:spLocks noGrp="1" noChangeArrowheads="1"/>
          </p:cNvSpPr>
          <p:nvPr>
            <p:ph type="body" idx="1"/>
          </p:nvPr>
        </p:nvSpPr>
        <p:spPr/>
        <p:txBody>
          <a:bodyPr/>
          <a:lstStyle/>
          <a:p>
            <a:r>
              <a:rPr lang="en-US" sz="2400">
                <a:solidFill>
                  <a:srgbClr val="996633"/>
                </a:solidFill>
              </a:rPr>
              <a:t>Hirarki Vertikal (Tall Hierarchy)</a:t>
            </a:r>
          </a:p>
          <a:p>
            <a:r>
              <a:rPr lang="en-US" sz="2400">
                <a:solidFill>
                  <a:srgbClr val="996633"/>
                </a:solidFill>
              </a:rPr>
              <a:t>Hirarki Horisontal (Flat Hierarchy)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900" name="Text Box 4"/>
          <p:cNvSpPr txBox="1">
            <a:spLocks noChangeArrowheads="1"/>
          </p:cNvSpPr>
          <p:nvPr/>
        </p:nvSpPr>
        <p:spPr bwMode="auto">
          <a:xfrm>
            <a:off x="3205163" y="1057275"/>
            <a:ext cx="6858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A</a:t>
            </a:r>
            <a:endParaRPr lang="en-US">
              <a:solidFill>
                <a:srgbClr val="996633"/>
              </a:solidFill>
            </a:endParaRPr>
          </a:p>
        </p:txBody>
      </p:sp>
      <p:sp>
        <p:nvSpPr>
          <p:cNvPr id="208901" name="Text Box 5"/>
          <p:cNvSpPr txBox="1">
            <a:spLocks noChangeArrowheads="1"/>
          </p:cNvSpPr>
          <p:nvPr/>
        </p:nvSpPr>
        <p:spPr bwMode="auto">
          <a:xfrm>
            <a:off x="3776663" y="1628775"/>
            <a:ext cx="6858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C</a:t>
            </a:r>
            <a:endParaRPr lang="en-US">
              <a:solidFill>
                <a:srgbClr val="996633"/>
              </a:solidFill>
            </a:endParaRPr>
          </a:p>
        </p:txBody>
      </p:sp>
      <p:sp>
        <p:nvSpPr>
          <p:cNvPr id="208902" name="Text Box 6"/>
          <p:cNvSpPr txBox="1">
            <a:spLocks noChangeArrowheads="1"/>
          </p:cNvSpPr>
          <p:nvPr/>
        </p:nvSpPr>
        <p:spPr bwMode="auto">
          <a:xfrm>
            <a:off x="2633663" y="1628775"/>
            <a:ext cx="6858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B</a:t>
            </a:r>
            <a:endParaRPr lang="en-US">
              <a:solidFill>
                <a:srgbClr val="996633"/>
              </a:solidFill>
            </a:endParaRPr>
          </a:p>
        </p:txBody>
      </p:sp>
      <p:sp>
        <p:nvSpPr>
          <p:cNvPr id="208903" name="Text Box 7"/>
          <p:cNvSpPr txBox="1">
            <a:spLocks noChangeArrowheads="1"/>
          </p:cNvSpPr>
          <p:nvPr/>
        </p:nvSpPr>
        <p:spPr bwMode="auto">
          <a:xfrm>
            <a:off x="4462463" y="2200275"/>
            <a:ext cx="6858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E</a:t>
            </a:r>
            <a:endParaRPr lang="en-US">
              <a:solidFill>
                <a:srgbClr val="996633"/>
              </a:solidFill>
            </a:endParaRPr>
          </a:p>
        </p:txBody>
      </p:sp>
      <p:sp>
        <p:nvSpPr>
          <p:cNvPr id="208904" name="Text Box 8"/>
          <p:cNvSpPr txBox="1">
            <a:spLocks noChangeArrowheads="1"/>
          </p:cNvSpPr>
          <p:nvPr/>
        </p:nvSpPr>
        <p:spPr bwMode="auto">
          <a:xfrm>
            <a:off x="3319463" y="2200275"/>
            <a:ext cx="6858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D</a:t>
            </a:r>
            <a:endParaRPr lang="en-US">
              <a:solidFill>
                <a:srgbClr val="996633"/>
              </a:solidFill>
            </a:endParaRPr>
          </a:p>
        </p:txBody>
      </p:sp>
      <p:sp>
        <p:nvSpPr>
          <p:cNvPr id="208905" name="Text Box 9"/>
          <p:cNvSpPr txBox="1">
            <a:spLocks noChangeArrowheads="1"/>
          </p:cNvSpPr>
          <p:nvPr/>
        </p:nvSpPr>
        <p:spPr bwMode="auto">
          <a:xfrm>
            <a:off x="3929063" y="2771775"/>
            <a:ext cx="6858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G</a:t>
            </a:r>
            <a:endParaRPr lang="en-US">
              <a:solidFill>
                <a:srgbClr val="996633"/>
              </a:solidFill>
            </a:endParaRPr>
          </a:p>
        </p:txBody>
      </p:sp>
      <p:sp>
        <p:nvSpPr>
          <p:cNvPr id="208906" name="Text Box 10"/>
          <p:cNvSpPr txBox="1">
            <a:spLocks noChangeArrowheads="1"/>
          </p:cNvSpPr>
          <p:nvPr/>
        </p:nvSpPr>
        <p:spPr bwMode="auto">
          <a:xfrm>
            <a:off x="2786063" y="2771775"/>
            <a:ext cx="6858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F</a:t>
            </a:r>
            <a:endParaRPr lang="en-US">
              <a:solidFill>
                <a:srgbClr val="996633"/>
              </a:solidFill>
            </a:endParaRPr>
          </a:p>
        </p:txBody>
      </p:sp>
      <p:sp>
        <p:nvSpPr>
          <p:cNvPr id="208907" name="Line 11"/>
          <p:cNvSpPr>
            <a:spLocks noChangeShapeType="1"/>
          </p:cNvSpPr>
          <p:nvPr/>
        </p:nvSpPr>
        <p:spPr bwMode="auto">
          <a:xfrm>
            <a:off x="2976563" y="1514475"/>
            <a:ext cx="1143000" cy="0"/>
          </a:xfrm>
          <a:prstGeom prst="line">
            <a:avLst/>
          </a:prstGeom>
          <a:noFill/>
          <a:ln w="9525">
            <a:solidFill>
              <a:srgbClr val="000000"/>
            </a:solidFill>
            <a:round/>
            <a:headEnd/>
            <a:tailEnd/>
          </a:ln>
          <a:effectLst/>
        </p:spPr>
        <p:txBody>
          <a:bodyPr/>
          <a:lstStyle/>
          <a:p>
            <a:endParaRPr lang="id-ID"/>
          </a:p>
        </p:txBody>
      </p:sp>
      <p:sp>
        <p:nvSpPr>
          <p:cNvPr id="208908" name="Line 12"/>
          <p:cNvSpPr>
            <a:spLocks noChangeShapeType="1"/>
          </p:cNvSpPr>
          <p:nvPr/>
        </p:nvSpPr>
        <p:spPr bwMode="auto">
          <a:xfrm>
            <a:off x="2976563" y="1514475"/>
            <a:ext cx="0" cy="114300"/>
          </a:xfrm>
          <a:prstGeom prst="line">
            <a:avLst/>
          </a:prstGeom>
          <a:noFill/>
          <a:ln w="9525">
            <a:solidFill>
              <a:srgbClr val="000000"/>
            </a:solidFill>
            <a:round/>
            <a:headEnd/>
            <a:tailEnd/>
          </a:ln>
          <a:effectLst/>
        </p:spPr>
        <p:txBody>
          <a:bodyPr/>
          <a:lstStyle/>
          <a:p>
            <a:endParaRPr lang="id-ID"/>
          </a:p>
        </p:txBody>
      </p:sp>
      <p:sp>
        <p:nvSpPr>
          <p:cNvPr id="208909" name="Line 13"/>
          <p:cNvSpPr>
            <a:spLocks noChangeShapeType="1"/>
          </p:cNvSpPr>
          <p:nvPr/>
        </p:nvSpPr>
        <p:spPr bwMode="auto">
          <a:xfrm>
            <a:off x="4119563" y="1514475"/>
            <a:ext cx="0" cy="114300"/>
          </a:xfrm>
          <a:prstGeom prst="line">
            <a:avLst/>
          </a:prstGeom>
          <a:noFill/>
          <a:ln w="9525">
            <a:solidFill>
              <a:srgbClr val="000000"/>
            </a:solidFill>
            <a:round/>
            <a:headEnd/>
            <a:tailEnd/>
          </a:ln>
          <a:effectLst/>
        </p:spPr>
        <p:txBody>
          <a:bodyPr/>
          <a:lstStyle/>
          <a:p>
            <a:endParaRPr lang="id-ID"/>
          </a:p>
        </p:txBody>
      </p:sp>
      <p:sp>
        <p:nvSpPr>
          <p:cNvPr id="208910" name="Line 14"/>
          <p:cNvSpPr>
            <a:spLocks noChangeShapeType="1"/>
          </p:cNvSpPr>
          <p:nvPr/>
        </p:nvSpPr>
        <p:spPr bwMode="auto">
          <a:xfrm>
            <a:off x="3548063" y="1400175"/>
            <a:ext cx="0" cy="114300"/>
          </a:xfrm>
          <a:prstGeom prst="line">
            <a:avLst/>
          </a:prstGeom>
          <a:noFill/>
          <a:ln w="9525">
            <a:solidFill>
              <a:srgbClr val="000000"/>
            </a:solidFill>
            <a:round/>
            <a:headEnd/>
            <a:tailEnd/>
          </a:ln>
          <a:effectLst/>
        </p:spPr>
        <p:txBody>
          <a:bodyPr/>
          <a:lstStyle/>
          <a:p>
            <a:endParaRPr lang="id-ID"/>
          </a:p>
        </p:txBody>
      </p:sp>
      <p:sp>
        <p:nvSpPr>
          <p:cNvPr id="208911" name="Line 15"/>
          <p:cNvSpPr>
            <a:spLocks noChangeShapeType="1"/>
          </p:cNvSpPr>
          <p:nvPr/>
        </p:nvSpPr>
        <p:spPr bwMode="auto">
          <a:xfrm>
            <a:off x="3548063" y="2085975"/>
            <a:ext cx="1143000" cy="0"/>
          </a:xfrm>
          <a:prstGeom prst="line">
            <a:avLst/>
          </a:prstGeom>
          <a:noFill/>
          <a:ln w="9525">
            <a:solidFill>
              <a:srgbClr val="000000"/>
            </a:solidFill>
            <a:round/>
            <a:headEnd/>
            <a:tailEnd/>
          </a:ln>
          <a:effectLst/>
        </p:spPr>
        <p:txBody>
          <a:bodyPr/>
          <a:lstStyle/>
          <a:p>
            <a:endParaRPr lang="id-ID"/>
          </a:p>
        </p:txBody>
      </p:sp>
      <p:sp>
        <p:nvSpPr>
          <p:cNvPr id="208912" name="Line 16"/>
          <p:cNvSpPr>
            <a:spLocks noChangeShapeType="1"/>
          </p:cNvSpPr>
          <p:nvPr/>
        </p:nvSpPr>
        <p:spPr bwMode="auto">
          <a:xfrm>
            <a:off x="3548063" y="2085975"/>
            <a:ext cx="0" cy="114300"/>
          </a:xfrm>
          <a:prstGeom prst="line">
            <a:avLst/>
          </a:prstGeom>
          <a:noFill/>
          <a:ln w="9525">
            <a:solidFill>
              <a:srgbClr val="000000"/>
            </a:solidFill>
            <a:round/>
            <a:headEnd/>
            <a:tailEnd/>
          </a:ln>
          <a:effectLst/>
        </p:spPr>
        <p:txBody>
          <a:bodyPr/>
          <a:lstStyle/>
          <a:p>
            <a:endParaRPr lang="id-ID"/>
          </a:p>
        </p:txBody>
      </p:sp>
      <p:sp>
        <p:nvSpPr>
          <p:cNvPr id="208913" name="Line 17"/>
          <p:cNvSpPr>
            <a:spLocks noChangeShapeType="1"/>
          </p:cNvSpPr>
          <p:nvPr/>
        </p:nvSpPr>
        <p:spPr bwMode="auto">
          <a:xfrm>
            <a:off x="4691063" y="2085975"/>
            <a:ext cx="0" cy="114300"/>
          </a:xfrm>
          <a:prstGeom prst="line">
            <a:avLst/>
          </a:prstGeom>
          <a:noFill/>
          <a:ln w="9525">
            <a:solidFill>
              <a:srgbClr val="000000"/>
            </a:solidFill>
            <a:round/>
            <a:headEnd/>
            <a:tailEnd/>
          </a:ln>
          <a:effectLst/>
        </p:spPr>
        <p:txBody>
          <a:bodyPr/>
          <a:lstStyle/>
          <a:p>
            <a:endParaRPr lang="id-ID"/>
          </a:p>
        </p:txBody>
      </p:sp>
      <p:sp>
        <p:nvSpPr>
          <p:cNvPr id="208914" name="Line 18"/>
          <p:cNvSpPr>
            <a:spLocks noChangeShapeType="1"/>
          </p:cNvSpPr>
          <p:nvPr/>
        </p:nvSpPr>
        <p:spPr bwMode="auto">
          <a:xfrm>
            <a:off x="4119563" y="1971675"/>
            <a:ext cx="0" cy="114300"/>
          </a:xfrm>
          <a:prstGeom prst="line">
            <a:avLst/>
          </a:prstGeom>
          <a:noFill/>
          <a:ln w="9525">
            <a:solidFill>
              <a:srgbClr val="000000"/>
            </a:solidFill>
            <a:round/>
            <a:headEnd/>
            <a:tailEnd/>
          </a:ln>
          <a:effectLst/>
        </p:spPr>
        <p:txBody>
          <a:bodyPr/>
          <a:lstStyle/>
          <a:p>
            <a:endParaRPr lang="id-ID"/>
          </a:p>
        </p:txBody>
      </p:sp>
      <p:sp>
        <p:nvSpPr>
          <p:cNvPr id="208915" name="Line 19"/>
          <p:cNvSpPr>
            <a:spLocks noChangeShapeType="1"/>
          </p:cNvSpPr>
          <p:nvPr/>
        </p:nvSpPr>
        <p:spPr bwMode="auto">
          <a:xfrm>
            <a:off x="3128963" y="2657475"/>
            <a:ext cx="1143000" cy="0"/>
          </a:xfrm>
          <a:prstGeom prst="line">
            <a:avLst/>
          </a:prstGeom>
          <a:noFill/>
          <a:ln w="9525">
            <a:solidFill>
              <a:srgbClr val="000000"/>
            </a:solidFill>
            <a:round/>
            <a:headEnd/>
            <a:tailEnd/>
          </a:ln>
          <a:effectLst/>
        </p:spPr>
        <p:txBody>
          <a:bodyPr/>
          <a:lstStyle/>
          <a:p>
            <a:endParaRPr lang="id-ID"/>
          </a:p>
        </p:txBody>
      </p:sp>
      <p:sp>
        <p:nvSpPr>
          <p:cNvPr id="208916" name="Line 20"/>
          <p:cNvSpPr>
            <a:spLocks noChangeShapeType="1"/>
          </p:cNvSpPr>
          <p:nvPr/>
        </p:nvSpPr>
        <p:spPr bwMode="auto">
          <a:xfrm>
            <a:off x="3128963" y="2657475"/>
            <a:ext cx="0" cy="114300"/>
          </a:xfrm>
          <a:prstGeom prst="line">
            <a:avLst/>
          </a:prstGeom>
          <a:noFill/>
          <a:ln w="9525">
            <a:solidFill>
              <a:srgbClr val="000000"/>
            </a:solidFill>
            <a:round/>
            <a:headEnd/>
            <a:tailEnd/>
          </a:ln>
          <a:effectLst/>
        </p:spPr>
        <p:txBody>
          <a:bodyPr/>
          <a:lstStyle/>
          <a:p>
            <a:endParaRPr lang="id-ID"/>
          </a:p>
        </p:txBody>
      </p:sp>
      <p:sp>
        <p:nvSpPr>
          <p:cNvPr id="208917" name="Line 21"/>
          <p:cNvSpPr>
            <a:spLocks noChangeShapeType="1"/>
          </p:cNvSpPr>
          <p:nvPr/>
        </p:nvSpPr>
        <p:spPr bwMode="auto">
          <a:xfrm>
            <a:off x="4271963" y="2657475"/>
            <a:ext cx="0" cy="114300"/>
          </a:xfrm>
          <a:prstGeom prst="line">
            <a:avLst/>
          </a:prstGeom>
          <a:noFill/>
          <a:ln w="9525">
            <a:solidFill>
              <a:srgbClr val="000000"/>
            </a:solidFill>
            <a:round/>
            <a:headEnd/>
            <a:tailEnd/>
          </a:ln>
          <a:effectLst/>
        </p:spPr>
        <p:txBody>
          <a:bodyPr/>
          <a:lstStyle/>
          <a:p>
            <a:endParaRPr lang="id-ID"/>
          </a:p>
        </p:txBody>
      </p:sp>
      <p:sp>
        <p:nvSpPr>
          <p:cNvPr id="208918" name="Line 22"/>
          <p:cNvSpPr>
            <a:spLocks noChangeShapeType="1"/>
          </p:cNvSpPr>
          <p:nvPr/>
        </p:nvSpPr>
        <p:spPr bwMode="auto">
          <a:xfrm>
            <a:off x="3700463" y="2543175"/>
            <a:ext cx="0" cy="114300"/>
          </a:xfrm>
          <a:prstGeom prst="line">
            <a:avLst/>
          </a:prstGeom>
          <a:noFill/>
          <a:ln w="9525">
            <a:solidFill>
              <a:srgbClr val="000000"/>
            </a:solidFill>
            <a:round/>
            <a:headEnd/>
            <a:tailEnd/>
          </a:ln>
          <a:effectLst/>
        </p:spPr>
        <p:txBody>
          <a:bodyPr/>
          <a:lstStyle/>
          <a:p>
            <a:endParaRPr lang="id-ID"/>
          </a:p>
        </p:txBody>
      </p:sp>
      <p:sp>
        <p:nvSpPr>
          <p:cNvPr id="208919" name="Text Box 23"/>
          <p:cNvSpPr txBox="1">
            <a:spLocks noChangeArrowheads="1"/>
          </p:cNvSpPr>
          <p:nvPr/>
        </p:nvSpPr>
        <p:spPr bwMode="auto">
          <a:xfrm>
            <a:off x="3357563" y="3571875"/>
            <a:ext cx="6858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H</a:t>
            </a:r>
            <a:endParaRPr lang="en-US">
              <a:solidFill>
                <a:srgbClr val="996633"/>
              </a:solidFill>
            </a:endParaRPr>
          </a:p>
        </p:txBody>
      </p:sp>
      <p:sp>
        <p:nvSpPr>
          <p:cNvPr id="208920" name="Text Box 24"/>
          <p:cNvSpPr txBox="1">
            <a:spLocks noChangeArrowheads="1"/>
          </p:cNvSpPr>
          <p:nvPr/>
        </p:nvSpPr>
        <p:spPr bwMode="auto">
          <a:xfrm>
            <a:off x="2862263" y="4143375"/>
            <a:ext cx="6858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J</a:t>
            </a:r>
            <a:endParaRPr lang="en-US">
              <a:solidFill>
                <a:srgbClr val="996633"/>
              </a:solidFill>
            </a:endParaRPr>
          </a:p>
        </p:txBody>
      </p:sp>
      <p:sp>
        <p:nvSpPr>
          <p:cNvPr id="208921" name="Text Box 25"/>
          <p:cNvSpPr txBox="1">
            <a:spLocks noChangeArrowheads="1"/>
          </p:cNvSpPr>
          <p:nvPr/>
        </p:nvSpPr>
        <p:spPr bwMode="auto">
          <a:xfrm>
            <a:off x="1719263" y="4143375"/>
            <a:ext cx="6858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I</a:t>
            </a:r>
            <a:endParaRPr lang="en-US">
              <a:solidFill>
                <a:srgbClr val="996633"/>
              </a:solidFill>
            </a:endParaRPr>
          </a:p>
        </p:txBody>
      </p:sp>
      <p:sp>
        <p:nvSpPr>
          <p:cNvPr id="208922" name="Line 26"/>
          <p:cNvSpPr>
            <a:spLocks noChangeShapeType="1"/>
          </p:cNvSpPr>
          <p:nvPr/>
        </p:nvSpPr>
        <p:spPr bwMode="auto">
          <a:xfrm>
            <a:off x="2062163" y="4029075"/>
            <a:ext cx="1143000" cy="0"/>
          </a:xfrm>
          <a:prstGeom prst="line">
            <a:avLst/>
          </a:prstGeom>
          <a:noFill/>
          <a:ln w="9525">
            <a:solidFill>
              <a:srgbClr val="000000"/>
            </a:solidFill>
            <a:round/>
            <a:headEnd/>
            <a:tailEnd/>
          </a:ln>
          <a:effectLst/>
        </p:spPr>
        <p:txBody>
          <a:bodyPr/>
          <a:lstStyle/>
          <a:p>
            <a:endParaRPr lang="id-ID"/>
          </a:p>
        </p:txBody>
      </p:sp>
      <p:sp>
        <p:nvSpPr>
          <p:cNvPr id="208923" name="Line 27"/>
          <p:cNvSpPr>
            <a:spLocks noChangeShapeType="1"/>
          </p:cNvSpPr>
          <p:nvPr/>
        </p:nvSpPr>
        <p:spPr bwMode="auto">
          <a:xfrm>
            <a:off x="2062163" y="4029075"/>
            <a:ext cx="0" cy="114300"/>
          </a:xfrm>
          <a:prstGeom prst="line">
            <a:avLst/>
          </a:prstGeom>
          <a:noFill/>
          <a:ln w="9525">
            <a:solidFill>
              <a:srgbClr val="000000"/>
            </a:solidFill>
            <a:round/>
            <a:headEnd/>
            <a:tailEnd/>
          </a:ln>
          <a:effectLst/>
        </p:spPr>
        <p:txBody>
          <a:bodyPr/>
          <a:lstStyle/>
          <a:p>
            <a:endParaRPr lang="id-ID"/>
          </a:p>
        </p:txBody>
      </p:sp>
      <p:sp>
        <p:nvSpPr>
          <p:cNvPr id="208924" name="Line 28"/>
          <p:cNvSpPr>
            <a:spLocks noChangeShapeType="1"/>
          </p:cNvSpPr>
          <p:nvPr/>
        </p:nvSpPr>
        <p:spPr bwMode="auto">
          <a:xfrm>
            <a:off x="3205163" y="4029075"/>
            <a:ext cx="0" cy="114300"/>
          </a:xfrm>
          <a:prstGeom prst="line">
            <a:avLst/>
          </a:prstGeom>
          <a:noFill/>
          <a:ln w="9525">
            <a:solidFill>
              <a:srgbClr val="000000"/>
            </a:solidFill>
            <a:round/>
            <a:headEnd/>
            <a:tailEnd/>
          </a:ln>
          <a:effectLst/>
        </p:spPr>
        <p:txBody>
          <a:bodyPr/>
          <a:lstStyle/>
          <a:p>
            <a:endParaRPr lang="id-ID"/>
          </a:p>
        </p:txBody>
      </p:sp>
      <p:sp>
        <p:nvSpPr>
          <p:cNvPr id="208925" name="Line 29"/>
          <p:cNvSpPr>
            <a:spLocks noChangeShapeType="1"/>
          </p:cNvSpPr>
          <p:nvPr/>
        </p:nvSpPr>
        <p:spPr bwMode="auto">
          <a:xfrm>
            <a:off x="3700463" y="3914775"/>
            <a:ext cx="0" cy="114300"/>
          </a:xfrm>
          <a:prstGeom prst="line">
            <a:avLst/>
          </a:prstGeom>
          <a:noFill/>
          <a:ln w="9525">
            <a:solidFill>
              <a:srgbClr val="000000"/>
            </a:solidFill>
            <a:round/>
            <a:headEnd/>
            <a:tailEnd/>
          </a:ln>
          <a:effectLst/>
        </p:spPr>
        <p:txBody>
          <a:bodyPr/>
          <a:lstStyle/>
          <a:p>
            <a:endParaRPr lang="id-ID"/>
          </a:p>
        </p:txBody>
      </p:sp>
      <p:sp>
        <p:nvSpPr>
          <p:cNvPr id="208926" name="Text Box 30"/>
          <p:cNvSpPr txBox="1">
            <a:spLocks noChangeArrowheads="1"/>
          </p:cNvSpPr>
          <p:nvPr/>
        </p:nvSpPr>
        <p:spPr bwMode="auto">
          <a:xfrm>
            <a:off x="5148263" y="4143375"/>
            <a:ext cx="6858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L</a:t>
            </a:r>
            <a:endParaRPr lang="en-US">
              <a:solidFill>
                <a:srgbClr val="996633"/>
              </a:solidFill>
            </a:endParaRPr>
          </a:p>
        </p:txBody>
      </p:sp>
      <p:sp>
        <p:nvSpPr>
          <p:cNvPr id="208927" name="Text Box 31"/>
          <p:cNvSpPr txBox="1">
            <a:spLocks noChangeArrowheads="1"/>
          </p:cNvSpPr>
          <p:nvPr/>
        </p:nvSpPr>
        <p:spPr bwMode="auto">
          <a:xfrm>
            <a:off x="4005263" y="4143375"/>
            <a:ext cx="6858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K</a:t>
            </a:r>
            <a:endParaRPr lang="en-US">
              <a:solidFill>
                <a:srgbClr val="996633"/>
              </a:solidFill>
            </a:endParaRPr>
          </a:p>
        </p:txBody>
      </p:sp>
      <p:sp>
        <p:nvSpPr>
          <p:cNvPr id="208928" name="Line 32"/>
          <p:cNvSpPr>
            <a:spLocks noChangeShapeType="1"/>
          </p:cNvSpPr>
          <p:nvPr/>
        </p:nvSpPr>
        <p:spPr bwMode="auto">
          <a:xfrm>
            <a:off x="3205163" y="4029075"/>
            <a:ext cx="2286000" cy="0"/>
          </a:xfrm>
          <a:prstGeom prst="line">
            <a:avLst/>
          </a:prstGeom>
          <a:noFill/>
          <a:ln w="9525">
            <a:solidFill>
              <a:srgbClr val="000000"/>
            </a:solidFill>
            <a:round/>
            <a:headEnd/>
            <a:tailEnd/>
          </a:ln>
          <a:effectLst/>
        </p:spPr>
        <p:txBody>
          <a:bodyPr/>
          <a:lstStyle/>
          <a:p>
            <a:endParaRPr lang="id-ID"/>
          </a:p>
        </p:txBody>
      </p:sp>
      <p:sp>
        <p:nvSpPr>
          <p:cNvPr id="208929" name="Line 33"/>
          <p:cNvSpPr>
            <a:spLocks noChangeShapeType="1"/>
          </p:cNvSpPr>
          <p:nvPr/>
        </p:nvSpPr>
        <p:spPr bwMode="auto">
          <a:xfrm>
            <a:off x="4348163" y="4029075"/>
            <a:ext cx="0" cy="114300"/>
          </a:xfrm>
          <a:prstGeom prst="line">
            <a:avLst/>
          </a:prstGeom>
          <a:noFill/>
          <a:ln w="9525">
            <a:solidFill>
              <a:srgbClr val="000000"/>
            </a:solidFill>
            <a:round/>
            <a:headEnd/>
            <a:tailEnd/>
          </a:ln>
          <a:effectLst/>
        </p:spPr>
        <p:txBody>
          <a:bodyPr/>
          <a:lstStyle/>
          <a:p>
            <a:endParaRPr lang="id-ID"/>
          </a:p>
        </p:txBody>
      </p:sp>
      <p:sp>
        <p:nvSpPr>
          <p:cNvPr id="208930" name="Line 34"/>
          <p:cNvSpPr>
            <a:spLocks noChangeShapeType="1"/>
          </p:cNvSpPr>
          <p:nvPr/>
        </p:nvSpPr>
        <p:spPr bwMode="auto">
          <a:xfrm>
            <a:off x="5491163" y="4029075"/>
            <a:ext cx="0" cy="114300"/>
          </a:xfrm>
          <a:prstGeom prst="line">
            <a:avLst/>
          </a:prstGeom>
          <a:noFill/>
          <a:ln w="9525">
            <a:solidFill>
              <a:srgbClr val="000000"/>
            </a:solidFill>
            <a:round/>
            <a:headEnd/>
            <a:tailEnd/>
          </a:ln>
          <a:effectLst/>
        </p:spPr>
        <p:txBody>
          <a:bodyPr/>
          <a:lstStyle/>
          <a:p>
            <a:endParaRPr lang="id-ID"/>
          </a:p>
        </p:txBody>
      </p:sp>
      <p:sp>
        <p:nvSpPr>
          <p:cNvPr id="208931" name="Text Box 35"/>
          <p:cNvSpPr txBox="1">
            <a:spLocks noChangeArrowheads="1"/>
          </p:cNvSpPr>
          <p:nvPr/>
        </p:nvSpPr>
        <p:spPr bwMode="auto">
          <a:xfrm>
            <a:off x="5719763" y="2428875"/>
            <a:ext cx="685800" cy="457200"/>
          </a:xfrm>
          <a:prstGeom prst="rect">
            <a:avLst/>
          </a:prstGeom>
          <a:solidFill>
            <a:srgbClr val="FFFFFF">
              <a:alpha val="0"/>
            </a:srgbClr>
          </a:solidFill>
          <a:ln w="9525" algn="ctr">
            <a:noFill/>
            <a:miter lim="800000"/>
            <a:headEnd/>
            <a:tailEnd/>
          </a:ln>
          <a:effectLst/>
        </p:spPr>
        <p:txBody>
          <a:bodyPr/>
          <a:lstStyle/>
          <a:p>
            <a:pPr algn="l"/>
            <a:r>
              <a:rPr lang="en-US" sz="1100" b="0">
                <a:solidFill>
                  <a:srgbClr val="996633"/>
                </a:solidFill>
              </a:rPr>
              <a:t>Hirarki Vertikal</a:t>
            </a:r>
            <a:endParaRPr lang="en-US">
              <a:solidFill>
                <a:srgbClr val="996633"/>
              </a:solidFill>
            </a:endParaRPr>
          </a:p>
        </p:txBody>
      </p:sp>
      <p:sp>
        <p:nvSpPr>
          <p:cNvPr id="208932" name="Line 36"/>
          <p:cNvSpPr>
            <a:spLocks noChangeShapeType="1"/>
          </p:cNvSpPr>
          <p:nvPr/>
        </p:nvSpPr>
        <p:spPr bwMode="auto">
          <a:xfrm flipV="1">
            <a:off x="6062663" y="1057275"/>
            <a:ext cx="0" cy="1257300"/>
          </a:xfrm>
          <a:prstGeom prst="line">
            <a:avLst/>
          </a:prstGeom>
          <a:noFill/>
          <a:ln w="9525">
            <a:solidFill>
              <a:srgbClr val="000000"/>
            </a:solidFill>
            <a:prstDash val="dash"/>
            <a:round/>
            <a:headEnd/>
            <a:tailEnd/>
          </a:ln>
          <a:effectLst/>
        </p:spPr>
        <p:txBody>
          <a:bodyPr/>
          <a:lstStyle/>
          <a:p>
            <a:endParaRPr lang="id-ID"/>
          </a:p>
        </p:txBody>
      </p:sp>
      <p:sp>
        <p:nvSpPr>
          <p:cNvPr id="208933" name="Line 37"/>
          <p:cNvSpPr>
            <a:spLocks noChangeShapeType="1"/>
          </p:cNvSpPr>
          <p:nvPr/>
        </p:nvSpPr>
        <p:spPr bwMode="auto">
          <a:xfrm flipH="1">
            <a:off x="5605463" y="1057275"/>
            <a:ext cx="457200" cy="0"/>
          </a:xfrm>
          <a:prstGeom prst="line">
            <a:avLst/>
          </a:prstGeom>
          <a:noFill/>
          <a:ln w="9525">
            <a:solidFill>
              <a:srgbClr val="000000"/>
            </a:solidFill>
            <a:prstDash val="dash"/>
            <a:round/>
            <a:headEnd/>
            <a:tailEnd/>
          </a:ln>
          <a:effectLst/>
        </p:spPr>
        <p:txBody>
          <a:bodyPr/>
          <a:lstStyle/>
          <a:p>
            <a:endParaRPr lang="id-ID"/>
          </a:p>
        </p:txBody>
      </p:sp>
      <p:sp>
        <p:nvSpPr>
          <p:cNvPr id="208934" name="Line 38"/>
          <p:cNvSpPr>
            <a:spLocks noChangeShapeType="1"/>
          </p:cNvSpPr>
          <p:nvPr/>
        </p:nvSpPr>
        <p:spPr bwMode="auto">
          <a:xfrm>
            <a:off x="6062663" y="2886075"/>
            <a:ext cx="0" cy="342900"/>
          </a:xfrm>
          <a:prstGeom prst="line">
            <a:avLst/>
          </a:prstGeom>
          <a:noFill/>
          <a:ln w="9525">
            <a:solidFill>
              <a:srgbClr val="000000"/>
            </a:solidFill>
            <a:prstDash val="dash"/>
            <a:round/>
            <a:headEnd/>
            <a:tailEnd/>
          </a:ln>
          <a:effectLst/>
        </p:spPr>
        <p:txBody>
          <a:bodyPr/>
          <a:lstStyle/>
          <a:p>
            <a:endParaRPr lang="id-ID"/>
          </a:p>
        </p:txBody>
      </p:sp>
      <p:sp>
        <p:nvSpPr>
          <p:cNvPr id="208935" name="Line 39"/>
          <p:cNvSpPr>
            <a:spLocks noChangeShapeType="1"/>
          </p:cNvSpPr>
          <p:nvPr/>
        </p:nvSpPr>
        <p:spPr bwMode="auto">
          <a:xfrm flipH="1">
            <a:off x="5719763" y="3228975"/>
            <a:ext cx="342900" cy="0"/>
          </a:xfrm>
          <a:prstGeom prst="line">
            <a:avLst/>
          </a:prstGeom>
          <a:noFill/>
          <a:ln w="9525">
            <a:solidFill>
              <a:srgbClr val="000000"/>
            </a:solidFill>
            <a:prstDash val="dash"/>
            <a:round/>
            <a:headEnd/>
            <a:tailEnd/>
          </a:ln>
          <a:effectLst/>
        </p:spPr>
        <p:txBody>
          <a:bodyPr/>
          <a:lstStyle/>
          <a:p>
            <a:endParaRPr lang="id-ID"/>
          </a:p>
        </p:txBody>
      </p:sp>
      <p:sp>
        <p:nvSpPr>
          <p:cNvPr id="208936" name="Text Box 40"/>
          <p:cNvSpPr txBox="1">
            <a:spLocks noChangeArrowheads="1"/>
          </p:cNvSpPr>
          <p:nvPr/>
        </p:nvSpPr>
        <p:spPr bwMode="auto">
          <a:xfrm>
            <a:off x="2976563" y="4829175"/>
            <a:ext cx="1714500" cy="228600"/>
          </a:xfrm>
          <a:prstGeom prst="rect">
            <a:avLst/>
          </a:prstGeom>
          <a:solidFill>
            <a:srgbClr val="FFFFFF">
              <a:alpha val="0"/>
            </a:srgbClr>
          </a:solidFill>
          <a:ln w="9525" algn="ctr">
            <a:noFill/>
            <a:miter lim="800000"/>
            <a:headEnd/>
            <a:tailEnd/>
          </a:ln>
          <a:effectLst/>
        </p:spPr>
        <p:txBody>
          <a:bodyPr/>
          <a:lstStyle/>
          <a:p>
            <a:pPr algn="l"/>
            <a:r>
              <a:rPr lang="en-US" sz="1100" b="0">
                <a:solidFill>
                  <a:srgbClr val="996633"/>
                </a:solidFill>
              </a:rPr>
              <a:t>Hirarki Horisontal</a:t>
            </a:r>
            <a:endParaRPr lang="en-US">
              <a:solidFill>
                <a:srgbClr val="996633"/>
              </a:solidFill>
            </a:endParaRPr>
          </a:p>
        </p:txBody>
      </p:sp>
      <p:sp>
        <p:nvSpPr>
          <p:cNvPr id="208937" name="Line 41"/>
          <p:cNvSpPr>
            <a:spLocks noChangeShapeType="1"/>
          </p:cNvSpPr>
          <p:nvPr/>
        </p:nvSpPr>
        <p:spPr bwMode="auto">
          <a:xfrm flipH="1">
            <a:off x="4233863" y="4943475"/>
            <a:ext cx="1371600" cy="0"/>
          </a:xfrm>
          <a:prstGeom prst="line">
            <a:avLst/>
          </a:prstGeom>
          <a:noFill/>
          <a:ln w="9525">
            <a:solidFill>
              <a:srgbClr val="000000"/>
            </a:solidFill>
            <a:prstDash val="dash"/>
            <a:round/>
            <a:headEnd/>
            <a:tailEnd/>
          </a:ln>
          <a:effectLst/>
        </p:spPr>
        <p:txBody>
          <a:bodyPr/>
          <a:lstStyle/>
          <a:p>
            <a:endParaRPr lang="id-ID"/>
          </a:p>
        </p:txBody>
      </p:sp>
      <p:sp>
        <p:nvSpPr>
          <p:cNvPr id="208938" name="Line 42"/>
          <p:cNvSpPr>
            <a:spLocks noChangeShapeType="1"/>
          </p:cNvSpPr>
          <p:nvPr/>
        </p:nvSpPr>
        <p:spPr bwMode="auto">
          <a:xfrm flipV="1">
            <a:off x="5605463" y="4600575"/>
            <a:ext cx="0" cy="342900"/>
          </a:xfrm>
          <a:prstGeom prst="line">
            <a:avLst/>
          </a:prstGeom>
          <a:noFill/>
          <a:ln w="9525">
            <a:solidFill>
              <a:srgbClr val="000000"/>
            </a:solidFill>
            <a:prstDash val="dash"/>
            <a:round/>
            <a:headEnd/>
            <a:tailEnd/>
          </a:ln>
          <a:effectLst/>
        </p:spPr>
        <p:txBody>
          <a:bodyPr/>
          <a:lstStyle/>
          <a:p>
            <a:endParaRPr lang="id-ID"/>
          </a:p>
        </p:txBody>
      </p:sp>
      <p:sp>
        <p:nvSpPr>
          <p:cNvPr id="208939" name="Line 43"/>
          <p:cNvSpPr>
            <a:spLocks noChangeShapeType="1"/>
          </p:cNvSpPr>
          <p:nvPr/>
        </p:nvSpPr>
        <p:spPr bwMode="auto">
          <a:xfrm flipH="1">
            <a:off x="2062163" y="4943475"/>
            <a:ext cx="914400" cy="0"/>
          </a:xfrm>
          <a:prstGeom prst="line">
            <a:avLst/>
          </a:prstGeom>
          <a:noFill/>
          <a:ln w="9525">
            <a:solidFill>
              <a:srgbClr val="000000"/>
            </a:solidFill>
            <a:prstDash val="dash"/>
            <a:round/>
            <a:headEnd/>
            <a:tailEnd/>
          </a:ln>
          <a:effectLst/>
        </p:spPr>
        <p:txBody>
          <a:bodyPr/>
          <a:lstStyle/>
          <a:p>
            <a:endParaRPr lang="id-ID"/>
          </a:p>
        </p:txBody>
      </p:sp>
      <p:sp>
        <p:nvSpPr>
          <p:cNvPr id="208940" name="Line 44"/>
          <p:cNvSpPr>
            <a:spLocks noChangeShapeType="1"/>
          </p:cNvSpPr>
          <p:nvPr/>
        </p:nvSpPr>
        <p:spPr bwMode="auto">
          <a:xfrm flipV="1">
            <a:off x="2062163" y="4600575"/>
            <a:ext cx="0" cy="342900"/>
          </a:xfrm>
          <a:prstGeom prst="line">
            <a:avLst/>
          </a:prstGeom>
          <a:noFill/>
          <a:ln w="9525">
            <a:solidFill>
              <a:srgbClr val="000000"/>
            </a:solidFill>
            <a:prstDash val="dash"/>
            <a:round/>
            <a:headEnd/>
            <a:tailEnd/>
          </a:ln>
          <a:effectLst/>
        </p:spPr>
        <p:txBody>
          <a:bodyPr/>
          <a:lstStyle/>
          <a:p>
            <a:endParaRPr lang="id-ID"/>
          </a:p>
        </p:txBody>
      </p:sp>
      <p:sp>
        <p:nvSpPr>
          <p:cNvPr id="208941" name="Text Box 45"/>
          <p:cNvSpPr txBox="1">
            <a:spLocks noChangeArrowheads="1"/>
          </p:cNvSpPr>
          <p:nvPr/>
        </p:nvSpPr>
        <p:spPr bwMode="auto">
          <a:xfrm>
            <a:off x="1371600" y="5486400"/>
            <a:ext cx="5867400" cy="396875"/>
          </a:xfrm>
          <a:prstGeom prst="rect">
            <a:avLst/>
          </a:prstGeom>
          <a:noFill/>
          <a:ln w="12700">
            <a:noFill/>
            <a:miter lim="800000"/>
            <a:headEnd type="none" w="sm" len="sm"/>
            <a:tailEnd type="none" w="sm" len="sm"/>
          </a:ln>
          <a:effectLst/>
        </p:spPr>
        <p:txBody>
          <a:bodyPr>
            <a:spAutoFit/>
          </a:bodyPr>
          <a:lstStyle/>
          <a:p>
            <a:pPr>
              <a:spcBef>
                <a:spcPct val="50000"/>
              </a:spcBef>
            </a:pPr>
            <a:r>
              <a:rPr lang="en-US" sz="2000" b="0">
                <a:solidFill>
                  <a:srgbClr val="996633"/>
                </a:solidFill>
              </a:rPr>
              <a:t>Hirarki Vertikal dan Horisontal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en-US" sz="3200">
                <a:solidFill>
                  <a:srgbClr val="996633"/>
                </a:solidFill>
              </a:rPr>
              <a:t>Pilar Keempat : Koordinasi (Coordination)</a:t>
            </a:r>
          </a:p>
        </p:txBody>
      </p:sp>
      <p:sp>
        <p:nvSpPr>
          <p:cNvPr id="209923" name="Rectangle 3"/>
          <p:cNvSpPr>
            <a:spLocks noGrp="1" noChangeArrowheads="1"/>
          </p:cNvSpPr>
          <p:nvPr>
            <p:ph type="body" idx="1"/>
          </p:nvPr>
        </p:nvSpPr>
        <p:spPr/>
        <p:txBody>
          <a:bodyPr/>
          <a:lstStyle/>
          <a:p>
            <a:r>
              <a:rPr lang="en-US" sz="2800">
                <a:solidFill>
                  <a:srgbClr val="996633"/>
                </a:solidFill>
              </a:rPr>
              <a:t>Koordinasi adalah proses dalam mengintegrasikan seluruh aktifitas dari berbagai departemen atau bagian dalam organisasi agar tujuan organisasi dapat tercapai secara efektif </a:t>
            </a:r>
          </a:p>
          <a:p>
            <a:pPr>
              <a:buNone/>
            </a:pPr>
            <a:r>
              <a:rPr lang="id-ID" sz="2400" b="0" i="1" smtClean="0"/>
              <a:t>	</a:t>
            </a:r>
            <a:r>
              <a:rPr lang="en-US" sz="2400" b="0" i="1" smtClean="0">
                <a:solidFill>
                  <a:srgbClr val="996633"/>
                </a:solidFill>
              </a:rPr>
              <a:t>(</a:t>
            </a:r>
            <a:r>
              <a:rPr lang="en-US" sz="2400" b="0" i="1">
                <a:solidFill>
                  <a:srgbClr val="996633"/>
                </a:solidFill>
              </a:rPr>
              <a:t>Stoner, Freeman &amp; Gilbert, 1995)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r>
              <a:rPr lang="en-US" sz="2800">
                <a:solidFill>
                  <a:srgbClr val="996633"/>
                </a:solidFill>
              </a:rPr>
              <a:t>Faktor-faktor yang memengaruhi Struktur Organisasi</a:t>
            </a:r>
            <a:r>
              <a:rPr lang="en-US" sz="3600"/>
              <a:t> </a:t>
            </a:r>
          </a:p>
        </p:txBody>
      </p:sp>
      <p:sp>
        <p:nvSpPr>
          <p:cNvPr id="210947" name="Rectangle 3"/>
          <p:cNvSpPr>
            <a:spLocks noGrp="1" noChangeArrowheads="1"/>
          </p:cNvSpPr>
          <p:nvPr>
            <p:ph type="body" idx="1"/>
          </p:nvPr>
        </p:nvSpPr>
        <p:spPr/>
        <p:txBody>
          <a:bodyPr/>
          <a:lstStyle/>
          <a:p>
            <a:r>
              <a:rPr lang="en-US">
                <a:solidFill>
                  <a:srgbClr val="996633"/>
                </a:solidFill>
              </a:rPr>
              <a:t>Strategi Organisasi</a:t>
            </a:r>
          </a:p>
          <a:p>
            <a:r>
              <a:rPr lang="en-US">
                <a:solidFill>
                  <a:srgbClr val="996633"/>
                </a:solidFill>
              </a:rPr>
              <a:t>Skala Organisasi</a:t>
            </a:r>
          </a:p>
          <a:p>
            <a:r>
              <a:rPr lang="en-US">
                <a:solidFill>
                  <a:srgbClr val="996633"/>
                </a:solidFill>
              </a:rPr>
              <a:t>Teknologi</a:t>
            </a:r>
          </a:p>
          <a:p>
            <a:r>
              <a:rPr lang="en-US">
                <a:solidFill>
                  <a:srgbClr val="996633"/>
                </a:solidFill>
              </a:rPr>
              <a:t>Lingkungan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r>
              <a:rPr lang="en-US" sz="3200">
                <a:solidFill>
                  <a:srgbClr val="996633"/>
                </a:solidFill>
              </a:rPr>
              <a:t>Beberapa pendekatan dalam Departementalisasi</a:t>
            </a:r>
          </a:p>
        </p:txBody>
      </p:sp>
      <p:sp>
        <p:nvSpPr>
          <p:cNvPr id="211971" name="Rectangle 3"/>
          <p:cNvSpPr>
            <a:spLocks noGrp="1" noChangeArrowheads="1"/>
          </p:cNvSpPr>
          <p:nvPr>
            <p:ph type="body" idx="1"/>
          </p:nvPr>
        </p:nvSpPr>
        <p:spPr/>
        <p:txBody>
          <a:bodyPr/>
          <a:lstStyle/>
          <a:p>
            <a:r>
              <a:rPr lang="en-US">
                <a:solidFill>
                  <a:srgbClr val="996633"/>
                </a:solidFill>
              </a:rPr>
              <a:t>Berdasarkan Fungsional</a:t>
            </a:r>
          </a:p>
          <a:p>
            <a:r>
              <a:rPr lang="en-US">
                <a:solidFill>
                  <a:srgbClr val="996633"/>
                </a:solidFill>
              </a:rPr>
              <a:t>Berdasarkan Produk</a:t>
            </a:r>
          </a:p>
          <a:p>
            <a:r>
              <a:rPr lang="en-US">
                <a:solidFill>
                  <a:srgbClr val="996633"/>
                </a:solidFill>
              </a:rPr>
              <a:t>Berdasarkan Pelanggan</a:t>
            </a:r>
          </a:p>
          <a:p>
            <a:r>
              <a:rPr lang="en-US">
                <a:solidFill>
                  <a:srgbClr val="996633"/>
                </a:solidFill>
              </a:rPr>
              <a:t>Berdasarkan Geografis</a:t>
            </a:r>
          </a:p>
          <a:p>
            <a:r>
              <a:rPr lang="en-US">
                <a:solidFill>
                  <a:srgbClr val="996633"/>
                </a:solidFill>
              </a:rPr>
              <a:t>Berdasarkan Matriks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6" name="Text Box 4"/>
          <p:cNvSpPr txBox="1">
            <a:spLocks noChangeArrowheads="1"/>
          </p:cNvSpPr>
          <p:nvPr/>
        </p:nvSpPr>
        <p:spPr bwMode="auto">
          <a:xfrm>
            <a:off x="3505200" y="1828800"/>
            <a:ext cx="1257300" cy="4572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Direktur Utama</a:t>
            </a:r>
          </a:p>
          <a:p>
            <a:r>
              <a:rPr lang="en-US" sz="1200" b="0">
                <a:solidFill>
                  <a:srgbClr val="996633"/>
                </a:solidFill>
              </a:rPr>
              <a:t>PT ABC</a:t>
            </a:r>
            <a:endParaRPr lang="en-US" sz="1200">
              <a:solidFill>
                <a:srgbClr val="996633"/>
              </a:solidFill>
            </a:endParaRPr>
          </a:p>
        </p:txBody>
      </p:sp>
      <p:sp>
        <p:nvSpPr>
          <p:cNvPr id="212997" name="Text Box 5"/>
          <p:cNvSpPr txBox="1">
            <a:spLocks noChangeArrowheads="1"/>
          </p:cNvSpPr>
          <p:nvPr/>
        </p:nvSpPr>
        <p:spPr bwMode="auto">
          <a:xfrm>
            <a:off x="3390900" y="2514600"/>
            <a:ext cx="8001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Manajer Produksi</a:t>
            </a:r>
            <a:endParaRPr lang="en-US" sz="1200">
              <a:solidFill>
                <a:srgbClr val="996633"/>
              </a:solidFill>
            </a:endParaRPr>
          </a:p>
        </p:txBody>
      </p:sp>
      <p:sp>
        <p:nvSpPr>
          <p:cNvPr id="212998" name="Text Box 6"/>
          <p:cNvSpPr txBox="1">
            <a:spLocks noChangeArrowheads="1"/>
          </p:cNvSpPr>
          <p:nvPr/>
        </p:nvSpPr>
        <p:spPr bwMode="auto">
          <a:xfrm>
            <a:off x="4267200" y="2514600"/>
            <a:ext cx="10668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Manajer Pemasaran</a:t>
            </a:r>
            <a:endParaRPr lang="en-US" sz="1200">
              <a:solidFill>
                <a:srgbClr val="996633"/>
              </a:solidFill>
            </a:endParaRPr>
          </a:p>
        </p:txBody>
      </p:sp>
      <p:sp>
        <p:nvSpPr>
          <p:cNvPr id="212999" name="Text Box 7"/>
          <p:cNvSpPr txBox="1">
            <a:spLocks noChangeArrowheads="1"/>
          </p:cNvSpPr>
          <p:nvPr/>
        </p:nvSpPr>
        <p:spPr bwMode="auto">
          <a:xfrm>
            <a:off x="5448300" y="2514600"/>
            <a:ext cx="10287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Manajer SDM</a:t>
            </a:r>
            <a:endParaRPr lang="en-US" sz="1200">
              <a:solidFill>
                <a:srgbClr val="996633"/>
              </a:solidFill>
            </a:endParaRPr>
          </a:p>
        </p:txBody>
      </p:sp>
      <p:sp>
        <p:nvSpPr>
          <p:cNvPr id="213000" name="Text Box 8"/>
          <p:cNvSpPr txBox="1">
            <a:spLocks noChangeArrowheads="1"/>
          </p:cNvSpPr>
          <p:nvPr/>
        </p:nvSpPr>
        <p:spPr bwMode="auto">
          <a:xfrm>
            <a:off x="2247900" y="2514600"/>
            <a:ext cx="9144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Manajer Keuangan</a:t>
            </a:r>
            <a:endParaRPr lang="en-US" sz="1200">
              <a:solidFill>
                <a:srgbClr val="996633"/>
              </a:solidFill>
            </a:endParaRPr>
          </a:p>
        </p:txBody>
      </p:sp>
      <p:sp>
        <p:nvSpPr>
          <p:cNvPr id="213001" name="Text Box 9"/>
          <p:cNvSpPr txBox="1">
            <a:spLocks noChangeArrowheads="1"/>
          </p:cNvSpPr>
          <p:nvPr/>
        </p:nvSpPr>
        <p:spPr bwMode="auto">
          <a:xfrm>
            <a:off x="3733800" y="3200400"/>
            <a:ext cx="9144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Bagian Penjualan</a:t>
            </a:r>
            <a:endParaRPr lang="en-US" sz="1200">
              <a:solidFill>
                <a:srgbClr val="996633"/>
              </a:solidFill>
            </a:endParaRPr>
          </a:p>
        </p:txBody>
      </p:sp>
      <p:sp>
        <p:nvSpPr>
          <p:cNvPr id="213002" name="Text Box 10"/>
          <p:cNvSpPr txBox="1">
            <a:spLocks noChangeArrowheads="1"/>
          </p:cNvSpPr>
          <p:nvPr/>
        </p:nvSpPr>
        <p:spPr bwMode="auto">
          <a:xfrm>
            <a:off x="4876800" y="3200400"/>
            <a:ext cx="9144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Bagian Promosi</a:t>
            </a:r>
            <a:endParaRPr lang="en-US" sz="1200">
              <a:solidFill>
                <a:srgbClr val="996633"/>
              </a:solidFill>
            </a:endParaRPr>
          </a:p>
        </p:txBody>
      </p:sp>
      <p:sp>
        <p:nvSpPr>
          <p:cNvPr id="213003" name="Line 11"/>
          <p:cNvSpPr>
            <a:spLocks noChangeShapeType="1"/>
          </p:cNvSpPr>
          <p:nvPr/>
        </p:nvSpPr>
        <p:spPr bwMode="auto">
          <a:xfrm>
            <a:off x="4191000" y="3086100"/>
            <a:ext cx="1143000" cy="0"/>
          </a:xfrm>
          <a:prstGeom prst="line">
            <a:avLst/>
          </a:prstGeom>
          <a:noFill/>
          <a:ln w="9525">
            <a:solidFill>
              <a:srgbClr val="000000"/>
            </a:solidFill>
            <a:round/>
            <a:headEnd/>
            <a:tailEnd/>
          </a:ln>
          <a:effectLst/>
        </p:spPr>
        <p:txBody>
          <a:bodyPr/>
          <a:lstStyle/>
          <a:p>
            <a:endParaRPr lang="id-ID"/>
          </a:p>
        </p:txBody>
      </p:sp>
      <p:sp>
        <p:nvSpPr>
          <p:cNvPr id="213004" name="Line 12"/>
          <p:cNvSpPr>
            <a:spLocks noChangeShapeType="1"/>
          </p:cNvSpPr>
          <p:nvPr/>
        </p:nvSpPr>
        <p:spPr bwMode="auto">
          <a:xfrm flipV="1">
            <a:off x="4876800" y="2971800"/>
            <a:ext cx="0" cy="114300"/>
          </a:xfrm>
          <a:prstGeom prst="line">
            <a:avLst/>
          </a:prstGeom>
          <a:noFill/>
          <a:ln w="9525">
            <a:solidFill>
              <a:srgbClr val="000000"/>
            </a:solidFill>
            <a:round/>
            <a:headEnd/>
            <a:tailEnd/>
          </a:ln>
          <a:effectLst/>
        </p:spPr>
        <p:txBody>
          <a:bodyPr/>
          <a:lstStyle/>
          <a:p>
            <a:endParaRPr lang="id-ID"/>
          </a:p>
        </p:txBody>
      </p:sp>
      <p:sp>
        <p:nvSpPr>
          <p:cNvPr id="213005" name="Line 13"/>
          <p:cNvSpPr>
            <a:spLocks noChangeShapeType="1"/>
          </p:cNvSpPr>
          <p:nvPr/>
        </p:nvSpPr>
        <p:spPr bwMode="auto">
          <a:xfrm>
            <a:off x="4191000" y="3086100"/>
            <a:ext cx="0" cy="114300"/>
          </a:xfrm>
          <a:prstGeom prst="line">
            <a:avLst/>
          </a:prstGeom>
          <a:noFill/>
          <a:ln w="9525">
            <a:solidFill>
              <a:srgbClr val="000000"/>
            </a:solidFill>
            <a:round/>
            <a:headEnd/>
            <a:tailEnd/>
          </a:ln>
          <a:effectLst/>
        </p:spPr>
        <p:txBody>
          <a:bodyPr/>
          <a:lstStyle/>
          <a:p>
            <a:endParaRPr lang="id-ID"/>
          </a:p>
        </p:txBody>
      </p:sp>
      <p:sp>
        <p:nvSpPr>
          <p:cNvPr id="213006" name="Line 14"/>
          <p:cNvSpPr>
            <a:spLocks noChangeShapeType="1"/>
          </p:cNvSpPr>
          <p:nvPr/>
        </p:nvSpPr>
        <p:spPr bwMode="auto">
          <a:xfrm>
            <a:off x="5334000" y="3086100"/>
            <a:ext cx="0" cy="114300"/>
          </a:xfrm>
          <a:prstGeom prst="line">
            <a:avLst/>
          </a:prstGeom>
          <a:noFill/>
          <a:ln w="9525">
            <a:solidFill>
              <a:srgbClr val="000000"/>
            </a:solidFill>
            <a:round/>
            <a:headEnd/>
            <a:tailEnd/>
          </a:ln>
          <a:effectLst/>
        </p:spPr>
        <p:txBody>
          <a:bodyPr/>
          <a:lstStyle/>
          <a:p>
            <a:endParaRPr lang="id-ID"/>
          </a:p>
        </p:txBody>
      </p:sp>
      <p:sp>
        <p:nvSpPr>
          <p:cNvPr id="213007" name="Line 15"/>
          <p:cNvSpPr>
            <a:spLocks noChangeShapeType="1"/>
          </p:cNvSpPr>
          <p:nvPr/>
        </p:nvSpPr>
        <p:spPr bwMode="auto">
          <a:xfrm>
            <a:off x="2705100" y="2400300"/>
            <a:ext cx="3314700" cy="0"/>
          </a:xfrm>
          <a:prstGeom prst="line">
            <a:avLst/>
          </a:prstGeom>
          <a:noFill/>
          <a:ln w="9525">
            <a:solidFill>
              <a:srgbClr val="000000"/>
            </a:solidFill>
            <a:round/>
            <a:headEnd/>
            <a:tailEnd/>
          </a:ln>
          <a:effectLst/>
        </p:spPr>
        <p:txBody>
          <a:bodyPr/>
          <a:lstStyle/>
          <a:p>
            <a:endParaRPr lang="id-ID"/>
          </a:p>
        </p:txBody>
      </p:sp>
      <p:sp>
        <p:nvSpPr>
          <p:cNvPr id="213008" name="Line 16"/>
          <p:cNvSpPr>
            <a:spLocks noChangeShapeType="1"/>
          </p:cNvSpPr>
          <p:nvPr/>
        </p:nvSpPr>
        <p:spPr bwMode="auto">
          <a:xfrm flipV="1">
            <a:off x="4191000" y="2286000"/>
            <a:ext cx="0" cy="114300"/>
          </a:xfrm>
          <a:prstGeom prst="line">
            <a:avLst/>
          </a:prstGeom>
          <a:noFill/>
          <a:ln w="9525">
            <a:solidFill>
              <a:srgbClr val="000000"/>
            </a:solidFill>
            <a:round/>
            <a:headEnd/>
            <a:tailEnd/>
          </a:ln>
          <a:effectLst/>
        </p:spPr>
        <p:txBody>
          <a:bodyPr/>
          <a:lstStyle/>
          <a:p>
            <a:endParaRPr lang="id-ID"/>
          </a:p>
        </p:txBody>
      </p:sp>
      <p:sp>
        <p:nvSpPr>
          <p:cNvPr id="213009" name="Line 17"/>
          <p:cNvSpPr>
            <a:spLocks noChangeShapeType="1"/>
          </p:cNvSpPr>
          <p:nvPr/>
        </p:nvSpPr>
        <p:spPr bwMode="auto">
          <a:xfrm>
            <a:off x="2705100" y="2400300"/>
            <a:ext cx="0" cy="114300"/>
          </a:xfrm>
          <a:prstGeom prst="line">
            <a:avLst/>
          </a:prstGeom>
          <a:noFill/>
          <a:ln w="9525">
            <a:solidFill>
              <a:srgbClr val="000000"/>
            </a:solidFill>
            <a:round/>
            <a:headEnd/>
            <a:tailEnd/>
          </a:ln>
          <a:effectLst/>
        </p:spPr>
        <p:txBody>
          <a:bodyPr/>
          <a:lstStyle/>
          <a:p>
            <a:endParaRPr lang="id-ID"/>
          </a:p>
        </p:txBody>
      </p:sp>
      <p:sp>
        <p:nvSpPr>
          <p:cNvPr id="213010" name="Line 18"/>
          <p:cNvSpPr>
            <a:spLocks noChangeShapeType="1"/>
          </p:cNvSpPr>
          <p:nvPr/>
        </p:nvSpPr>
        <p:spPr bwMode="auto">
          <a:xfrm>
            <a:off x="3733800" y="2400300"/>
            <a:ext cx="0" cy="114300"/>
          </a:xfrm>
          <a:prstGeom prst="line">
            <a:avLst/>
          </a:prstGeom>
          <a:noFill/>
          <a:ln w="9525">
            <a:solidFill>
              <a:srgbClr val="000000"/>
            </a:solidFill>
            <a:round/>
            <a:headEnd/>
            <a:tailEnd/>
          </a:ln>
          <a:effectLst/>
        </p:spPr>
        <p:txBody>
          <a:bodyPr/>
          <a:lstStyle/>
          <a:p>
            <a:endParaRPr lang="id-ID"/>
          </a:p>
        </p:txBody>
      </p:sp>
      <p:sp>
        <p:nvSpPr>
          <p:cNvPr id="213011" name="Line 19"/>
          <p:cNvSpPr>
            <a:spLocks noChangeShapeType="1"/>
          </p:cNvSpPr>
          <p:nvPr/>
        </p:nvSpPr>
        <p:spPr bwMode="auto">
          <a:xfrm>
            <a:off x="4876800" y="2400300"/>
            <a:ext cx="0" cy="114300"/>
          </a:xfrm>
          <a:prstGeom prst="line">
            <a:avLst/>
          </a:prstGeom>
          <a:noFill/>
          <a:ln w="9525">
            <a:solidFill>
              <a:srgbClr val="000000"/>
            </a:solidFill>
            <a:round/>
            <a:headEnd/>
            <a:tailEnd/>
          </a:ln>
          <a:effectLst/>
        </p:spPr>
        <p:txBody>
          <a:bodyPr/>
          <a:lstStyle/>
          <a:p>
            <a:endParaRPr lang="id-ID"/>
          </a:p>
        </p:txBody>
      </p:sp>
      <p:sp>
        <p:nvSpPr>
          <p:cNvPr id="213012" name="Line 20"/>
          <p:cNvSpPr>
            <a:spLocks noChangeShapeType="1"/>
          </p:cNvSpPr>
          <p:nvPr/>
        </p:nvSpPr>
        <p:spPr bwMode="auto">
          <a:xfrm>
            <a:off x="6019800" y="2400300"/>
            <a:ext cx="0" cy="114300"/>
          </a:xfrm>
          <a:prstGeom prst="line">
            <a:avLst/>
          </a:prstGeom>
          <a:noFill/>
          <a:ln w="9525">
            <a:solidFill>
              <a:srgbClr val="000000"/>
            </a:solidFill>
            <a:round/>
            <a:headEnd/>
            <a:tailEnd/>
          </a:ln>
          <a:effectLst/>
        </p:spPr>
        <p:txBody>
          <a:bodyPr/>
          <a:lstStyle/>
          <a:p>
            <a:endParaRPr lang="id-ID"/>
          </a:p>
        </p:txBody>
      </p:sp>
      <p:sp>
        <p:nvSpPr>
          <p:cNvPr id="213013" name="Text Box 21"/>
          <p:cNvSpPr txBox="1">
            <a:spLocks noChangeArrowheads="1"/>
          </p:cNvSpPr>
          <p:nvPr/>
        </p:nvSpPr>
        <p:spPr bwMode="auto">
          <a:xfrm>
            <a:off x="4876800" y="4114800"/>
            <a:ext cx="12192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Rekrutmen dan Seleksi</a:t>
            </a:r>
            <a:endParaRPr lang="en-US" sz="1200">
              <a:solidFill>
                <a:srgbClr val="996633"/>
              </a:solidFill>
            </a:endParaRPr>
          </a:p>
        </p:txBody>
      </p:sp>
      <p:sp>
        <p:nvSpPr>
          <p:cNvPr id="213014" name="Text Box 22"/>
          <p:cNvSpPr txBox="1">
            <a:spLocks noChangeArrowheads="1"/>
          </p:cNvSpPr>
          <p:nvPr/>
        </p:nvSpPr>
        <p:spPr bwMode="auto">
          <a:xfrm>
            <a:off x="6172200" y="4114800"/>
            <a:ext cx="13716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Pelatihan dan Pengembangan</a:t>
            </a:r>
            <a:endParaRPr lang="en-US" sz="1200">
              <a:solidFill>
                <a:srgbClr val="996633"/>
              </a:solidFill>
            </a:endParaRPr>
          </a:p>
        </p:txBody>
      </p:sp>
      <p:sp>
        <p:nvSpPr>
          <p:cNvPr id="213015" name="Line 23"/>
          <p:cNvSpPr>
            <a:spLocks noChangeShapeType="1"/>
          </p:cNvSpPr>
          <p:nvPr/>
        </p:nvSpPr>
        <p:spPr bwMode="auto">
          <a:xfrm>
            <a:off x="5334000" y="4000500"/>
            <a:ext cx="1143000" cy="0"/>
          </a:xfrm>
          <a:prstGeom prst="line">
            <a:avLst/>
          </a:prstGeom>
          <a:noFill/>
          <a:ln w="9525">
            <a:solidFill>
              <a:srgbClr val="000000"/>
            </a:solidFill>
            <a:round/>
            <a:headEnd/>
            <a:tailEnd/>
          </a:ln>
          <a:effectLst/>
        </p:spPr>
        <p:txBody>
          <a:bodyPr/>
          <a:lstStyle/>
          <a:p>
            <a:endParaRPr lang="id-ID"/>
          </a:p>
        </p:txBody>
      </p:sp>
      <p:sp>
        <p:nvSpPr>
          <p:cNvPr id="213016" name="Line 24"/>
          <p:cNvSpPr>
            <a:spLocks noChangeShapeType="1"/>
          </p:cNvSpPr>
          <p:nvPr/>
        </p:nvSpPr>
        <p:spPr bwMode="auto">
          <a:xfrm>
            <a:off x="5334000" y="4000500"/>
            <a:ext cx="0" cy="114300"/>
          </a:xfrm>
          <a:prstGeom prst="line">
            <a:avLst/>
          </a:prstGeom>
          <a:noFill/>
          <a:ln w="9525">
            <a:solidFill>
              <a:srgbClr val="000000"/>
            </a:solidFill>
            <a:round/>
            <a:headEnd/>
            <a:tailEnd/>
          </a:ln>
          <a:effectLst/>
        </p:spPr>
        <p:txBody>
          <a:bodyPr/>
          <a:lstStyle/>
          <a:p>
            <a:endParaRPr lang="id-ID"/>
          </a:p>
        </p:txBody>
      </p:sp>
      <p:sp>
        <p:nvSpPr>
          <p:cNvPr id="213017" name="Line 25"/>
          <p:cNvSpPr>
            <a:spLocks noChangeShapeType="1"/>
          </p:cNvSpPr>
          <p:nvPr/>
        </p:nvSpPr>
        <p:spPr bwMode="auto">
          <a:xfrm>
            <a:off x="6477000" y="4000500"/>
            <a:ext cx="0" cy="114300"/>
          </a:xfrm>
          <a:prstGeom prst="line">
            <a:avLst/>
          </a:prstGeom>
          <a:noFill/>
          <a:ln w="9525">
            <a:solidFill>
              <a:srgbClr val="000000"/>
            </a:solidFill>
            <a:round/>
            <a:headEnd/>
            <a:tailEnd/>
          </a:ln>
          <a:effectLst/>
        </p:spPr>
        <p:txBody>
          <a:bodyPr/>
          <a:lstStyle/>
          <a:p>
            <a:endParaRPr lang="id-ID"/>
          </a:p>
        </p:txBody>
      </p:sp>
      <p:sp>
        <p:nvSpPr>
          <p:cNvPr id="213018" name="Line 26"/>
          <p:cNvSpPr>
            <a:spLocks noChangeShapeType="1"/>
          </p:cNvSpPr>
          <p:nvPr/>
        </p:nvSpPr>
        <p:spPr bwMode="auto">
          <a:xfrm>
            <a:off x="6019800" y="2971800"/>
            <a:ext cx="0" cy="1028700"/>
          </a:xfrm>
          <a:prstGeom prst="line">
            <a:avLst/>
          </a:prstGeom>
          <a:noFill/>
          <a:ln w="9525">
            <a:solidFill>
              <a:srgbClr val="000000"/>
            </a:solidFill>
            <a:round/>
            <a:headEnd/>
            <a:tailEnd/>
          </a:ln>
          <a:effectLst/>
        </p:spPr>
        <p:txBody>
          <a:bodyPr/>
          <a:lstStyle/>
          <a:p>
            <a:endParaRPr lang="id-ID"/>
          </a:p>
        </p:txBody>
      </p:sp>
      <p:sp>
        <p:nvSpPr>
          <p:cNvPr id="213019" name="Text Box 27"/>
          <p:cNvSpPr txBox="1">
            <a:spLocks noChangeArrowheads="1"/>
          </p:cNvSpPr>
          <p:nvPr/>
        </p:nvSpPr>
        <p:spPr bwMode="auto">
          <a:xfrm>
            <a:off x="2590800" y="4114800"/>
            <a:ext cx="9144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Bagian Produksi</a:t>
            </a:r>
            <a:endParaRPr lang="en-US" sz="1200">
              <a:solidFill>
                <a:srgbClr val="996633"/>
              </a:solidFill>
            </a:endParaRPr>
          </a:p>
        </p:txBody>
      </p:sp>
      <p:sp>
        <p:nvSpPr>
          <p:cNvPr id="213020" name="Text Box 28"/>
          <p:cNvSpPr txBox="1">
            <a:spLocks noChangeArrowheads="1"/>
          </p:cNvSpPr>
          <p:nvPr/>
        </p:nvSpPr>
        <p:spPr bwMode="auto">
          <a:xfrm>
            <a:off x="3581400" y="4114800"/>
            <a:ext cx="11811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Bagian Pergudangan</a:t>
            </a:r>
            <a:endParaRPr lang="en-US" sz="1200">
              <a:solidFill>
                <a:srgbClr val="996633"/>
              </a:solidFill>
            </a:endParaRPr>
          </a:p>
        </p:txBody>
      </p:sp>
      <p:sp>
        <p:nvSpPr>
          <p:cNvPr id="213021" name="Line 29"/>
          <p:cNvSpPr>
            <a:spLocks noChangeShapeType="1"/>
          </p:cNvSpPr>
          <p:nvPr/>
        </p:nvSpPr>
        <p:spPr bwMode="auto">
          <a:xfrm>
            <a:off x="3162300" y="4000500"/>
            <a:ext cx="1143000" cy="0"/>
          </a:xfrm>
          <a:prstGeom prst="line">
            <a:avLst/>
          </a:prstGeom>
          <a:noFill/>
          <a:ln w="9525">
            <a:solidFill>
              <a:srgbClr val="000000"/>
            </a:solidFill>
            <a:round/>
            <a:headEnd/>
            <a:tailEnd/>
          </a:ln>
          <a:effectLst/>
        </p:spPr>
        <p:txBody>
          <a:bodyPr/>
          <a:lstStyle/>
          <a:p>
            <a:endParaRPr lang="id-ID"/>
          </a:p>
        </p:txBody>
      </p:sp>
      <p:sp>
        <p:nvSpPr>
          <p:cNvPr id="213022" name="Line 30"/>
          <p:cNvSpPr>
            <a:spLocks noChangeShapeType="1"/>
          </p:cNvSpPr>
          <p:nvPr/>
        </p:nvSpPr>
        <p:spPr bwMode="auto">
          <a:xfrm>
            <a:off x="3162300" y="4000500"/>
            <a:ext cx="0" cy="114300"/>
          </a:xfrm>
          <a:prstGeom prst="line">
            <a:avLst/>
          </a:prstGeom>
          <a:noFill/>
          <a:ln w="9525">
            <a:solidFill>
              <a:srgbClr val="000000"/>
            </a:solidFill>
            <a:round/>
            <a:headEnd/>
            <a:tailEnd/>
          </a:ln>
          <a:effectLst/>
        </p:spPr>
        <p:txBody>
          <a:bodyPr/>
          <a:lstStyle/>
          <a:p>
            <a:endParaRPr lang="id-ID"/>
          </a:p>
        </p:txBody>
      </p:sp>
      <p:sp>
        <p:nvSpPr>
          <p:cNvPr id="213023" name="Line 31"/>
          <p:cNvSpPr>
            <a:spLocks noChangeShapeType="1"/>
          </p:cNvSpPr>
          <p:nvPr/>
        </p:nvSpPr>
        <p:spPr bwMode="auto">
          <a:xfrm>
            <a:off x="4305300" y="4000500"/>
            <a:ext cx="0" cy="114300"/>
          </a:xfrm>
          <a:prstGeom prst="line">
            <a:avLst/>
          </a:prstGeom>
          <a:noFill/>
          <a:ln w="9525">
            <a:solidFill>
              <a:srgbClr val="000000"/>
            </a:solidFill>
            <a:round/>
            <a:headEnd/>
            <a:tailEnd/>
          </a:ln>
          <a:effectLst/>
        </p:spPr>
        <p:txBody>
          <a:bodyPr/>
          <a:lstStyle/>
          <a:p>
            <a:endParaRPr lang="id-ID"/>
          </a:p>
        </p:txBody>
      </p:sp>
      <p:sp>
        <p:nvSpPr>
          <p:cNvPr id="213024" name="Line 32"/>
          <p:cNvSpPr>
            <a:spLocks noChangeShapeType="1"/>
          </p:cNvSpPr>
          <p:nvPr/>
        </p:nvSpPr>
        <p:spPr bwMode="auto">
          <a:xfrm>
            <a:off x="3619500" y="2971800"/>
            <a:ext cx="0" cy="1028700"/>
          </a:xfrm>
          <a:prstGeom prst="line">
            <a:avLst/>
          </a:prstGeom>
          <a:noFill/>
          <a:ln w="9525">
            <a:solidFill>
              <a:srgbClr val="000000"/>
            </a:solidFill>
            <a:round/>
            <a:headEnd/>
            <a:tailEnd/>
          </a:ln>
          <a:effectLst/>
        </p:spPr>
        <p:txBody>
          <a:bodyPr/>
          <a:lstStyle/>
          <a:p>
            <a:endParaRPr lang="id-ID"/>
          </a:p>
        </p:txBody>
      </p:sp>
      <p:sp>
        <p:nvSpPr>
          <p:cNvPr id="213025" name="Text Box 33"/>
          <p:cNvSpPr txBox="1">
            <a:spLocks noChangeArrowheads="1"/>
          </p:cNvSpPr>
          <p:nvPr/>
        </p:nvSpPr>
        <p:spPr bwMode="auto">
          <a:xfrm>
            <a:off x="1219200" y="3429000"/>
            <a:ext cx="1943100" cy="457200"/>
          </a:xfrm>
          <a:prstGeom prst="rect">
            <a:avLst/>
          </a:prstGeom>
          <a:solidFill>
            <a:srgbClr val="FFFFFF">
              <a:alpha val="0"/>
            </a:srgbClr>
          </a:solidFill>
          <a:ln w="9525" algn="ctr">
            <a:noFill/>
            <a:miter lim="800000"/>
            <a:headEnd/>
            <a:tailEnd/>
          </a:ln>
          <a:effectLst/>
        </p:spPr>
        <p:txBody>
          <a:bodyPr/>
          <a:lstStyle/>
          <a:p>
            <a:pPr algn="l"/>
            <a:r>
              <a:rPr lang="en-US" sz="1200" b="0" i="1">
                <a:solidFill>
                  <a:srgbClr val="996633"/>
                </a:solidFill>
              </a:rPr>
              <a:t>Functional</a:t>
            </a:r>
          </a:p>
          <a:p>
            <a:pPr algn="l"/>
            <a:r>
              <a:rPr lang="en-US" sz="1200" b="0" i="1">
                <a:solidFill>
                  <a:srgbClr val="996633"/>
                </a:solidFill>
              </a:rPr>
              <a:t>Departmentalization</a:t>
            </a:r>
            <a:endParaRPr lang="en-US" sz="1200">
              <a:solidFill>
                <a:srgbClr val="996633"/>
              </a:solidFill>
            </a:endParaRPr>
          </a:p>
        </p:txBody>
      </p:sp>
      <p:sp>
        <p:nvSpPr>
          <p:cNvPr id="213026" name="Line 34"/>
          <p:cNvSpPr>
            <a:spLocks noChangeShapeType="1"/>
          </p:cNvSpPr>
          <p:nvPr/>
        </p:nvSpPr>
        <p:spPr bwMode="auto">
          <a:xfrm flipV="1">
            <a:off x="1905000" y="2286000"/>
            <a:ext cx="0" cy="1143000"/>
          </a:xfrm>
          <a:prstGeom prst="line">
            <a:avLst/>
          </a:prstGeom>
          <a:noFill/>
          <a:ln w="9525">
            <a:solidFill>
              <a:srgbClr val="000000"/>
            </a:solidFill>
            <a:prstDash val="sysDot"/>
            <a:round/>
            <a:headEnd/>
            <a:tailEnd/>
          </a:ln>
          <a:effectLst/>
        </p:spPr>
        <p:txBody>
          <a:bodyPr/>
          <a:lstStyle/>
          <a:p>
            <a:endParaRPr lang="id-ID"/>
          </a:p>
        </p:txBody>
      </p:sp>
      <p:sp>
        <p:nvSpPr>
          <p:cNvPr id="213027" name="Line 35"/>
          <p:cNvSpPr>
            <a:spLocks noChangeShapeType="1"/>
          </p:cNvSpPr>
          <p:nvPr/>
        </p:nvSpPr>
        <p:spPr bwMode="auto">
          <a:xfrm>
            <a:off x="1905000" y="2286000"/>
            <a:ext cx="685800" cy="0"/>
          </a:xfrm>
          <a:prstGeom prst="line">
            <a:avLst/>
          </a:prstGeom>
          <a:noFill/>
          <a:ln w="9525">
            <a:solidFill>
              <a:srgbClr val="000000"/>
            </a:solidFill>
            <a:prstDash val="sysDot"/>
            <a:round/>
            <a:headEnd/>
            <a:tailEnd type="arrow" w="med" len="med"/>
          </a:ln>
          <a:effectLst/>
        </p:spPr>
        <p:txBody>
          <a:bodyPr/>
          <a:lstStyle/>
          <a:p>
            <a:endParaRPr lang="id-ID"/>
          </a:p>
        </p:txBody>
      </p:sp>
      <p:sp>
        <p:nvSpPr>
          <p:cNvPr id="213028" name="Line 36"/>
          <p:cNvSpPr>
            <a:spLocks noChangeShapeType="1"/>
          </p:cNvSpPr>
          <p:nvPr/>
        </p:nvSpPr>
        <p:spPr bwMode="auto">
          <a:xfrm flipV="1">
            <a:off x="1905000" y="3771900"/>
            <a:ext cx="0" cy="914400"/>
          </a:xfrm>
          <a:prstGeom prst="line">
            <a:avLst/>
          </a:prstGeom>
          <a:noFill/>
          <a:ln w="9525">
            <a:solidFill>
              <a:srgbClr val="000000"/>
            </a:solidFill>
            <a:prstDash val="sysDot"/>
            <a:round/>
            <a:headEnd/>
            <a:tailEnd/>
          </a:ln>
          <a:effectLst/>
        </p:spPr>
        <p:txBody>
          <a:bodyPr/>
          <a:lstStyle/>
          <a:p>
            <a:endParaRPr lang="id-ID"/>
          </a:p>
        </p:txBody>
      </p:sp>
      <p:sp>
        <p:nvSpPr>
          <p:cNvPr id="213029" name="Line 37"/>
          <p:cNvSpPr>
            <a:spLocks noChangeShapeType="1"/>
          </p:cNvSpPr>
          <p:nvPr/>
        </p:nvSpPr>
        <p:spPr bwMode="auto">
          <a:xfrm>
            <a:off x="1905000" y="4686300"/>
            <a:ext cx="685800" cy="0"/>
          </a:xfrm>
          <a:prstGeom prst="line">
            <a:avLst/>
          </a:prstGeom>
          <a:noFill/>
          <a:ln w="9525">
            <a:solidFill>
              <a:srgbClr val="000000"/>
            </a:solidFill>
            <a:prstDash val="sysDot"/>
            <a:round/>
            <a:headEnd/>
            <a:tailEnd type="arrow" w="med" len="med"/>
          </a:ln>
          <a:effectLst/>
        </p:spPr>
        <p:txBody>
          <a:bodyPr/>
          <a:lstStyle/>
          <a:p>
            <a:endParaRPr lang="id-ID"/>
          </a:p>
        </p:txBody>
      </p:sp>
      <p:sp>
        <p:nvSpPr>
          <p:cNvPr id="213030" name="Text Box 38"/>
          <p:cNvSpPr txBox="1">
            <a:spLocks noChangeArrowheads="1"/>
          </p:cNvSpPr>
          <p:nvPr/>
        </p:nvSpPr>
        <p:spPr bwMode="auto">
          <a:xfrm>
            <a:off x="914400" y="609600"/>
            <a:ext cx="7772400" cy="519113"/>
          </a:xfrm>
          <a:prstGeom prst="rect">
            <a:avLst/>
          </a:prstGeom>
          <a:noFill/>
          <a:ln w="12700">
            <a:noFill/>
            <a:miter lim="800000"/>
            <a:headEnd type="none" w="sm" len="sm"/>
            <a:tailEnd type="none" w="sm" len="sm"/>
          </a:ln>
          <a:effectLst/>
        </p:spPr>
        <p:txBody>
          <a:bodyPr>
            <a:spAutoFit/>
          </a:bodyPr>
          <a:lstStyle/>
          <a:p>
            <a:pPr>
              <a:spcBef>
                <a:spcPct val="50000"/>
              </a:spcBef>
            </a:pPr>
            <a:r>
              <a:rPr lang="en-US" sz="2800">
                <a:solidFill>
                  <a:srgbClr val="996633"/>
                </a:solidFill>
              </a:rPr>
              <a:t>Departementalisasi berdasarkan Fungsi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z="3600">
                <a:solidFill>
                  <a:srgbClr val="996633"/>
                </a:solidFill>
              </a:rPr>
              <a:t>Konsep Dasar Pengorganisasian</a:t>
            </a:r>
            <a:r>
              <a:rPr lang="en-US">
                <a:solidFill>
                  <a:srgbClr val="996633"/>
                </a:solidFill>
              </a:rPr>
              <a:t> </a:t>
            </a:r>
          </a:p>
        </p:txBody>
      </p:sp>
      <p:sp>
        <p:nvSpPr>
          <p:cNvPr id="77827" name="Rectangle 3"/>
          <p:cNvSpPr>
            <a:spLocks noGrp="1" noChangeArrowheads="1"/>
          </p:cNvSpPr>
          <p:nvPr>
            <p:ph type="body" idx="1"/>
          </p:nvPr>
        </p:nvSpPr>
        <p:spPr>
          <a:xfrm>
            <a:off x="381000" y="1219200"/>
            <a:ext cx="8382000" cy="5257800"/>
          </a:xfrm>
        </p:spPr>
        <p:txBody>
          <a:bodyPr/>
          <a:lstStyle/>
          <a:p>
            <a:pPr>
              <a:lnSpc>
                <a:spcPct val="90000"/>
              </a:lnSpc>
            </a:pPr>
            <a:r>
              <a:rPr lang="en-US" sz="2400">
                <a:solidFill>
                  <a:srgbClr val="996633"/>
                </a:solidFill>
              </a:rPr>
              <a:t>Dalam fungsi pengorganisasian</a:t>
            </a:r>
            <a:r>
              <a:rPr lang="en-US" sz="2400" b="0">
                <a:solidFill>
                  <a:srgbClr val="996633"/>
                </a:solidFill>
              </a:rPr>
              <a:t>, manajer mengalokasikan keseluruhan sumber daya organisasi sesuai dengan rencana yang telah dibuat berdasarkan suatu kerangka kerja organisasi tertentu.</a:t>
            </a:r>
          </a:p>
          <a:p>
            <a:pPr>
              <a:lnSpc>
                <a:spcPct val="90000"/>
              </a:lnSpc>
            </a:pPr>
            <a:r>
              <a:rPr lang="en-US" sz="2400" b="0">
                <a:solidFill>
                  <a:srgbClr val="996633"/>
                </a:solidFill>
              </a:rPr>
              <a:t>Kerangka kerja tersebut dinamakan sebagai </a:t>
            </a:r>
            <a:r>
              <a:rPr lang="en-US" sz="2400">
                <a:solidFill>
                  <a:srgbClr val="996633"/>
                </a:solidFill>
              </a:rPr>
              <a:t>Desain Organisasi.</a:t>
            </a:r>
          </a:p>
          <a:p>
            <a:pPr>
              <a:lnSpc>
                <a:spcPct val="90000"/>
              </a:lnSpc>
            </a:pPr>
            <a:r>
              <a:rPr lang="en-US" sz="2400" b="0">
                <a:solidFill>
                  <a:srgbClr val="996633"/>
                </a:solidFill>
              </a:rPr>
              <a:t>Bentuk Spesifik dari kerangka kerja organisasi dinamakan dengan </a:t>
            </a:r>
            <a:r>
              <a:rPr lang="en-US" sz="2400">
                <a:solidFill>
                  <a:srgbClr val="996633"/>
                </a:solidFill>
              </a:rPr>
              <a:t>Struktur Organisasi</a:t>
            </a:r>
            <a:r>
              <a:rPr lang="en-US" sz="2400" b="0">
                <a:solidFill>
                  <a:srgbClr val="996633"/>
                </a:solidFill>
              </a:rPr>
              <a:t>. </a:t>
            </a:r>
          </a:p>
          <a:p>
            <a:pPr>
              <a:lnSpc>
                <a:spcPct val="90000"/>
              </a:lnSpc>
            </a:pPr>
            <a:r>
              <a:rPr lang="en-US" sz="2400">
                <a:solidFill>
                  <a:srgbClr val="996633"/>
                </a:solidFill>
              </a:rPr>
              <a:t>Stuktur Organisasi</a:t>
            </a:r>
            <a:r>
              <a:rPr lang="en-US" sz="2400" b="0">
                <a:solidFill>
                  <a:srgbClr val="996633"/>
                </a:solidFill>
              </a:rPr>
              <a:t> pada dasarnya merupakan desain organisasi dimana manajer melakukan alokasi sumber daya organisasi, terutama yang terkait dengan pembagian kerja dan sumber daya yang dimiliki organisasi, serta bagaimana keseluruhan kerja tersebut dapat dikordinasikan dan dikomunikasikan </a:t>
            </a:r>
          </a:p>
          <a:p>
            <a:pPr>
              <a:lnSpc>
                <a:spcPct val="90000"/>
              </a:lnSpc>
              <a:buFont typeface="Monotype Sorts" charset="2"/>
              <a:buNone/>
            </a:pPr>
            <a:endParaRPr lang="en-US" sz="2400" b="0">
              <a:solidFill>
                <a:srgbClr val="996633"/>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r>
              <a:rPr lang="en-US" sz="3200" b="0">
                <a:solidFill>
                  <a:srgbClr val="996633"/>
                </a:solidFill>
              </a:rPr>
              <a:t>Departementalisasi berdasarkan Produk</a:t>
            </a:r>
            <a:r>
              <a:rPr lang="en-US"/>
              <a:t> </a:t>
            </a:r>
          </a:p>
        </p:txBody>
      </p:sp>
      <p:sp>
        <p:nvSpPr>
          <p:cNvPr id="214020" name="Text Box 4"/>
          <p:cNvSpPr txBox="1">
            <a:spLocks noChangeArrowheads="1"/>
          </p:cNvSpPr>
          <p:nvPr/>
        </p:nvSpPr>
        <p:spPr bwMode="auto">
          <a:xfrm>
            <a:off x="3390900" y="1600200"/>
            <a:ext cx="1257300" cy="4572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Direktur Utama</a:t>
            </a:r>
          </a:p>
          <a:p>
            <a:r>
              <a:rPr lang="en-US" sz="1200" b="0">
                <a:solidFill>
                  <a:srgbClr val="996633"/>
                </a:solidFill>
              </a:rPr>
              <a:t>PT ABC</a:t>
            </a:r>
            <a:endParaRPr lang="en-US">
              <a:solidFill>
                <a:srgbClr val="996633"/>
              </a:solidFill>
            </a:endParaRPr>
          </a:p>
        </p:txBody>
      </p:sp>
      <p:sp>
        <p:nvSpPr>
          <p:cNvPr id="214021" name="Text Box 5"/>
          <p:cNvSpPr txBox="1">
            <a:spLocks noChangeArrowheads="1"/>
          </p:cNvSpPr>
          <p:nvPr/>
        </p:nvSpPr>
        <p:spPr bwMode="auto">
          <a:xfrm>
            <a:off x="3276600" y="2286000"/>
            <a:ext cx="8001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Manajer Produksi</a:t>
            </a:r>
            <a:endParaRPr lang="en-US">
              <a:solidFill>
                <a:srgbClr val="996633"/>
              </a:solidFill>
            </a:endParaRPr>
          </a:p>
        </p:txBody>
      </p:sp>
      <p:sp>
        <p:nvSpPr>
          <p:cNvPr id="214022" name="Text Box 6"/>
          <p:cNvSpPr txBox="1">
            <a:spLocks noChangeArrowheads="1"/>
          </p:cNvSpPr>
          <p:nvPr/>
        </p:nvSpPr>
        <p:spPr bwMode="auto">
          <a:xfrm>
            <a:off x="4114800" y="2286000"/>
            <a:ext cx="11049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Manajer Pemasaran</a:t>
            </a:r>
            <a:endParaRPr lang="en-US">
              <a:solidFill>
                <a:srgbClr val="996633"/>
              </a:solidFill>
            </a:endParaRPr>
          </a:p>
        </p:txBody>
      </p:sp>
      <p:sp>
        <p:nvSpPr>
          <p:cNvPr id="214023" name="Text Box 7"/>
          <p:cNvSpPr txBox="1">
            <a:spLocks noChangeArrowheads="1"/>
          </p:cNvSpPr>
          <p:nvPr/>
        </p:nvSpPr>
        <p:spPr bwMode="auto">
          <a:xfrm>
            <a:off x="5334000" y="2286000"/>
            <a:ext cx="10287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Manajer SDM</a:t>
            </a:r>
            <a:endParaRPr lang="en-US">
              <a:solidFill>
                <a:srgbClr val="996633"/>
              </a:solidFill>
            </a:endParaRPr>
          </a:p>
        </p:txBody>
      </p:sp>
      <p:sp>
        <p:nvSpPr>
          <p:cNvPr id="214024" name="Text Box 8"/>
          <p:cNvSpPr txBox="1">
            <a:spLocks noChangeArrowheads="1"/>
          </p:cNvSpPr>
          <p:nvPr/>
        </p:nvSpPr>
        <p:spPr bwMode="auto">
          <a:xfrm>
            <a:off x="2133600" y="2286000"/>
            <a:ext cx="9144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Manajer Keuangan</a:t>
            </a:r>
            <a:endParaRPr lang="en-US">
              <a:solidFill>
                <a:srgbClr val="996633"/>
              </a:solidFill>
            </a:endParaRPr>
          </a:p>
        </p:txBody>
      </p:sp>
      <p:sp>
        <p:nvSpPr>
          <p:cNvPr id="214025" name="Text Box 9"/>
          <p:cNvSpPr txBox="1">
            <a:spLocks noChangeArrowheads="1"/>
          </p:cNvSpPr>
          <p:nvPr/>
        </p:nvSpPr>
        <p:spPr bwMode="auto">
          <a:xfrm>
            <a:off x="3619500" y="2971800"/>
            <a:ext cx="9144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Bagian Penjualan</a:t>
            </a:r>
            <a:endParaRPr lang="en-US">
              <a:solidFill>
                <a:srgbClr val="996633"/>
              </a:solidFill>
            </a:endParaRPr>
          </a:p>
        </p:txBody>
      </p:sp>
      <p:sp>
        <p:nvSpPr>
          <p:cNvPr id="214026" name="Text Box 10"/>
          <p:cNvSpPr txBox="1">
            <a:spLocks noChangeArrowheads="1"/>
          </p:cNvSpPr>
          <p:nvPr/>
        </p:nvSpPr>
        <p:spPr bwMode="auto">
          <a:xfrm>
            <a:off x="4762500" y="2971800"/>
            <a:ext cx="9144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Bagian Promosi</a:t>
            </a:r>
            <a:endParaRPr lang="en-US">
              <a:solidFill>
                <a:srgbClr val="996633"/>
              </a:solidFill>
            </a:endParaRPr>
          </a:p>
        </p:txBody>
      </p:sp>
      <p:sp>
        <p:nvSpPr>
          <p:cNvPr id="214027" name="Line 11"/>
          <p:cNvSpPr>
            <a:spLocks noChangeShapeType="1"/>
          </p:cNvSpPr>
          <p:nvPr/>
        </p:nvSpPr>
        <p:spPr bwMode="auto">
          <a:xfrm>
            <a:off x="4076700" y="2857500"/>
            <a:ext cx="1143000" cy="0"/>
          </a:xfrm>
          <a:prstGeom prst="line">
            <a:avLst/>
          </a:prstGeom>
          <a:noFill/>
          <a:ln w="9525">
            <a:solidFill>
              <a:srgbClr val="000000"/>
            </a:solidFill>
            <a:round/>
            <a:headEnd/>
            <a:tailEnd/>
          </a:ln>
          <a:effectLst/>
        </p:spPr>
        <p:txBody>
          <a:bodyPr/>
          <a:lstStyle/>
          <a:p>
            <a:endParaRPr lang="id-ID"/>
          </a:p>
        </p:txBody>
      </p:sp>
      <p:sp>
        <p:nvSpPr>
          <p:cNvPr id="214028" name="Line 12"/>
          <p:cNvSpPr>
            <a:spLocks noChangeShapeType="1"/>
          </p:cNvSpPr>
          <p:nvPr/>
        </p:nvSpPr>
        <p:spPr bwMode="auto">
          <a:xfrm flipV="1">
            <a:off x="4762500" y="2743200"/>
            <a:ext cx="0" cy="114300"/>
          </a:xfrm>
          <a:prstGeom prst="line">
            <a:avLst/>
          </a:prstGeom>
          <a:noFill/>
          <a:ln w="9525">
            <a:solidFill>
              <a:srgbClr val="000000"/>
            </a:solidFill>
            <a:round/>
            <a:headEnd/>
            <a:tailEnd/>
          </a:ln>
          <a:effectLst/>
        </p:spPr>
        <p:txBody>
          <a:bodyPr/>
          <a:lstStyle/>
          <a:p>
            <a:endParaRPr lang="id-ID"/>
          </a:p>
        </p:txBody>
      </p:sp>
      <p:sp>
        <p:nvSpPr>
          <p:cNvPr id="214029" name="Line 13"/>
          <p:cNvSpPr>
            <a:spLocks noChangeShapeType="1"/>
          </p:cNvSpPr>
          <p:nvPr/>
        </p:nvSpPr>
        <p:spPr bwMode="auto">
          <a:xfrm>
            <a:off x="4076700" y="2857500"/>
            <a:ext cx="0" cy="114300"/>
          </a:xfrm>
          <a:prstGeom prst="line">
            <a:avLst/>
          </a:prstGeom>
          <a:noFill/>
          <a:ln w="9525">
            <a:solidFill>
              <a:srgbClr val="000000"/>
            </a:solidFill>
            <a:round/>
            <a:headEnd/>
            <a:tailEnd/>
          </a:ln>
          <a:effectLst/>
        </p:spPr>
        <p:txBody>
          <a:bodyPr/>
          <a:lstStyle/>
          <a:p>
            <a:endParaRPr lang="id-ID"/>
          </a:p>
        </p:txBody>
      </p:sp>
      <p:sp>
        <p:nvSpPr>
          <p:cNvPr id="214030" name="Line 14"/>
          <p:cNvSpPr>
            <a:spLocks noChangeShapeType="1"/>
          </p:cNvSpPr>
          <p:nvPr/>
        </p:nvSpPr>
        <p:spPr bwMode="auto">
          <a:xfrm>
            <a:off x="5219700" y="2857500"/>
            <a:ext cx="0" cy="114300"/>
          </a:xfrm>
          <a:prstGeom prst="line">
            <a:avLst/>
          </a:prstGeom>
          <a:noFill/>
          <a:ln w="9525">
            <a:solidFill>
              <a:srgbClr val="000000"/>
            </a:solidFill>
            <a:round/>
            <a:headEnd/>
            <a:tailEnd/>
          </a:ln>
          <a:effectLst/>
        </p:spPr>
        <p:txBody>
          <a:bodyPr/>
          <a:lstStyle/>
          <a:p>
            <a:endParaRPr lang="id-ID"/>
          </a:p>
        </p:txBody>
      </p:sp>
      <p:sp>
        <p:nvSpPr>
          <p:cNvPr id="214031" name="Line 15"/>
          <p:cNvSpPr>
            <a:spLocks noChangeShapeType="1"/>
          </p:cNvSpPr>
          <p:nvPr/>
        </p:nvSpPr>
        <p:spPr bwMode="auto">
          <a:xfrm>
            <a:off x="2590800" y="2171700"/>
            <a:ext cx="3314700" cy="0"/>
          </a:xfrm>
          <a:prstGeom prst="line">
            <a:avLst/>
          </a:prstGeom>
          <a:noFill/>
          <a:ln w="9525">
            <a:solidFill>
              <a:srgbClr val="000000"/>
            </a:solidFill>
            <a:round/>
            <a:headEnd/>
            <a:tailEnd/>
          </a:ln>
          <a:effectLst/>
        </p:spPr>
        <p:txBody>
          <a:bodyPr/>
          <a:lstStyle/>
          <a:p>
            <a:endParaRPr lang="id-ID"/>
          </a:p>
        </p:txBody>
      </p:sp>
      <p:sp>
        <p:nvSpPr>
          <p:cNvPr id="214032" name="Line 16"/>
          <p:cNvSpPr>
            <a:spLocks noChangeShapeType="1"/>
          </p:cNvSpPr>
          <p:nvPr/>
        </p:nvSpPr>
        <p:spPr bwMode="auto">
          <a:xfrm flipV="1">
            <a:off x="4076700" y="2057400"/>
            <a:ext cx="0" cy="114300"/>
          </a:xfrm>
          <a:prstGeom prst="line">
            <a:avLst/>
          </a:prstGeom>
          <a:noFill/>
          <a:ln w="9525">
            <a:solidFill>
              <a:srgbClr val="000000"/>
            </a:solidFill>
            <a:round/>
            <a:headEnd/>
            <a:tailEnd/>
          </a:ln>
          <a:effectLst/>
        </p:spPr>
        <p:txBody>
          <a:bodyPr/>
          <a:lstStyle/>
          <a:p>
            <a:endParaRPr lang="id-ID"/>
          </a:p>
        </p:txBody>
      </p:sp>
      <p:sp>
        <p:nvSpPr>
          <p:cNvPr id="214033" name="Line 17"/>
          <p:cNvSpPr>
            <a:spLocks noChangeShapeType="1"/>
          </p:cNvSpPr>
          <p:nvPr/>
        </p:nvSpPr>
        <p:spPr bwMode="auto">
          <a:xfrm>
            <a:off x="2590800" y="2171700"/>
            <a:ext cx="0" cy="114300"/>
          </a:xfrm>
          <a:prstGeom prst="line">
            <a:avLst/>
          </a:prstGeom>
          <a:noFill/>
          <a:ln w="9525">
            <a:solidFill>
              <a:srgbClr val="000000"/>
            </a:solidFill>
            <a:round/>
            <a:headEnd/>
            <a:tailEnd/>
          </a:ln>
          <a:effectLst/>
        </p:spPr>
        <p:txBody>
          <a:bodyPr/>
          <a:lstStyle/>
          <a:p>
            <a:endParaRPr lang="id-ID"/>
          </a:p>
        </p:txBody>
      </p:sp>
      <p:sp>
        <p:nvSpPr>
          <p:cNvPr id="214034" name="Line 18"/>
          <p:cNvSpPr>
            <a:spLocks noChangeShapeType="1"/>
          </p:cNvSpPr>
          <p:nvPr/>
        </p:nvSpPr>
        <p:spPr bwMode="auto">
          <a:xfrm>
            <a:off x="3619500" y="2171700"/>
            <a:ext cx="0" cy="114300"/>
          </a:xfrm>
          <a:prstGeom prst="line">
            <a:avLst/>
          </a:prstGeom>
          <a:noFill/>
          <a:ln w="9525">
            <a:solidFill>
              <a:srgbClr val="000000"/>
            </a:solidFill>
            <a:round/>
            <a:headEnd/>
            <a:tailEnd/>
          </a:ln>
          <a:effectLst/>
        </p:spPr>
        <p:txBody>
          <a:bodyPr/>
          <a:lstStyle/>
          <a:p>
            <a:endParaRPr lang="id-ID"/>
          </a:p>
        </p:txBody>
      </p:sp>
      <p:sp>
        <p:nvSpPr>
          <p:cNvPr id="214035" name="Line 19"/>
          <p:cNvSpPr>
            <a:spLocks noChangeShapeType="1"/>
          </p:cNvSpPr>
          <p:nvPr/>
        </p:nvSpPr>
        <p:spPr bwMode="auto">
          <a:xfrm>
            <a:off x="4762500" y="2171700"/>
            <a:ext cx="0" cy="114300"/>
          </a:xfrm>
          <a:prstGeom prst="line">
            <a:avLst/>
          </a:prstGeom>
          <a:noFill/>
          <a:ln w="9525">
            <a:solidFill>
              <a:srgbClr val="000000"/>
            </a:solidFill>
            <a:round/>
            <a:headEnd/>
            <a:tailEnd/>
          </a:ln>
          <a:effectLst/>
        </p:spPr>
        <p:txBody>
          <a:bodyPr/>
          <a:lstStyle/>
          <a:p>
            <a:endParaRPr lang="id-ID"/>
          </a:p>
        </p:txBody>
      </p:sp>
      <p:sp>
        <p:nvSpPr>
          <p:cNvPr id="214036" name="Line 20"/>
          <p:cNvSpPr>
            <a:spLocks noChangeShapeType="1"/>
          </p:cNvSpPr>
          <p:nvPr/>
        </p:nvSpPr>
        <p:spPr bwMode="auto">
          <a:xfrm>
            <a:off x="5905500" y="2171700"/>
            <a:ext cx="0" cy="114300"/>
          </a:xfrm>
          <a:prstGeom prst="line">
            <a:avLst/>
          </a:prstGeom>
          <a:noFill/>
          <a:ln w="9525">
            <a:solidFill>
              <a:srgbClr val="000000"/>
            </a:solidFill>
            <a:round/>
            <a:headEnd/>
            <a:tailEnd/>
          </a:ln>
          <a:effectLst/>
        </p:spPr>
        <p:txBody>
          <a:bodyPr/>
          <a:lstStyle/>
          <a:p>
            <a:endParaRPr lang="id-ID"/>
          </a:p>
        </p:txBody>
      </p:sp>
      <p:sp>
        <p:nvSpPr>
          <p:cNvPr id="214037" name="Text Box 21"/>
          <p:cNvSpPr txBox="1">
            <a:spLocks noChangeArrowheads="1"/>
          </p:cNvSpPr>
          <p:nvPr/>
        </p:nvSpPr>
        <p:spPr bwMode="auto">
          <a:xfrm>
            <a:off x="4762500" y="3886200"/>
            <a:ext cx="12573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Rekrutmen dan Seleksi</a:t>
            </a:r>
            <a:endParaRPr lang="en-US">
              <a:solidFill>
                <a:srgbClr val="996633"/>
              </a:solidFill>
            </a:endParaRPr>
          </a:p>
        </p:txBody>
      </p:sp>
      <p:sp>
        <p:nvSpPr>
          <p:cNvPr id="214038" name="Text Box 22"/>
          <p:cNvSpPr txBox="1">
            <a:spLocks noChangeArrowheads="1"/>
          </p:cNvSpPr>
          <p:nvPr/>
        </p:nvSpPr>
        <p:spPr bwMode="auto">
          <a:xfrm>
            <a:off x="6248400" y="3886200"/>
            <a:ext cx="14478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Pelatihan dan Pengembangan</a:t>
            </a:r>
            <a:endParaRPr lang="en-US">
              <a:solidFill>
                <a:srgbClr val="996633"/>
              </a:solidFill>
            </a:endParaRPr>
          </a:p>
        </p:txBody>
      </p:sp>
      <p:sp>
        <p:nvSpPr>
          <p:cNvPr id="214039" name="Line 23"/>
          <p:cNvSpPr>
            <a:spLocks noChangeShapeType="1"/>
          </p:cNvSpPr>
          <p:nvPr/>
        </p:nvSpPr>
        <p:spPr bwMode="auto">
          <a:xfrm>
            <a:off x="5219700" y="3771900"/>
            <a:ext cx="1143000" cy="0"/>
          </a:xfrm>
          <a:prstGeom prst="line">
            <a:avLst/>
          </a:prstGeom>
          <a:noFill/>
          <a:ln w="9525">
            <a:solidFill>
              <a:srgbClr val="000000"/>
            </a:solidFill>
            <a:round/>
            <a:headEnd/>
            <a:tailEnd/>
          </a:ln>
          <a:effectLst/>
        </p:spPr>
        <p:txBody>
          <a:bodyPr/>
          <a:lstStyle/>
          <a:p>
            <a:endParaRPr lang="id-ID"/>
          </a:p>
        </p:txBody>
      </p:sp>
      <p:sp>
        <p:nvSpPr>
          <p:cNvPr id="214040" name="Line 24"/>
          <p:cNvSpPr>
            <a:spLocks noChangeShapeType="1"/>
          </p:cNvSpPr>
          <p:nvPr/>
        </p:nvSpPr>
        <p:spPr bwMode="auto">
          <a:xfrm>
            <a:off x="5219700" y="3771900"/>
            <a:ext cx="0" cy="114300"/>
          </a:xfrm>
          <a:prstGeom prst="line">
            <a:avLst/>
          </a:prstGeom>
          <a:noFill/>
          <a:ln w="9525">
            <a:solidFill>
              <a:srgbClr val="000000"/>
            </a:solidFill>
            <a:round/>
            <a:headEnd/>
            <a:tailEnd/>
          </a:ln>
          <a:effectLst/>
        </p:spPr>
        <p:txBody>
          <a:bodyPr/>
          <a:lstStyle/>
          <a:p>
            <a:endParaRPr lang="id-ID"/>
          </a:p>
        </p:txBody>
      </p:sp>
      <p:sp>
        <p:nvSpPr>
          <p:cNvPr id="214041" name="Line 25"/>
          <p:cNvSpPr>
            <a:spLocks noChangeShapeType="1"/>
          </p:cNvSpPr>
          <p:nvPr/>
        </p:nvSpPr>
        <p:spPr bwMode="auto">
          <a:xfrm>
            <a:off x="6362700" y="3771900"/>
            <a:ext cx="0" cy="114300"/>
          </a:xfrm>
          <a:prstGeom prst="line">
            <a:avLst/>
          </a:prstGeom>
          <a:noFill/>
          <a:ln w="9525">
            <a:solidFill>
              <a:srgbClr val="000000"/>
            </a:solidFill>
            <a:round/>
            <a:headEnd/>
            <a:tailEnd/>
          </a:ln>
          <a:effectLst/>
        </p:spPr>
        <p:txBody>
          <a:bodyPr/>
          <a:lstStyle/>
          <a:p>
            <a:endParaRPr lang="id-ID"/>
          </a:p>
        </p:txBody>
      </p:sp>
      <p:sp>
        <p:nvSpPr>
          <p:cNvPr id="214042" name="Line 26"/>
          <p:cNvSpPr>
            <a:spLocks noChangeShapeType="1"/>
          </p:cNvSpPr>
          <p:nvPr/>
        </p:nvSpPr>
        <p:spPr bwMode="auto">
          <a:xfrm>
            <a:off x="5905500" y="2743200"/>
            <a:ext cx="0" cy="1028700"/>
          </a:xfrm>
          <a:prstGeom prst="line">
            <a:avLst/>
          </a:prstGeom>
          <a:noFill/>
          <a:ln w="9525">
            <a:solidFill>
              <a:srgbClr val="000000"/>
            </a:solidFill>
            <a:round/>
            <a:headEnd/>
            <a:tailEnd/>
          </a:ln>
          <a:effectLst/>
        </p:spPr>
        <p:txBody>
          <a:bodyPr/>
          <a:lstStyle/>
          <a:p>
            <a:endParaRPr lang="id-ID"/>
          </a:p>
        </p:txBody>
      </p:sp>
      <p:sp>
        <p:nvSpPr>
          <p:cNvPr id="214043" name="Text Box 27"/>
          <p:cNvSpPr txBox="1">
            <a:spLocks noChangeArrowheads="1"/>
          </p:cNvSpPr>
          <p:nvPr/>
        </p:nvSpPr>
        <p:spPr bwMode="auto">
          <a:xfrm>
            <a:off x="2362200" y="3886200"/>
            <a:ext cx="9144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Bagian Produksi</a:t>
            </a:r>
            <a:endParaRPr lang="en-US">
              <a:solidFill>
                <a:srgbClr val="996633"/>
              </a:solidFill>
            </a:endParaRPr>
          </a:p>
        </p:txBody>
      </p:sp>
      <p:sp>
        <p:nvSpPr>
          <p:cNvPr id="214044" name="Text Box 28"/>
          <p:cNvSpPr txBox="1">
            <a:spLocks noChangeArrowheads="1"/>
          </p:cNvSpPr>
          <p:nvPr/>
        </p:nvSpPr>
        <p:spPr bwMode="auto">
          <a:xfrm>
            <a:off x="3429000" y="3886200"/>
            <a:ext cx="12192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Bagian Pergudangan</a:t>
            </a:r>
            <a:endParaRPr lang="en-US">
              <a:solidFill>
                <a:srgbClr val="996633"/>
              </a:solidFill>
            </a:endParaRPr>
          </a:p>
        </p:txBody>
      </p:sp>
      <p:sp>
        <p:nvSpPr>
          <p:cNvPr id="214045" name="Line 29"/>
          <p:cNvSpPr>
            <a:spLocks noChangeShapeType="1"/>
          </p:cNvSpPr>
          <p:nvPr/>
        </p:nvSpPr>
        <p:spPr bwMode="auto">
          <a:xfrm>
            <a:off x="3048000" y="3771900"/>
            <a:ext cx="1143000" cy="0"/>
          </a:xfrm>
          <a:prstGeom prst="line">
            <a:avLst/>
          </a:prstGeom>
          <a:noFill/>
          <a:ln w="9525">
            <a:solidFill>
              <a:srgbClr val="000000"/>
            </a:solidFill>
            <a:round/>
            <a:headEnd/>
            <a:tailEnd/>
          </a:ln>
          <a:effectLst/>
        </p:spPr>
        <p:txBody>
          <a:bodyPr/>
          <a:lstStyle/>
          <a:p>
            <a:endParaRPr lang="id-ID"/>
          </a:p>
        </p:txBody>
      </p:sp>
      <p:sp>
        <p:nvSpPr>
          <p:cNvPr id="214046" name="Line 30"/>
          <p:cNvSpPr>
            <a:spLocks noChangeShapeType="1"/>
          </p:cNvSpPr>
          <p:nvPr/>
        </p:nvSpPr>
        <p:spPr bwMode="auto">
          <a:xfrm>
            <a:off x="3048000" y="3771900"/>
            <a:ext cx="0" cy="114300"/>
          </a:xfrm>
          <a:prstGeom prst="line">
            <a:avLst/>
          </a:prstGeom>
          <a:noFill/>
          <a:ln w="9525">
            <a:solidFill>
              <a:srgbClr val="000000"/>
            </a:solidFill>
            <a:round/>
            <a:headEnd/>
            <a:tailEnd/>
          </a:ln>
          <a:effectLst/>
        </p:spPr>
        <p:txBody>
          <a:bodyPr/>
          <a:lstStyle/>
          <a:p>
            <a:endParaRPr lang="id-ID"/>
          </a:p>
        </p:txBody>
      </p:sp>
      <p:sp>
        <p:nvSpPr>
          <p:cNvPr id="214047" name="Line 31"/>
          <p:cNvSpPr>
            <a:spLocks noChangeShapeType="1"/>
          </p:cNvSpPr>
          <p:nvPr/>
        </p:nvSpPr>
        <p:spPr bwMode="auto">
          <a:xfrm>
            <a:off x="4191000" y="3771900"/>
            <a:ext cx="0" cy="114300"/>
          </a:xfrm>
          <a:prstGeom prst="line">
            <a:avLst/>
          </a:prstGeom>
          <a:noFill/>
          <a:ln w="9525">
            <a:solidFill>
              <a:srgbClr val="000000"/>
            </a:solidFill>
            <a:round/>
            <a:headEnd/>
            <a:tailEnd/>
          </a:ln>
          <a:effectLst/>
        </p:spPr>
        <p:txBody>
          <a:bodyPr/>
          <a:lstStyle/>
          <a:p>
            <a:endParaRPr lang="id-ID"/>
          </a:p>
        </p:txBody>
      </p:sp>
      <p:sp>
        <p:nvSpPr>
          <p:cNvPr id="214048" name="Line 32"/>
          <p:cNvSpPr>
            <a:spLocks noChangeShapeType="1"/>
          </p:cNvSpPr>
          <p:nvPr/>
        </p:nvSpPr>
        <p:spPr bwMode="auto">
          <a:xfrm>
            <a:off x="3505200" y="2743200"/>
            <a:ext cx="0" cy="1028700"/>
          </a:xfrm>
          <a:prstGeom prst="line">
            <a:avLst/>
          </a:prstGeom>
          <a:noFill/>
          <a:ln w="9525">
            <a:solidFill>
              <a:srgbClr val="000000"/>
            </a:solidFill>
            <a:round/>
            <a:headEnd/>
            <a:tailEnd/>
          </a:ln>
          <a:effectLst/>
        </p:spPr>
        <p:txBody>
          <a:bodyPr/>
          <a:lstStyle/>
          <a:p>
            <a:endParaRPr lang="id-ID"/>
          </a:p>
        </p:txBody>
      </p:sp>
      <p:sp>
        <p:nvSpPr>
          <p:cNvPr id="214049" name="Text Box 33"/>
          <p:cNvSpPr txBox="1">
            <a:spLocks noChangeArrowheads="1"/>
          </p:cNvSpPr>
          <p:nvPr/>
        </p:nvSpPr>
        <p:spPr bwMode="auto">
          <a:xfrm>
            <a:off x="3695700" y="4572000"/>
            <a:ext cx="9144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Pasta Gigi</a:t>
            </a:r>
            <a:endParaRPr lang="en-US">
              <a:solidFill>
                <a:srgbClr val="996633"/>
              </a:solidFill>
            </a:endParaRPr>
          </a:p>
        </p:txBody>
      </p:sp>
      <p:sp>
        <p:nvSpPr>
          <p:cNvPr id="214050" name="Text Box 34"/>
          <p:cNvSpPr txBox="1">
            <a:spLocks noChangeArrowheads="1"/>
          </p:cNvSpPr>
          <p:nvPr/>
        </p:nvSpPr>
        <p:spPr bwMode="auto">
          <a:xfrm>
            <a:off x="4724400" y="4572000"/>
            <a:ext cx="11430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Mi Instan</a:t>
            </a:r>
            <a:endParaRPr lang="en-US">
              <a:solidFill>
                <a:srgbClr val="996633"/>
              </a:solidFill>
            </a:endParaRPr>
          </a:p>
        </p:txBody>
      </p:sp>
      <p:sp>
        <p:nvSpPr>
          <p:cNvPr id="214051" name="Line 35"/>
          <p:cNvSpPr>
            <a:spLocks noChangeShapeType="1"/>
          </p:cNvSpPr>
          <p:nvPr/>
        </p:nvSpPr>
        <p:spPr bwMode="auto">
          <a:xfrm>
            <a:off x="3124200" y="4343400"/>
            <a:ext cx="0" cy="114300"/>
          </a:xfrm>
          <a:prstGeom prst="line">
            <a:avLst/>
          </a:prstGeom>
          <a:noFill/>
          <a:ln w="9525">
            <a:solidFill>
              <a:srgbClr val="000000"/>
            </a:solidFill>
            <a:round/>
            <a:headEnd/>
            <a:tailEnd/>
          </a:ln>
          <a:effectLst/>
        </p:spPr>
        <p:txBody>
          <a:bodyPr/>
          <a:lstStyle/>
          <a:p>
            <a:endParaRPr lang="id-ID"/>
          </a:p>
        </p:txBody>
      </p:sp>
      <p:sp>
        <p:nvSpPr>
          <p:cNvPr id="214052" name="Line 36"/>
          <p:cNvSpPr>
            <a:spLocks noChangeShapeType="1"/>
          </p:cNvSpPr>
          <p:nvPr/>
        </p:nvSpPr>
        <p:spPr bwMode="auto">
          <a:xfrm>
            <a:off x="5295900" y="4457700"/>
            <a:ext cx="0" cy="114300"/>
          </a:xfrm>
          <a:prstGeom prst="line">
            <a:avLst/>
          </a:prstGeom>
          <a:noFill/>
          <a:ln w="9525">
            <a:solidFill>
              <a:srgbClr val="000000"/>
            </a:solidFill>
            <a:round/>
            <a:headEnd/>
            <a:tailEnd/>
          </a:ln>
          <a:effectLst/>
        </p:spPr>
        <p:txBody>
          <a:bodyPr/>
          <a:lstStyle/>
          <a:p>
            <a:endParaRPr lang="id-ID"/>
          </a:p>
        </p:txBody>
      </p:sp>
      <p:sp>
        <p:nvSpPr>
          <p:cNvPr id="214053" name="Text Box 37"/>
          <p:cNvSpPr txBox="1">
            <a:spLocks noChangeArrowheads="1"/>
          </p:cNvSpPr>
          <p:nvPr/>
        </p:nvSpPr>
        <p:spPr bwMode="auto">
          <a:xfrm>
            <a:off x="1524000" y="4572000"/>
            <a:ext cx="9144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Susu</a:t>
            </a:r>
            <a:endParaRPr lang="en-US">
              <a:solidFill>
                <a:srgbClr val="996633"/>
              </a:solidFill>
            </a:endParaRPr>
          </a:p>
        </p:txBody>
      </p:sp>
      <p:sp>
        <p:nvSpPr>
          <p:cNvPr id="214054" name="Text Box 38"/>
          <p:cNvSpPr txBox="1">
            <a:spLocks noChangeArrowheads="1"/>
          </p:cNvSpPr>
          <p:nvPr/>
        </p:nvSpPr>
        <p:spPr bwMode="auto">
          <a:xfrm>
            <a:off x="2552700" y="4572000"/>
            <a:ext cx="1028700" cy="5334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Sabun Mandi</a:t>
            </a:r>
            <a:endParaRPr lang="en-US">
              <a:solidFill>
                <a:srgbClr val="996633"/>
              </a:solidFill>
            </a:endParaRPr>
          </a:p>
        </p:txBody>
      </p:sp>
      <p:sp>
        <p:nvSpPr>
          <p:cNvPr id="214055" name="Line 39"/>
          <p:cNvSpPr>
            <a:spLocks noChangeShapeType="1"/>
          </p:cNvSpPr>
          <p:nvPr/>
        </p:nvSpPr>
        <p:spPr bwMode="auto">
          <a:xfrm>
            <a:off x="1981200" y="4457700"/>
            <a:ext cx="3314700" cy="0"/>
          </a:xfrm>
          <a:prstGeom prst="line">
            <a:avLst/>
          </a:prstGeom>
          <a:noFill/>
          <a:ln w="9525">
            <a:solidFill>
              <a:srgbClr val="000000"/>
            </a:solidFill>
            <a:round/>
            <a:headEnd/>
            <a:tailEnd/>
          </a:ln>
          <a:effectLst/>
        </p:spPr>
        <p:txBody>
          <a:bodyPr/>
          <a:lstStyle/>
          <a:p>
            <a:endParaRPr lang="id-ID"/>
          </a:p>
        </p:txBody>
      </p:sp>
      <p:sp>
        <p:nvSpPr>
          <p:cNvPr id="214056" name="Line 40"/>
          <p:cNvSpPr>
            <a:spLocks noChangeShapeType="1"/>
          </p:cNvSpPr>
          <p:nvPr/>
        </p:nvSpPr>
        <p:spPr bwMode="auto">
          <a:xfrm>
            <a:off x="1981200" y="4457700"/>
            <a:ext cx="0" cy="114300"/>
          </a:xfrm>
          <a:prstGeom prst="line">
            <a:avLst/>
          </a:prstGeom>
          <a:noFill/>
          <a:ln w="9525">
            <a:solidFill>
              <a:srgbClr val="000000"/>
            </a:solidFill>
            <a:round/>
            <a:headEnd/>
            <a:tailEnd/>
          </a:ln>
          <a:effectLst/>
        </p:spPr>
        <p:txBody>
          <a:bodyPr/>
          <a:lstStyle/>
          <a:p>
            <a:endParaRPr lang="id-ID"/>
          </a:p>
        </p:txBody>
      </p:sp>
      <p:sp>
        <p:nvSpPr>
          <p:cNvPr id="214057" name="Line 41"/>
          <p:cNvSpPr>
            <a:spLocks noChangeShapeType="1"/>
          </p:cNvSpPr>
          <p:nvPr/>
        </p:nvSpPr>
        <p:spPr bwMode="auto">
          <a:xfrm>
            <a:off x="3124200" y="4457700"/>
            <a:ext cx="0" cy="114300"/>
          </a:xfrm>
          <a:prstGeom prst="line">
            <a:avLst/>
          </a:prstGeom>
          <a:noFill/>
          <a:ln w="9525">
            <a:solidFill>
              <a:srgbClr val="000000"/>
            </a:solidFill>
            <a:round/>
            <a:headEnd/>
            <a:tailEnd/>
          </a:ln>
          <a:effectLst/>
        </p:spPr>
        <p:txBody>
          <a:bodyPr/>
          <a:lstStyle/>
          <a:p>
            <a:endParaRPr lang="id-ID"/>
          </a:p>
        </p:txBody>
      </p:sp>
      <p:sp>
        <p:nvSpPr>
          <p:cNvPr id="214058" name="Line 42"/>
          <p:cNvSpPr>
            <a:spLocks noChangeShapeType="1"/>
          </p:cNvSpPr>
          <p:nvPr/>
        </p:nvSpPr>
        <p:spPr bwMode="auto">
          <a:xfrm>
            <a:off x="4152900" y="4457700"/>
            <a:ext cx="0" cy="114300"/>
          </a:xfrm>
          <a:prstGeom prst="line">
            <a:avLst/>
          </a:prstGeom>
          <a:noFill/>
          <a:ln w="9525">
            <a:solidFill>
              <a:srgbClr val="000000"/>
            </a:solidFill>
            <a:round/>
            <a:headEnd/>
            <a:tailEnd/>
          </a:ln>
          <a:effectLst/>
        </p:spPr>
        <p:txBody>
          <a:bodyPr/>
          <a:lstStyle/>
          <a:p>
            <a:endParaRPr lang="id-ID"/>
          </a:p>
        </p:txBody>
      </p:sp>
      <p:sp>
        <p:nvSpPr>
          <p:cNvPr id="214059" name="Text Box 43"/>
          <p:cNvSpPr txBox="1">
            <a:spLocks noChangeArrowheads="1"/>
          </p:cNvSpPr>
          <p:nvPr/>
        </p:nvSpPr>
        <p:spPr bwMode="auto">
          <a:xfrm>
            <a:off x="3200400" y="5143500"/>
            <a:ext cx="1600200" cy="457200"/>
          </a:xfrm>
          <a:prstGeom prst="rect">
            <a:avLst/>
          </a:prstGeom>
          <a:solidFill>
            <a:srgbClr val="FFFFFF">
              <a:alpha val="0"/>
            </a:srgbClr>
          </a:solidFill>
          <a:ln w="9525" algn="ctr">
            <a:noFill/>
            <a:miter lim="800000"/>
            <a:headEnd/>
            <a:tailEnd/>
          </a:ln>
          <a:effectLst/>
        </p:spPr>
        <p:txBody>
          <a:bodyPr/>
          <a:lstStyle/>
          <a:p>
            <a:r>
              <a:rPr lang="en-US" sz="1200" b="0" i="1">
                <a:solidFill>
                  <a:srgbClr val="996633"/>
                </a:solidFill>
              </a:rPr>
              <a:t>Product</a:t>
            </a:r>
          </a:p>
          <a:p>
            <a:pPr algn="l"/>
            <a:r>
              <a:rPr lang="en-US" sz="1200" b="0" i="1">
                <a:solidFill>
                  <a:srgbClr val="996633"/>
                </a:solidFill>
              </a:rPr>
              <a:t>Departmentalization</a:t>
            </a:r>
            <a:endParaRPr lang="en-US" sz="1200">
              <a:solidFill>
                <a:srgbClr val="996633"/>
              </a:solidFill>
            </a:endParaRPr>
          </a:p>
        </p:txBody>
      </p:sp>
      <p:sp>
        <p:nvSpPr>
          <p:cNvPr id="214060" name="Line 44"/>
          <p:cNvSpPr>
            <a:spLocks noChangeShapeType="1"/>
          </p:cNvSpPr>
          <p:nvPr/>
        </p:nvSpPr>
        <p:spPr bwMode="auto">
          <a:xfrm flipH="1">
            <a:off x="1409700" y="5372100"/>
            <a:ext cx="1943100" cy="0"/>
          </a:xfrm>
          <a:prstGeom prst="line">
            <a:avLst/>
          </a:prstGeom>
          <a:noFill/>
          <a:ln w="9525">
            <a:solidFill>
              <a:srgbClr val="000000"/>
            </a:solidFill>
            <a:prstDash val="dash"/>
            <a:round/>
            <a:headEnd/>
            <a:tailEnd/>
          </a:ln>
          <a:effectLst/>
        </p:spPr>
        <p:txBody>
          <a:bodyPr/>
          <a:lstStyle/>
          <a:p>
            <a:endParaRPr lang="id-ID"/>
          </a:p>
        </p:txBody>
      </p:sp>
      <p:sp>
        <p:nvSpPr>
          <p:cNvPr id="214061" name="Line 45"/>
          <p:cNvSpPr>
            <a:spLocks noChangeShapeType="1"/>
          </p:cNvSpPr>
          <p:nvPr/>
        </p:nvSpPr>
        <p:spPr bwMode="auto">
          <a:xfrm flipV="1">
            <a:off x="1409700" y="4457700"/>
            <a:ext cx="0" cy="914400"/>
          </a:xfrm>
          <a:prstGeom prst="line">
            <a:avLst/>
          </a:prstGeom>
          <a:noFill/>
          <a:ln w="9525">
            <a:solidFill>
              <a:srgbClr val="000000"/>
            </a:solidFill>
            <a:prstDash val="dash"/>
            <a:round/>
            <a:headEnd/>
            <a:tailEnd/>
          </a:ln>
          <a:effectLst/>
        </p:spPr>
        <p:txBody>
          <a:bodyPr/>
          <a:lstStyle/>
          <a:p>
            <a:endParaRPr lang="id-ID"/>
          </a:p>
        </p:txBody>
      </p:sp>
      <p:sp>
        <p:nvSpPr>
          <p:cNvPr id="214062" name="Line 46"/>
          <p:cNvSpPr>
            <a:spLocks noChangeShapeType="1"/>
          </p:cNvSpPr>
          <p:nvPr/>
        </p:nvSpPr>
        <p:spPr bwMode="auto">
          <a:xfrm>
            <a:off x="1409700" y="4457700"/>
            <a:ext cx="457200" cy="0"/>
          </a:xfrm>
          <a:prstGeom prst="line">
            <a:avLst/>
          </a:prstGeom>
          <a:noFill/>
          <a:ln w="9525">
            <a:solidFill>
              <a:srgbClr val="000000"/>
            </a:solidFill>
            <a:prstDash val="dash"/>
            <a:round/>
            <a:headEnd/>
            <a:tailEnd type="arrow" w="med" len="med"/>
          </a:ln>
          <a:effectLst/>
        </p:spPr>
        <p:txBody>
          <a:bodyPr/>
          <a:lstStyle/>
          <a:p>
            <a:endParaRPr lang="id-ID"/>
          </a:p>
        </p:txBody>
      </p:sp>
      <p:sp>
        <p:nvSpPr>
          <p:cNvPr id="214063" name="Line 47"/>
          <p:cNvSpPr>
            <a:spLocks noChangeShapeType="1"/>
          </p:cNvSpPr>
          <p:nvPr/>
        </p:nvSpPr>
        <p:spPr bwMode="auto">
          <a:xfrm flipH="1">
            <a:off x="4610100" y="5372100"/>
            <a:ext cx="1714500" cy="0"/>
          </a:xfrm>
          <a:prstGeom prst="line">
            <a:avLst/>
          </a:prstGeom>
          <a:noFill/>
          <a:ln w="9525">
            <a:solidFill>
              <a:srgbClr val="000000"/>
            </a:solidFill>
            <a:prstDash val="dash"/>
            <a:round/>
            <a:headEnd/>
            <a:tailEnd/>
          </a:ln>
          <a:effectLst/>
        </p:spPr>
        <p:txBody>
          <a:bodyPr/>
          <a:lstStyle/>
          <a:p>
            <a:endParaRPr lang="id-ID"/>
          </a:p>
        </p:txBody>
      </p:sp>
      <p:sp>
        <p:nvSpPr>
          <p:cNvPr id="214064" name="Line 48"/>
          <p:cNvSpPr>
            <a:spLocks noChangeShapeType="1"/>
          </p:cNvSpPr>
          <p:nvPr/>
        </p:nvSpPr>
        <p:spPr bwMode="auto">
          <a:xfrm flipV="1">
            <a:off x="6324600" y="4457700"/>
            <a:ext cx="0" cy="914400"/>
          </a:xfrm>
          <a:prstGeom prst="line">
            <a:avLst/>
          </a:prstGeom>
          <a:noFill/>
          <a:ln w="9525">
            <a:solidFill>
              <a:srgbClr val="000000"/>
            </a:solidFill>
            <a:prstDash val="dash"/>
            <a:round/>
            <a:headEnd/>
            <a:tailEnd/>
          </a:ln>
          <a:effectLst/>
        </p:spPr>
        <p:txBody>
          <a:bodyPr/>
          <a:lstStyle/>
          <a:p>
            <a:endParaRPr lang="id-ID"/>
          </a:p>
        </p:txBody>
      </p:sp>
      <p:sp>
        <p:nvSpPr>
          <p:cNvPr id="214065" name="Line 49"/>
          <p:cNvSpPr>
            <a:spLocks noChangeShapeType="1"/>
          </p:cNvSpPr>
          <p:nvPr/>
        </p:nvSpPr>
        <p:spPr bwMode="auto">
          <a:xfrm>
            <a:off x="5867400" y="4457700"/>
            <a:ext cx="457200" cy="0"/>
          </a:xfrm>
          <a:prstGeom prst="line">
            <a:avLst/>
          </a:prstGeom>
          <a:noFill/>
          <a:ln w="9525">
            <a:solidFill>
              <a:srgbClr val="000000"/>
            </a:solidFill>
            <a:prstDash val="dash"/>
            <a:round/>
            <a:headEnd type="arrow" w="med" len="med"/>
            <a:tailEnd/>
          </a:ln>
          <a:effectLst/>
        </p:spPr>
        <p:txBody>
          <a:bodyPr/>
          <a:lstStyle/>
          <a:p>
            <a:endParaRPr lang="id-ID"/>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en-US" sz="3200">
                <a:solidFill>
                  <a:srgbClr val="996633"/>
                </a:solidFill>
              </a:rPr>
              <a:t>Departementalisasi berdasarkan Pelanggan</a:t>
            </a:r>
          </a:p>
        </p:txBody>
      </p:sp>
      <p:sp>
        <p:nvSpPr>
          <p:cNvPr id="215092" name="Text Box 52"/>
          <p:cNvSpPr txBox="1">
            <a:spLocks noChangeArrowheads="1"/>
          </p:cNvSpPr>
          <p:nvPr/>
        </p:nvSpPr>
        <p:spPr bwMode="auto">
          <a:xfrm>
            <a:off x="5448300" y="3124200"/>
            <a:ext cx="9144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Mi Instan</a:t>
            </a:r>
            <a:endParaRPr lang="en-US">
              <a:solidFill>
                <a:srgbClr val="996633"/>
              </a:solidFill>
            </a:endParaRPr>
          </a:p>
        </p:txBody>
      </p:sp>
      <p:sp>
        <p:nvSpPr>
          <p:cNvPr id="215093" name="Text Box 53"/>
          <p:cNvSpPr txBox="1">
            <a:spLocks noChangeArrowheads="1"/>
          </p:cNvSpPr>
          <p:nvPr/>
        </p:nvSpPr>
        <p:spPr bwMode="auto">
          <a:xfrm>
            <a:off x="3276600" y="3124200"/>
            <a:ext cx="9144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Sabun Mandi</a:t>
            </a:r>
            <a:endParaRPr lang="en-US">
              <a:solidFill>
                <a:srgbClr val="996633"/>
              </a:solidFill>
            </a:endParaRPr>
          </a:p>
        </p:txBody>
      </p:sp>
      <p:sp>
        <p:nvSpPr>
          <p:cNvPr id="215094" name="Text Box 54"/>
          <p:cNvSpPr txBox="1">
            <a:spLocks noChangeArrowheads="1"/>
          </p:cNvSpPr>
          <p:nvPr/>
        </p:nvSpPr>
        <p:spPr bwMode="auto">
          <a:xfrm>
            <a:off x="4305300" y="3124200"/>
            <a:ext cx="10287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Pasta Gigi</a:t>
            </a:r>
            <a:endParaRPr lang="en-US">
              <a:solidFill>
                <a:srgbClr val="996633"/>
              </a:solidFill>
            </a:endParaRPr>
          </a:p>
        </p:txBody>
      </p:sp>
      <p:sp>
        <p:nvSpPr>
          <p:cNvPr id="215095" name="Line 55"/>
          <p:cNvSpPr>
            <a:spLocks noChangeShapeType="1"/>
          </p:cNvSpPr>
          <p:nvPr/>
        </p:nvSpPr>
        <p:spPr bwMode="auto">
          <a:xfrm>
            <a:off x="3619500" y="2981325"/>
            <a:ext cx="1588" cy="114300"/>
          </a:xfrm>
          <a:prstGeom prst="line">
            <a:avLst/>
          </a:prstGeom>
          <a:noFill/>
          <a:ln w="9525">
            <a:solidFill>
              <a:srgbClr val="000000"/>
            </a:solidFill>
            <a:round/>
            <a:headEnd/>
            <a:tailEnd/>
          </a:ln>
          <a:effectLst/>
        </p:spPr>
        <p:txBody>
          <a:bodyPr/>
          <a:lstStyle/>
          <a:p>
            <a:endParaRPr lang="id-ID"/>
          </a:p>
        </p:txBody>
      </p:sp>
      <p:sp>
        <p:nvSpPr>
          <p:cNvPr id="215096" name="Line 56"/>
          <p:cNvSpPr>
            <a:spLocks noChangeShapeType="1"/>
          </p:cNvSpPr>
          <p:nvPr/>
        </p:nvSpPr>
        <p:spPr bwMode="auto">
          <a:xfrm>
            <a:off x="4800600" y="2981325"/>
            <a:ext cx="1588" cy="114300"/>
          </a:xfrm>
          <a:prstGeom prst="line">
            <a:avLst/>
          </a:prstGeom>
          <a:noFill/>
          <a:ln w="9525">
            <a:solidFill>
              <a:srgbClr val="000000"/>
            </a:solidFill>
            <a:round/>
            <a:headEnd/>
            <a:tailEnd/>
          </a:ln>
          <a:effectLst/>
        </p:spPr>
        <p:txBody>
          <a:bodyPr/>
          <a:lstStyle/>
          <a:p>
            <a:endParaRPr lang="id-ID"/>
          </a:p>
        </p:txBody>
      </p:sp>
      <p:sp>
        <p:nvSpPr>
          <p:cNvPr id="215097" name="Text Box 57"/>
          <p:cNvSpPr txBox="1">
            <a:spLocks noChangeArrowheads="1"/>
          </p:cNvSpPr>
          <p:nvPr/>
        </p:nvSpPr>
        <p:spPr bwMode="auto">
          <a:xfrm>
            <a:off x="4305300" y="3810000"/>
            <a:ext cx="9144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Remaja</a:t>
            </a:r>
            <a:endParaRPr lang="en-US">
              <a:solidFill>
                <a:srgbClr val="996633"/>
              </a:solidFill>
            </a:endParaRPr>
          </a:p>
        </p:txBody>
      </p:sp>
      <p:sp>
        <p:nvSpPr>
          <p:cNvPr id="215098" name="Text Box 58"/>
          <p:cNvSpPr txBox="1">
            <a:spLocks noChangeArrowheads="1"/>
          </p:cNvSpPr>
          <p:nvPr/>
        </p:nvSpPr>
        <p:spPr bwMode="auto">
          <a:xfrm>
            <a:off x="5334000" y="3810000"/>
            <a:ext cx="11430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Dewasa</a:t>
            </a:r>
            <a:endParaRPr lang="en-US">
              <a:solidFill>
                <a:srgbClr val="996633"/>
              </a:solidFill>
            </a:endParaRPr>
          </a:p>
        </p:txBody>
      </p:sp>
      <p:sp>
        <p:nvSpPr>
          <p:cNvPr id="215099" name="Line 59"/>
          <p:cNvSpPr>
            <a:spLocks noChangeShapeType="1"/>
          </p:cNvSpPr>
          <p:nvPr/>
        </p:nvSpPr>
        <p:spPr bwMode="auto">
          <a:xfrm>
            <a:off x="3733800" y="3581400"/>
            <a:ext cx="1588" cy="114300"/>
          </a:xfrm>
          <a:prstGeom prst="line">
            <a:avLst/>
          </a:prstGeom>
          <a:noFill/>
          <a:ln w="9525">
            <a:solidFill>
              <a:srgbClr val="000000"/>
            </a:solidFill>
            <a:round/>
            <a:headEnd/>
            <a:tailEnd/>
          </a:ln>
          <a:effectLst/>
        </p:spPr>
        <p:txBody>
          <a:bodyPr/>
          <a:lstStyle/>
          <a:p>
            <a:endParaRPr lang="id-ID"/>
          </a:p>
        </p:txBody>
      </p:sp>
      <p:sp>
        <p:nvSpPr>
          <p:cNvPr id="215100" name="Line 60"/>
          <p:cNvSpPr>
            <a:spLocks noChangeShapeType="1"/>
          </p:cNvSpPr>
          <p:nvPr/>
        </p:nvSpPr>
        <p:spPr bwMode="auto">
          <a:xfrm>
            <a:off x="5905500" y="3695700"/>
            <a:ext cx="1588" cy="114300"/>
          </a:xfrm>
          <a:prstGeom prst="line">
            <a:avLst/>
          </a:prstGeom>
          <a:noFill/>
          <a:ln w="9525">
            <a:solidFill>
              <a:srgbClr val="000000"/>
            </a:solidFill>
            <a:round/>
            <a:headEnd/>
            <a:tailEnd/>
          </a:ln>
          <a:effectLst/>
        </p:spPr>
        <p:txBody>
          <a:bodyPr/>
          <a:lstStyle/>
          <a:p>
            <a:endParaRPr lang="id-ID"/>
          </a:p>
        </p:txBody>
      </p:sp>
      <p:sp>
        <p:nvSpPr>
          <p:cNvPr id="215101" name="Text Box 61"/>
          <p:cNvSpPr txBox="1">
            <a:spLocks noChangeArrowheads="1"/>
          </p:cNvSpPr>
          <p:nvPr/>
        </p:nvSpPr>
        <p:spPr bwMode="auto">
          <a:xfrm>
            <a:off x="2133600" y="3810000"/>
            <a:ext cx="9144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Bayi</a:t>
            </a:r>
            <a:endParaRPr lang="en-US">
              <a:solidFill>
                <a:srgbClr val="996633"/>
              </a:solidFill>
            </a:endParaRPr>
          </a:p>
        </p:txBody>
      </p:sp>
      <p:sp>
        <p:nvSpPr>
          <p:cNvPr id="215102" name="Text Box 62"/>
          <p:cNvSpPr txBox="1">
            <a:spLocks noChangeArrowheads="1"/>
          </p:cNvSpPr>
          <p:nvPr/>
        </p:nvSpPr>
        <p:spPr bwMode="auto">
          <a:xfrm>
            <a:off x="3162300" y="3810000"/>
            <a:ext cx="1028700" cy="3429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Anak-anak</a:t>
            </a:r>
            <a:endParaRPr lang="en-US">
              <a:solidFill>
                <a:srgbClr val="996633"/>
              </a:solidFill>
            </a:endParaRPr>
          </a:p>
        </p:txBody>
      </p:sp>
      <p:sp>
        <p:nvSpPr>
          <p:cNvPr id="215103" name="Line 63"/>
          <p:cNvSpPr>
            <a:spLocks noChangeShapeType="1"/>
          </p:cNvSpPr>
          <p:nvPr/>
        </p:nvSpPr>
        <p:spPr bwMode="auto">
          <a:xfrm>
            <a:off x="2590800" y="3695700"/>
            <a:ext cx="3314700" cy="0"/>
          </a:xfrm>
          <a:prstGeom prst="line">
            <a:avLst/>
          </a:prstGeom>
          <a:noFill/>
          <a:ln w="9525">
            <a:solidFill>
              <a:srgbClr val="000000"/>
            </a:solidFill>
            <a:round/>
            <a:headEnd/>
            <a:tailEnd/>
          </a:ln>
          <a:effectLst/>
        </p:spPr>
        <p:txBody>
          <a:bodyPr/>
          <a:lstStyle/>
          <a:p>
            <a:endParaRPr lang="id-ID"/>
          </a:p>
        </p:txBody>
      </p:sp>
      <p:sp>
        <p:nvSpPr>
          <p:cNvPr id="215104" name="Line 64"/>
          <p:cNvSpPr>
            <a:spLocks noChangeShapeType="1"/>
          </p:cNvSpPr>
          <p:nvPr/>
        </p:nvSpPr>
        <p:spPr bwMode="auto">
          <a:xfrm>
            <a:off x="2590800" y="3695700"/>
            <a:ext cx="1588" cy="114300"/>
          </a:xfrm>
          <a:prstGeom prst="line">
            <a:avLst/>
          </a:prstGeom>
          <a:noFill/>
          <a:ln w="9525">
            <a:solidFill>
              <a:srgbClr val="000000"/>
            </a:solidFill>
            <a:round/>
            <a:headEnd/>
            <a:tailEnd/>
          </a:ln>
          <a:effectLst/>
        </p:spPr>
        <p:txBody>
          <a:bodyPr/>
          <a:lstStyle/>
          <a:p>
            <a:endParaRPr lang="id-ID"/>
          </a:p>
        </p:txBody>
      </p:sp>
      <p:sp>
        <p:nvSpPr>
          <p:cNvPr id="215105" name="Line 65"/>
          <p:cNvSpPr>
            <a:spLocks noChangeShapeType="1"/>
          </p:cNvSpPr>
          <p:nvPr/>
        </p:nvSpPr>
        <p:spPr bwMode="auto">
          <a:xfrm>
            <a:off x="3733800" y="3695700"/>
            <a:ext cx="1588" cy="114300"/>
          </a:xfrm>
          <a:prstGeom prst="line">
            <a:avLst/>
          </a:prstGeom>
          <a:noFill/>
          <a:ln w="9525">
            <a:solidFill>
              <a:srgbClr val="000000"/>
            </a:solidFill>
            <a:round/>
            <a:headEnd/>
            <a:tailEnd/>
          </a:ln>
          <a:effectLst/>
        </p:spPr>
        <p:txBody>
          <a:bodyPr/>
          <a:lstStyle/>
          <a:p>
            <a:endParaRPr lang="id-ID"/>
          </a:p>
        </p:txBody>
      </p:sp>
      <p:sp>
        <p:nvSpPr>
          <p:cNvPr id="215106" name="Line 66"/>
          <p:cNvSpPr>
            <a:spLocks noChangeShapeType="1"/>
          </p:cNvSpPr>
          <p:nvPr/>
        </p:nvSpPr>
        <p:spPr bwMode="auto">
          <a:xfrm>
            <a:off x="4762500" y="3695700"/>
            <a:ext cx="1588" cy="114300"/>
          </a:xfrm>
          <a:prstGeom prst="line">
            <a:avLst/>
          </a:prstGeom>
          <a:noFill/>
          <a:ln w="9525">
            <a:solidFill>
              <a:srgbClr val="000000"/>
            </a:solidFill>
            <a:round/>
            <a:headEnd/>
            <a:tailEnd/>
          </a:ln>
          <a:effectLst/>
        </p:spPr>
        <p:txBody>
          <a:bodyPr/>
          <a:lstStyle/>
          <a:p>
            <a:endParaRPr lang="id-ID"/>
          </a:p>
        </p:txBody>
      </p:sp>
      <p:sp>
        <p:nvSpPr>
          <p:cNvPr id="215107" name="Text Box 67"/>
          <p:cNvSpPr txBox="1">
            <a:spLocks noChangeArrowheads="1"/>
          </p:cNvSpPr>
          <p:nvPr/>
        </p:nvSpPr>
        <p:spPr bwMode="auto">
          <a:xfrm>
            <a:off x="3657600" y="4381500"/>
            <a:ext cx="1752600" cy="457200"/>
          </a:xfrm>
          <a:prstGeom prst="rect">
            <a:avLst/>
          </a:prstGeom>
          <a:solidFill>
            <a:srgbClr val="FFFFFF">
              <a:alpha val="0"/>
            </a:srgbClr>
          </a:solidFill>
          <a:ln w="9525" algn="ctr">
            <a:noFill/>
            <a:miter lim="800000"/>
            <a:headEnd/>
            <a:tailEnd/>
          </a:ln>
          <a:effectLst/>
        </p:spPr>
        <p:txBody>
          <a:bodyPr/>
          <a:lstStyle/>
          <a:p>
            <a:r>
              <a:rPr lang="en-US" sz="1200" b="0" i="1">
                <a:solidFill>
                  <a:srgbClr val="996633"/>
                </a:solidFill>
              </a:rPr>
              <a:t>Customer</a:t>
            </a:r>
          </a:p>
          <a:p>
            <a:pPr algn="l"/>
            <a:r>
              <a:rPr lang="en-US" sz="1200" b="0" i="1">
                <a:solidFill>
                  <a:srgbClr val="996633"/>
                </a:solidFill>
              </a:rPr>
              <a:t>Departmentalization</a:t>
            </a:r>
            <a:endParaRPr lang="en-US" sz="1200">
              <a:solidFill>
                <a:srgbClr val="996633"/>
              </a:solidFill>
            </a:endParaRPr>
          </a:p>
        </p:txBody>
      </p:sp>
      <p:sp>
        <p:nvSpPr>
          <p:cNvPr id="215108" name="Line 68"/>
          <p:cNvSpPr>
            <a:spLocks noChangeShapeType="1"/>
          </p:cNvSpPr>
          <p:nvPr/>
        </p:nvSpPr>
        <p:spPr bwMode="auto">
          <a:xfrm flipH="1">
            <a:off x="2019300" y="4610100"/>
            <a:ext cx="1943100" cy="0"/>
          </a:xfrm>
          <a:prstGeom prst="line">
            <a:avLst/>
          </a:prstGeom>
          <a:noFill/>
          <a:ln w="9525">
            <a:solidFill>
              <a:srgbClr val="000000"/>
            </a:solidFill>
            <a:prstDash val="dash"/>
            <a:round/>
            <a:headEnd/>
            <a:tailEnd/>
          </a:ln>
          <a:effectLst/>
        </p:spPr>
        <p:txBody>
          <a:bodyPr/>
          <a:lstStyle/>
          <a:p>
            <a:endParaRPr lang="id-ID"/>
          </a:p>
        </p:txBody>
      </p:sp>
      <p:sp>
        <p:nvSpPr>
          <p:cNvPr id="215109" name="Line 69"/>
          <p:cNvSpPr>
            <a:spLocks noChangeShapeType="1"/>
          </p:cNvSpPr>
          <p:nvPr/>
        </p:nvSpPr>
        <p:spPr bwMode="auto">
          <a:xfrm flipV="1">
            <a:off x="2019300" y="3695700"/>
            <a:ext cx="1588" cy="914400"/>
          </a:xfrm>
          <a:prstGeom prst="line">
            <a:avLst/>
          </a:prstGeom>
          <a:noFill/>
          <a:ln w="9525">
            <a:solidFill>
              <a:srgbClr val="000000"/>
            </a:solidFill>
            <a:prstDash val="dash"/>
            <a:round/>
            <a:headEnd/>
            <a:tailEnd/>
          </a:ln>
          <a:effectLst/>
        </p:spPr>
        <p:txBody>
          <a:bodyPr/>
          <a:lstStyle/>
          <a:p>
            <a:endParaRPr lang="id-ID"/>
          </a:p>
        </p:txBody>
      </p:sp>
      <p:sp>
        <p:nvSpPr>
          <p:cNvPr id="215110" name="Line 70"/>
          <p:cNvSpPr>
            <a:spLocks noChangeShapeType="1"/>
          </p:cNvSpPr>
          <p:nvPr/>
        </p:nvSpPr>
        <p:spPr bwMode="auto">
          <a:xfrm>
            <a:off x="2019300" y="3695700"/>
            <a:ext cx="457200" cy="0"/>
          </a:xfrm>
          <a:prstGeom prst="line">
            <a:avLst/>
          </a:prstGeom>
          <a:noFill/>
          <a:ln w="9525">
            <a:solidFill>
              <a:srgbClr val="000000"/>
            </a:solidFill>
            <a:prstDash val="dash"/>
            <a:round/>
            <a:headEnd/>
            <a:tailEnd type="arrow" w="med" len="med"/>
          </a:ln>
          <a:effectLst/>
        </p:spPr>
        <p:txBody>
          <a:bodyPr/>
          <a:lstStyle/>
          <a:p>
            <a:endParaRPr lang="id-ID"/>
          </a:p>
        </p:txBody>
      </p:sp>
      <p:sp>
        <p:nvSpPr>
          <p:cNvPr id="215111" name="Line 71"/>
          <p:cNvSpPr>
            <a:spLocks noChangeShapeType="1"/>
          </p:cNvSpPr>
          <p:nvPr/>
        </p:nvSpPr>
        <p:spPr bwMode="auto">
          <a:xfrm flipH="1">
            <a:off x="5219700" y="4610100"/>
            <a:ext cx="1714500" cy="0"/>
          </a:xfrm>
          <a:prstGeom prst="line">
            <a:avLst/>
          </a:prstGeom>
          <a:noFill/>
          <a:ln w="9525">
            <a:solidFill>
              <a:srgbClr val="000000"/>
            </a:solidFill>
            <a:prstDash val="dash"/>
            <a:round/>
            <a:headEnd/>
            <a:tailEnd/>
          </a:ln>
          <a:effectLst/>
        </p:spPr>
        <p:txBody>
          <a:bodyPr/>
          <a:lstStyle/>
          <a:p>
            <a:endParaRPr lang="id-ID"/>
          </a:p>
        </p:txBody>
      </p:sp>
      <p:sp>
        <p:nvSpPr>
          <p:cNvPr id="215112" name="Line 72"/>
          <p:cNvSpPr>
            <a:spLocks noChangeShapeType="1"/>
          </p:cNvSpPr>
          <p:nvPr/>
        </p:nvSpPr>
        <p:spPr bwMode="auto">
          <a:xfrm flipV="1">
            <a:off x="6934200" y="3695700"/>
            <a:ext cx="1588" cy="914400"/>
          </a:xfrm>
          <a:prstGeom prst="line">
            <a:avLst/>
          </a:prstGeom>
          <a:noFill/>
          <a:ln w="9525">
            <a:solidFill>
              <a:srgbClr val="000000"/>
            </a:solidFill>
            <a:prstDash val="dash"/>
            <a:round/>
            <a:headEnd/>
            <a:tailEnd/>
          </a:ln>
          <a:effectLst/>
        </p:spPr>
        <p:txBody>
          <a:bodyPr/>
          <a:lstStyle/>
          <a:p>
            <a:endParaRPr lang="id-ID"/>
          </a:p>
        </p:txBody>
      </p:sp>
      <p:sp>
        <p:nvSpPr>
          <p:cNvPr id="215113" name="Line 73"/>
          <p:cNvSpPr>
            <a:spLocks noChangeShapeType="1"/>
          </p:cNvSpPr>
          <p:nvPr/>
        </p:nvSpPr>
        <p:spPr bwMode="auto">
          <a:xfrm>
            <a:off x="6477000" y="3695700"/>
            <a:ext cx="457200" cy="0"/>
          </a:xfrm>
          <a:prstGeom prst="line">
            <a:avLst/>
          </a:prstGeom>
          <a:noFill/>
          <a:ln w="9525">
            <a:solidFill>
              <a:srgbClr val="000000"/>
            </a:solidFill>
            <a:prstDash val="dash"/>
            <a:round/>
            <a:headEnd type="arrow" w="med" len="med"/>
            <a:tailEnd/>
          </a:ln>
          <a:effectLst/>
        </p:spPr>
        <p:txBody>
          <a:bodyPr/>
          <a:lstStyle/>
          <a:p>
            <a:endParaRPr lang="id-ID"/>
          </a:p>
        </p:txBody>
      </p:sp>
      <p:sp>
        <p:nvSpPr>
          <p:cNvPr id="215114" name="Line 74"/>
          <p:cNvSpPr>
            <a:spLocks noChangeShapeType="1"/>
          </p:cNvSpPr>
          <p:nvPr/>
        </p:nvSpPr>
        <p:spPr bwMode="auto">
          <a:xfrm>
            <a:off x="2590800" y="2981325"/>
            <a:ext cx="3314700" cy="0"/>
          </a:xfrm>
          <a:prstGeom prst="line">
            <a:avLst/>
          </a:prstGeom>
          <a:noFill/>
          <a:ln w="9525">
            <a:solidFill>
              <a:srgbClr val="000000"/>
            </a:solidFill>
            <a:round/>
            <a:headEnd/>
            <a:tailEnd/>
          </a:ln>
          <a:effectLst/>
        </p:spPr>
        <p:txBody>
          <a:bodyPr/>
          <a:lstStyle/>
          <a:p>
            <a:endParaRPr lang="id-ID"/>
          </a:p>
        </p:txBody>
      </p:sp>
      <p:sp>
        <p:nvSpPr>
          <p:cNvPr id="215115" name="Line 75"/>
          <p:cNvSpPr>
            <a:spLocks noChangeShapeType="1"/>
          </p:cNvSpPr>
          <p:nvPr/>
        </p:nvSpPr>
        <p:spPr bwMode="auto">
          <a:xfrm>
            <a:off x="5905500" y="2981325"/>
            <a:ext cx="1588" cy="114300"/>
          </a:xfrm>
          <a:prstGeom prst="line">
            <a:avLst/>
          </a:prstGeom>
          <a:noFill/>
          <a:ln w="9525">
            <a:solidFill>
              <a:srgbClr val="000000"/>
            </a:solidFill>
            <a:round/>
            <a:headEnd/>
            <a:tailEnd/>
          </a:ln>
          <a:effectLst/>
        </p:spPr>
        <p:txBody>
          <a:bodyPr/>
          <a:lstStyle/>
          <a:p>
            <a:endParaRPr lang="id-ID"/>
          </a:p>
        </p:txBody>
      </p:sp>
      <p:sp>
        <p:nvSpPr>
          <p:cNvPr id="215116" name="Line 76"/>
          <p:cNvSpPr>
            <a:spLocks noChangeShapeType="1"/>
          </p:cNvSpPr>
          <p:nvPr/>
        </p:nvSpPr>
        <p:spPr bwMode="auto">
          <a:xfrm>
            <a:off x="2590800" y="2981325"/>
            <a:ext cx="1588" cy="114300"/>
          </a:xfrm>
          <a:prstGeom prst="line">
            <a:avLst/>
          </a:prstGeom>
          <a:noFill/>
          <a:ln w="9525">
            <a:solidFill>
              <a:srgbClr val="000000"/>
            </a:solidFill>
            <a:round/>
            <a:headEnd/>
            <a:tailEnd/>
          </a:ln>
          <a:effectLst/>
        </p:spPr>
        <p:txBody>
          <a:bodyPr/>
          <a:lstStyle/>
          <a:p>
            <a:endParaRPr lang="id-ID"/>
          </a:p>
        </p:txBody>
      </p:sp>
      <p:sp>
        <p:nvSpPr>
          <p:cNvPr id="215117" name="Text Box 77"/>
          <p:cNvSpPr txBox="1">
            <a:spLocks noChangeArrowheads="1"/>
          </p:cNvSpPr>
          <p:nvPr/>
        </p:nvSpPr>
        <p:spPr bwMode="auto">
          <a:xfrm>
            <a:off x="2133600" y="3095625"/>
            <a:ext cx="914400" cy="4572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Susu</a:t>
            </a:r>
          </a:p>
          <a:p>
            <a:endParaRPr lang="en-US">
              <a:solidFill>
                <a:srgbClr val="996633"/>
              </a:solidFill>
            </a:endParaRPr>
          </a:p>
        </p:txBody>
      </p:sp>
      <p:sp>
        <p:nvSpPr>
          <p:cNvPr id="215118" name="Line 78"/>
          <p:cNvSpPr>
            <a:spLocks noChangeShapeType="1"/>
          </p:cNvSpPr>
          <p:nvPr/>
        </p:nvSpPr>
        <p:spPr bwMode="auto">
          <a:xfrm flipV="1">
            <a:off x="4076700" y="2638425"/>
            <a:ext cx="1588" cy="342900"/>
          </a:xfrm>
          <a:prstGeom prst="line">
            <a:avLst/>
          </a:prstGeom>
          <a:noFill/>
          <a:ln w="9525">
            <a:solidFill>
              <a:srgbClr val="000000"/>
            </a:solidFill>
            <a:prstDash val="dash"/>
            <a:round/>
            <a:headEnd/>
            <a:tailEnd/>
          </a:ln>
          <a:effectLst/>
        </p:spPr>
        <p:txBody>
          <a:bodyPr/>
          <a:lstStyle/>
          <a:p>
            <a:endParaRPr lang="id-ID"/>
          </a:p>
        </p:txBody>
      </p:sp>
      <p:sp>
        <p:nvSpPr>
          <p:cNvPr id="215119" name="Text Box 79"/>
          <p:cNvSpPr txBox="1">
            <a:spLocks noChangeArrowheads="1"/>
          </p:cNvSpPr>
          <p:nvPr/>
        </p:nvSpPr>
        <p:spPr bwMode="auto">
          <a:xfrm>
            <a:off x="3200400" y="2209800"/>
            <a:ext cx="1714500" cy="4572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Bagian Produksi PT ABC</a:t>
            </a:r>
            <a:endParaRPr lang="en-US">
              <a:solidFill>
                <a:srgbClr val="996633"/>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r>
              <a:rPr lang="en-US" sz="3200">
                <a:solidFill>
                  <a:srgbClr val="996633"/>
                </a:solidFill>
              </a:rPr>
              <a:t>Departementalisasi berdasarkan Geografis</a:t>
            </a:r>
          </a:p>
        </p:txBody>
      </p:sp>
      <p:sp>
        <p:nvSpPr>
          <p:cNvPr id="216068" name="Text Box 4"/>
          <p:cNvSpPr txBox="1">
            <a:spLocks noChangeArrowheads="1"/>
          </p:cNvSpPr>
          <p:nvPr/>
        </p:nvSpPr>
        <p:spPr bwMode="auto">
          <a:xfrm>
            <a:off x="3886200" y="1981200"/>
            <a:ext cx="1524000" cy="6858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Manajer Pemasaran</a:t>
            </a:r>
          </a:p>
          <a:p>
            <a:r>
              <a:rPr lang="en-US" sz="1200" b="0">
                <a:solidFill>
                  <a:srgbClr val="996633"/>
                </a:solidFill>
              </a:rPr>
              <a:t>PT ABC</a:t>
            </a:r>
            <a:endParaRPr lang="en-US" sz="1200">
              <a:solidFill>
                <a:srgbClr val="996633"/>
              </a:solidFill>
            </a:endParaRPr>
          </a:p>
        </p:txBody>
      </p:sp>
      <p:sp>
        <p:nvSpPr>
          <p:cNvPr id="216069" name="Text Box 5"/>
          <p:cNvSpPr txBox="1">
            <a:spLocks noChangeArrowheads="1"/>
          </p:cNvSpPr>
          <p:nvPr/>
        </p:nvSpPr>
        <p:spPr bwMode="auto">
          <a:xfrm>
            <a:off x="3200400" y="2895600"/>
            <a:ext cx="10668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Bagian Penjualan</a:t>
            </a:r>
            <a:endParaRPr lang="en-US" sz="1200">
              <a:solidFill>
                <a:srgbClr val="996633"/>
              </a:solidFill>
            </a:endParaRPr>
          </a:p>
        </p:txBody>
      </p:sp>
      <p:sp>
        <p:nvSpPr>
          <p:cNvPr id="216070" name="Text Box 6"/>
          <p:cNvSpPr txBox="1">
            <a:spLocks noChangeArrowheads="1"/>
          </p:cNvSpPr>
          <p:nvPr/>
        </p:nvSpPr>
        <p:spPr bwMode="auto">
          <a:xfrm>
            <a:off x="4648200" y="2895600"/>
            <a:ext cx="7620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Bagian Promosi</a:t>
            </a:r>
            <a:endParaRPr lang="en-US" sz="1200">
              <a:solidFill>
                <a:srgbClr val="996633"/>
              </a:solidFill>
            </a:endParaRPr>
          </a:p>
        </p:txBody>
      </p:sp>
      <p:sp>
        <p:nvSpPr>
          <p:cNvPr id="216071" name="Line 7"/>
          <p:cNvSpPr>
            <a:spLocks noChangeShapeType="1"/>
          </p:cNvSpPr>
          <p:nvPr/>
        </p:nvSpPr>
        <p:spPr bwMode="auto">
          <a:xfrm>
            <a:off x="4000500" y="2781300"/>
            <a:ext cx="952500" cy="1588"/>
          </a:xfrm>
          <a:prstGeom prst="line">
            <a:avLst/>
          </a:prstGeom>
          <a:noFill/>
          <a:ln w="9525">
            <a:solidFill>
              <a:srgbClr val="000000"/>
            </a:solidFill>
            <a:round/>
            <a:headEnd/>
            <a:tailEnd/>
          </a:ln>
          <a:effectLst/>
        </p:spPr>
        <p:txBody>
          <a:bodyPr/>
          <a:lstStyle/>
          <a:p>
            <a:endParaRPr lang="id-ID"/>
          </a:p>
        </p:txBody>
      </p:sp>
      <p:sp>
        <p:nvSpPr>
          <p:cNvPr id="216072" name="Line 8"/>
          <p:cNvSpPr>
            <a:spLocks noChangeShapeType="1"/>
          </p:cNvSpPr>
          <p:nvPr/>
        </p:nvSpPr>
        <p:spPr bwMode="auto">
          <a:xfrm flipV="1">
            <a:off x="4495800" y="2667000"/>
            <a:ext cx="0" cy="114300"/>
          </a:xfrm>
          <a:prstGeom prst="line">
            <a:avLst/>
          </a:prstGeom>
          <a:noFill/>
          <a:ln w="9525">
            <a:solidFill>
              <a:srgbClr val="000000"/>
            </a:solidFill>
            <a:round/>
            <a:headEnd/>
            <a:tailEnd/>
          </a:ln>
          <a:effectLst/>
        </p:spPr>
        <p:txBody>
          <a:bodyPr/>
          <a:lstStyle/>
          <a:p>
            <a:endParaRPr lang="id-ID"/>
          </a:p>
        </p:txBody>
      </p:sp>
      <p:sp>
        <p:nvSpPr>
          <p:cNvPr id="216073" name="Line 9"/>
          <p:cNvSpPr>
            <a:spLocks noChangeShapeType="1"/>
          </p:cNvSpPr>
          <p:nvPr/>
        </p:nvSpPr>
        <p:spPr bwMode="auto">
          <a:xfrm>
            <a:off x="3810000" y="2781300"/>
            <a:ext cx="0" cy="114300"/>
          </a:xfrm>
          <a:prstGeom prst="line">
            <a:avLst/>
          </a:prstGeom>
          <a:noFill/>
          <a:ln w="9525">
            <a:solidFill>
              <a:srgbClr val="000000"/>
            </a:solidFill>
            <a:round/>
            <a:headEnd/>
            <a:tailEnd/>
          </a:ln>
          <a:effectLst/>
        </p:spPr>
        <p:txBody>
          <a:bodyPr/>
          <a:lstStyle/>
          <a:p>
            <a:endParaRPr lang="id-ID"/>
          </a:p>
        </p:txBody>
      </p:sp>
      <p:sp>
        <p:nvSpPr>
          <p:cNvPr id="216074" name="Line 10"/>
          <p:cNvSpPr>
            <a:spLocks noChangeShapeType="1"/>
          </p:cNvSpPr>
          <p:nvPr/>
        </p:nvSpPr>
        <p:spPr bwMode="auto">
          <a:xfrm>
            <a:off x="4953000" y="2781300"/>
            <a:ext cx="0" cy="114300"/>
          </a:xfrm>
          <a:prstGeom prst="line">
            <a:avLst/>
          </a:prstGeom>
          <a:noFill/>
          <a:ln w="9525">
            <a:solidFill>
              <a:srgbClr val="000000"/>
            </a:solidFill>
            <a:round/>
            <a:headEnd/>
            <a:tailEnd/>
          </a:ln>
          <a:effectLst/>
        </p:spPr>
        <p:txBody>
          <a:bodyPr/>
          <a:lstStyle/>
          <a:p>
            <a:endParaRPr lang="id-ID"/>
          </a:p>
        </p:txBody>
      </p:sp>
      <p:sp>
        <p:nvSpPr>
          <p:cNvPr id="216075" name="Text Box 11"/>
          <p:cNvSpPr txBox="1">
            <a:spLocks noChangeArrowheads="1"/>
          </p:cNvSpPr>
          <p:nvPr/>
        </p:nvSpPr>
        <p:spPr bwMode="auto">
          <a:xfrm>
            <a:off x="2247900" y="3581400"/>
            <a:ext cx="7620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Jakarta</a:t>
            </a:r>
            <a:endParaRPr lang="en-US" sz="1200">
              <a:solidFill>
                <a:srgbClr val="996633"/>
              </a:solidFill>
            </a:endParaRPr>
          </a:p>
        </p:txBody>
      </p:sp>
      <p:sp>
        <p:nvSpPr>
          <p:cNvPr id="216076" name="Text Box 12"/>
          <p:cNvSpPr txBox="1">
            <a:spLocks noChangeArrowheads="1"/>
          </p:cNvSpPr>
          <p:nvPr/>
        </p:nvSpPr>
        <p:spPr bwMode="auto">
          <a:xfrm>
            <a:off x="3200400" y="3581400"/>
            <a:ext cx="9525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Bandung</a:t>
            </a:r>
            <a:endParaRPr lang="en-US" sz="1200">
              <a:solidFill>
                <a:srgbClr val="996633"/>
              </a:solidFill>
            </a:endParaRPr>
          </a:p>
        </p:txBody>
      </p:sp>
      <p:sp>
        <p:nvSpPr>
          <p:cNvPr id="216077" name="Text Box 13"/>
          <p:cNvSpPr txBox="1">
            <a:spLocks noChangeArrowheads="1"/>
          </p:cNvSpPr>
          <p:nvPr/>
        </p:nvSpPr>
        <p:spPr bwMode="auto">
          <a:xfrm>
            <a:off x="4533900" y="3581400"/>
            <a:ext cx="8763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Makassar</a:t>
            </a:r>
            <a:endParaRPr lang="en-US" sz="1200">
              <a:solidFill>
                <a:srgbClr val="996633"/>
              </a:solidFill>
            </a:endParaRPr>
          </a:p>
        </p:txBody>
      </p:sp>
      <p:sp>
        <p:nvSpPr>
          <p:cNvPr id="216078" name="Text Box 14"/>
          <p:cNvSpPr txBox="1">
            <a:spLocks noChangeArrowheads="1"/>
          </p:cNvSpPr>
          <p:nvPr/>
        </p:nvSpPr>
        <p:spPr bwMode="auto">
          <a:xfrm>
            <a:off x="5676900" y="3581400"/>
            <a:ext cx="762000" cy="3429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Medan</a:t>
            </a:r>
            <a:endParaRPr lang="en-US" sz="1200">
              <a:solidFill>
                <a:srgbClr val="996633"/>
              </a:solidFill>
            </a:endParaRPr>
          </a:p>
        </p:txBody>
      </p:sp>
      <p:sp>
        <p:nvSpPr>
          <p:cNvPr id="216079" name="Line 15"/>
          <p:cNvSpPr>
            <a:spLocks noChangeShapeType="1"/>
          </p:cNvSpPr>
          <p:nvPr/>
        </p:nvSpPr>
        <p:spPr bwMode="auto">
          <a:xfrm>
            <a:off x="3810000" y="3352800"/>
            <a:ext cx="0" cy="114300"/>
          </a:xfrm>
          <a:prstGeom prst="line">
            <a:avLst/>
          </a:prstGeom>
          <a:noFill/>
          <a:ln w="9525">
            <a:solidFill>
              <a:srgbClr val="000000"/>
            </a:solidFill>
            <a:round/>
            <a:headEnd/>
            <a:tailEnd/>
          </a:ln>
          <a:effectLst/>
        </p:spPr>
        <p:txBody>
          <a:bodyPr/>
          <a:lstStyle/>
          <a:p>
            <a:endParaRPr lang="id-ID"/>
          </a:p>
        </p:txBody>
      </p:sp>
      <p:sp>
        <p:nvSpPr>
          <p:cNvPr id="216080" name="Line 16"/>
          <p:cNvSpPr>
            <a:spLocks noChangeShapeType="1"/>
          </p:cNvSpPr>
          <p:nvPr/>
        </p:nvSpPr>
        <p:spPr bwMode="auto">
          <a:xfrm>
            <a:off x="2514600" y="3467100"/>
            <a:ext cx="3581400" cy="1588"/>
          </a:xfrm>
          <a:prstGeom prst="line">
            <a:avLst/>
          </a:prstGeom>
          <a:noFill/>
          <a:ln w="9525">
            <a:solidFill>
              <a:srgbClr val="000000"/>
            </a:solidFill>
            <a:round/>
            <a:headEnd/>
            <a:tailEnd/>
          </a:ln>
          <a:effectLst/>
        </p:spPr>
        <p:txBody>
          <a:bodyPr/>
          <a:lstStyle/>
          <a:p>
            <a:endParaRPr lang="id-ID"/>
          </a:p>
        </p:txBody>
      </p:sp>
      <p:sp>
        <p:nvSpPr>
          <p:cNvPr id="216081" name="Line 17"/>
          <p:cNvSpPr>
            <a:spLocks noChangeShapeType="1"/>
          </p:cNvSpPr>
          <p:nvPr/>
        </p:nvSpPr>
        <p:spPr bwMode="auto">
          <a:xfrm>
            <a:off x="2552700" y="3467100"/>
            <a:ext cx="0" cy="114300"/>
          </a:xfrm>
          <a:prstGeom prst="line">
            <a:avLst/>
          </a:prstGeom>
          <a:noFill/>
          <a:ln w="9525">
            <a:solidFill>
              <a:srgbClr val="000000"/>
            </a:solidFill>
            <a:round/>
            <a:headEnd/>
            <a:tailEnd/>
          </a:ln>
          <a:effectLst/>
        </p:spPr>
        <p:txBody>
          <a:bodyPr/>
          <a:lstStyle/>
          <a:p>
            <a:endParaRPr lang="id-ID"/>
          </a:p>
        </p:txBody>
      </p:sp>
      <p:sp>
        <p:nvSpPr>
          <p:cNvPr id="216082" name="Line 18"/>
          <p:cNvSpPr>
            <a:spLocks noChangeShapeType="1"/>
          </p:cNvSpPr>
          <p:nvPr/>
        </p:nvSpPr>
        <p:spPr bwMode="auto">
          <a:xfrm>
            <a:off x="3695700" y="3467100"/>
            <a:ext cx="0" cy="114300"/>
          </a:xfrm>
          <a:prstGeom prst="line">
            <a:avLst/>
          </a:prstGeom>
          <a:noFill/>
          <a:ln w="9525">
            <a:solidFill>
              <a:srgbClr val="000000"/>
            </a:solidFill>
            <a:round/>
            <a:headEnd/>
            <a:tailEnd/>
          </a:ln>
          <a:effectLst/>
        </p:spPr>
        <p:txBody>
          <a:bodyPr/>
          <a:lstStyle/>
          <a:p>
            <a:endParaRPr lang="id-ID"/>
          </a:p>
        </p:txBody>
      </p:sp>
      <p:sp>
        <p:nvSpPr>
          <p:cNvPr id="216083" name="Line 19"/>
          <p:cNvSpPr>
            <a:spLocks noChangeShapeType="1"/>
          </p:cNvSpPr>
          <p:nvPr/>
        </p:nvSpPr>
        <p:spPr bwMode="auto">
          <a:xfrm>
            <a:off x="4838700" y="3467100"/>
            <a:ext cx="0" cy="114300"/>
          </a:xfrm>
          <a:prstGeom prst="line">
            <a:avLst/>
          </a:prstGeom>
          <a:noFill/>
          <a:ln w="9525">
            <a:solidFill>
              <a:srgbClr val="000000"/>
            </a:solidFill>
            <a:round/>
            <a:headEnd/>
            <a:tailEnd/>
          </a:ln>
          <a:effectLst/>
        </p:spPr>
        <p:txBody>
          <a:bodyPr/>
          <a:lstStyle/>
          <a:p>
            <a:endParaRPr lang="id-ID"/>
          </a:p>
        </p:txBody>
      </p:sp>
      <p:sp>
        <p:nvSpPr>
          <p:cNvPr id="216084" name="Line 20"/>
          <p:cNvSpPr>
            <a:spLocks noChangeShapeType="1"/>
          </p:cNvSpPr>
          <p:nvPr/>
        </p:nvSpPr>
        <p:spPr bwMode="auto">
          <a:xfrm>
            <a:off x="6096000" y="3467100"/>
            <a:ext cx="0" cy="114300"/>
          </a:xfrm>
          <a:prstGeom prst="line">
            <a:avLst/>
          </a:prstGeom>
          <a:noFill/>
          <a:ln w="9525">
            <a:solidFill>
              <a:srgbClr val="000000"/>
            </a:solidFill>
            <a:round/>
            <a:headEnd/>
            <a:tailEnd/>
          </a:ln>
          <a:effectLst/>
        </p:spPr>
        <p:txBody>
          <a:bodyPr/>
          <a:lstStyle/>
          <a:p>
            <a:endParaRPr lang="id-ID"/>
          </a:p>
        </p:txBody>
      </p:sp>
      <p:sp>
        <p:nvSpPr>
          <p:cNvPr id="216085" name="Text Box 21"/>
          <p:cNvSpPr txBox="1">
            <a:spLocks noChangeArrowheads="1"/>
          </p:cNvSpPr>
          <p:nvPr/>
        </p:nvSpPr>
        <p:spPr bwMode="auto">
          <a:xfrm>
            <a:off x="3810000" y="4038600"/>
            <a:ext cx="1676400" cy="457200"/>
          </a:xfrm>
          <a:prstGeom prst="rect">
            <a:avLst/>
          </a:prstGeom>
          <a:solidFill>
            <a:srgbClr val="FFFFFF">
              <a:alpha val="0"/>
            </a:srgbClr>
          </a:solidFill>
          <a:ln w="9525" algn="ctr">
            <a:noFill/>
            <a:miter lim="800000"/>
            <a:headEnd/>
            <a:tailEnd/>
          </a:ln>
          <a:effectLst/>
        </p:spPr>
        <p:txBody>
          <a:bodyPr/>
          <a:lstStyle/>
          <a:p>
            <a:r>
              <a:rPr lang="en-US" sz="1200" b="0" i="1">
                <a:solidFill>
                  <a:srgbClr val="996633"/>
                </a:solidFill>
              </a:rPr>
              <a:t>Geographic</a:t>
            </a:r>
          </a:p>
          <a:p>
            <a:pPr algn="l"/>
            <a:r>
              <a:rPr lang="en-US" sz="1200" b="0" i="1">
                <a:solidFill>
                  <a:srgbClr val="996633"/>
                </a:solidFill>
              </a:rPr>
              <a:t>Departmentalization</a:t>
            </a:r>
            <a:endParaRPr lang="en-US" sz="1200">
              <a:solidFill>
                <a:srgbClr val="996633"/>
              </a:solidFill>
            </a:endParaRPr>
          </a:p>
        </p:txBody>
      </p:sp>
      <p:sp>
        <p:nvSpPr>
          <p:cNvPr id="216086" name="Line 22"/>
          <p:cNvSpPr>
            <a:spLocks noChangeShapeType="1"/>
          </p:cNvSpPr>
          <p:nvPr/>
        </p:nvSpPr>
        <p:spPr bwMode="auto">
          <a:xfrm flipH="1">
            <a:off x="1981200" y="4267200"/>
            <a:ext cx="1943100" cy="0"/>
          </a:xfrm>
          <a:prstGeom prst="line">
            <a:avLst/>
          </a:prstGeom>
          <a:noFill/>
          <a:ln w="9525">
            <a:solidFill>
              <a:srgbClr val="000000"/>
            </a:solidFill>
            <a:prstDash val="dash"/>
            <a:round/>
            <a:headEnd/>
            <a:tailEnd/>
          </a:ln>
          <a:effectLst/>
        </p:spPr>
        <p:txBody>
          <a:bodyPr/>
          <a:lstStyle/>
          <a:p>
            <a:endParaRPr lang="id-ID"/>
          </a:p>
        </p:txBody>
      </p:sp>
      <p:sp>
        <p:nvSpPr>
          <p:cNvPr id="216087" name="Line 23"/>
          <p:cNvSpPr>
            <a:spLocks noChangeShapeType="1"/>
          </p:cNvSpPr>
          <p:nvPr/>
        </p:nvSpPr>
        <p:spPr bwMode="auto">
          <a:xfrm flipH="1">
            <a:off x="5467350" y="4267200"/>
            <a:ext cx="1428750" cy="1588"/>
          </a:xfrm>
          <a:prstGeom prst="line">
            <a:avLst/>
          </a:prstGeom>
          <a:noFill/>
          <a:ln w="9525">
            <a:solidFill>
              <a:srgbClr val="000000"/>
            </a:solidFill>
            <a:prstDash val="dash"/>
            <a:round/>
            <a:headEnd/>
            <a:tailEnd/>
          </a:ln>
          <a:effectLst/>
        </p:spPr>
        <p:txBody>
          <a:bodyPr/>
          <a:lstStyle/>
          <a:p>
            <a:endParaRPr lang="id-ID"/>
          </a:p>
        </p:txBody>
      </p:sp>
      <p:sp>
        <p:nvSpPr>
          <p:cNvPr id="216088" name="Line 24"/>
          <p:cNvSpPr>
            <a:spLocks noChangeShapeType="1"/>
          </p:cNvSpPr>
          <p:nvPr/>
        </p:nvSpPr>
        <p:spPr bwMode="auto">
          <a:xfrm flipV="1">
            <a:off x="6896100" y="3352800"/>
            <a:ext cx="0" cy="914400"/>
          </a:xfrm>
          <a:prstGeom prst="line">
            <a:avLst/>
          </a:prstGeom>
          <a:noFill/>
          <a:ln w="9525">
            <a:solidFill>
              <a:srgbClr val="000000"/>
            </a:solidFill>
            <a:prstDash val="dash"/>
            <a:round/>
            <a:headEnd/>
            <a:tailEnd/>
          </a:ln>
          <a:effectLst/>
        </p:spPr>
        <p:txBody>
          <a:bodyPr/>
          <a:lstStyle/>
          <a:p>
            <a:endParaRPr lang="id-ID"/>
          </a:p>
        </p:txBody>
      </p:sp>
      <p:sp>
        <p:nvSpPr>
          <p:cNvPr id="216089" name="Line 25"/>
          <p:cNvSpPr>
            <a:spLocks noChangeShapeType="1"/>
          </p:cNvSpPr>
          <p:nvPr/>
        </p:nvSpPr>
        <p:spPr bwMode="auto">
          <a:xfrm flipH="1">
            <a:off x="6229350" y="3352800"/>
            <a:ext cx="666750" cy="1588"/>
          </a:xfrm>
          <a:prstGeom prst="line">
            <a:avLst/>
          </a:prstGeom>
          <a:noFill/>
          <a:ln w="9525">
            <a:solidFill>
              <a:srgbClr val="000000"/>
            </a:solidFill>
            <a:prstDash val="dash"/>
            <a:round/>
            <a:headEnd/>
            <a:tailEnd type="triangle" w="med" len="med"/>
          </a:ln>
          <a:effectLst/>
        </p:spPr>
        <p:txBody>
          <a:bodyPr/>
          <a:lstStyle/>
          <a:p>
            <a:endParaRPr lang="id-ID"/>
          </a:p>
        </p:txBody>
      </p:sp>
      <p:sp>
        <p:nvSpPr>
          <p:cNvPr id="216090" name="Line 26"/>
          <p:cNvSpPr>
            <a:spLocks noChangeShapeType="1"/>
          </p:cNvSpPr>
          <p:nvPr/>
        </p:nvSpPr>
        <p:spPr bwMode="auto">
          <a:xfrm flipV="1">
            <a:off x="1981200" y="3352800"/>
            <a:ext cx="0" cy="914400"/>
          </a:xfrm>
          <a:prstGeom prst="line">
            <a:avLst/>
          </a:prstGeom>
          <a:noFill/>
          <a:ln w="9525">
            <a:solidFill>
              <a:srgbClr val="000000"/>
            </a:solidFill>
            <a:prstDash val="dash"/>
            <a:round/>
            <a:headEnd/>
            <a:tailEnd/>
          </a:ln>
          <a:effectLst/>
        </p:spPr>
        <p:txBody>
          <a:bodyPr/>
          <a:lstStyle/>
          <a:p>
            <a:endParaRPr lang="id-ID"/>
          </a:p>
        </p:txBody>
      </p:sp>
      <p:sp>
        <p:nvSpPr>
          <p:cNvPr id="216091" name="Line 27"/>
          <p:cNvSpPr>
            <a:spLocks noChangeShapeType="1"/>
          </p:cNvSpPr>
          <p:nvPr/>
        </p:nvSpPr>
        <p:spPr bwMode="auto">
          <a:xfrm>
            <a:off x="1981200" y="3352800"/>
            <a:ext cx="685800" cy="1588"/>
          </a:xfrm>
          <a:prstGeom prst="line">
            <a:avLst/>
          </a:prstGeom>
          <a:noFill/>
          <a:ln w="9525">
            <a:solidFill>
              <a:srgbClr val="000000"/>
            </a:solidFill>
            <a:prstDash val="dash"/>
            <a:round/>
            <a:headEnd/>
            <a:tailEnd type="triangle" w="med" len="med"/>
          </a:ln>
          <a:effectLst/>
        </p:spPr>
        <p:txBody>
          <a:bodyPr/>
          <a:lstStyle/>
          <a:p>
            <a:endParaRPr lang="id-ID"/>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r>
              <a:rPr lang="en-US" sz="3600">
                <a:solidFill>
                  <a:srgbClr val="996633"/>
                </a:solidFill>
              </a:rPr>
              <a:t>Departementalisasi berdasarkan Matriks</a:t>
            </a:r>
          </a:p>
        </p:txBody>
      </p:sp>
      <p:sp>
        <p:nvSpPr>
          <p:cNvPr id="217092" name="Line 4"/>
          <p:cNvSpPr>
            <a:spLocks noChangeShapeType="1"/>
          </p:cNvSpPr>
          <p:nvPr/>
        </p:nvSpPr>
        <p:spPr bwMode="auto">
          <a:xfrm>
            <a:off x="6629400" y="2895600"/>
            <a:ext cx="0" cy="2400300"/>
          </a:xfrm>
          <a:prstGeom prst="line">
            <a:avLst/>
          </a:prstGeom>
          <a:noFill/>
          <a:ln w="9525">
            <a:solidFill>
              <a:srgbClr val="000000"/>
            </a:solidFill>
            <a:round/>
            <a:headEnd/>
            <a:tailEnd/>
          </a:ln>
          <a:effectLst/>
        </p:spPr>
        <p:txBody>
          <a:bodyPr/>
          <a:lstStyle/>
          <a:p>
            <a:endParaRPr lang="id-ID"/>
          </a:p>
        </p:txBody>
      </p:sp>
      <p:sp>
        <p:nvSpPr>
          <p:cNvPr id="217093" name="Line 5"/>
          <p:cNvSpPr>
            <a:spLocks noChangeShapeType="1"/>
          </p:cNvSpPr>
          <p:nvPr/>
        </p:nvSpPr>
        <p:spPr bwMode="auto">
          <a:xfrm>
            <a:off x="5486400" y="2895600"/>
            <a:ext cx="0" cy="2400300"/>
          </a:xfrm>
          <a:prstGeom prst="line">
            <a:avLst/>
          </a:prstGeom>
          <a:noFill/>
          <a:ln w="9525">
            <a:solidFill>
              <a:srgbClr val="000000"/>
            </a:solidFill>
            <a:round/>
            <a:headEnd/>
            <a:tailEnd/>
          </a:ln>
          <a:effectLst/>
        </p:spPr>
        <p:txBody>
          <a:bodyPr/>
          <a:lstStyle/>
          <a:p>
            <a:endParaRPr lang="id-ID"/>
          </a:p>
        </p:txBody>
      </p:sp>
      <p:sp>
        <p:nvSpPr>
          <p:cNvPr id="217094" name="Line 6"/>
          <p:cNvSpPr>
            <a:spLocks noChangeShapeType="1"/>
          </p:cNvSpPr>
          <p:nvPr/>
        </p:nvSpPr>
        <p:spPr bwMode="auto">
          <a:xfrm>
            <a:off x="4343400" y="2895600"/>
            <a:ext cx="0" cy="2400300"/>
          </a:xfrm>
          <a:prstGeom prst="line">
            <a:avLst/>
          </a:prstGeom>
          <a:noFill/>
          <a:ln w="9525">
            <a:solidFill>
              <a:srgbClr val="000000"/>
            </a:solidFill>
            <a:round/>
            <a:headEnd/>
            <a:tailEnd/>
          </a:ln>
          <a:effectLst/>
        </p:spPr>
        <p:txBody>
          <a:bodyPr/>
          <a:lstStyle/>
          <a:p>
            <a:endParaRPr lang="id-ID"/>
          </a:p>
        </p:txBody>
      </p:sp>
      <p:sp>
        <p:nvSpPr>
          <p:cNvPr id="217095" name="Line 7"/>
          <p:cNvSpPr>
            <a:spLocks noChangeShapeType="1"/>
          </p:cNvSpPr>
          <p:nvPr/>
        </p:nvSpPr>
        <p:spPr bwMode="auto">
          <a:xfrm>
            <a:off x="3314700" y="2895600"/>
            <a:ext cx="0" cy="2400300"/>
          </a:xfrm>
          <a:prstGeom prst="line">
            <a:avLst/>
          </a:prstGeom>
          <a:noFill/>
          <a:ln w="9525">
            <a:solidFill>
              <a:srgbClr val="000000"/>
            </a:solidFill>
            <a:round/>
            <a:headEnd/>
            <a:tailEnd/>
          </a:ln>
          <a:effectLst/>
        </p:spPr>
        <p:txBody>
          <a:bodyPr/>
          <a:lstStyle/>
          <a:p>
            <a:endParaRPr lang="id-ID"/>
          </a:p>
        </p:txBody>
      </p:sp>
      <p:sp>
        <p:nvSpPr>
          <p:cNvPr id="217096" name="Line 8"/>
          <p:cNvSpPr>
            <a:spLocks noChangeShapeType="1"/>
          </p:cNvSpPr>
          <p:nvPr/>
        </p:nvSpPr>
        <p:spPr bwMode="auto">
          <a:xfrm>
            <a:off x="2743200" y="5410200"/>
            <a:ext cx="3886200" cy="0"/>
          </a:xfrm>
          <a:prstGeom prst="line">
            <a:avLst/>
          </a:prstGeom>
          <a:noFill/>
          <a:ln w="9525">
            <a:solidFill>
              <a:srgbClr val="000000"/>
            </a:solidFill>
            <a:round/>
            <a:headEnd/>
            <a:tailEnd/>
          </a:ln>
          <a:effectLst/>
        </p:spPr>
        <p:txBody>
          <a:bodyPr/>
          <a:lstStyle/>
          <a:p>
            <a:endParaRPr lang="id-ID"/>
          </a:p>
        </p:txBody>
      </p:sp>
      <p:sp>
        <p:nvSpPr>
          <p:cNvPr id="217097" name="Line 9"/>
          <p:cNvSpPr>
            <a:spLocks noChangeShapeType="1"/>
          </p:cNvSpPr>
          <p:nvPr/>
        </p:nvSpPr>
        <p:spPr bwMode="auto">
          <a:xfrm>
            <a:off x="2743200" y="4724400"/>
            <a:ext cx="3886200" cy="0"/>
          </a:xfrm>
          <a:prstGeom prst="line">
            <a:avLst/>
          </a:prstGeom>
          <a:noFill/>
          <a:ln w="9525">
            <a:solidFill>
              <a:srgbClr val="000000"/>
            </a:solidFill>
            <a:round/>
            <a:headEnd/>
            <a:tailEnd/>
          </a:ln>
          <a:effectLst/>
        </p:spPr>
        <p:txBody>
          <a:bodyPr/>
          <a:lstStyle/>
          <a:p>
            <a:endParaRPr lang="id-ID"/>
          </a:p>
        </p:txBody>
      </p:sp>
      <p:sp>
        <p:nvSpPr>
          <p:cNvPr id="217098" name="Line 10"/>
          <p:cNvSpPr>
            <a:spLocks noChangeShapeType="1"/>
          </p:cNvSpPr>
          <p:nvPr/>
        </p:nvSpPr>
        <p:spPr bwMode="auto">
          <a:xfrm>
            <a:off x="2743200" y="4038600"/>
            <a:ext cx="3886200" cy="0"/>
          </a:xfrm>
          <a:prstGeom prst="line">
            <a:avLst/>
          </a:prstGeom>
          <a:noFill/>
          <a:ln w="9525">
            <a:solidFill>
              <a:srgbClr val="000000"/>
            </a:solidFill>
            <a:round/>
            <a:headEnd/>
            <a:tailEnd/>
          </a:ln>
          <a:effectLst/>
        </p:spPr>
        <p:txBody>
          <a:bodyPr/>
          <a:lstStyle/>
          <a:p>
            <a:endParaRPr lang="id-ID"/>
          </a:p>
        </p:txBody>
      </p:sp>
      <p:sp>
        <p:nvSpPr>
          <p:cNvPr id="217099" name="Line 11"/>
          <p:cNvSpPr>
            <a:spLocks noChangeShapeType="1"/>
          </p:cNvSpPr>
          <p:nvPr/>
        </p:nvSpPr>
        <p:spPr bwMode="auto">
          <a:xfrm>
            <a:off x="2743200" y="3352800"/>
            <a:ext cx="3886200" cy="0"/>
          </a:xfrm>
          <a:prstGeom prst="line">
            <a:avLst/>
          </a:prstGeom>
          <a:noFill/>
          <a:ln w="9525">
            <a:solidFill>
              <a:srgbClr val="000000"/>
            </a:solidFill>
            <a:round/>
            <a:headEnd/>
            <a:tailEnd/>
          </a:ln>
          <a:effectLst/>
        </p:spPr>
        <p:txBody>
          <a:bodyPr/>
          <a:lstStyle/>
          <a:p>
            <a:endParaRPr lang="id-ID"/>
          </a:p>
        </p:txBody>
      </p:sp>
      <p:sp>
        <p:nvSpPr>
          <p:cNvPr id="217100" name="Text Box 12"/>
          <p:cNvSpPr txBox="1">
            <a:spLocks noChangeArrowheads="1"/>
          </p:cNvSpPr>
          <p:nvPr/>
        </p:nvSpPr>
        <p:spPr bwMode="auto">
          <a:xfrm>
            <a:off x="4076700" y="1752600"/>
            <a:ext cx="1257300" cy="4572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Direktur Utama</a:t>
            </a:r>
          </a:p>
          <a:p>
            <a:r>
              <a:rPr lang="en-US" sz="1200" b="0">
                <a:solidFill>
                  <a:srgbClr val="996633"/>
                </a:solidFill>
              </a:rPr>
              <a:t>PT ABC</a:t>
            </a:r>
            <a:endParaRPr lang="en-US">
              <a:solidFill>
                <a:srgbClr val="996633"/>
              </a:solidFill>
            </a:endParaRPr>
          </a:p>
        </p:txBody>
      </p:sp>
      <p:sp>
        <p:nvSpPr>
          <p:cNvPr id="217101" name="Text Box 13"/>
          <p:cNvSpPr txBox="1">
            <a:spLocks noChangeArrowheads="1"/>
          </p:cNvSpPr>
          <p:nvPr/>
        </p:nvSpPr>
        <p:spPr bwMode="auto">
          <a:xfrm>
            <a:off x="3657600" y="2438400"/>
            <a:ext cx="12573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Manajer Pemasaran</a:t>
            </a:r>
            <a:endParaRPr lang="en-US">
              <a:solidFill>
                <a:srgbClr val="996633"/>
              </a:solidFill>
            </a:endParaRPr>
          </a:p>
        </p:txBody>
      </p:sp>
      <p:sp>
        <p:nvSpPr>
          <p:cNvPr id="217102" name="Text Box 14"/>
          <p:cNvSpPr txBox="1">
            <a:spLocks noChangeArrowheads="1"/>
          </p:cNvSpPr>
          <p:nvPr/>
        </p:nvSpPr>
        <p:spPr bwMode="auto">
          <a:xfrm>
            <a:off x="4991100" y="2438400"/>
            <a:ext cx="11049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Manajer SDM</a:t>
            </a:r>
            <a:endParaRPr lang="en-US">
              <a:solidFill>
                <a:srgbClr val="996633"/>
              </a:solidFill>
            </a:endParaRPr>
          </a:p>
        </p:txBody>
      </p:sp>
      <p:sp>
        <p:nvSpPr>
          <p:cNvPr id="217103" name="Text Box 15"/>
          <p:cNvSpPr txBox="1">
            <a:spLocks noChangeArrowheads="1"/>
          </p:cNvSpPr>
          <p:nvPr/>
        </p:nvSpPr>
        <p:spPr bwMode="auto">
          <a:xfrm>
            <a:off x="6172200" y="2438400"/>
            <a:ext cx="20574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Manajer Riset dan Pengembangan</a:t>
            </a:r>
            <a:endParaRPr lang="en-US">
              <a:solidFill>
                <a:srgbClr val="996633"/>
              </a:solidFill>
            </a:endParaRPr>
          </a:p>
        </p:txBody>
      </p:sp>
      <p:sp>
        <p:nvSpPr>
          <p:cNvPr id="217104" name="Text Box 16"/>
          <p:cNvSpPr txBox="1">
            <a:spLocks noChangeArrowheads="1"/>
          </p:cNvSpPr>
          <p:nvPr/>
        </p:nvSpPr>
        <p:spPr bwMode="auto">
          <a:xfrm>
            <a:off x="2667000" y="2438400"/>
            <a:ext cx="9144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1200" b="0">
                <a:solidFill>
                  <a:srgbClr val="996633"/>
                </a:solidFill>
              </a:rPr>
              <a:t>Manajer Keuangan</a:t>
            </a:r>
            <a:endParaRPr lang="en-US">
              <a:solidFill>
                <a:srgbClr val="996633"/>
              </a:solidFill>
            </a:endParaRPr>
          </a:p>
        </p:txBody>
      </p:sp>
      <p:sp>
        <p:nvSpPr>
          <p:cNvPr id="217105" name="Line 17"/>
          <p:cNvSpPr>
            <a:spLocks noChangeShapeType="1"/>
          </p:cNvSpPr>
          <p:nvPr/>
        </p:nvSpPr>
        <p:spPr bwMode="auto">
          <a:xfrm>
            <a:off x="1600200" y="2324100"/>
            <a:ext cx="4991100" cy="0"/>
          </a:xfrm>
          <a:prstGeom prst="line">
            <a:avLst/>
          </a:prstGeom>
          <a:noFill/>
          <a:ln w="9525">
            <a:solidFill>
              <a:srgbClr val="000000"/>
            </a:solidFill>
            <a:round/>
            <a:headEnd/>
            <a:tailEnd/>
          </a:ln>
          <a:effectLst/>
        </p:spPr>
        <p:txBody>
          <a:bodyPr/>
          <a:lstStyle/>
          <a:p>
            <a:endParaRPr lang="id-ID"/>
          </a:p>
        </p:txBody>
      </p:sp>
      <p:sp>
        <p:nvSpPr>
          <p:cNvPr id="217106" name="Line 18"/>
          <p:cNvSpPr>
            <a:spLocks noChangeShapeType="1"/>
          </p:cNvSpPr>
          <p:nvPr/>
        </p:nvSpPr>
        <p:spPr bwMode="auto">
          <a:xfrm flipV="1">
            <a:off x="4762500" y="2209800"/>
            <a:ext cx="0" cy="114300"/>
          </a:xfrm>
          <a:prstGeom prst="line">
            <a:avLst/>
          </a:prstGeom>
          <a:noFill/>
          <a:ln w="9525">
            <a:solidFill>
              <a:srgbClr val="000000"/>
            </a:solidFill>
            <a:round/>
            <a:headEnd/>
            <a:tailEnd/>
          </a:ln>
          <a:effectLst/>
        </p:spPr>
        <p:txBody>
          <a:bodyPr/>
          <a:lstStyle/>
          <a:p>
            <a:endParaRPr lang="id-ID"/>
          </a:p>
        </p:txBody>
      </p:sp>
      <p:sp>
        <p:nvSpPr>
          <p:cNvPr id="217107" name="Line 19"/>
          <p:cNvSpPr>
            <a:spLocks noChangeShapeType="1"/>
          </p:cNvSpPr>
          <p:nvPr/>
        </p:nvSpPr>
        <p:spPr bwMode="auto">
          <a:xfrm>
            <a:off x="3276600" y="2324100"/>
            <a:ext cx="0" cy="114300"/>
          </a:xfrm>
          <a:prstGeom prst="line">
            <a:avLst/>
          </a:prstGeom>
          <a:noFill/>
          <a:ln w="9525">
            <a:solidFill>
              <a:srgbClr val="000000"/>
            </a:solidFill>
            <a:round/>
            <a:headEnd/>
            <a:tailEnd/>
          </a:ln>
          <a:effectLst/>
        </p:spPr>
        <p:txBody>
          <a:bodyPr/>
          <a:lstStyle/>
          <a:p>
            <a:endParaRPr lang="id-ID"/>
          </a:p>
        </p:txBody>
      </p:sp>
      <p:sp>
        <p:nvSpPr>
          <p:cNvPr id="217108" name="Line 20"/>
          <p:cNvSpPr>
            <a:spLocks noChangeShapeType="1"/>
          </p:cNvSpPr>
          <p:nvPr/>
        </p:nvSpPr>
        <p:spPr bwMode="auto">
          <a:xfrm>
            <a:off x="4305300" y="2324100"/>
            <a:ext cx="0" cy="114300"/>
          </a:xfrm>
          <a:prstGeom prst="line">
            <a:avLst/>
          </a:prstGeom>
          <a:noFill/>
          <a:ln w="9525">
            <a:solidFill>
              <a:srgbClr val="000000"/>
            </a:solidFill>
            <a:round/>
            <a:headEnd/>
            <a:tailEnd/>
          </a:ln>
          <a:effectLst/>
        </p:spPr>
        <p:txBody>
          <a:bodyPr/>
          <a:lstStyle/>
          <a:p>
            <a:endParaRPr lang="id-ID"/>
          </a:p>
        </p:txBody>
      </p:sp>
      <p:sp>
        <p:nvSpPr>
          <p:cNvPr id="217109" name="Line 21"/>
          <p:cNvSpPr>
            <a:spLocks noChangeShapeType="1"/>
          </p:cNvSpPr>
          <p:nvPr/>
        </p:nvSpPr>
        <p:spPr bwMode="auto">
          <a:xfrm>
            <a:off x="5448300" y="2324100"/>
            <a:ext cx="0" cy="114300"/>
          </a:xfrm>
          <a:prstGeom prst="line">
            <a:avLst/>
          </a:prstGeom>
          <a:noFill/>
          <a:ln w="9525">
            <a:solidFill>
              <a:srgbClr val="000000"/>
            </a:solidFill>
            <a:round/>
            <a:headEnd/>
            <a:tailEnd/>
          </a:ln>
          <a:effectLst/>
        </p:spPr>
        <p:txBody>
          <a:bodyPr/>
          <a:lstStyle/>
          <a:p>
            <a:endParaRPr lang="id-ID"/>
          </a:p>
        </p:txBody>
      </p:sp>
      <p:sp>
        <p:nvSpPr>
          <p:cNvPr id="217110" name="Line 22"/>
          <p:cNvSpPr>
            <a:spLocks noChangeShapeType="1"/>
          </p:cNvSpPr>
          <p:nvPr/>
        </p:nvSpPr>
        <p:spPr bwMode="auto">
          <a:xfrm>
            <a:off x="6591300" y="2324100"/>
            <a:ext cx="0" cy="114300"/>
          </a:xfrm>
          <a:prstGeom prst="line">
            <a:avLst/>
          </a:prstGeom>
          <a:noFill/>
          <a:ln w="9525">
            <a:solidFill>
              <a:srgbClr val="000000"/>
            </a:solidFill>
            <a:round/>
            <a:headEnd/>
            <a:tailEnd/>
          </a:ln>
          <a:effectLst/>
        </p:spPr>
        <p:txBody>
          <a:bodyPr/>
          <a:lstStyle/>
          <a:p>
            <a:endParaRPr lang="id-ID"/>
          </a:p>
        </p:txBody>
      </p:sp>
      <p:sp>
        <p:nvSpPr>
          <p:cNvPr id="217111" name="Text Box 23"/>
          <p:cNvSpPr txBox="1">
            <a:spLocks noChangeArrowheads="1"/>
          </p:cNvSpPr>
          <p:nvPr/>
        </p:nvSpPr>
        <p:spPr bwMode="auto">
          <a:xfrm>
            <a:off x="1828800" y="2438400"/>
            <a:ext cx="914400" cy="457200"/>
          </a:xfrm>
          <a:prstGeom prst="rect">
            <a:avLst/>
          </a:prstGeom>
          <a:solidFill>
            <a:srgbClr val="FFFFFF">
              <a:alpha val="0"/>
            </a:srgbClr>
          </a:solidFill>
          <a:ln w="9525" algn="ctr">
            <a:noFill/>
            <a:miter lim="800000"/>
            <a:headEnd/>
            <a:tailEnd/>
          </a:ln>
          <a:effectLst/>
        </p:spPr>
        <p:txBody>
          <a:bodyPr/>
          <a:lstStyle/>
          <a:p>
            <a:pPr algn="l"/>
            <a:r>
              <a:rPr lang="en-US" sz="1200" b="0">
                <a:solidFill>
                  <a:srgbClr val="996633"/>
                </a:solidFill>
              </a:rPr>
              <a:t>Profit Project </a:t>
            </a:r>
            <a:endParaRPr lang="en-US">
              <a:solidFill>
                <a:srgbClr val="996633"/>
              </a:solidFill>
            </a:endParaRPr>
          </a:p>
        </p:txBody>
      </p:sp>
      <p:sp>
        <p:nvSpPr>
          <p:cNvPr id="217112" name="Text Box 24"/>
          <p:cNvSpPr txBox="1">
            <a:spLocks noChangeArrowheads="1"/>
          </p:cNvSpPr>
          <p:nvPr/>
        </p:nvSpPr>
        <p:spPr bwMode="auto">
          <a:xfrm>
            <a:off x="1828800" y="3810000"/>
            <a:ext cx="914400" cy="4572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Sabun Mandi</a:t>
            </a:r>
            <a:endParaRPr lang="en-US">
              <a:solidFill>
                <a:srgbClr val="996633"/>
              </a:solidFill>
            </a:endParaRPr>
          </a:p>
        </p:txBody>
      </p:sp>
      <p:sp>
        <p:nvSpPr>
          <p:cNvPr id="217113" name="Text Box 25"/>
          <p:cNvSpPr txBox="1">
            <a:spLocks noChangeArrowheads="1"/>
          </p:cNvSpPr>
          <p:nvPr/>
        </p:nvSpPr>
        <p:spPr bwMode="auto">
          <a:xfrm>
            <a:off x="1828800" y="3124200"/>
            <a:ext cx="914400" cy="4572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Susu</a:t>
            </a:r>
            <a:endParaRPr lang="en-US">
              <a:solidFill>
                <a:srgbClr val="996633"/>
              </a:solidFill>
            </a:endParaRPr>
          </a:p>
        </p:txBody>
      </p:sp>
      <p:sp>
        <p:nvSpPr>
          <p:cNvPr id="217114" name="Text Box 26"/>
          <p:cNvSpPr txBox="1">
            <a:spLocks noChangeArrowheads="1"/>
          </p:cNvSpPr>
          <p:nvPr/>
        </p:nvSpPr>
        <p:spPr bwMode="auto">
          <a:xfrm>
            <a:off x="1828800" y="4495800"/>
            <a:ext cx="914400" cy="4572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Pasta Gigi</a:t>
            </a:r>
            <a:endParaRPr lang="en-US">
              <a:solidFill>
                <a:srgbClr val="996633"/>
              </a:solidFill>
            </a:endParaRPr>
          </a:p>
        </p:txBody>
      </p:sp>
      <p:sp>
        <p:nvSpPr>
          <p:cNvPr id="217115" name="Text Box 27"/>
          <p:cNvSpPr txBox="1">
            <a:spLocks noChangeArrowheads="1"/>
          </p:cNvSpPr>
          <p:nvPr/>
        </p:nvSpPr>
        <p:spPr bwMode="auto">
          <a:xfrm>
            <a:off x="1828800" y="5181600"/>
            <a:ext cx="914400" cy="4572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Mi Instan</a:t>
            </a:r>
            <a:endParaRPr lang="en-US">
              <a:solidFill>
                <a:srgbClr val="996633"/>
              </a:solidFill>
            </a:endParaRPr>
          </a:p>
        </p:txBody>
      </p:sp>
      <p:sp>
        <p:nvSpPr>
          <p:cNvPr id="217116" name="Oval 28"/>
          <p:cNvSpPr>
            <a:spLocks noChangeArrowheads="1"/>
          </p:cNvSpPr>
          <p:nvPr/>
        </p:nvSpPr>
        <p:spPr bwMode="auto">
          <a:xfrm>
            <a:off x="3086100" y="32385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17" name="Oval 29"/>
          <p:cNvSpPr>
            <a:spLocks noChangeArrowheads="1"/>
          </p:cNvSpPr>
          <p:nvPr/>
        </p:nvSpPr>
        <p:spPr bwMode="auto">
          <a:xfrm>
            <a:off x="3086100" y="39243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18" name="Oval 30"/>
          <p:cNvSpPr>
            <a:spLocks noChangeArrowheads="1"/>
          </p:cNvSpPr>
          <p:nvPr/>
        </p:nvSpPr>
        <p:spPr bwMode="auto">
          <a:xfrm>
            <a:off x="3086100" y="46101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19" name="Oval 31"/>
          <p:cNvSpPr>
            <a:spLocks noChangeArrowheads="1"/>
          </p:cNvSpPr>
          <p:nvPr/>
        </p:nvSpPr>
        <p:spPr bwMode="auto">
          <a:xfrm>
            <a:off x="3086100" y="52959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20" name="Oval 32"/>
          <p:cNvSpPr>
            <a:spLocks noChangeArrowheads="1"/>
          </p:cNvSpPr>
          <p:nvPr/>
        </p:nvSpPr>
        <p:spPr bwMode="auto">
          <a:xfrm>
            <a:off x="4114800" y="32385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21" name="Oval 33"/>
          <p:cNvSpPr>
            <a:spLocks noChangeArrowheads="1"/>
          </p:cNvSpPr>
          <p:nvPr/>
        </p:nvSpPr>
        <p:spPr bwMode="auto">
          <a:xfrm>
            <a:off x="4114800" y="39243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22" name="Oval 34"/>
          <p:cNvSpPr>
            <a:spLocks noChangeArrowheads="1"/>
          </p:cNvSpPr>
          <p:nvPr/>
        </p:nvSpPr>
        <p:spPr bwMode="auto">
          <a:xfrm>
            <a:off x="4114800" y="46101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23" name="Oval 35"/>
          <p:cNvSpPr>
            <a:spLocks noChangeArrowheads="1"/>
          </p:cNvSpPr>
          <p:nvPr/>
        </p:nvSpPr>
        <p:spPr bwMode="auto">
          <a:xfrm>
            <a:off x="4114800" y="52959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24" name="Oval 36"/>
          <p:cNvSpPr>
            <a:spLocks noChangeArrowheads="1"/>
          </p:cNvSpPr>
          <p:nvPr/>
        </p:nvSpPr>
        <p:spPr bwMode="auto">
          <a:xfrm>
            <a:off x="5257800" y="32385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25" name="Oval 37"/>
          <p:cNvSpPr>
            <a:spLocks noChangeArrowheads="1"/>
          </p:cNvSpPr>
          <p:nvPr/>
        </p:nvSpPr>
        <p:spPr bwMode="auto">
          <a:xfrm>
            <a:off x="5257800" y="39243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26" name="Oval 38"/>
          <p:cNvSpPr>
            <a:spLocks noChangeArrowheads="1"/>
          </p:cNvSpPr>
          <p:nvPr/>
        </p:nvSpPr>
        <p:spPr bwMode="auto">
          <a:xfrm>
            <a:off x="5257800" y="46101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27" name="Oval 39"/>
          <p:cNvSpPr>
            <a:spLocks noChangeArrowheads="1"/>
          </p:cNvSpPr>
          <p:nvPr/>
        </p:nvSpPr>
        <p:spPr bwMode="auto">
          <a:xfrm>
            <a:off x="5257800" y="52959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28" name="Oval 40"/>
          <p:cNvSpPr>
            <a:spLocks noChangeArrowheads="1"/>
          </p:cNvSpPr>
          <p:nvPr/>
        </p:nvSpPr>
        <p:spPr bwMode="auto">
          <a:xfrm>
            <a:off x="6400800" y="32385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29" name="Oval 41"/>
          <p:cNvSpPr>
            <a:spLocks noChangeArrowheads="1"/>
          </p:cNvSpPr>
          <p:nvPr/>
        </p:nvSpPr>
        <p:spPr bwMode="auto">
          <a:xfrm>
            <a:off x="6400800" y="39243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30" name="Oval 42"/>
          <p:cNvSpPr>
            <a:spLocks noChangeArrowheads="1"/>
          </p:cNvSpPr>
          <p:nvPr/>
        </p:nvSpPr>
        <p:spPr bwMode="auto">
          <a:xfrm>
            <a:off x="6400800" y="46101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31" name="Oval 43"/>
          <p:cNvSpPr>
            <a:spLocks noChangeArrowheads="1"/>
          </p:cNvSpPr>
          <p:nvPr/>
        </p:nvSpPr>
        <p:spPr bwMode="auto">
          <a:xfrm>
            <a:off x="6400800" y="5295900"/>
            <a:ext cx="457200" cy="228600"/>
          </a:xfrm>
          <a:prstGeom prst="ellipse">
            <a:avLst/>
          </a:prstGeom>
          <a:solidFill>
            <a:srgbClr val="C0C0C0"/>
          </a:solidFill>
          <a:ln w="9525" algn="ctr">
            <a:solidFill>
              <a:srgbClr val="000000"/>
            </a:solidFill>
            <a:round/>
            <a:headEnd/>
            <a:tailEnd/>
          </a:ln>
          <a:effectLst/>
        </p:spPr>
        <p:txBody>
          <a:bodyPr/>
          <a:lstStyle/>
          <a:p>
            <a:endParaRPr lang="id-ID"/>
          </a:p>
        </p:txBody>
      </p:sp>
      <p:sp>
        <p:nvSpPr>
          <p:cNvPr id="217132" name="Line 44"/>
          <p:cNvSpPr>
            <a:spLocks noChangeShapeType="1"/>
          </p:cNvSpPr>
          <p:nvPr/>
        </p:nvSpPr>
        <p:spPr bwMode="auto">
          <a:xfrm>
            <a:off x="1600200" y="2324100"/>
            <a:ext cx="0" cy="3086100"/>
          </a:xfrm>
          <a:prstGeom prst="line">
            <a:avLst/>
          </a:prstGeom>
          <a:noFill/>
          <a:ln w="9525">
            <a:solidFill>
              <a:srgbClr val="000000"/>
            </a:solidFill>
            <a:round/>
            <a:headEnd/>
            <a:tailEnd/>
          </a:ln>
          <a:effectLst/>
        </p:spPr>
        <p:txBody>
          <a:bodyPr/>
          <a:lstStyle/>
          <a:p>
            <a:endParaRPr lang="id-ID"/>
          </a:p>
        </p:txBody>
      </p:sp>
      <p:sp>
        <p:nvSpPr>
          <p:cNvPr id="217133" name="Line 45"/>
          <p:cNvSpPr>
            <a:spLocks noChangeShapeType="1"/>
          </p:cNvSpPr>
          <p:nvPr/>
        </p:nvSpPr>
        <p:spPr bwMode="auto">
          <a:xfrm>
            <a:off x="1600200" y="5410200"/>
            <a:ext cx="228600" cy="0"/>
          </a:xfrm>
          <a:prstGeom prst="line">
            <a:avLst/>
          </a:prstGeom>
          <a:noFill/>
          <a:ln w="9525">
            <a:solidFill>
              <a:srgbClr val="000000"/>
            </a:solidFill>
            <a:round/>
            <a:headEnd/>
            <a:tailEnd/>
          </a:ln>
          <a:effectLst/>
        </p:spPr>
        <p:txBody>
          <a:bodyPr/>
          <a:lstStyle/>
          <a:p>
            <a:endParaRPr lang="id-ID"/>
          </a:p>
        </p:txBody>
      </p:sp>
      <p:sp>
        <p:nvSpPr>
          <p:cNvPr id="217134" name="Line 46"/>
          <p:cNvSpPr>
            <a:spLocks noChangeShapeType="1"/>
          </p:cNvSpPr>
          <p:nvPr/>
        </p:nvSpPr>
        <p:spPr bwMode="auto">
          <a:xfrm>
            <a:off x="1600200" y="4724400"/>
            <a:ext cx="228600" cy="0"/>
          </a:xfrm>
          <a:prstGeom prst="line">
            <a:avLst/>
          </a:prstGeom>
          <a:noFill/>
          <a:ln w="9525">
            <a:solidFill>
              <a:srgbClr val="000000"/>
            </a:solidFill>
            <a:round/>
            <a:headEnd/>
            <a:tailEnd/>
          </a:ln>
          <a:effectLst/>
        </p:spPr>
        <p:txBody>
          <a:bodyPr/>
          <a:lstStyle/>
          <a:p>
            <a:endParaRPr lang="id-ID"/>
          </a:p>
        </p:txBody>
      </p:sp>
      <p:sp>
        <p:nvSpPr>
          <p:cNvPr id="217135" name="Line 47"/>
          <p:cNvSpPr>
            <a:spLocks noChangeShapeType="1"/>
          </p:cNvSpPr>
          <p:nvPr/>
        </p:nvSpPr>
        <p:spPr bwMode="auto">
          <a:xfrm>
            <a:off x="1600200" y="4038600"/>
            <a:ext cx="228600" cy="0"/>
          </a:xfrm>
          <a:prstGeom prst="line">
            <a:avLst/>
          </a:prstGeom>
          <a:noFill/>
          <a:ln w="9525">
            <a:solidFill>
              <a:srgbClr val="000000"/>
            </a:solidFill>
            <a:round/>
            <a:headEnd/>
            <a:tailEnd/>
          </a:ln>
          <a:effectLst/>
        </p:spPr>
        <p:txBody>
          <a:bodyPr/>
          <a:lstStyle/>
          <a:p>
            <a:endParaRPr lang="id-ID"/>
          </a:p>
        </p:txBody>
      </p:sp>
      <p:sp>
        <p:nvSpPr>
          <p:cNvPr id="217136" name="Line 48"/>
          <p:cNvSpPr>
            <a:spLocks noChangeShapeType="1"/>
          </p:cNvSpPr>
          <p:nvPr/>
        </p:nvSpPr>
        <p:spPr bwMode="auto">
          <a:xfrm>
            <a:off x="1600200" y="3352800"/>
            <a:ext cx="228600" cy="0"/>
          </a:xfrm>
          <a:prstGeom prst="line">
            <a:avLst/>
          </a:prstGeom>
          <a:noFill/>
          <a:ln w="9525">
            <a:solidFill>
              <a:srgbClr val="000000"/>
            </a:solidFill>
            <a:round/>
            <a:headEnd/>
            <a:tailEnd/>
          </a:ln>
          <a:effectLst/>
        </p:spPr>
        <p:txBody>
          <a:bodyPr/>
          <a:lstStyle/>
          <a:p>
            <a:endParaRPr lang="id-ID"/>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en-US" sz="2800">
                <a:solidFill>
                  <a:srgbClr val="996633"/>
                </a:solidFill>
              </a:rPr>
              <a:t>Contoh dari Bagan Organisasi</a:t>
            </a:r>
          </a:p>
        </p:txBody>
      </p:sp>
      <p:sp>
        <p:nvSpPr>
          <p:cNvPr id="197636" name="Text Box 4"/>
          <p:cNvSpPr txBox="1">
            <a:spLocks noChangeArrowheads="1"/>
          </p:cNvSpPr>
          <p:nvPr/>
        </p:nvSpPr>
        <p:spPr bwMode="auto">
          <a:xfrm>
            <a:off x="3581400" y="2057400"/>
            <a:ext cx="1257300" cy="419100"/>
          </a:xfrm>
          <a:prstGeom prst="rect">
            <a:avLst/>
          </a:prstGeom>
          <a:solidFill>
            <a:srgbClr val="FFFFFF">
              <a:alpha val="0"/>
            </a:srgbClr>
          </a:solidFill>
          <a:ln w="9525" algn="ctr">
            <a:solidFill>
              <a:srgbClr val="000000"/>
            </a:solidFill>
            <a:miter lim="800000"/>
            <a:headEnd/>
            <a:tailEnd/>
          </a:ln>
          <a:effectLst/>
        </p:spPr>
        <p:txBody>
          <a:bodyPr/>
          <a:lstStyle/>
          <a:p>
            <a:r>
              <a:rPr lang="en-US" sz="2000" b="0">
                <a:solidFill>
                  <a:srgbClr val="996633"/>
                </a:solidFill>
              </a:rPr>
              <a:t>Direktur</a:t>
            </a:r>
            <a:endParaRPr lang="en-US" sz="2000">
              <a:solidFill>
                <a:srgbClr val="996633"/>
              </a:solidFill>
            </a:endParaRPr>
          </a:p>
        </p:txBody>
      </p:sp>
      <p:sp>
        <p:nvSpPr>
          <p:cNvPr id="197637" name="Text Box 5"/>
          <p:cNvSpPr txBox="1">
            <a:spLocks noChangeArrowheads="1"/>
          </p:cNvSpPr>
          <p:nvPr/>
        </p:nvSpPr>
        <p:spPr bwMode="auto">
          <a:xfrm>
            <a:off x="3048000" y="2857500"/>
            <a:ext cx="1219200" cy="7239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2000" b="0">
                <a:solidFill>
                  <a:srgbClr val="996633"/>
                </a:solidFill>
              </a:rPr>
              <a:t>Manajer Produksi</a:t>
            </a:r>
            <a:endParaRPr lang="en-US" sz="2000">
              <a:solidFill>
                <a:srgbClr val="996633"/>
              </a:solidFill>
            </a:endParaRPr>
          </a:p>
        </p:txBody>
      </p:sp>
      <p:sp>
        <p:nvSpPr>
          <p:cNvPr id="197638" name="Text Box 6"/>
          <p:cNvSpPr txBox="1">
            <a:spLocks noChangeArrowheads="1"/>
          </p:cNvSpPr>
          <p:nvPr/>
        </p:nvSpPr>
        <p:spPr bwMode="auto">
          <a:xfrm>
            <a:off x="4419600" y="2857500"/>
            <a:ext cx="1600200" cy="7239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2000" b="0">
                <a:solidFill>
                  <a:srgbClr val="996633"/>
                </a:solidFill>
              </a:rPr>
              <a:t>Manajer Pemasaran</a:t>
            </a:r>
            <a:endParaRPr lang="en-US" sz="2000">
              <a:solidFill>
                <a:srgbClr val="996633"/>
              </a:solidFill>
            </a:endParaRPr>
          </a:p>
        </p:txBody>
      </p:sp>
      <p:sp>
        <p:nvSpPr>
          <p:cNvPr id="197639" name="Text Box 7"/>
          <p:cNvSpPr txBox="1">
            <a:spLocks noChangeArrowheads="1"/>
          </p:cNvSpPr>
          <p:nvPr/>
        </p:nvSpPr>
        <p:spPr bwMode="auto">
          <a:xfrm>
            <a:off x="6477000" y="2819400"/>
            <a:ext cx="1943100" cy="4572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2000" b="0">
                <a:solidFill>
                  <a:srgbClr val="996633"/>
                </a:solidFill>
              </a:rPr>
              <a:t>Manajer SDM</a:t>
            </a:r>
            <a:endParaRPr lang="en-US" sz="2000">
              <a:solidFill>
                <a:srgbClr val="996633"/>
              </a:solidFill>
            </a:endParaRPr>
          </a:p>
        </p:txBody>
      </p:sp>
      <p:sp>
        <p:nvSpPr>
          <p:cNvPr id="197640" name="Text Box 8"/>
          <p:cNvSpPr txBox="1">
            <a:spLocks noChangeArrowheads="1"/>
          </p:cNvSpPr>
          <p:nvPr/>
        </p:nvSpPr>
        <p:spPr bwMode="auto">
          <a:xfrm>
            <a:off x="1219200" y="2895600"/>
            <a:ext cx="1562100" cy="7239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2000" b="0">
                <a:solidFill>
                  <a:srgbClr val="996633"/>
                </a:solidFill>
              </a:rPr>
              <a:t>Manajer Keuangan</a:t>
            </a:r>
            <a:endParaRPr lang="en-US" sz="2000">
              <a:solidFill>
                <a:srgbClr val="996633"/>
              </a:solidFill>
            </a:endParaRPr>
          </a:p>
        </p:txBody>
      </p:sp>
      <p:sp>
        <p:nvSpPr>
          <p:cNvPr id="197641" name="Text Box 9"/>
          <p:cNvSpPr txBox="1">
            <a:spLocks noChangeArrowheads="1"/>
          </p:cNvSpPr>
          <p:nvPr/>
        </p:nvSpPr>
        <p:spPr bwMode="auto">
          <a:xfrm>
            <a:off x="3733800" y="4152900"/>
            <a:ext cx="1447800" cy="8001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2000" b="0">
                <a:solidFill>
                  <a:srgbClr val="996633"/>
                </a:solidFill>
              </a:rPr>
              <a:t>Bagian Penjualan</a:t>
            </a:r>
            <a:endParaRPr lang="en-US" sz="2000">
              <a:solidFill>
                <a:srgbClr val="996633"/>
              </a:solidFill>
            </a:endParaRPr>
          </a:p>
        </p:txBody>
      </p:sp>
      <p:sp>
        <p:nvSpPr>
          <p:cNvPr id="197642" name="Text Box 10"/>
          <p:cNvSpPr txBox="1">
            <a:spLocks noChangeArrowheads="1"/>
          </p:cNvSpPr>
          <p:nvPr/>
        </p:nvSpPr>
        <p:spPr bwMode="auto">
          <a:xfrm>
            <a:off x="5410200" y="4152900"/>
            <a:ext cx="1371600" cy="800100"/>
          </a:xfrm>
          <a:prstGeom prst="rect">
            <a:avLst/>
          </a:prstGeom>
          <a:solidFill>
            <a:srgbClr val="FFFFFF">
              <a:alpha val="0"/>
            </a:srgbClr>
          </a:solidFill>
          <a:ln w="9525" algn="ctr">
            <a:solidFill>
              <a:srgbClr val="000000"/>
            </a:solidFill>
            <a:miter lim="800000"/>
            <a:headEnd/>
            <a:tailEnd/>
          </a:ln>
          <a:effectLst/>
        </p:spPr>
        <p:txBody>
          <a:bodyPr/>
          <a:lstStyle/>
          <a:p>
            <a:pPr algn="l"/>
            <a:r>
              <a:rPr lang="en-US" sz="2000" b="0">
                <a:solidFill>
                  <a:srgbClr val="996633"/>
                </a:solidFill>
              </a:rPr>
              <a:t>Bagian Promosi</a:t>
            </a:r>
            <a:endParaRPr lang="en-US" sz="2000">
              <a:solidFill>
                <a:srgbClr val="996633"/>
              </a:solidFill>
            </a:endParaRPr>
          </a:p>
        </p:txBody>
      </p:sp>
      <p:sp>
        <p:nvSpPr>
          <p:cNvPr id="197643" name="Line 11"/>
          <p:cNvSpPr>
            <a:spLocks noChangeShapeType="1"/>
          </p:cNvSpPr>
          <p:nvPr/>
        </p:nvSpPr>
        <p:spPr bwMode="auto">
          <a:xfrm>
            <a:off x="4343400" y="4038600"/>
            <a:ext cx="1828800" cy="0"/>
          </a:xfrm>
          <a:prstGeom prst="line">
            <a:avLst/>
          </a:prstGeom>
          <a:noFill/>
          <a:ln w="9525">
            <a:solidFill>
              <a:srgbClr val="000000"/>
            </a:solidFill>
            <a:round/>
            <a:headEnd/>
            <a:tailEnd/>
          </a:ln>
          <a:effectLst/>
        </p:spPr>
        <p:txBody>
          <a:bodyPr/>
          <a:lstStyle/>
          <a:p>
            <a:endParaRPr lang="id-ID"/>
          </a:p>
        </p:txBody>
      </p:sp>
      <p:sp>
        <p:nvSpPr>
          <p:cNvPr id="197644" name="Line 12"/>
          <p:cNvSpPr>
            <a:spLocks noChangeShapeType="1"/>
          </p:cNvSpPr>
          <p:nvPr/>
        </p:nvSpPr>
        <p:spPr bwMode="auto">
          <a:xfrm flipV="1">
            <a:off x="5257800" y="3581400"/>
            <a:ext cx="0" cy="457200"/>
          </a:xfrm>
          <a:prstGeom prst="line">
            <a:avLst/>
          </a:prstGeom>
          <a:noFill/>
          <a:ln w="9525">
            <a:solidFill>
              <a:srgbClr val="000000"/>
            </a:solidFill>
            <a:round/>
            <a:headEnd/>
            <a:tailEnd/>
          </a:ln>
          <a:effectLst/>
        </p:spPr>
        <p:txBody>
          <a:bodyPr/>
          <a:lstStyle/>
          <a:p>
            <a:endParaRPr lang="id-ID"/>
          </a:p>
        </p:txBody>
      </p:sp>
      <p:sp>
        <p:nvSpPr>
          <p:cNvPr id="197645" name="Line 13"/>
          <p:cNvSpPr>
            <a:spLocks noChangeShapeType="1"/>
          </p:cNvSpPr>
          <p:nvPr/>
        </p:nvSpPr>
        <p:spPr bwMode="auto">
          <a:xfrm>
            <a:off x="4343400" y="4038600"/>
            <a:ext cx="0" cy="114300"/>
          </a:xfrm>
          <a:prstGeom prst="line">
            <a:avLst/>
          </a:prstGeom>
          <a:noFill/>
          <a:ln w="9525">
            <a:solidFill>
              <a:srgbClr val="000000"/>
            </a:solidFill>
            <a:round/>
            <a:headEnd/>
            <a:tailEnd/>
          </a:ln>
          <a:effectLst/>
        </p:spPr>
        <p:txBody>
          <a:bodyPr/>
          <a:lstStyle/>
          <a:p>
            <a:endParaRPr lang="id-ID"/>
          </a:p>
        </p:txBody>
      </p:sp>
      <p:sp>
        <p:nvSpPr>
          <p:cNvPr id="197646" name="Line 14"/>
          <p:cNvSpPr>
            <a:spLocks noChangeShapeType="1"/>
          </p:cNvSpPr>
          <p:nvPr/>
        </p:nvSpPr>
        <p:spPr bwMode="auto">
          <a:xfrm>
            <a:off x="6172200" y="4038600"/>
            <a:ext cx="0" cy="114300"/>
          </a:xfrm>
          <a:prstGeom prst="line">
            <a:avLst/>
          </a:prstGeom>
          <a:noFill/>
          <a:ln w="9525">
            <a:solidFill>
              <a:srgbClr val="000000"/>
            </a:solidFill>
            <a:round/>
            <a:headEnd/>
            <a:tailEnd/>
          </a:ln>
          <a:effectLst/>
        </p:spPr>
        <p:txBody>
          <a:bodyPr/>
          <a:lstStyle/>
          <a:p>
            <a:endParaRPr lang="id-ID"/>
          </a:p>
        </p:txBody>
      </p:sp>
      <p:sp>
        <p:nvSpPr>
          <p:cNvPr id="197647" name="Line 15"/>
          <p:cNvSpPr>
            <a:spLocks noChangeShapeType="1"/>
          </p:cNvSpPr>
          <p:nvPr/>
        </p:nvSpPr>
        <p:spPr bwMode="auto">
          <a:xfrm>
            <a:off x="1905000" y="2743200"/>
            <a:ext cx="5562600" cy="0"/>
          </a:xfrm>
          <a:prstGeom prst="line">
            <a:avLst/>
          </a:prstGeom>
          <a:noFill/>
          <a:ln w="9525">
            <a:solidFill>
              <a:srgbClr val="000000"/>
            </a:solidFill>
            <a:round/>
            <a:headEnd/>
            <a:tailEnd/>
          </a:ln>
          <a:effectLst/>
        </p:spPr>
        <p:txBody>
          <a:bodyPr/>
          <a:lstStyle/>
          <a:p>
            <a:endParaRPr lang="id-ID"/>
          </a:p>
        </p:txBody>
      </p:sp>
      <p:sp>
        <p:nvSpPr>
          <p:cNvPr id="197648" name="Line 16"/>
          <p:cNvSpPr>
            <a:spLocks noChangeShapeType="1"/>
          </p:cNvSpPr>
          <p:nvPr/>
        </p:nvSpPr>
        <p:spPr bwMode="auto">
          <a:xfrm flipV="1">
            <a:off x="4267200" y="2438400"/>
            <a:ext cx="0" cy="304800"/>
          </a:xfrm>
          <a:prstGeom prst="line">
            <a:avLst/>
          </a:prstGeom>
          <a:noFill/>
          <a:ln w="9525">
            <a:solidFill>
              <a:srgbClr val="000000"/>
            </a:solidFill>
            <a:round/>
            <a:headEnd/>
            <a:tailEnd/>
          </a:ln>
          <a:effectLst/>
        </p:spPr>
        <p:txBody>
          <a:bodyPr/>
          <a:lstStyle/>
          <a:p>
            <a:endParaRPr lang="id-ID"/>
          </a:p>
        </p:txBody>
      </p:sp>
      <p:sp>
        <p:nvSpPr>
          <p:cNvPr id="197649" name="Line 17"/>
          <p:cNvSpPr>
            <a:spLocks noChangeShapeType="1"/>
          </p:cNvSpPr>
          <p:nvPr/>
        </p:nvSpPr>
        <p:spPr bwMode="auto">
          <a:xfrm>
            <a:off x="1905000" y="2743200"/>
            <a:ext cx="0" cy="114300"/>
          </a:xfrm>
          <a:prstGeom prst="line">
            <a:avLst/>
          </a:prstGeom>
          <a:noFill/>
          <a:ln w="9525">
            <a:solidFill>
              <a:srgbClr val="000000"/>
            </a:solidFill>
            <a:round/>
            <a:headEnd/>
            <a:tailEnd/>
          </a:ln>
          <a:effectLst/>
        </p:spPr>
        <p:txBody>
          <a:bodyPr/>
          <a:lstStyle/>
          <a:p>
            <a:endParaRPr lang="id-ID"/>
          </a:p>
        </p:txBody>
      </p:sp>
      <p:sp>
        <p:nvSpPr>
          <p:cNvPr id="197650" name="Line 18"/>
          <p:cNvSpPr>
            <a:spLocks noChangeShapeType="1"/>
          </p:cNvSpPr>
          <p:nvPr/>
        </p:nvSpPr>
        <p:spPr bwMode="auto">
          <a:xfrm>
            <a:off x="3810000" y="2743200"/>
            <a:ext cx="0" cy="114300"/>
          </a:xfrm>
          <a:prstGeom prst="line">
            <a:avLst/>
          </a:prstGeom>
          <a:noFill/>
          <a:ln w="9525">
            <a:solidFill>
              <a:srgbClr val="000000"/>
            </a:solidFill>
            <a:round/>
            <a:headEnd/>
            <a:tailEnd/>
          </a:ln>
          <a:effectLst/>
        </p:spPr>
        <p:txBody>
          <a:bodyPr/>
          <a:lstStyle/>
          <a:p>
            <a:endParaRPr lang="id-ID"/>
          </a:p>
        </p:txBody>
      </p:sp>
      <p:sp>
        <p:nvSpPr>
          <p:cNvPr id="197651" name="Line 19"/>
          <p:cNvSpPr>
            <a:spLocks noChangeShapeType="1"/>
          </p:cNvSpPr>
          <p:nvPr/>
        </p:nvSpPr>
        <p:spPr bwMode="auto">
          <a:xfrm>
            <a:off x="5257800" y="2743200"/>
            <a:ext cx="0" cy="114300"/>
          </a:xfrm>
          <a:prstGeom prst="line">
            <a:avLst/>
          </a:prstGeom>
          <a:noFill/>
          <a:ln w="9525">
            <a:solidFill>
              <a:srgbClr val="000000"/>
            </a:solidFill>
            <a:round/>
            <a:headEnd/>
            <a:tailEnd/>
          </a:ln>
          <a:effectLst/>
        </p:spPr>
        <p:txBody>
          <a:bodyPr/>
          <a:lstStyle/>
          <a:p>
            <a:endParaRPr lang="id-ID"/>
          </a:p>
        </p:txBody>
      </p:sp>
      <p:sp>
        <p:nvSpPr>
          <p:cNvPr id="197652" name="Line 20"/>
          <p:cNvSpPr>
            <a:spLocks noChangeShapeType="1"/>
          </p:cNvSpPr>
          <p:nvPr/>
        </p:nvSpPr>
        <p:spPr bwMode="auto">
          <a:xfrm>
            <a:off x="7543800" y="2743200"/>
            <a:ext cx="0" cy="114300"/>
          </a:xfrm>
          <a:prstGeom prst="line">
            <a:avLst/>
          </a:prstGeom>
          <a:noFill/>
          <a:ln w="9525">
            <a:solidFill>
              <a:srgbClr val="000000"/>
            </a:solidFill>
            <a:round/>
            <a:headEnd/>
            <a:tailEnd/>
          </a:ln>
          <a:effectLst/>
        </p:spPr>
        <p:txBody>
          <a:bodyPr/>
          <a:lstStyle/>
          <a:p>
            <a:endParaRPr lang="id-ID"/>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en-US" sz="3600">
                <a:solidFill>
                  <a:srgbClr val="996633"/>
                </a:solidFill>
              </a:rPr>
              <a:t>Empat Pilar Pengorganisasian</a:t>
            </a:r>
            <a:br>
              <a:rPr lang="en-US" sz="3600">
                <a:solidFill>
                  <a:srgbClr val="996633"/>
                </a:solidFill>
              </a:rPr>
            </a:br>
            <a:r>
              <a:rPr lang="en-US" sz="3600">
                <a:solidFill>
                  <a:srgbClr val="996633"/>
                </a:solidFill>
              </a:rPr>
              <a:t>(Four Building Blocks of Organizing)</a:t>
            </a:r>
          </a:p>
        </p:txBody>
      </p:sp>
      <p:sp>
        <p:nvSpPr>
          <p:cNvPr id="185347" name="Rectangle 3"/>
          <p:cNvSpPr>
            <a:spLocks noGrp="1" noChangeArrowheads="1"/>
          </p:cNvSpPr>
          <p:nvPr>
            <p:ph type="body" idx="1"/>
          </p:nvPr>
        </p:nvSpPr>
        <p:spPr/>
        <p:txBody>
          <a:bodyPr/>
          <a:lstStyle/>
          <a:p>
            <a:pPr>
              <a:lnSpc>
                <a:spcPct val="90000"/>
              </a:lnSpc>
            </a:pPr>
            <a:r>
              <a:rPr lang="en-US" sz="2800" b="0">
                <a:solidFill>
                  <a:srgbClr val="996633"/>
                </a:solidFill>
              </a:rPr>
              <a:t>Pilar Pertama : pembagian kerja</a:t>
            </a:r>
            <a:r>
              <a:rPr lang="en-US" sz="2800" b="0" i="1">
                <a:solidFill>
                  <a:srgbClr val="996633"/>
                </a:solidFill>
              </a:rPr>
              <a:t> (division of work)</a:t>
            </a:r>
          </a:p>
          <a:p>
            <a:pPr>
              <a:lnSpc>
                <a:spcPct val="90000"/>
              </a:lnSpc>
            </a:pPr>
            <a:r>
              <a:rPr lang="en-US" sz="2800" b="0">
                <a:solidFill>
                  <a:srgbClr val="996633"/>
                </a:solidFill>
              </a:rPr>
              <a:t>Pilar Kedua : Pengelompokan Pekerjaan</a:t>
            </a:r>
            <a:r>
              <a:rPr lang="en-US" sz="2800">
                <a:solidFill>
                  <a:srgbClr val="996633"/>
                </a:solidFill>
              </a:rPr>
              <a:t> (</a:t>
            </a:r>
            <a:r>
              <a:rPr lang="en-US" sz="2800" b="0" i="1">
                <a:solidFill>
                  <a:srgbClr val="996633"/>
                </a:solidFill>
              </a:rPr>
              <a:t>Departmentalization</a:t>
            </a:r>
            <a:r>
              <a:rPr lang="en-US" sz="2800">
                <a:solidFill>
                  <a:srgbClr val="996633"/>
                </a:solidFill>
              </a:rPr>
              <a:t>)</a:t>
            </a:r>
            <a:r>
              <a:rPr lang="en-US" sz="2800"/>
              <a:t> </a:t>
            </a:r>
          </a:p>
          <a:p>
            <a:pPr>
              <a:lnSpc>
                <a:spcPct val="90000"/>
              </a:lnSpc>
            </a:pPr>
            <a:r>
              <a:rPr lang="en-US" sz="2800" b="0">
                <a:solidFill>
                  <a:srgbClr val="996633"/>
                </a:solidFill>
              </a:rPr>
              <a:t>Pilar Ketiga : penentuan relasi antar bagian dalam organisasi (</a:t>
            </a:r>
            <a:r>
              <a:rPr lang="en-US" sz="2800" b="0" i="1">
                <a:solidFill>
                  <a:srgbClr val="996633"/>
                </a:solidFill>
              </a:rPr>
              <a:t>hierarchy</a:t>
            </a:r>
            <a:r>
              <a:rPr lang="en-US" sz="2800" b="0">
                <a:solidFill>
                  <a:srgbClr val="996633"/>
                </a:solidFill>
              </a:rPr>
              <a:t>)</a:t>
            </a:r>
          </a:p>
          <a:p>
            <a:pPr>
              <a:lnSpc>
                <a:spcPct val="90000"/>
              </a:lnSpc>
            </a:pPr>
            <a:r>
              <a:rPr lang="en-US" sz="2800" b="0">
                <a:solidFill>
                  <a:srgbClr val="996633"/>
                </a:solidFill>
              </a:rPr>
              <a:t>Pilar Keempat : penentuan mekanisme untuk mengintegrasikan aktifitas antar bagian dalam organisasi atau koordinasi (</a:t>
            </a:r>
            <a:r>
              <a:rPr lang="en-US" sz="2800" b="0" i="1">
                <a:solidFill>
                  <a:srgbClr val="996633"/>
                </a:solidFill>
              </a:rPr>
              <a:t>coordination</a:t>
            </a:r>
            <a:r>
              <a:rPr lang="en-US" sz="2800" b="0">
                <a:solidFill>
                  <a:srgbClr val="996633"/>
                </a:solidFill>
              </a:rPr>
              <a:t>)</a:t>
            </a:r>
            <a:r>
              <a:rPr lang="en-US" sz="2800">
                <a:solidFill>
                  <a:srgbClr val="996633"/>
                </a:solidFill>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0" y="381000"/>
            <a:ext cx="8534400" cy="1066800"/>
          </a:xfrm>
        </p:spPr>
        <p:txBody>
          <a:bodyPr/>
          <a:lstStyle/>
          <a:p>
            <a:r>
              <a:rPr lang="en-US" sz="3200">
                <a:solidFill>
                  <a:srgbClr val="996633"/>
                </a:solidFill>
              </a:rPr>
              <a:t>Pilar Pertama : </a:t>
            </a:r>
            <a:br>
              <a:rPr lang="en-US" sz="3200">
                <a:solidFill>
                  <a:srgbClr val="996633"/>
                </a:solidFill>
              </a:rPr>
            </a:br>
            <a:r>
              <a:rPr lang="en-US" sz="3200">
                <a:solidFill>
                  <a:srgbClr val="996633"/>
                </a:solidFill>
              </a:rPr>
              <a:t>Pembagian kerja</a:t>
            </a:r>
            <a:r>
              <a:rPr lang="en-US" sz="3200" i="1">
                <a:solidFill>
                  <a:srgbClr val="996633"/>
                </a:solidFill>
              </a:rPr>
              <a:t> (division of work)</a:t>
            </a:r>
            <a:br>
              <a:rPr lang="en-US" sz="3200" i="1">
                <a:solidFill>
                  <a:srgbClr val="996633"/>
                </a:solidFill>
              </a:rPr>
            </a:br>
            <a:endParaRPr lang="en-US" sz="3200" i="1">
              <a:solidFill>
                <a:srgbClr val="996633"/>
              </a:solidFill>
            </a:endParaRPr>
          </a:p>
        </p:txBody>
      </p:sp>
      <p:sp>
        <p:nvSpPr>
          <p:cNvPr id="186378" name="Rectangle 10"/>
          <p:cNvSpPr>
            <a:spLocks noGrp="1" noChangeArrowheads="1"/>
          </p:cNvSpPr>
          <p:nvPr>
            <p:ph type="body" idx="1"/>
          </p:nvPr>
        </p:nvSpPr>
        <p:spPr>
          <a:xfrm>
            <a:off x="533400" y="1524000"/>
            <a:ext cx="7772400" cy="3657600"/>
          </a:xfrm>
        </p:spPr>
        <p:txBody>
          <a:bodyPr/>
          <a:lstStyle/>
          <a:p>
            <a:pPr>
              <a:lnSpc>
                <a:spcPct val="80000"/>
              </a:lnSpc>
            </a:pPr>
            <a:r>
              <a:rPr lang="en-US" sz="2800">
                <a:solidFill>
                  <a:srgbClr val="996633"/>
                </a:solidFill>
              </a:rPr>
              <a:t>Pembagian Kerja</a:t>
            </a:r>
            <a:r>
              <a:rPr lang="en-US" sz="2800" b="0"/>
              <a:t> </a:t>
            </a:r>
            <a:r>
              <a:rPr lang="en-US" sz="2800" b="0">
                <a:solidFill>
                  <a:srgbClr val="996633"/>
                </a:solidFill>
              </a:rPr>
              <a:t>adalah Upaya untuk menyederhanakan dari keseluruhan kegiatan dan pekerjaan (yang telah disusun dalam proses perencanaan)  --yang mungkin saja bersifat kompleks—menjadi lebih sederhana dan spesifik dimana setiap orang akan ditempatkan dan ditugaskan untuk setiap kegiatan yang sederhana dan spesifik tersebut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endParaRPr lang="id-ID"/>
          </a:p>
        </p:txBody>
      </p:sp>
      <p:sp>
        <p:nvSpPr>
          <p:cNvPr id="198659" name="Rectangle 3"/>
          <p:cNvSpPr>
            <a:spLocks noGrp="1" noChangeArrowheads="1"/>
          </p:cNvSpPr>
          <p:nvPr>
            <p:ph type="body" idx="1"/>
          </p:nvPr>
        </p:nvSpPr>
        <p:spPr/>
        <p:txBody>
          <a:bodyPr/>
          <a:lstStyle/>
          <a:p>
            <a:pPr>
              <a:lnSpc>
                <a:spcPct val="90000"/>
              </a:lnSpc>
            </a:pPr>
            <a:r>
              <a:rPr lang="en-US" sz="2800" b="0">
                <a:solidFill>
                  <a:srgbClr val="996633"/>
                </a:solidFill>
              </a:rPr>
              <a:t>Kadangkala Pembagian Kerja dinamakan dengan Pembagian Tenaga Kerja, namun lebih sering digunakan Pembagian Kerja karena yang dibagi-bagi adalah pekerjaannya, bukan orangnya.</a:t>
            </a:r>
          </a:p>
          <a:p>
            <a:pPr>
              <a:lnSpc>
                <a:spcPct val="90000"/>
              </a:lnSpc>
            </a:pPr>
            <a:r>
              <a:rPr lang="en-US" sz="2800" b="0">
                <a:solidFill>
                  <a:srgbClr val="996633"/>
                </a:solidFill>
              </a:rPr>
              <a:t>Contoh dari Pembagian Kerja misalnya Pembagian Kerja dalam Bisnis Restoran, pembagian kerja dapat berupa pembagian kerja untuk bagian dapur, pelayanan pelanggan di meja makan, kasir, dan lain sebagainya </a:t>
            </a:r>
          </a:p>
          <a:p>
            <a:pPr>
              <a:lnSpc>
                <a:spcPct val="90000"/>
              </a:lnSpc>
              <a:buFont typeface="Monotype Sorts" charset="2"/>
              <a:buNone/>
            </a:pPr>
            <a:endParaRPr lang="en-US" sz="2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sz="3600">
                <a:solidFill>
                  <a:srgbClr val="996633"/>
                </a:solidFill>
              </a:rPr>
              <a:t>Pilar  Kedua: Pengelompokan Pekerjaan </a:t>
            </a:r>
            <a:br>
              <a:rPr lang="en-US" sz="3600">
                <a:solidFill>
                  <a:srgbClr val="996633"/>
                </a:solidFill>
              </a:rPr>
            </a:br>
            <a:r>
              <a:rPr lang="en-US" sz="3600">
                <a:solidFill>
                  <a:srgbClr val="996633"/>
                </a:solidFill>
              </a:rPr>
              <a:t>( </a:t>
            </a:r>
            <a:r>
              <a:rPr lang="en-US" sz="3600" i="1">
                <a:solidFill>
                  <a:srgbClr val="996633"/>
                </a:solidFill>
              </a:rPr>
              <a:t>Departmentalization</a:t>
            </a:r>
            <a:r>
              <a:rPr lang="en-US" sz="3600">
                <a:solidFill>
                  <a:srgbClr val="996633"/>
                </a:solidFill>
              </a:rPr>
              <a:t>)</a:t>
            </a:r>
            <a:r>
              <a:rPr lang="en-US" sz="3600"/>
              <a:t> </a:t>
            </a:r>
          </a:p>
        </p:txBody>
      </p:sp>
      <p:sp>
        <p:nvSpPr>
          <p:cNvPr id="199683" name="Rectangle 3"/>
          <p:cNvSpPr>
            <a:spLocks noGrp="1" noChangeArrowheads="1"/>
          </p:cNvSpPr>
          <p:nvPr>
            <p:ph type="body" idx="1"/>
          </p:nvPr>
        </p:nvSpPr>
        <p:spPr/>
        <p:txBody>
          <a:bodyPr/>
          <a:lstStyle/>
          <a:p>
            <a:pPr>
              <a:lnSpc>
                <a:spcPct val="90000"/>
              </a:lnSpc>
            </a:pPr>
            <a:r>
              <a:rPr lang="en-US" b="0">
                <a:solidFill>
                  <a:srgbClr val="996633"/>
                </a:solidFill>
              </a:rPr>
              <a:t>Setelah pekerjaan dispesifikkan, maka kemudian pekerjaan-pekerjaan tersebut dikelompokkan berdasarkan kriteria tertentu yang sejenis </a:t>
            </a:r>
          </a:p>
          <a:p>
            <a:pPr>
              <a:lnSpc>
                <a:spcPct val="90000"/>
              </a:lnSpc>
            </a:pPr>
            <a:r>
              <a:rPr lang="en-US">
                <a:solidFill>
                  <a:srgbClr val="996633"/>
                </a:solidFill>
              </a:rPr>
              <a:t>Pengelompokan Pekerjaan</a:t>
            </a:r>
            <a:r>
              <a:rPr lang="en-US" b="0">
                <a:solidFill>
                  <a:srgbClr val="996633"/>
                </a:solidFill>
              </a:rPr>
              <a:t> atau </a:t>
            </a:r>
            <a:r>
              <a:rPr lang="en-US">
                <a:solidFill>
                  <a:srgbClr val="996633"/>
                </a:solidFill>
              </a:rPr>
              <a:t>Departementalisasi</a:t>
            </a:r>
            <a:r>
              <a:rPr lang="en-US" b="0">
                <a:solidFill>
                  <a:srgbClr val="996633"/>
                </a:solidFill>
              </a:rPr>
              <a:t> pada dasarnya adalah Proses pengelompokkan dan penamaan bagian atau kelompok pekerjaan berdasarkan kriteria tertentu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endParaRPr lang="id-ID"/>
          </a:p>
        </p:txBody>
      </p:sp>
      <p:sp>
        <p:nvSpPr>
          <p:cNvPr id="200707" name="Rectangle 3"/>
          <p:cNvSpPr>
            <a:spLocks noGrp="1" noChangeArrowheads="1"/>
          </p:cNvSpPr>
          <p:nvPr>
            <p:ph type="body" idx="1"/>
          </p:nvPr>
        </p:nvSpPr>
        <p:spPr/>
        <p:txBody>
          <a:bodyPr/>
          <a:lstStyle/>
          <a:p>
            <a:r>
              <a:rPr lang="en-US" b="0">
                <a:solidFill>
                  <a:srgbClr val="996633"/>
                </a:solidFill>
              </a:rPr>
              <a:t>Sebagai contoh, untuk bisnis restoran :  pencatatan menu, pemberitahuan menu kepada bagian dapur, hingga pengiriman makanan dari bagian dapur kepada pelanggan di meja makan dapat dikelompokkan menjadi satu departemen tertentu, katakanlah</a:t>
            </a:r>
            <a:r>
              <a:rPr lang="en-US">
                <a:solidFill>
                  <a:srgbClr val="996633"/>
                </a:solidFill>
              </a:rPr>
              <a:t> bagian Pelayan</a:t>
            </a:r>
            <a:r>
              <a:rPr lang="en-US"/>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2" name="Text Box 4"/>
          <p:cNvSpPr txBox="1">
            <a:spLocks noChangeArrowheads="1"/>
          </p:cNvSpPr>
          <p:nvPr/>
        </p:nvSpPr>
        <p:spPr bwMode="auto">
          <a:xfrm>
            <a:off x="6400800" y="4114800"/>
            <a:ext cx="1752600" cy="571500"/>
          </a:xfrm>
          <a:prstGeom prst="rect">
            <a:avLst/>
          </a:prstGeom>
          <a:solidFill>
            <a:srgbClr val="FFFFFF">
              <a:alpha val="0"/>
            </a:srgbClr>
          </a:solidFill>
          <a:ln w="9525" algn="ctr">
            <a:noFill/>
            <a:miter lim="800000"/>
            <a:headEnd/>
            <a:tailEnd/>
          </a:ln>
          <a:effectLst/>
        </p:spPr>
        <p:txBody>
          <a:bodyPr/>
          <a:lstStyle/>
          <a:p>
            <a:r>
              <a:rPr lang="en-US" sz="1200" b="0">
                <a:solidFill>
                  <a:srgbClr val="996633"/>
                </a:solidFill>
              </a:rPr>
              <a:t>Proses </a:t>
            </a:r>
          </a:p>
          <a:p>
            <a:r>
              <a:rPr lang="en-US" sz="1200" b="0">
                <a:solidFill>
                  <a:srgbClr val="996633"/>
                </a:solidFill>
              </a:rPr>
              <a:t>Job Departmentalization </a:t>
            </a:r>
            <a:endParaRPr lang="en-US" sz="1200">
              <a:solidFill>
                <a:srgbClr val="996633"/>
              </a:solidFill>
            </a:endParaRPr>
          </a:p>
        </p:txBody>
      </p:sp>
      <p:sp>
        <p:nvSpPr>
          <p:cNvPr id="201733" name="Text Box 5"/>
          <p:cNvSpPr txBox="1">
            <a:spLocks noChangeArrowheads="1"/>
          </p:cNvSpPr>
          <p:nvPr/>
        </p:nvSpPr>
        <p:spPr bwMode="auto">
          <a:xfrm>
            <a:off x="1219200" y="3886200"/>
            <a:ext cx="1981200" cy="571500"/>
          </a:xfrm>
          <a:prstGeom prst="rect">
            <a:avLst/>
          </a:prstGeom>
          <a:solidFill>
            <a:srgbClr val="FFFFFF">
              <a:alpha val="0"/>
            </a:srgbClr>
          </a:solidFill>
          <a:ln w="9525" algn="ctr">
            <a:noFill/>
            <a:miter lim="800000"/>
            <a:headEnd/>
            <a:tailEnd/>
          </a:ln>
          <a:effectLst/>
        </p:spPr>
        <p:txBody>
          <a:bodyPr/>
          <a:lstStyle/>
          <a:p>
            <a:r>
              <a:rPr lang="en-US" sz="1200" b="0">
                <a:solidFill>
                  <a:srgbClr val="996633"/>
                </a:solidFill>
              </a:rPr>
              <a:t>Proses </a:t>
            </a:r>
          </a:p>
          <a:p>
            <a:r>
              <a:rPr lang="en-US" sz="1200" b="0">
                <a:solidFill>
                  <a:srgbClr val="996633"/>
                </a:solidFill>
              </a:rPr>
              <a:t>Job Specialization /Division of Work</a:t>
            </a:r>
            <a:endParaRPr lang="en-US" sz="1200">
              <a:solidFill>
                <a:srgbClr val="996633"/>
              </a:solidFill>
            </a:endParaRPr>
          </a:p>
        </p:txBody>
      </p:sp>
      <p:sp>
        <p:nvSpPr>
          <p:cNvPr id="201734" name="Text Box 6"/>
          <p:cNvSpPr txBox="1">
            <a:spLocks noChangeArrowheads="1"/>
          </p:cNvSpPr>
          <p:nvPr/>
        </p:nvSpPr>
        <p:spPr bwMode="auto">
          <a:xfrm>
            <a:off x="1943100" y="457200"/>
            <a:ext cx="2971800" cy="2000250"/>
          </a:xfrm>
          <a:prstGeom prst="rect">
            <a:avLst/>
          </a:prstGeom>
          <a:solidFill>
            <a:srgbClr val="FFFFFF">
              <a:alpha val="0"/>
            </a:srgbClr>
          </a:solidFill>
          <a:ln w="9525" algn="ctr">
            <a:solidFill>
              <a:srgbClr val="000000"/>
            </a:solidFill>
            <a:miter lim="800000"/>
            <a:headEnd/>
            <a:tailEnd/>
          </a:ln>
          <a:effectLst/>
        </p:spPr>
        <p:txBody>
          <a:bodyPr/>
          <a:lstStyle/>
          <a:p>
            <a:pPr lvl="1" algn="just"/>
            <a:endParaRPr lang="en-US" sz="800" b="0">
              <a:solidFill>
                <a:srgbClr val="996633"/>
              </a:solidFill>
              <a:latin typeface="Garamond" pitchFamily="18" charset="0"/>
            </a:endParaRPr>
          </a:p>
          <a:p>
            <a:pPr algn="l">
              <a:buFont typeface="Garamond" pitchFamily="18" charset="0"/>
              <a:buChar char="-"/>
            </a:pPr>
            <a:r>
              <a:rPr lang="en-US" sz="1100" b="0">
                <a:solidFill>
                  <a:srgbClr val="996633"/>
                </a:solidFill>
                <a:latin typeface="Garamond" pitchFamily="18" charset="0"/>
              </a:rPr>
              <a:t>Memasak makanan berdasarkan berbagai menu</a:t>
            </a:r>
          </a:p>
          <a:p>
            <a:pPr algn="l">
              <a:buFont typeface="Garamond" pitchFamily="18" charset="0"/>
              <a:buChar char="-"/>
            </a:pPr>
            <a:r>
              <a:rPr lang="en-US" sz="1100" b="0">
                <a:solidFill>
                  <a:srgbClr val="996633"/>
                </a:solidFill>
                <a:latin typeface="Garamond" pitchFamily="18" charset="0"/>
              </a:rPr>
              <a:t>Membeli bahan-bahan mentah seperti sayuran, lauk-pauk, buah-buahan, minyak goring, es batu, dan lain sebagainya</a:t>
            </a:r>
          </a:p>
          <a:p>
            <a:pPr algn="l">
              <a:buFont typeface="Garamond" pitchFamily="18" charset="0"/>
              <a:buChar char="-"/>
            </a:pPr>
            <a:r>
              <a:rPr lang="en-US" sz="1100" b="0">
                <a:solidFill>
                  <a:srgbClr val="996633"/>
                </a:solidFill>
                <a:latin typeface="Garamond" pitchFamily="18" charset="0"/>
              </a:rPr>
              <a:t>Menuliskan menu yang dipesan pelanggan</a:t>
            </a:r>
          </a:p>
          <a:p>
            <a:pPr algn="l">
              <a:buFont typeface="Garamond" pitchFamily="18" charset="0"/>
              <a:buChar char="-"/>
            </a:pPr>
            <a:r>
              <a:rPr lang="en-US" sz="1100" b="0">
                <a:solidFill>
                  <a:srgbClr val="996633"/>
                </a:solidFill>
                <a:latin typeface="Garamond" pitchFamily="18" charset="0"/>
              </a:rPr>
              <a:t>Mengantarkan makanan pesanan kepada meja pelanggan</a:t>
            </a:r>
          </a:p>
          <a:p>
            <a:pPr algn="l">
              <a:buFont typeface="Garamond" pitchFamily="18" charset="0"/>
              <a:buChar char="-"/>
            </a:pPr>
            <a:r>
              <a:rPr lang="en-US" sz="1100" b="0">
                <a:solidFill>
                  <a:srgbClr val="996633"/>
                </a:solidFill>
                <a:latin typeface="Garamond" pitchFamily="18" charset="0"/>
              </a:rPr>
              <a:t>Menerima pembayaran dari pelanggan</a:t>
            </a:r>
          </a:p>
          <a:p>
            <a:pPr algn="l">
              <a:buFont typeface="Garamond" pitchFamily="18" charset="0"/>
              <a:buChar char="-"/>
            </a:pPr>
            <a:r>
              <a:rPr lang="en-US" sz="1100" b="0">
                <a:solidFill>
                  <a:srgbClr val="996633"/>
                </a:solidFill>
                <a:latin typeface="Garamond" pitchFamily="18" charset="0"/>
              </a:rPr>
              <a:t>Membuat laporan keuangan harian</a:t>
            </a:r>
          </a:p>
          <a:p>
            <a:pPr algn="l">
              <a:buFont typeface="Garamond" pitchFamily="18" charset="0"/>
              <a:buChar char="-"/>
            </a:pPr>
            <a:r>
              <a:rPr lang="en-US" sz="1100" b="0">
                <a:solidFill>
                  <a:srgbClr val="996633"/>
                </a:solidFill>
                <a:latin typeface="Garamond" pitchFamily="18" charset="0"/>
              </a:rPr>
              <a:t>Membuat laporan keuangan bulanan</a:t>
            </a:r>
            <a:endParaRPr lang="en-US" sz="1100">
              <a:solidFill>
                <a:srgbClr val="996633"/>
              </a:solidFill>
            </a:endParaRPr>
          </a:p>
        </p:txBody>
      </p:sp>
      <p:sp>
        <p:nvSpPr>
          <p:cNvPr id="201735" name="Text Box 7"/>
          <p:cNvSpPr txBox="1">
            <a:spLocks noChangeArrowheads="1"/>
          </p:cNvSpPr>
          <p:nvPr/>
        </p:nvSpPr>
        <p:spPr bwMode="auto">
          <a:xfrm>
            <a:off x="3429000" y="2857500"/>
            <a:ext cx="2743200" cy="723900"/>
          </a:xfrm>
          <a:prstGeom prst="rect">
            <a:avLst/>
          </a:prstGeom>
          <a:solidFill>
            <a:srgbClr val="FFFFFF">
              <a:alpha val="0"/>
            </a:srgbClr>
          </a:solidFill>
          <a:ln w="9525" algn="ctr">
            <a:solidFill>
              <a:srgbClr val="000000"/>
            </a:solidFill>
            <a:miter lim="800000"/>
            <a:headEnd/>
            <a:tailEnd/>
          </a:ln>
          <a:effectLst/>
        </p:spPr>
        <p:txBody>
          <a:bodyPr/>
          <a:lstStyle/>
          <a:p>
            <a:pPr algn="l">
              <a:buFont typeface="Garamond" pitchFamily="18" charset="0"/>
              <a:buChar char="-"/>
            </a:pPr>
            <a:r>
              <a:rPr lang="en-US" sz="1000" b="0">
                <a:solidFill>
                  <a:srgbClr val="996633"/>
                </a:solidFill>
                <a:latin typeface="Garamond" pitchFamily="18" charset="0"/>
              </a:rPr>
              <a:t>Membeli bahan-bahan mentah seperti sayuran, lauk-pauk, buah-buahan, minyak goreng, es batu, dan lain sebagainya. </a:t>
            </a:r>
          </a:p>
          <a:p>
            <a:pPr algn="l">
              <a:buFont typeface="Garamond" pitchFamily="18" charset="0"/>
              <a:buChar char="-"/>
            </a:pPr>
            <a:r>
              <a:rPr lang="en-US" sz="1000" b="0">
                <a:solidFill>
                  <a:srgbClr val="996633"/>
                </a:solidFill>
                <a:latin typeface="Garamond" pitchFamily="18" charset="0"/>
              </a:rPr>
              <a:t>Memasak makanan berdasarkan berbagai menu</a:t>
            </a:r>
          </a:p>
          <a:p>
            <a:pPr algn="l">
              <a:buFont typeface="Garamond" pitchFamily="18" charset="0"/>
              <a:buChar char="-"/>
            </a:pPr>
            <a:endParaRPr lang="en-US" sz="1000">
              <a:solidFill>
                <a:srgbClr val="996633"/>
              </a:solidFill>
            </a:endParaRPr>
          </a:p>
        </p:txBody>
      </p:sp>
      <p:sp>
        <p:nvSpPr>
          <p:cNvPr id="201736" name="Text Box 8"/>
          <p:cNvSpPr txBox="1">
            <a:spLocks noChangeArrowheads="1"/>
          </p:cNvSpPr>
          <p:nvPr/>
        </p:nvSpPr>
        <p:spPr bwMode="auto">
          <a:xfrm>
            <a:off x="3429000" y="3657600"/>
            <a:ext cx="2743200" cy="571500"/>
          </a:xfrm>
          <a:prstGeom prst="rect">
            <a:avLst/>
          </a:prstGeom>
          <a:solidFill>
            <a:srgbClr val="FFFFFF">
              <a:alpha val="0"/>
            </a:srgbClr>
          </a:solidFill>
          <a:ln w="9525" algn="ctr">
            <a:solidFill>
              <a:srgbClr val="000000"/>
            </a:solidFill>
            <a:miter lim="800000"/>
            <a:headEnd/>
            <a:tailEnd/>
          </a:ln>
          <a:effectLst/>
        </p:spPr>
        <p:txBody>
          <a:bodyPr/>
          <a:lstStyle/>
          <a:p>
            <a:pPr algn="l">
              <a:buFont typeface="Garamond" pitchFamily="18" charset="0"/>
              <a:buChar char="-"/>
            </a:pPr>
            <a:r>
              <a:rPr lang="en-US" sz="1000" b="0">
                <a:solidFill>
                  <a:srgbClr val="996633"/>
                </a:solidFill>
                <a:latin typeface="Garamond" pitchFamily="18" charset="0"/>
              </a:rPr>
              <a:t>Menuliskan menu yang dipesan pelanggan</a:t>
            </a:r>
          </a:p>
          <a:p>
            <a:pPr algn="l">
              <a:buFont typeface="Garamond" pitchFamily="18" charset="0"/>
              <a:buChar char="-"/>
            </a:pPr>
            <a:r>
              <a:rPr lang="en-US" sz="1000" b="0">
                <a:solidFill>
                  <a:srgbClr val="996633"/>
                </a:solidFill>
                <a:latin typeface="Garamond" pitchFamily="18" charset="0"/>
              </a:rPr>
              <a:t>Mengantarkan makanan pesanan kepada meja pelanggan</a:t>
            </a:r>
          </a:p>
          <a:p>
            <a:pPr algn="l"/>
            <a:endParaRPr lang="en-US" sz="1000">
              <a:solidFill>
                <a:srgbClr val="996633"/>
              </a:solidFill>
            </a:endParaRPr>
          </a:p>
        </p:txBody>
      </p:sp>
      <p:sp>
        <p:nvSpPr>
          <p:cNvPr id="201737" name="Text Box 9"/>
          <p:cNvSpPr txBox="1">
            <a:spLocks noChangeArrowheads="1"/>
          </p:cNvSpPr>
          <p:nvPr/>
        </p:nvSpPr>
        <p:spPr bwMode="auto">
          <a:xfrm>
            <a:off x="3429000" y="4457700"/>
            <a:ext cx="2743200" cy="571500"/>
          </a:xfrm>
          <a:prstGeom prst="rect">
            <a:avLst/>
          </a:prstGeom>
          <a:solidFill>
            <a:srgbClr val="FFFFFF">
              <a:alpha val="0"/>
            </a:srgbClr>
          </a:solidFill>
          <a:ln w="9525" algn="ctr">
            <a:solidFill>
              <a:srgbClr val="000000"/>
            </a:solidFill>
            <a:miter lim="800000"/>
            <a:headEnd/>
            <a:tailEnd/>
          </a:ln>
          <a:effectLst/>
        </p:spPr>
        <p:txBody>
          <a:bodyPr/>
          <a:lstStyle/>
          <a:p>
            <a:pPr algn="l">
              <a:buFont typeface="Garamond" pitchFamily="18" charset="0"/>
              <a:buChar char="-"/>
            </a:pPr>
            <a:r>
              <a:rPr lang="en-US" sz="1000" b="0">
                <a:solidFill>
                  <a:srgbClr val="996633"/>
                </a:solidFill>
                <a:latin typeface="Garamond" pitchFamily="18" charset="0"/>
              </a:rPr>
              <a:t>Menerima pembayaran dari pelanggan</a:t>
            </a:r>
          </a:p>
          <a:p>
            <a:pPr algn="l">
              <a:buFont typeface="Garamond" pitchFamily="18" charset="0"/>
              <a:buChar char="-"/>
            </a:pPr>
            <a:r>
              <a:rPr lang="en-US" sz="1000" b="0">
                <a:solidFill>
                  <a:srgbClr val="996633"/>
                </a:solidFill>
                <a:latin typeface="Garamond" pitchFamily="18" charset="0"/>
              </a:rPr>
              <a:t>Membuat laporan keuangan harian</a:t>
            </a:r>
          </a:p>
          <a:p>
            <a:pPr algn="l">
              <a:buFont typeface="Garamond" pitchFamily="18" charset="0"/>
              <a:buChar char="-"/>
            </a:pPr>
            <a:r>
              <a:rPr lang="en-US" sz="1000" b="0">
                <a:solidFill>
                  <a:srgbClr val="996633"/>
                </a:solidFill>
                <a:latin typeface="Garamond" pitchFamily="18" charset="0"/>
              </a:rPr>
              <a:t>Membuat laporan keuangan bulanan</a:t>
            </a:r>
          </a:p>
          <a:p>
            <a:endParaRPr lang="en-US" sz="1000">
              <a:solidFill>
                <a:srgbClr val="996633"/>
              </a:solidFill>
            </a:endParaRPr>
          </a:p>
        </p:txBody>
      </p:sp>
      <p:sp>
        <p:nvSpPr>
          <p:cNvPr id="201738" name="Line 10"/>
          <p:cNvSpPr>
            <a:spLocks noChangeShapeType="1"/>
          </p:cNvSpPr>
          <p:nvPr/>
        </p:nvSpPr>
        <p:spPr bwMode="auto">
          <a:xfrm>
            <a:off x="2628900" y="2514600"/>
            <a:ext cx="800100" cy="800100"/>
          </a:xfrm>
          <a:prstGeom prst="line">
            <a:avLst/>
          </a:prstGeom>
          <a:noFill/>
          <a:ln w="9525">
            <a:solidFill>
              <a:srgbClr val="000000"/>
            </a:solidFill>
            <a:round/>
            <a:headEnd/>
            <a:tailEnd type="triangle" w="med" len="med"/>
          </a:ln>
          <a:effectLst/>
        </p:spPr>
        <p:txBody>
          <a:bodyPr/>
          <a:lstStyle/>
          <a:p>
            <a:endParaRPr lang="id-ID"/>
          </a:p>
        </p:txBody>
      </p:sp>
      <p:sp>
        <p:nvSpPr>
          <p:cNvPr id="201739" name="Line 11"/>
          <p:cNvSpPr>
            <a:spLocks noChangeShapeType="1"/>
          </p:cNvSpPr>
          <p:nvPr/>
        </p:nvSpPr>
        <p:spPr bwMode="auto">
          <a:xfrm>
            <a:off x="2628900" y="2514600"/>
            <a:ext cx="800100" cy="1485900"/>
          </a:xfrm>
          <a:prstGeom prst="line">
            <a:avLst/>
          </a:prstGeom>
          <a:noFill/>
          <a:ln w="9525">
            <a:solidFill>
              <a:srgbClr val="000000"/>
            </a:solidFill>
            <a:round/>
            <a:headEnd/>
            <a:tailEnd type="triangle" w="med" len="med"/>
          </a:ln>
          <a:effectLst/>
        </p:spPr>
        <p:txBody>
          <a:bodyPr/>
          <a:lstStyle/>
          <a:p>
            <a:endParaRPr lang="id-ID"/>
          </a:p>
        </p:txBody>
      </p:sp>
      <p:sp>
        <p:nvSpPr>
          <p:cNvPr id="201740" name="Line 12"/>
          <p:cNvSpPr>
            <a:spLocks noChangeShapeType="1"/>
          </p:cNvSpPr>
          <p:nvPr/>
        </p:nvSpPr>
        <p:spPr bwMode="auto">
          <a:xfrm>
            <a:off x="2628900" y="2514600"/>
            <a:ext cx="800100" cy="2286000"/>
          </a:xfrm>
          <a:prstGeom prst="line">
            <a:avLst/>
          </a:prstGeom>
          <a:noFill/>
          <a:ln w="9525">
            <a:solidFill>
              <a:srgbClr val="000000"/>
            </a:solidFill>
            <a:round/>
            <a:headEnd/>
            <a:tailEnd type="triangle" w="med" len="med"/>
          </a:ln>
          <a:effectLst/>
        </p:spPr>
        <p:txBody>
          <a:bodyPr/>
          <a:lstStyle/>
          <a:p>
            <a:endParaRPr lang="id-ID"/>
          </a:p>
        </p:txBody>
      </p:sp>
      <p:sp>
        <p:nvSpPr>
          <p:cNvPr id="201741" name="Text Box 13"/>
          <p:cNvSpPr txBox="1">
            <a:spLocks noChangeArrowheads="1"/>
          </p:cNvSpPr>
          <p:nvPr/>
        </p:nvSpPr>
        <p:spPr bwMode="auto">
          <a:xfrm>
            <a:off x="2286000" y="5829300"/>
            <a:ext cx="1371600" cy="4953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Bagian Keuangan</a:t>
            </a:r>
            <a:endParaRPr lang="en-US">
              <a:solidFill>
                <a:srgbClr val="996633"/>
              </a:solidFill>
            </a:endParaRPr>
          </a:p>
        </p:txBody>
      </p:sp>
      <p:sp>
        <p:nvSpPr>
          <p:cNvPr id="201742" name="Text Box 14"/>
          <p:cNvSpPr txBox="1">
            <a:spLocks noChangeArrowheads="1"/>
          </p:cNvSpPr>
          <p:nvPr/>
        </p:nvSpPr>
        <p:spPr bwMode="auto">
          <a:xfrm>
            <a:off x="3886200" y="5829300"/>
            <a:ext cx="1371600" cy="4953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Bagian Pelayanan</a:t>
            </a:r>
            <a:endParaRPr lang="en-US">
              <a:solidFill>
                <a:srgbClr val="996633"/>
              </a:solidFill>
            </a:endParaRPr>
          </a:p>
        </p:txBody>
      </p:sp>
      <p:sp>
        <p:nvSpPr>
          <p:cNvPr id="201743" name="Text Box 15"/>
          <p:cNvSpPr txBox="1">
            <a:spLocks noChangeArrowheads="1"/>
          </p:cNvSpPr>
          <p:nvPr/>
        </p:nvSpPr>
        <p:spPr bwMode="auto">
          <a:xfrm>
            <a:off x="5486400" y="5829300"/>
            <a:ext cx="1371600" cy="419100"/>
          </a:xfrm>
          <a:prstGeom prst="rect">
            <a:avLst/>
          </a:prstGeom>
          <a:solidFill>
            <a:srgbClr val="FFFFFF">
              <a:alpha val="0"/>
            </a:srgbClr>
          </a:solidFill>
          <a:ln w="9525" algn="ctr">
            <a:solidFill>
              <a:srgbClr val="000000"/>
            </a:solidFill>
            <a:miter lim="800000"/>
            <a:headEnd/>
            <a:tailEnd/>
          </a:ln>
          <a:effectLst/>
        </p:spPr>
        <p:txBody>
          <a:bodyPr/>
          <a:lstStyle/>
          <a:p>
            <a:r>
              <a:rPr lang="en-US" sz="1200" b="0">
                <a:solidFill>
                  <a:srgbClr val="996633"/>
                </a:solidFill>
              </a:rPr>
              <a:t>Bagian Dapur</a:t>
            </a:r>
            <a:endParaRPr lang="en-US">
              <a:solidFill>
                <a:srgbClr val="996633"/>
              </a:solidFill>
            </a:endParaRPr>
          </a:p>
        </p:txBody>
      </p:sp>
      <p:sp>
        <p:nvSpPr>
          <p:cNvPr id="201744" name="Line 16"/>
          <p:cNvSpPr>
            <a:spLocks noChangeShapeType="1"/>
          </p:cNvSpPr>
          <p:nvPr/>
        </p:nvSpPr>
        <p:spPr bwMode="auto">
          <a:xfrm>
            <a:off x="6172200" y="3886200"/>
            <a:ext cx="114300" cy="0"/>
          </a:xfrm>
          <a:prstGeom prst="line">
            <a:avLst/>
          </a:prstGeom>
          <a:noFill/>
          <a:ln w="9525">
            <a:solidFill>
              <a:srgbClr val="000000"/>
            </a:solidFill>
            <a:round/>
            <a:headEnd/>
            <a:tailEnd/>
          </a:ln>
          <a:effectLst/>
        </p:spPr>
        <p:txBody>
          <a:bodyPr/>
          <a:lstStyle/>
          <a:p>
            <a:endParaRPr lang="id-ID"/>
          </a:p>
        </p:txBody>
      </p:sp>
      <p:sp>
        <p:nvSpPr>
          <p:cNvPr id="201745" name="Line 17"/>
          <p:cNvSpPr>
            <a:spLocks noChangeShapeType="1"/>
          </p:cNvSpPr>
          <p:nvPr/>
        </p:nvSpPr>
        <p:spPr bwMode="auto">
          <a:xfrm>
            <a:off x="6286500" y="3886200"/>
            <a:ext cx="0" cy="1371600"/>
          </a:xfrm>
          <a:prstGeom prst="line">
            <a:avLst/>
          </a:prstGeom>
          <a:noFill/>
          <a:ln w="9525">
            <a:solidFill>
              <a:srgbClr val="000000"/>
            </a:solidFill>
            <a:round/>
            <a:headEnd/>
            <a:tailEnd/>
          </a:ln>
          <a:effectLst/>
        </p:spPr>
        <p:txBody>
          <a:bodyPr/>
          <a:lstStyle/>
          <a:p>
            <a:endParaRPr lang="id-ID"/>
          </a:p>
        </p:txBody>
      </p:sp>
      <p:sp>
        <p:nvSpPr>
          <p:cNvPr id="201746" name="Line 18"/>
          <p:cNvSpPr>
            <a:spLocks noChangeShapeType="1"/>
          </p:cNvSpPr>
          <p:nvPr/>
        </p:nvSpPr>
        <p:spPr bwMode="auto">
          <a:xfrm flipH="1">
            <a:off x="4572000" y="5257800"/>
            <a:ext cx="1714500" cy="571500"/>
          </a:xfrm>
          <a:prstGeom prst="line">
            <a:avLst/>
          </a:prstGeom>
          <a:noFill/>
          <a:ln w="9525">
            <a:solidFill>
              <a:srgbClr val="000000"/>
            </a:solidFill>
            <a:round/>
            <a:headEnd/>
            <a:tailEnd type="triangle" w="med" len="med"/>
          </a:ln>
          <a:effectLst/>
        </p:spPr>
        <p:txBody>
          <a:bodyPr/>
          <a:lstStyle/>
          <a:p>
            <a:endParaRPr lang="id-ID"/>
          </a:p>
        </p:txBody>
      </p:sp>
      <p:sp>
        <p:nvSpPr>
          <p:cNvPr id="201747" name="Line 19"/>
          <p:cNvSpPr>
            <a:spLocks noChangeShapeType="1"/>
          </p:cNvSpPr>
          <p:nvPr/>
        </p:nvSpPr>
        <p:spPr bwMode="auto">
          <a:xfrm>
            <a:off x="6172200" y="3086100"/>
            <a:ext cx="342900" cy="0"/>
          </a:xfrm>
          <a:prstGeom prst="line">
            <a:avLst/>
          </a:prstGeom>
          <a:noFill/>
          <a:ln w="9525">
            <a:solidFill>
              <a:srgbClr val="000000"/>
            </a:solidFill>
            <a:round/>
            <a:headEnd/>
            <a:tailEnd/>
          </a:ln>
          <a:effectLst/>
        </p:spPr>
        <p:txBody>
          <a:bodyPr/>
          <a:lstStyle/>
          <a:p>
            <a:endParaRPr lang="id-ID"/>
          </a:p>
        </p:txBody>
      </p:sp>
      <p:sp>
        <p:nvSpPr>
          <p:cNvPr id="201748" name="Line 20"/>
          <p:cNvSpPr>
            <a:spLocks noChangeShapeType="1"/>
          </p:cNvSpPr>
          <p:nvPr/>
        </p:nvSpPr>
        <p:spPr bwMode="auto">
          <a:xfrm>
            <a:off x="6515100" y="3086100"/>
            <a:ext cx="0" cy="2743200"/>
          </a:xfrm>
          <a:prstGeom prst="line">
            <a:avLst/>
          </a:prstGeom>
          <a:noFill/>
          <a:ln w="9525">
            <a:solidFill>
              <a:srgbClr val="000000"/>
            </a:solidFill>
            <a:round/>
            <a:headEnd/>
            <a:tailEnd type="triangle" w="med" len="med"/>
          </a:ln>
          <a:effectLst/>
        </p:spPr>
        <p:txBody>
          <a:bodyPr/>
          <a:lstStyle/>
          <a:p>
            <a:endParaRPr lang="id-ID"/>
          </a:p>
        </p:txBody>
      </p:sp>
      <p:sp>
        <p:nvSpPr>
          <p:cNvPr id="201749" name="Line 21"/>
          <p:cNvSpPr>
            <a:spLocks noChangeShapeType="1"/>
          </p:cNvSpPr>
          <p:nvPr/>
        </p:nvSpPr>
        <p:spPr bwMode="auto">
          <a:xfrm flipH="1">
            <a:off x="2971800" y="5029200"/>
            <a:ext cx="1600200" cy="800100"/>
          </a:xfrm>
          <a:prstGeom prst="line">
            <a:avLst/>
          </a:prstGeom>
          <a:noFill/>
          <a:ln w="9525">
            <a:solidFill>
              <a:srgbClr val="000000"/>
            </a:solidFill>
            <a:round/>
            <a:headEnd/>
            <a:tailEnd type="triangle" w="med" len="med"/>
          </a:ln>
          <a:effectLst/>
        </p:spPr>
        <p:txBody>
          <a:bodyPr/>
          <a:lstStyle/>
          <a:p>
            <a:endParaRPr lang="id-ID"/>
          </a:p>
        </p:txBody>
      </p:sp>
      <p:sp>
        <p:nvSpPr>
          <p:cNvPr id="201750" name="Line 22"/>
          <p:cNvSpPr>
            <a:spLocks noChangeShapeType="1"/>
          </p:cNvSpPr>
          <p:nvPr/>
        </p:nvSpPr>
        <p:spPr bwMode="auto">
          <a:xfrm>
            <a:off x="7200900" y="4686300"/>
            <a:ext cx="0" cy="1600200"/>
          </a:xfrm>
          <a:prstGeom prst="line">
            <a:avLst/>
          </a:prstGeom>
          <a:noFill/>
          <a:ln w="9525">
            <a:solidFill>
              <a:srgbClr val="000000"/>
            </a:solidFill>
            <a:prstDash val="dash"/>
            <a:round/>
            <a:headEnd/>
            <a:tailEnd/>
          </a:ln>
          <a:effectLst/>
        </p:spPr>
        <p:txBody>
          <a:bodyPr/>
          <a:lstStyle/>
          <a:p>
            <a:endParaRPr lang="id-ID"/>
          </a:p>
        </p:txBody>
      </p:sp>
      <p:sp>
        <p:nvSpPr>
          <p:cNvPr id="201751" name="Line 23"/>
          <p:cNvSpPr>
            <a:spLocks noChangeShapeType="1"/>
          </p:cNvSpPr>
          <p:nvPr/>
        </p:nvSpPr>
        <p:spPr bwMode="auto">
          <a:xfrm flipH="1">
            <a:off x="6286500" y="5715000"/>
            <a:ext cx="914400" cy="0"/>
          </a:xfrm>
          <a:prstGeom prst="line">
            <a:avLst/>
          </a:prstGeom>
          <a:noFill/>
          <a:ln w="9525">
            <a:solidFill>
              <a:srgbClr val="000000"/>
            </a:solidFill>
            <a:prstDash val="dash"/>
            <a:round/>
            <a:headEnd/>
            <a:tailEnd type="arrow" w="med" len="med"/>
          </a:ln>
          <a:effectLst/>
        </p:spPr>
        <p:txBody>
          <a:bodyPr/>
          <a:lstStyle/>
          <a:p>
            <a:endParaRPr lang="id-ID"/>
          </a:p>
        </p:txBody>
      </p:sp>
      <p:sp>
        <p:nvSpPr>
          <p:cNvPr id="201752" name="Line 24"/>
          <p:cNvSpPr>
            <a:spLocks noChangeShapeType="1"/>
          </p:cNvSpPr>
          <p:nvPr/>
        </p:nvSpPr>
        <p:spPr bwMode="auto">
          <a:xfrm>
            <a:off x="2171700" y="2857500"/>
            <a:ext cx="0" cy="1028700"/>
          </a:xfrm>
          <a:prstGeom prst="line">
            <a:avLst/>
          </a:prstGeom>
          <a:noFill/>
          <a:ln w="9525">
            <a:solidFill>
              <a:srgbClr val="000000"/>
            </a:solidFill>
            <a:prstDash val="dash"/>
            <a:round/>
            <a:headEnd/>
            <a:tailEnd/>
          </a:ln>
          <a:effectLst/>
        </p:spPr>
        <p:txBody>
          <a:bodyPr/>
          <a:lstStyle/>
          <a:p>
            <a:endParaRPr lang="id-ID"/>
          </a:p>
        </p:txBody>
      </p:sp>
      <p:sp>
        <p:nvSpPr>
          <p:cNvPr id="201753" name="Text Box 25"/>
          <p:cNvSpPr txBox="1">
            <a:spLocks noChangeArrowheads="1"/>
          </p:cNvSpPr>
          <p:nvPr/>
        </p:nvSpPr>
        <p:spPr bwMode="auto">
          <a:xfrm>
            <a:off x="5372100" y="1028700"/>
            <a:ext cx="2286000" cy="571500"/>
          </a:xfrm>
          <a:prstGeom prst="rect">
            <a:avLst/>
          </a:prstGeom>
          <a:solidFill>
            <a:srgbClr val="FFFFFF">
              <a:alpha val="0"/>
            </a:srgbClr>
          </a:solidFill>
          <a:ln w="9525" algn="ctr">
            <a:noFill/>
            <a:miter lim="800000"/>
            <a:headEnd/>
            <a:tailEnd/>
          </a:ln>
          <a:effectLst/>
        </p:spPr>
        <p:txBody>
          <a:bodyPr/>
          <a:lstStyle/>
          <a:p>
            <a:r>
              <a:rPr lang="en-US" sz="1200" b="0">
                <a:solidFill>
                  <a:srgbClr val="996633"/>
                </a:solidFill>
              </a:rPr>
              <a:t>Contoh Pekerjaan-pekerjaan yang akan dilakukan dalam Bisnis Restoran</a:t>
            </a:r>
            <a:endParaRPr lang="en-US" sz="1200">
              <a:solidFill>
                <a:srgbClr val="996633"/>
              </a:solidFill>
            </a:endParaRPr>
          </a:p>
        </p:txBody>
      </p:sp>
      <p:sp>
        <p:nvSpPr>
          <p:cNvPr id="201754" name="Line 26"/>
          <p:cNvSpPr>
            <a:spLocks noChangeShapeType="1"/>
          </p:cNvSpPr>
          <p:nvPr/>
        </p:nvSpPr>
        <p:spPr bwMode="auto">
          <a:xfrm flipH="1">
            <a:off x="5029200" y="1257300"/>
            <a:ext cx="457200" cy="0"/>
          </a:xfrm>
          <a:prstGeom prst="line">
            <a:avLst/>
          </a:prstGeom>
          <a:noFill/>
          <a:ln w="9525">
            <a:solidFill>
              <a:srgbClr val="000000"/>
            </a:solidFill>
            <a:round/>
            <a:headEnd/>
            <a:tailEnd type="triangle" w="med" len="med"/>
          </a:ln>
          <a:effectLst/>
        </p:spPr>
        <p:txBody>
          <a:bodyPr/>
          <a:lstStyle/>
          <a:p>
            <a:endParaRPr lang="id-ID"/>
          </a:p>
        </p:txBody>
      </p:sp>
      <p:sp>
        <p:nvSpPr>
          <p:cNvPr id="201755" name="Line 27"/>
          <p:cNvSpPr>
            <a:spLocks noChangeShapeType="1"/>
          </p:cNvSpPr>
          <p:nvPr/>
        </p:nvSpPr>
        <p:spPr bwMode="auto">
          <a:xfrm>
            <a:off x="2171700" y="2857500"/>
            <a:ext cx="342900" cy="0"/>
          </a:xfrm>
          <a:prstGeom prst="line">
            <a:avLst/>
          </a:prstGeom>
          <a:noFill/>
          <a:ln w="9525">
            <a:solidFill>
              <a:srgbClr val="000000"/>
            </a:solidFill>
            <a:prstDash val="dash"/>
            <a:round/>
            <a:headEnd/>
            <a:tailEnd type="arrow" w="med" len="med"/>
          </a:ln>
          <a:effectLst/>
        </p:spPr>
        <p:txBody>
          <a:bodyPr/>
          <a:lstStyle/>
          <a:p>
            <a:endParaRPr lang="id-ID"/>
          </a:p>
        </p:txBody>
      </p:sp>
      <p:sp>
        <p:nvSpPr>
          <p:cNvPr id="201756" name="Line 28"/>
          <p:cNvSpPr>
            <a:spLocks noChangeShapeType="1"/>
          </p:cNvSpPr>
          <p:nvPr/>
        </p:nvSpPr>
        <p:spPr bwMode="auto">
          <a:xfrm>
            <a:off x="2171700" y="4457700"/>
            <a:ext cx="0" cy="685800"/>
          </a:xfrm>
          <a:prstGeom prst="line">
            <a:avLst/>
          </a:prstGeom>
          <a:noFill/>
          <a:ln w="9525">
            <a:solidFill>
              <a:srgbClr val="000000"/>
            </a:solidFill>
            <a:prstDash val="dash"/>
            <a:round/>
            <a:headEnd/>
            <a:tailEnd/>
          </a:ln>
          <a:effectLst/>
        </p:spPr>
        <p:txBody>
          <a:bodyPr/>
          <a:lstStyle/>
          <a:p>
            <a:endParaRPr lang="id-ID"/>
          </a:p>
        </p:txBody>
      </p:sp>
      <p:sp>
        <p:nvSpPr>
          <p:cNvPr id="201757" name="Line 29"/>
          <p:cNvSpPr>
            <a:spLocks noChangeShapeType="1"/>
          </p:cNvSpPr>
          <p:nvPr/>
        </p:nvSpPr>
        <p:spPr bwMode="auto">
          <a:xfrm>
            <a:off x="2171700" y="5143500"/>
            <a:ext cx="800100" cy="0"/>
          </a:xfrm>
          <a:prstGeom prst="line">
            <a:avLst/>
          </a:prstGeom>
          <a:noFill/>
          <a:ln w="9525">
            <a:solidFill>
              <a:srgbClr val="000000"/>
            </a:solidFill>
            <a:prstDash val="dash"/>
            <a:round/>
            <a:headEnd/>
            <a:tailEnd type="arrow" w="med" len="med"/>
          </a:ln>
          <a:effectLst/>
        </p:spPr>
        <p:txBody>
          <a:bodyPr/>
          <a:lstStyle/>
          <a:p>
            <a:endParaRPr lang="id-ID"/>
          </a:p>
        </p:txBody>
      </p:sp>
      <p:sp>
        <p:nvSpPr>
          <p:cNvPr id="201758" name="Line 30"/>
          <p:cNvSpPr>
            <a:spLocks noChangeShapeType="1"/>
          </p:cNvSpPr>
          <p:nvPr/>
        </p:nvSpPr>
        <p:spPr bwMode="auto">
          <a:xfrm flipH="1">
            <a:off x="6286500" y="6286500"/>
            <a:ext cx="914400" cy="0"/>
          </a:xfrm>
          <a:prstGeom prst="line">
            <a:avLst/>
          </a:prstGeom>
          <a:noFill/>
          <a:ln w="9525">
            <a:solidFill>
              <a:srgbClr val="000000"/>
            </a:solidFill>
            <a:prstDash val="dash"/>
            <a:round/>
            <a:headEnd/>
            <a:tailEnd type="arrow" w="med" len="med"/>
          </a:ln>
          <a:effectLst/>
        </p:spPr>
        <p:txBody>
          <a:bodyPr/>
          <a:lstStyle/>
          <a:p>
            <a:endParaRPr lang="id-ID"/>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FFFFCC"/>
      </a:dk1>
      <a:lt1>
        <a:srgbClr val="FF9900"/>
      </a:lt1>
      <a:dk2>
        <a:srgbClr val="000099"/>
      </a:dk2>
      <a:lt2>
        <a:srgbClr val="FFFF99"/>
      </a:lt2>
      <a:accent1>
        <a:srgbClr val="FFCC66"/>
      </a:accent1>
      <a:accent2>
        <a:srgbClr val="000099"/>
      </a:accent2>
      <a:accent3>
        <a:srgbClr val="AAAACA"/>
      </a:accent3>
      <a:accent4>
        <a:srgbClr val="DA8200"/>
      </a:accent4>
      <a:accent5>
        <a:srgbClr val="FFE2B8"/>
      </a:accent5>
      <a:accent6>
        <a:srgbClr val="00008A"/>
      </a:accent6>
      <a:hlink>
        <a:srgbClr val="CC3300"/>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000000"/>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rgbClr val="000000"/>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2031</TotalTime>
  <Words>847</Words>
  <Application>Microsoft Office PowerPoint</Application>
  <PresentationFormat>On-screen Show (4:3)</PresentationFormat>
  <Paragraphs>190</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Blank Presentation</vt:lpstr>
      <vt:lpstr>DESAIN DAN STRUKTUR ORGANISASI</vt:lpstr>
      <vt:lpstr>Konsep Dasar Pengorganisasian </vt:lpstr>
      <vt:lpstr>Contoh dari Bagan Organisasi</vt:lpstr>
      <vt:lpstr>Empat Pilar Pengorganisasian (Four Building Blocks of Organizing)</vt:lpstr>
      <vt:lpstr>Pilar Pertama :  Pembagian kerja (division of work) </vt:lpstr>
      <vt:lpstr>PowerPoint Presentation</vt:lpstr>
      <vt:lpstr>Pilar  Kedua: Pengelompokan Pekerjaan  ( Departmentalization) </vt:lpstr>
      <vt:lpstr>PowerPoint Presentation</vt:lpstr>
      <vt:lpstr>PowerPoint Presentation</vt:lpstr>
      <vt:lpstr>Pilar Ketiga : Penentuan  Relasi   antar   bagian   dalam   Organisasi (Hierarchy)</vt:lpstr>
      <vt:lpstr>Penentuan Hirarki dalam Bisnis Restoran</vt:lpstr>
      <vt:lpstr>PowerPoint Presentation</vt:lpstr>
      <vt:lpstr>Contoh : Chain of Command dari Bisnis Restoran</vt:lpstr>
      <vt:lpstr>Jenis-jenis Hirarki</vt:lpstr>
      <vt:lpstr>PowerPoint Presentation</vt:lpstr>
      <vt:lpstr>Pilar Keempat : Koordinasi (Coordination)</vt:lpstr>
      <vt:lpstr>Faktor-faktor yang memengaruhi Struktur Organisasi </vt:lpstr>
      <vt:lpstr>Beberapa pendekatan dalam Departementalisasi</vt:lpstr>
      <vt:lpstr>PowerPoint Presentation</vt:lpstr>
      <vt:lpstr>Departementalisasi berdasarkan Produk </vt:lpstr>
      <vt:lpstr>Departementalisasi berdasarkan Pelanggan</vt:lpstr>
      <vt:lpstr>Departementalisasi berdasarkan Geografis</vt:lpstr>
      <vt:lpstr>Departementalisasi berdasarkan Matriks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Acer</dc:creator>
  <cp:lastModifiedBy>Phantom Assassin</cp:lastModifiedBy>
  <cp:revision>145</cp:revision>
  <cp:lastPrinted>1998-08-07T00:13:20Z</cp:lastPrinted>
  <dcterms:created xsi:type="dcterms:W3CDTF">1998-06-29T02:10:04Z</dcterms:created>
  <dcterms:modified xsi:type="dcterms:W3CDTF">2013-03-21T01:22:38Z</dcterms:modified>
</cp:coreProperties>
</file>