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</p:sldMasterIdLst>
  <p:notesMasterIdLst>
    <p:notesMasterId r:id="rId18"/>
  </p:notesMasterIdLst>
  <p:handoutMasterIdLst>
    <p:handoutMasterId r:id="rId19"/>
  </p:handoutMasterIdLst>
  <p:sldIdLst>
    <p:sldId id="271" r:id="rId3"/>
    <p:sldId id="257" r:id="rId4"/>
    <p:sldId id="258" r:id="rId5"/>
    <p:sldId id="259" r:id="rId6"/>
    <p:sldId id="260" r:id="rId7"/>
    <p:sldId id="269" r:id="rId8"/>
    <p:sldId id="270" r:id="rId9"/>
    <p:sldId id="261" r:id="rId10"/>
    <p:sldId id="262" r:id="rId11"/>
    <p:sldId id="263" r:id="rId12"/>
    <p:sldId id="266" r:id="rId13"/>
    <p:sldId id="264" r:id="rId14"/>
    <p:sldId id="265" r:id="rId15"/>
    <p:sldId id="267" r:id="rId16"/>
    <p:sldId id="268" r:id="rId17"/>
  </p:sldIdLst>
  <p:sldSz cx="9906000" cy="6858000" type="A4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00"/>
    <a:srgbClr val="FF3300"/>
    <a:srgbClr val="0000CC"/>
    <a:srgbClr val="CCFFCC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8" autoAdjust="0"/>
    <p:restoredTop sz="94660"/>
  </p:normalViewPr>
  <p:slideViewPr>
    <p:cSldViewPr>
      <p:cViewPr>
        <p:scale>
          <a:sx n="50" d="100"/>
          <a:sy n="50" d="100"/>
        </p:scale>
        <p:origin x="-1038" y="-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C3CBEC2-438D-4D58-8204-8B8AA0F7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EDF6821-0079-4821-85E2-94E802A2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7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58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96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98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00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6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1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2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35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9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17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85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F6821-0079-4821-85E2-94E802A2C8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10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6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93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8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3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53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92275"/>
            <a:ext cx="84201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8CCF-3521-4F4D-94FD-068C6E8CC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7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F605-AF75-4FB8-8456-55592D81E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F70F-4CDD-47E8-9D65-3829121DD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00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46075" y="1752600"/>
            <a:ext cx="9559925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30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7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073150" y="1905000"/>
            <a:ext cx="84201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73150" y="3962400"/>
            <a:ext cx="73469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73150" y="6245225"/>
            <a:ext cx="20605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757613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D445-A16B-4C63-9C80-0B0E4AEA9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3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943C4-FAEA-429B-8A69-F9FA5F596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A066-C00D-4B63-B04E-1C4A08C4D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1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2608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905000"/>
            <a:ext cx="42608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5F43-C7ED-4797-B044-D59B7E501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9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C7A4B-9ED6-4937-90AB-52024744D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7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00D3-02FE-40CA-AB14-688080B1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10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6385-1DE6-45BC-9A3E-144E85717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4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4C12-F44B-4727-9F06-C7D62F0B1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4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D157-0F77-4134-AECA-81F52EFBA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2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F036C-71AF-4084-9E80-19AF8F5E9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59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E80CD-17B4-4521-9677-EF04DE64A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5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244475"/>
            <a:ext cx="227171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44475"/>
            <a:ext cx="66627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3A2F-FFF7-4926-BC4B-85260C499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097F-9504-4162-9C2B-947A7EC4D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3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8EC4A-3DAD-49B5-894F-C3717D0A0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6771-DCD3-47F0-B55A-F5B869ADE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9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4AC4-4492-482E-892B-7A9740BBA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5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7340-B0E7-498A-8211-02E2DA741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CCDB6-B6CB-4D09-918A-61A807A9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9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CBCE-AF87-41DB-970C-15EC0F602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910762" cy="6851650"/>
            <a:chOff x="1" y="0"/>
            <a:chExt cx="5763" cy="4316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42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6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0" name="Freeform 8"/>
              <p:cNvSpPr>
                <a:spLocks/>
              </p:cNvSpPr>
              <p:nvPr userDrawn="1"/>
            </p:nvSpPr>
            <p:spPr bwMode="hidden">
              <a:xfrm>
                <a:off x="3093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8" name="Freeform 16"/>
              <p:cNvSpPr>
                <a:spLocks/>
              </p:cNvSpPr>
              <p:nvPr userDrawn="1"/>
            </p:nvSpPr>
            <p:spPr bwMode="hidden">
              <a:xfrm>
                <a:off x="1568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90" name="Freeform 18"/>
              <p:cNvSpPr>
                <a:spLocks/>
              </p:cNvSpPr>
              <p:nvPr userDrawn="1"/>
            </p:nvSpPr>
            <p:spPr bwMode="hidden">
              <a:xfrm>
                <a:off x="703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2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3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3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43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3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3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3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43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543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3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43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31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31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31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D8CBBF-8A6C-4728-8689-44BAC12AC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3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46075" y="1828800"/>
            <a:ext cx="9559925" cy="5029200"/>
            <a:chOff x="201" y="1152"/>
            <a:chExt cx="5559" cy="316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7" name="Freeform 7"/>
            <p:cNvSpPr>
              <a:spLocks/>
            </p:cNvSpPr>
            <p:nvPr/>
          </p:nvSpPr>
          <p:spPr bwMode="ltGray">
            <a:xfrm>
              <a:off x="528" y="1152"/>
              <a:ext cx="30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8" name="Freeform 8"/>
            <p:cNvSpPr>
              <a:spLocks/>
            </p:cNvSpPr>
            <p:nvPr/>
          </p:nvSpPr>
          <p:spPr bwMode="ltGray">
            <a:xfrm>
              <a:off x="527" y="2904"/>
              <a:ext cx="30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5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8050" y="6245225"/>
            <a:ext cx="2060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5225" y="6245225"/>
            <a:ext cx="2060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F3329E1-7454-4F64-B72B-73F7C50A6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95300" y="244475"/>
            <a:ext cx="90836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08050" y="1905000"/>
            <a:ext cx="86741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802F7-37C7-4641-B04E-B782449BC57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b="1" smtClean="0">
                <a:latin typeface="Tahoma" pitchFamily="34" charset="0"/>
              </a:rPr>
              <a:t/>
            </a:r>
            <a:br>
              <a:rPr lang="en-US" sz="3400" b="1" smtClean="0">
                <a:latin typeface="Tahoma" pitchFamily="34" charset="0"/>
              </a:rPr>
            </a:br>
            <a:r>
              <a:rPr lang="en-US" sz="3400" b="1" smtClean="0">
                <a:latin typeface="Tahoma" pitchFamily="34" charset="0"/>
              </a:rPr>
              <a:t>PERILAKU </a:t>
            </a:r>
            <a:r>
              <a:rPr lang="en-US" sz="3400" b="1" dirty="0" smtClean="0">
                <a:latin typeface="Tahoma" pitchFamily="34" charset="0"/>
              </a:rPr>
              <a:t>KELOMPOK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708150" y="462915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Informasi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Fakultas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Teknik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Indonesia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Bandung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5" name="Picture 6" descr="Graphi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2708275"/>
            <a:ext cx="1716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68C0E-A6D6-4F6C-9142-0DBABE85F2B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71463" y="549275"/>
            <a:ext cx="7489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Tahap-tahap Perkembangan Kelompok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71463" y="1196975"/>
            <a:ext cx="92837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sz="2400"/>
              <a:t>  Model Lima Tahap</a:t>
            </a:r>
          </a:p>
          <a:p>
            <a:pPr>
              <a:spcBef>
                <a:spcPct val="50000"/>
              </a:spcBef>
            </a:pPr>
            <a:r>
              <a:rPr lang="en-US" sz="2600"/>
              <a:t>	  </a:t>
            </a:r>
            <a:r>
              <a:rPr lang="en-US" sz="2200" b="0"/>
              <a:t>1.   Pembentukan (Forming)	4.   Pelaksanaan (Performing)</a:t>
            </a:r>
          </a:p>
          <a:p>
            <a:pPr>
              <a:spcBef>
                <a:spcPct val="50000"/>
              </a:spcBef>
            </a:pPr>
            <a:r>
              <a:rPr lang="en-US" sz="2200" b="0"/>
              <a:t>      2.   Keributan (Sto</a:t>
            </a:r>
            <a:r>
              <a:rPr lang="id-ID" sz="2200" b="0"/>
              <a:t>r</a:t>
            </a:r>
            <a:r>
              <a:rPr lang="en-US" sz="2200" b="0"/>
              <a:t>ming)		5.   Penundaan ( Adjourning)</a:t>
            </a:r>
          </a:p>
          <a:p>
            <a:pPr>
              <a:spcBef>
                <a:spcPct val="50000"/>
              </a:spcBef>
            </a:pPr>
            <a:r>
              <a:rPr lang="en-US" sz="2200" b="0"/>
              <a:t>	  3.   Penormaan (Norming)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71463" y="3811588"/>
            <a:ext cx="92837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B.	 Model Keseimbangan Tersela</a:t>
            </a:r>
          </a:p>
          <a:p>
            <a:pPr>
              <a:spcBef>
                <a:spcPct val="20000"/>
              </a:spcBef>
            </a:pPr>
            <a:r>
              <a:rPr lang="en-US" sz="2600"/>
              <a:t>	  </a:t>
            </a:r>
            <a:r>
              <a:rPr lang="en-US" sz="2200" b="0"/>
              <a:t>-    Penentuan Arah Kelompok	-   Transisi diikuti Perubahan-</a:t>
            </a:r>
          </a:p>
          <a:p>
            <a:pPr>
              <a:spcBef>
                <a:spcPct val="20000"/>
              </a:spcBef>
            </a:pPr>
            <a:r>
              <a:rPr lang="en-US" sz="2200" b="0"/>
              <a:t>      -    Fase Kelembaman (Inersia) 	    perubahan utama</a:t>
            </a:r>
          </a:p>
          <a:p>
            <a:pPr>
              <a:spcBef>
                <a:spcPct val="20000"/>
              </a:spcBef>
            </a:pPr>
            <a:r>
              <a:rPr lang="en-US" sz="2200" b="0"/>
              <a:t>	  -    Peralihan/Transisi                -   Transisi diikuti Inersia</a:t>
            </a:r>
          </a:p>
          <a:p>
            <a:pPr>
              <a:spcBef>
                <a:spcPct val="20000"/>
              </a:spcBef>
            </a:pPr>
            <a:r>
              <a:rPr lang="en-US" sz="2200" b="0"/>
              <a:t>	  				          -   Penyelesaian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031FB-CC63-4576-B7F7-4C6B0874580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17563" y="1009650"/>
            <a:ext cx="7489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Tahap-tahap Perkembangan Kelompok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052513" y="2233613"/>
            <a:ext cx="7489825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 typeface="Webdings" pitchFamily="18" charset="2"/>
              <a:buChar char=""/>
            </a:pPr>
            <a:r>
              <a:rPr lang="en-US" sz="2600"/>
              <a:t>Saling menerima</a:t>
            </a:r>
          </a:p>
          <a:p>
            <a:pPr>
              <a:spcBef>
                <a:spcPct val="50000"/>
              </a:spcBef>
              <a:buFont typeface="Webdings" pitchFamily="18" charset="2"/>
              <a:buChar char=""/>
            </a:pPr>
            <a:r>
              <a:rPr lang="en-US" sz="2600"/>
              <a:t>Komunikasi dan pembuatan keputusan</a:t>
            </a:r>
          </a:p>
          <a:p>
            <a:pPr>
              <a:spcBef>
                <a:spcPct val="50000"/>
              </a:spcBef>
              <a:buFont typeface="Webdings" pitchFamily="18" charset="2"/>
              <a:buChar char=""/>
            </a:pPr>
            <a:r>
              <a:rPr lang="en-US" sz="2600"/>
              <a:t>Motivasi dan produktivitas</a:t>
            </a:r>
          </a:p>
          <a:p>
            <a:pPr>
              <a:spcBef>
                <a:spcPct val="50000"/>
              </a:spcBef>
              <a:buFont typeface="Webdings" pitchFamily="18" charset="2"/>
              <a:buChar char=""/>
            </a:pPr>
            <a:r>
              <a:rPr lang="en-US" sz="2600"/>
              <a:t>Kontrol dan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C25B7-02D4-46E7-85A2-F273D996EDC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6387" name="AutoShape 9"/>
          <p:cNvSpPr>
            <a:spLocks noChangeArrowheads="1"/>
          </p:cNvSpPr>
          <p:nvPr/>
        </p:nvSpPr>
        <p:spPr bwMode="auto">
          <a:xfrm>
            <a:off x="271463" y="404813"/>
            <a:ext cx="9347200" cy="6119812"/>
          </a:xfrm>
          <a:prstGeom prst="octagon">
            <a:avLst>
              <a:gd name="adj" fmla="val 3685"/>
            </a:avLst>
          </a:prstGeom>
          <a:solidFill>
            <a:srgbClr val="0000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6413" y="779463"/>
            <a:ext cx="9361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Arah Menjelaskan Perilaku Kelompok Kerja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9250" y="1706563"/>
            <a:ext cx="90947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/>
              <a:t> Kondisi Eksternal yang dikenakan pada Kelompok</a:t>
            </a:r>
          </a:p>
          <a:p>
            <a:pPr>
              <a:spcBef>
                <a:spcPct val="50000"/>
              </a:spcBef>
            </a:pPr>
            <a:r>
              <a:rPr lang="en-US" sz="2400"/>
              <a:t>	  </a:t>
            </a:r>
            <a:r>
              <a:rPr lang="en-US" sz="2200" b="0"/>
              <a:t>a.   Strategi Organisasi		e.   Proses seleksi personil</a:t>
            </a:r>
          </a:p>
          <a:p>
            <a:pPr>
              <a:spcBef>
                <a:spcPct val="50000"/>
              </a:spcBef>
            </a:pPr>
            <a:r>
              <a:rPr lang="en-US" sz="2200" b="0"/>
              <a:t>      b.   Struktur Otoritas		f.    Evaluasi kerja</a:t>
            </a:r>
          </a:p>
          <a:p>
            <a:pPr>
              <a:spcBef>
                <a:spcPct val="50000"/>
              </a:spcBef>
            </a:pPr>
            <a:r>
              <a:rPr lang="en-US" sz="2200" b="0"/>
              <a:t>	  c.   Peraturan Formal		g.   Budaya organisasi</a:t>
            </a:r>
          </a:p>
          <a:p>
            <a:pPr>
              <a:spcBef>
                <a:spcPct val="50000"/>
              </a:spcBef>
            </a:pPr>
            <a:r>
              <a:rPr lang="en-US" sz="2200" b="0"/>
              <a:t>	  d.   Sumber daya organisasi	h.   Adegan kerja fisik</a:t>
            </a:r>
            <a:endParaRPr lang="en-US" sz="24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50838" y="4468813"/>
            <a:ext cx="91249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 Sumber daya anggota kelompok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	  </a:t>
            </a:r>
            <a:r>
              <a:rPr lang="en-US" sz="2400" b="0"/>
              <a:t>a.   Kemampuan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0"/>
              <a:t>	</a:t>
            </a:r>
            <a:r>
              <a:rPr lang="id-ID" sz="2400" b="0"/>
              <a:t> </a:t>
            </a:r>
            <a:r>
              <a:rPr lang="en-US" sz="2400" b="0"/>
              <a:t> b.   Karakteristik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4904F-50D3-4704-814C-A151999BBA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271463" y="552450"/>
            <a:ext cx="9347200" cy="5397500"/>
          </a:xfrm>
          <a:prstGeom prst="octagon">
            <a:avLst>
              <a:gd name="adj" fmla="val 3685"/>
            </a:avLst>
          </a:prstGeom>
          <a:solidFill>
            <a:srgbClr val="0000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12800" y="1085850"/>
            <a:ext cx="766762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400"/>
              <a:t>  Struktur Kelompok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	   </a:t>
            </a:r>
            <a:r>
              <a:rPr lang="en-US" sz="2400" b="0"/>
              <a:t>a.   Kepemimpinan formal	d.   Status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0"/>
              <a:t>   	   b.   Peran 			e.   Ukuran Kelompok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0"/>
              <a:t>	   c.   Norma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61988" y="3565525"/>
            <a:ext cx="873601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en-US" sz="2400"/>
              <a:t>Proses Kelompok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	</a:t>
            </a:r>
            <a:r>
              <a:rPr lang="en-US" sz="2400" b="0"/>
              <a:t>Model perilaku kelompok yang dipengaruhi oleh pola komunikasi antar anggota, proses keputusan kelompok perilaku pemimpin dan interaksi konflik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5716B-1243-4630-8CF2-351E768B57E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508000" y="981075"/>
            <a:ext cx="7489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Karekteristik Kelompok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301875" y="1628775"/>
            <a:ext cx="413385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Struktur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Hirarki status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Peran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Norma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Kepemimpinan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600"/>
              <a:t> Kepaduan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FA8A-94F4-495A-AB65-37B5BB3E51C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12800" y="2341563"/>
            <a:ext cx="8040688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Norma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Standar persetujuan umum dari perilaku individu dan kelompok yang dikembangkan sebagai sebuah hasil dari interaksi anggota selama beberapa waktu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12800" y="4291013"/>
            <a:ext cx="8040688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Kepaduan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Kekuatan dari keinginan anggota kelompok untuk tetap berada di dalam kelompok dan komitmen mereka terhadap kelompok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812800" y="692150"/>
            <a:ext cx="8040688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Peran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Susunan terorganisir dari perilaku yang diharapkan dari seseorang dalam sebuah posisi yang spesifik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11CF4-F3DE-40DA-8901-6CD666E017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600200"/>
            <a:ext cx="94107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kelompok</a:t>
            </a:r>
            <a:r>
              <a:rPr lang="en-US" dirty="0" smtClean="0">
                <a:latin typeface="Tahoma" pitchFamily="34" charset="0"/>
              </a:rPr>
              <a:t> : </a:t>
            </a:r>
            <a:r>
              <a:rPr lang="en-US" dirty="0" err="1" smtClean="0">
                <a:latin typeface="Tahoma" pitchFamily="34" charset="0"/>
              </a:rPr>
              <a:t>Persepsi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motivasi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interaksi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mtClean="0">
                <a:latin typeface="Tahoma" pitchFamily="34" charset="0"/>
              </a:rPr>
              <a:t>T</a:t>
            </a:r>
            <a:r>
              <a:rPr lang="id-ID" smtClean="0">
                <a:latin typeface="Tahoma" pitchFamily="34" charset="0"/>
              </a:rPr>
              <a:t>i</a:t>
            </a:r>
            <a:r>
              <a:rPr lang="en-US" smtClean="0">
                <a:latin typeface="Tahoma" pitchFamily="34" charset="0"/>
              </a:rPr>
              <a:t>pe</a:t>
            </a:r>
            <a:r>
              <a:rPr lang="id-ID" smtClean="0">
                <a:latin typeface="Tahoma" pitchFamily="34" charset="0"/>
              </a:rPr>
              <a:t>-tipe</a:t>
            </a:r>
            <a:r>
              <a:rPr lang="en-US" smtClean="0">
                <a:latin typeface="Tahoma" pitchFamily="34" charset="0"/>
              </a:rPr>
              <a:t> </a:t>
            </a:r>
            <a:r>
              <a:rPr lang="id-ID" smtClean="0">
                <a:latin typeface="Tahoma" pitchFamily="34" charset="0"/>
              </a:rPr>
              <a:t>kelompok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Tahoma" pitchFamily="34" charset="0"/>
              </a:rPr>
              <a:t>Alasan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berkelompok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Tahoma" pitchFamily="34" charset="0"/>
              </a:rPr>
              <a:t>Tahap-tahap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kelompok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Tahoma" pitchFamily="34" charset="0"/>
              </a:rPr>
              <a:t>Karakteristik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kelompok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smtClean="0">
                <a:latin typeface="Tahoma" pitchFamily="34" charset="0"/>
              </a:rPr>
              <a:t>Tujuan Pengajaran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4DCEF-8F48-44A7-BCA5-736F0134B34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71463" y="1990725"/>
            <a:ext cx="944086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/>
              <a:t>“Kumpulan yang terdiri dari dua individu atau lebih yang berinteraksi dan saling bergantungan, yang saling bergabung untuk mencapai tujuan tertentu”. Source: Gibson</a:t>
            </a:r>
          </a:p>
          <a:p>
            <a:pPr>
              <a:spcBef>
                <a:spcPct val="50000"/>
              </a:spcBef>
            </a:pPr>
            <a:endParaRPr lang="en-US" sz="2000" b="0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71463" y="3617913"/>
            <a:ext cx="9440862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000"/>
              <a:t>Kelompok formal</a:t>
            </a:r>
          </a:p>
          <a:p>
            <a:endParaRPr lang="en-US" sz="500"/>
          </a:p>
          <a:p>
            <a:r>
              <a:rPr lang="en-US" sz="2000" b="0"/>
              <a:t>	Suatu kelompok kerja yang ditandai dengan struktur organisasi, aturan, fungsi dan lain-lain</a:t>
            </a:r>
          </a:p>
          <a:p>
            <a:endParaRPr lang="en-US" sz="500" b="0"/>
          </a:p>
          <a:p>
            <a:r>
              <a:rPr lang="en-US" sz="2000" b="0"/>
              <a:t>	a.  Kelompok Komando</a:t>
            </a:r>
          </a:p>
          <a:p>
            <a:r>
              <a:rPr lang="en-US" sz="2000" b="0"/>
              <a:t>	     Kelompok yang tersusun atas </a:t>
            </a:r>
            <a:r>
              <a:rPr lang="en-US" sz="2000"/>
              <a:t>Atasan </a:t>
            </a:r>
            <a:r>
              <a:rPr lang="en-US" sz="2000" b="0"/>
              <a:t>dan </a:t>
            </a:r>
            <a:r>
              <a:rPr lang="en-US" sz="2000"/>
              <a:t>Bawahan </a:t>
            </a:r>
            <a:r>
              <a:rPr lang="en-US" sz="2000" b="0"/>
              <a:t>dan </a:t>
            </a:r>
          </a:p>
          <a:p>
            <a:r>
              <a:rPr lang="en-US" sz="2000" b="0"/>
              <a:t>         ditentukan oleh bagan organisasi</a:t>
            </a:r>
          </a:p>
          <a:p>
            <a:endParaRPr lang="en-US" sz="500" b="0"/>
          </a:p>
          <a:p>
            <a:r>
              <a:rPr lang="en-US" sz="2000" b="0"/>
              <a:t>    b.  Kelompok Tugas</a:t>
            </a:r>
          </a:p>
          <a:p>
            <a:r>
              <a:rPr lang="en-US" sz="2000" b="0"/>
              <a:t>	     Kelompok yang ditetapkan secara organisasional yang </a:t>
            </a:r>
          </a:p>
          <a:p>
            <a:r>
              <a:rPr lang="en-US" sz="2000" b="0"/>
              <a:t>         bekerja sama untuk menyelesaikan suatu tugas </a:t>
            </a: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 flipV="1">
            <a:off x="3235325" y="1196975"/>
            <a:ext cx="3721100" cy="71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WordArt 10"/>
          <p:cNvSpPr>
            <a:spLocks noChangeArrowheads="1" noChangeShapeType="1" noTextEdit="1"/>
          </p:cNvSpPr>
          <p:nvPr/>
        </p:nvSpPr>
        <p:spPr bwMode="auto">
          <a:xfrm>
            <a:off x="552450" y="198438"/>
            <a:ext cx="8801100" cy="92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Pengertian Kelompok : </a:t>
            </a:r>
          </a:p>
          <a:p>
            <a:pPr algn="ctr"/>
            <a:r>
              <a:rPr lang="fi-FI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Persepsi, Organisasi, Motivasi &amp; Interaksi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7175" name="WordArt 11"/>
          <p:cNvSpPr>
            <a:spLocks noChangeArrowheads="1" noChangeShapeType="1" noTextEdit="1"/>
          </p:cNvSpPr>
          <p:nvPr/>
        </p:nvSpPr>
        <p:spPr bwMode="auto">
          <a:xfrm>
            <a:off x="271463" y="1484313"/>
            <a:ext cx="2808287" cy="474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Definisi Kelompok</a:t>
            </a:r>
          </a:p>
        </p:txBody>
      </p:sp>
      <p:sp>
        <p:nvSpPr>
          <p:cNvPr id="7176" name="WordArt 12"/>
          <p:cNvSpPr>
            <a:spLocks noChangeArrowheads="1" noChangeShapeType="1" noTextEdit="1"/>
          </p:cNvSpPr>
          <p:nvPr/>
        </p:nvSpPr>
        <p:spPr bwMode="auto">
          <a:xfrm>
            <a:off x="271463" y="3141663"/>
            <a:ext cx="2808287" cy="474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Tipe-tipe Kelompok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1C585-1B44-4048-8AEE-67B92FE51F8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93675" y="1260475"/>
            <a:ext cx="9634538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/>
              <a:t>     2. Kelompok informal</a:t>
            </a:r>
          </a:p>
          <a:p>
            <a:pPr>
              <a:lnSpc>
                <a:spcPct val="130000"/>
              </a:lnSpc>
            </a:pPr>
            <a:endParaRPr lang="en-US" sz="500"/>
          </a:p>
          <a:p>
            <a:pPr>
              <a:lnSpc>
                <a:spcPct val="130000"/>
              </a:lnSpc>
            </a:pPr>
            <a:r>
              <a:rPr lang="en-US" sz="2000" b="0"/>
              <a:t>		Suatu kelompok yang tidak terstruktur secara formal atau tidak ditetapkan secara organisasi, terdiri dari dua tipe yaitu :</a:t>
            </a:r>
          </a:p>
          <a:p>
            <a:pPr>
              <a:lnSpc>
                <a:spcPct val="130000"/>
              </a:lnSpc>
            </a:pPr>
            <a:endParaRPr lang="en-US" sz="500" b="0"/>
          </a:p>
          <a:p>
            <a:pPr>
              <a:lnSpc>
                <a:spcPct val="130000"/>
              </a:lnSpc>
            </a:pPr>
            <a:r>
              <a:rPr lang="en-US" sz="2000" b="0"/>
              <a:t>	a.   Kelompok Kepentingan </a:t>
            </a:r>
          </a:p>
          <a:p>
            <a:pPr>
              <a:lnSpc>
                <a:spcPct val="130000"/>
              </a:lnSpc>
            </a:pPr>
            <a:r>
              <a:rPr lang="en-US" sz="2000" b="0"/>
              <a:t>          Kelompok yang bekerja sama untuk mencapai suatu sasaran </a:t>
            </a:r>
          </a:p>
          <a:p>
            <a:pPr>
              <a:lnSpc>
                <a:spcPct val="130000"/>
              </a:lnSpc>
            </a:pPr>
            <a:r>
              <a:rPr lang="en-US" sz="2000" b="0"/>
              <a:t>          khusus yang menjadi kepedulian bersama</a:t>
            </a:r>
            <a:endParaRPr lang="en-US" sz="500" b="0"/>
          </a:p>
          <a:p>
            <a:pPr>
              <a:lnSpc>
                <a:spcPct val="130000"/>
              </a:lnSpc>
            </a:pPr>
            <a:r>
              <a:rPr lang="en-US" sz="2000" b="0"/>
              <a:t>    b.   Kelompok Persahabatan</a:t>
            </a:r>
          </a:p>
          <a:p>
            <a:pPr>
              <a:lnSpc>
                <a:spcPct val="130000"/>
              </a:lnSpc>
            </a:pPr>
            <a:r>
              <a:rPr lang="en-US" sz="2000" b="0"/>
              <a:t>	     Kelompok yang bersama-sama karena mempunyai kesamaan karakter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64FD6-6F3C-4871-9383-D64664DB3C8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819150" y="2017713"/>
            <a:ext cx="82677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2000"/>
              <a:t>KELOMPOK,       </a:t>
            </a:r>
            <a:r>
              <a:rPr lang="en-US" sz="2200" b="0"/>
              <a:t>merupakan interaksi untuk membagi informasi dan mengambil keputusan dalam membantu tiap anggota di bidang tanggung jawabnya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819150" y="3794125"/>
            <a:ext cx="82677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2000"/>
              <a:t>TIM,     </a:t>
            </a:r>
            <a:r>
              <a:rPr lang="en-US" sz="2200" b="0"/>
              <a:t>Kelompok yang bersama-sama karena mempunyai kesamaan karakter</a:t>
            </a:r>
          </a:p>
        </p:txBody>
      </p:sp>
      <p:sp>
        <p:nvSpPr>
          <p:cNvPr id="9221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741363" y="908050"/>
            <a:ext cx="7748587" cy="9556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3755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Impact"/>
              </a:rPr>
              <a:t>Perbedaan antara Kelompok dan 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0FCB0-4A9B-4B54-A936-4E98DC43BF0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08000" y="836613"/>
            <a:ext cx="5803900" cy="4572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Kenapa Kelompok Dibentuk</a:t>
            </a:r>
            <a:endParaRPr lang="en-US" sz="2400" b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50838" y="1497013"/>
            <a:ext cx="9361487" cy="44529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</a:rPr>
              <a:t>Mempertinggi produktivitas</a:t>
            </a:r>
          </a:p>
          <a:p>
            <a:pPr>
              <a:spcBef>
                <a:spcPct val="50000"/>
              </a:spcBef>
            </a:pPr>
            <a:r>
              <a:rPr lang="en-US" sz="2200" b="0">
                <a:solidFill>
                  <a:srgbClr val="000000"/>
                </a:solidFill>
              </a:rPr>
              <a:t>      a.    Keahlian teknis atau fungsional</a:t>
            </a:r>
          </a:p>
          <a:p>
            <a:pPr>
              <a:spcBef>
                <a:spcPct val="50000"/>
              </a:spcBef>
            </a:pPr>
            <a:r>
              <a:rPr lang="en-US" sz="2200" b="0">
                <a:solidFill>
                  <a:srgbClr val="000000"/>
                </a:solidFill>
              </a:rPr>
              <a:t>      b.    Keahlian pemecahan masalah dan pembuatan keputusan</a:t>
            </a:r>
          </a:p>
          <a:p>
            <a:pPr>
              <a:spcBef>
                <a:spcPct val="50000"/>
              </a:spcBef>
            </a:pPr>
            <a:r>
              <a:rPr lang="en-US" sz="2200" b="0">
                <a:solidFill>
                  <a:srgbClr val="000000"/>
                </a:solidFill>
              </a:rPr>
              <a:t>      c.    Keahlian perorangan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sz="2200">
                <a:solidFill>
                  <a:srgbClr val="000000"/>
                </a:solidFill>
              </a:rPr>
              <a:t>Meratakan organisasi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sz="2200">
                <a:solidFill>
                  <a:srgbClr val="000000"/>
                </a:solidFill>
              </a:rPr>
              <a:t>Kebutuhan akan fleksibilitas dan keputusan yang lebih cepat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sz="2200">
                <a:solidFill>
                  <a:srgbClr val="000000"/>
                </a:solidFill>
              </a:rPr>
              <a:t>Keragaman kekuatan kerja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sz="2200">
                <a:solidFill>
                  <a:srgbClr val="000000"/>
                </a:solidFill>
              </a:rPr>
              <a:t>Memperbaiki kualitas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sz="2200">
                <a:solidFill>
                  <a:srgbClr val="000000"/>
                </a:solidFill>
              </a:rPr>
              <a:t>Meningkatkan kepuasan pelanggan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F5DF-7120-4396-9CC3-8B93F958AAC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95350" y="765175"/>
            <a:ext cx="881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Persyaratan untuk Tim Efektif</a:t>
            </a:r>
            <a:endParaRPr lang="en-US" sz="3200" b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95350" y="1498600"/>
            <a:ext cx="8816975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 typeface="Webdings" pitchFamily="18" charset="2"/>
              <a:buChar char=""/>
            </a:pPr>
            <a:r>
              <a:rPr lang="en-US" sz="3200" b="0"/>
              <a:t> Komitmen tingkat tertinggi dan ketentuan akan tujuan yang jelas</a:t>
            </a:r>
          </a:p>
          <a:p>
            <a:pPr>
              <a:spcBef>
                <a:spcPct val="50000"/>
              </a:spcBef>
              <a:buFont typeface="Webdings" pitchFamily="18" charset="2"/>
              <a:buChar char=""/>
            </a:pPr>
            <a:r>
              <a:rPr lang="en-US" sz="3200" b="0"/>
              <a:t> Kepercayaan manajemen karyawan</a:t>
            </a:r>
          </a:p>
          <a:p>
            <a:pPr>
              <a:spcBef>
                <a:spcPct val="50000"/>
              </a:spcBef>
              <a:buFont typeface="Webdings" pitchFamily="18" charset="2"/>
              <a:buChar char=""/>
            </a:pPr>
            <a:r>
              <a:rPr lang="en-US" sz="3200" b="0"/>
              <a:t> Keinginan untuk mengambil resiko dan 	berbagi informasi</a:t>
            </a:r>
          </a:p>
          <a:p>
            <a:pPr>
              <a:spcBef>
                <a:spcPct val="50000"/>
              </a:spcBef>
              <a:buFont typeface="Webdings" pitchFamily="18" charset="2"/>
              <a:buChar char=""/>
            </a:pPr>
            <a:r>
              <a:rPr lang="id-ID" sz="3200" b="0"/>
              <a:t> </a:t>
            </a:r>
            <a:r>
              <a:rPr lang="en-US" sz="3200" b="0"/>
              <a:t>Waktu, sumber daya dan sebuah 	komitmen untuk berlatih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4DF7E-00F0-4E56-9F82-E3021480D3C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60375" y="765175"/>
            <a:ext cx="7489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Ada Tiga Tipe TIM, yaitu :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44488" y="1412875"/>
            <a:ext cx="9367837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/>
              <a:t>TIM Pemecah Masalah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 b="0"/>
              <a:t>TIM yang bekerja sama utk membahas &amp; menyelesaikan masalah</a:t>
            </a:r>
          </a:p>
          <a:p>
            <a:pPr>
              <a:spcBef>
                <a:spcPct val="50000"/>
              </a:spcBef>
            </a:pPr>
            <a:r>
              <a:rPr lang="en-US" sz="2400"/>
              <a:t>2. TIM Kerja Pengelolaan Diri</a:t>
            </a:r>
          </a:p>
          <a:p>
            <a:pPr>
              <a:lnSpc>
                <a:spcPct val="120000"/>
              </a:lnSpc>
            </a:pPr>
            <a:r>
              <a:rPr lang="en-US" sz="2400"/>
              <a:t>	</a:t>
            </a:r>
            <a:r>
              <a:rPr lang="en-US" sz="2400" b="0"/>
              <a:t>TIM yang tidak hanya dapat memecahkan masalah tapi juga memikul tanggung jawab sepenuhnya akan hasil-hasilnya </a:t>
            </a:r>
          </a:p>
          <a:p>
            <a:pPr>
              <a:lnSpc>
                <a:spcPct val="120000"/>
              </a:lnSpc>
            </a:pPr>
            <a:r>
              <a:rPr lang="en-US" sz="2400"/>
              <a:t>3.	TIM Fungsional Silang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	TIM yang terdiri dari individu yang memiliki tingkat hirarki yang sama tapi dari bidang kerja yang berbeda untuk menyelesaikan suatu 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32A35-AAF2-4EA5-BC45-1377BE63BAA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169988" y="1781175"/>
            <a:ext cx="37052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Keamanan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Status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Penghargaan Diri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Pertalian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Kekuasaan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Prestasi Baik</a:t>
            </a:r>
            <a:endParaRPr lang="en-US" sz="2200" b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84200" y="981075"/>
            <a:ext cx="8035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/>
              <a:t>Alasan orang bergabung dalam kelompok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5734050" y="1989138"/>
            <a:ext cx="21844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Security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Social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200"/>
              <a:t> Esteem</a:t>
            </a:r>
            <a:endParaRPr lang="en-US" sz="2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495</TotalTime>
  <Words>364</Words>
  <Application>Microsoft Office PowerPoint</Application>
  <PresentationFormat>A4 Paper (210x297 mm)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Globe</vt:lpstr>
      <vt:lpstr>Glass Layers</vt:lpstr>
      <vt:lpstr> PERILAKU KELOMPOK</vt:lpstr>
      <vt:lpstr>Tujuan Pengajaran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Teori Motivasi: Content        Theories</dc:title>
  <dc:creator>Aditya Salya</dc:creator>
  <cp:lastModifiedBy>Phantom Assassin</cp:lastModifiedBy>
  <cp:revision>107</cp:revision>
  <dcterms:created xsi:type="dcterms:W3CDTF">2004-06-10T07:19:11Z</dcterms:created>
  <dcterms:modified xsi:type="dcterms:W3CDTF">2013-03-21T01:21:34Z</dcterms:modified>
</cp:coreProperties>
</file>