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99"/>
    <a:srgbClr val="99FF99"/>
    <a:srgbClr val="FFFF00"/>
    <a:srgbClr val="0000CC"/>
    <a:srgbClr val="CCFFCC"/>
    <a:srgbClr val="FFCCFF"/>
    <a:srgbClr val="9D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0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1BF8EB1-A6CF-4399-B77B-C6210348B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17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BF8EB1-A6CF-4399-B77B-C6210348BFC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78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BF8EB1-A6CF-4399-B77B-C6210348BFC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51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BF8EB1-A6CF-4399-B77B-C6210348BF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02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BF8EB1-A6CF-4399-B77B-C6210348BFC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71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BF8EB1-A6CF-4399-B77B-C6210348BFC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44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BF8EB1-A6CF-4399-B77B-C6210348BFC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18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BF8EB1-A6CF-4399-B77B-C6210348BFC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81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BF8EB1-A6CF-4399-B77B-C6210348BFC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15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BF8EB1-A6CF-4399-B77B-C6210348BFC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1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</p:grpSp>
      <p:sp>
        <p:nvSpPr>
          <p:cNvPr id="788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88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C6782-1489-49CF-B859-B9755A2FE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4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E2A2B-BA3E-482D-9861-D76BFC154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1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87382-046B-4983-BA70-64EF86D9B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359C2-2E67-4419-8D2B-875FC7B3E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5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CAC5E-EEDA-4CDC-8D86-969C8D78F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71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589CD-98D5-4839-99E4-5A2730D54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1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11D14-06D7-4E7B-BBCE-5500DE8E1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41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C633E-659F-47CF-A5E9-4665382F3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2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0BB83-DAB2-46E8-8E58-A0563D568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3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1EA7E-1E5B-4655-B99A-0C3EB112C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5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2CFA8-4782-47E5-A22B-3F6C4137F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7782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7782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7782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7783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7783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295947FF-0A90-4AB9-B89A-5C2F55528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7F705D8-0C51-4CA5-B5DD-E5E0BF0B4CD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z="3400" b="1" smtClean="0"/>
              <a:t>KOMUNIKASI ORGANISASI</a:t>
            </a:r>
            <a:endParaRPr lang="en-US" sz="3400" b="1" smtClean="0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1576388" y="462915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92113" indent="-392113" defTabSz="1047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Program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Studi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Sistem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Informasi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Fakultas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Teknik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Ilmu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Komputer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Universitas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Komputer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Indonesia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Bandung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  <a:r>
              <a:rPr lang="id-ID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077" name="Picture 6" descr="Graphic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2708275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A1267AB-10AD-497F-BBD7-B8C812913A4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97200"/>
            <a:ext cx="8424862" cy="2019300"/>
          </a:xfrm>
        </p:spPr>
        <p:txBody>
          <a:bodyPr/>
          <a:lstStyle/>
          <a:p>
            <a:pPr eaLnBrk="1" hangingPunct="1"/>
            <a:r>
              <a:rPr lang="en-US" sz="3000" smtClean="0">
                <a:latin typeface="Tahoma" pitchFamily="34" charset="0"/>
              </a:rPr>
              <a:t> Importance of communication</a:t>
            </a:r>
          </a:p>
          <a:p>
            <a:pPr eaLnBrk="1" hangingPunct="1"/>
            <a:r>
              <a:rPr lang="en-US" sz="3000" smtClean="0">
                <a:latin typeface="Tahoma" pitchFamily="34" charset="0"/>
              </a:rPr>
              <a:t> The Communication process</a:t>
            </a:r>
          </a:p>
          <a:p>
            <a:pPr eaLnBrk="1" hangingPunct="1"/>
            <a:r>
              <a:rPr lang="en-US" sz="3000" smtClean="0">
                <a:latin typeface="Tahoma" pitchFamily="34" charset="0"/>
              </a:rPr>
              <a:t> Improving communication in organization</a:t>
            </a:r>
          </a:p>
        </p:txBody>
      </p:sp>
      <p:sp>
        <p:nvSpPr>
          <p:cNvPr id="410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71625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</a:rPr>
              <a:t>Tujuan Pengajaran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479E40B-513E-4AF4-881A-3F7175002A3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195513" y="1485900"/>
            <a:ext cx="3887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1">
                <a:latin typeface="Tahoma" pitchFamily="34" charset="0"/>
              </a:rPr>
              <a:t>Fungsi Komunikasi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2627313" y="2565400"/>
            <a:ext cx="4824412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ahoma" pitchFamily="34" charset="0"/>
              </a:rPr>
              <a:t> Kendali (</a:t>
            </a:r>
            <a:r>
              <a:rPr lang="en-US" sz="2800" i="1">
                <a:latin typeface="Tahoma" pitchFamily="34" charset="0"/>
              </a:rPr>
              <a:t>Control</a:t>
            </a:r>
            <a:r>
              <a:rPr lang="en-US" sz="2800">
                <a:latin typeface="Tahoma" pitchFamily="34" charset="0"/>
              </a:rPr>
              <a:t>)</a:t>
            </a:r>
          </a:p>
          <a:p>
            <a:pPr algn="l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ahoma" pitchFamily="34" charset="0"/>
              </a:rPr>
              <a:t> Motivasi</a:t>
            </a:r>
          </a:p>
          <a:p>
            <a:pPr algn="l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ahoma" pitchFamily="34" charset="0"/>
              </a:rPr>
              <a:t> Pengungkapan emosional</a:t>
            </a:r>
          </a:p>
          <a:p>
            <a:pPr algn="l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ahoma" pitchFamily="34" charset="0"/>
              </a:rPr>
              <a:t> Informasi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685A77A-B041-4F28-91A7-62F50182BA4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2700338" y="620713"/>
            <a:ext cx="38877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1">
                <a:latin typeface="Tahoma" pitchFamily="34" charset="0"/>
              </a:rPr>
              <a:t>Proses Komunikasi</a:t>
            </a:r>
          </a:p>
        </p:txBody>
      </p:sp>
      <p:grpSp>
        <p:nvGrpSpPr>
          <p:cNvPr id="6148" name="Group 32"/>
          <p:cNvGrpSpPr>
            <a:grpSpLocks/>
          </p:cNvGrpSpPr>
          <p:nvPr/>
        </p:nvGrpSpPr>
        <p:grpSpPr bwMode="auto">
          <a:xfrm>
            <a:off x="323850" y="1557338"/>
            <a:ext cx="8504238" cy="857250"/>
            <a:chOff x="154" y="1117"/>
            <a:chExt cx="5357" cy="540"/>
          </a:xfrm>
        </p:grpSpPr>
        <p:sp>
          <p:nvSpPr>
            <p:cNvPr id="6154" name="Text Box 5"/>
            <p:cNvSpPr txBox="1">
              <a:spLocks noChangeArrowheads="1"/>
            </p:cNvSpPr>
            <p:nvPr/>
          </p:nvSpPr>
          <p:spPr bwMode="auto">
            <a:xfrm>
              <a:off x="154" y="1137"/>
              <a:ext cx="731" cy="287"/>
            </a:xfrm>
            <a:prstGeom prst="rect">
              <a:avLst/>
            </a:prstGeom>
            <a:solidFill>
              <a:srgbClr val="CC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200">
                  <a:latin typeface="Tahoma" pitchFamily="34" charset="0"/>
                </a:rPr>
                <a:t>Sumber</a:t>
              </a:r>
            </a:p>
          </p:txBody>
        </p:sp>
        <p:sp>
          <p:nvSpPr>
            <p:cNvPr id="6155" name="Text Box 6"/>
            <p:cNvSpPr txBox="1">
              <a:spLocks noChangeArrowheads="1"/>
            </p:cNvSpPr>
            <p:nvPr/>
          </p:nvSpPr>
          <p:spPr bwMode="auto">
            <a:xfrm>
              <a:off x="1066" y="1133"/>
              <a:ext cx="1099" cy="287"/>
            </a:xfrm>
            <a:prstGeom prst="rect">
              <a:avLst/>
            </a:prstGeom>
            <a:solidFill>
              <a:srgbClr val="CC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200">
                  <a:latin typeface="Tahoma" pitchFamily="34" charset="0"/>
                </a:rPr>
                <a:t>Pengkodean</a:t>
              </a:r>
            </a:p>
          </p:txBody>
        </p:sp>
        <p:sp>
          <p:nvSpPr>
            <p:cNvPr id="6156" name="Text Box 7"/>
            <p:cNvSpPr txBox="1">
              <a:spLocks noChangeArrowheads="1"/>
            </p:cNvSpPr>
            <p:nvPr/>
          </p:nvSpPr>
          <p:spPr bwMode="auto">
            <a:xfrm>
              <a:off x="2348" y="1125"/>
              <a:ext cx="724" cy="287"/>
            </a:xfrm>
            <a:prstGeom prst="rect">
              <a:avLst/>
            </a:prstGeom>
            <a:solidFill>
              <a:srgbClr val="CC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200">
                  <a:latin typeface="Tahoma" pitchFamily="34" charset="0"/>
                </a:rPr>
                <a:t>Saluran</a:t>
              </a:r>
            </a:p>
          </p:txBody>
        </p:sp>
        <p:sp>
          <p:nvSpPr>
            <p:cNvPr id="6157" name="Text Box 8"/>
            <p:cNvSpPr txBox="1">
              <a:spLocks noChangeArrowheads="1"/>
            </p:cNvSpPr>
            <p:nvPr/>
          </p:nvSpPr>
          <p:spPr bwMode="auto">
            <a:xfrm>
              <a:off x="3263" y="1125"/>
              <a:ext cx="1176" cy="287"/>
            </a:xfrm>
            <a:prstGeom prst="rect">
              <a:avLst/>
            </a:prstGeom>
            <a:solidFill>
              <a:srgbClr val="CC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200">
                  <a:latin typeface="Tahoma" pitchFamily="34" charset="0"/>
                </a:rPr>
                <a:t>Pendekodean</a:t>
              </a:r>
            </a:p>
          </p:txBody>
        </p:sp>
        <p:sp>
          <p:nvSpPr>
            <p:cNvPr id="6158" name="Text Box 9"/>
            <p:cNvSpPr txBox="1">
              <a:spLocks noChangeArrowheads="1"/>
            </p:cNvSpPr>
            <p:nvPr/>
          </p:nvSpPr>
          <p:spPr bwMode="auto">
            <a:xfrm>
              <a:off x="4620" y="1117"/>
              <a:ext cx="891" cy="287"/>
            </a:xfrm>
            <a:prstGeom prst="rect">
              <a:avLst/>
            </a:prstGeom>
            <a:solidFill>
              <a:srgbClr val="CC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200">
                  <a:latin typeface="Tahoma" pitchFamily="34" charset="0"/>
                </a:rPr>
                <a:t>Penerima</a:t>
              </a:r>
            </a:p>
          </p:txBody>
        </p:sp>
        <p:sp>
          <p:nvSpPr>
            <p:cNvPr id="6159" name="Line 14"/>
            <p:cNvSpPr>
              <a:spLocks noChangeShapeType="1"/>
            </p:cNvSpPr>
            <p:nvPr/>
          </p:nvSpPr>
          <p:spPr bwMode="auto">
            <a:xfrm>
              <a:off x="880" y="1281"/>
              <a:ext cx="1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5"/>
            <p:cNvSpPr>
              <a:spLocks noChangeShapeType="1"/>
            </p:cNvSpPr>
            <p:nvPr/>
          </p:nvSpPr>
          <p:spPr bwMode="auto">
            <a:xfrm>
              <a:off x="2163" y="1281"/>
              <a:ext cx="1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6"/>
            <p:cNvSpPr>
              <a:spLocks noChangeShapeType="1"/>
            </p:cNvSpPr>
            <p:nvPr/>
          </p:nvSpPr>
          <p:spPr bwMode="auto">
            <a:xfrm>
              <a:off x="3073" y="1277"/>
              <a:ext cx="1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7"/>
            <p:cNvSpPr>
              <a:spLocks noChangeShapeType="1"/>
            </p:cNvSpPr>
            <p:nvPr/>
          </p:nvSpPr>
          <p:spPr bwMode="auto">
            <a:xfrm>
              <a:off x="4430" y="1273"/>
              <a:ext cx="1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63" name="Group 25"/>
            <p:cNvGrpSpPr>
              <a:grpSpLocks/>
            </p:cNvGrpSpPr>
            <p:nvPr/>
          </p:nvGrpSpPr>
          <p:grpSpPr bwMode="auto">
            <a:xfrm>
              <a:off x="476" y="1402"/>
              <a:ext cx="4586" cy="255"/>
              <a:chOff x="476" y="1835"/>
              <a:chExt cx="4586" cy="255"/>
            </a:xfrm>
          </p:grpSpPr>
          <p:sp>
            <p:nvSpPr>
              <p:cNvPr id="6164" name="Line 18"/>
              <p:cNvSpPr>
                <a:spLocks noChangeShapeType="1"/>
              </p:cNvSpPr>
              <p:nvPr/>
            </p:nvSpPr>
            <p:spPr bwMode="auto">
              <a:xfrm>
                <a:off x="5057" y="1835"/>
                <a:ext cx="0" cy="2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" name="Line 21"/>
              <p:cNvSpPr>
                <a:spLocks noChangeShapeType="1"/>
              </p:cNvSpPr>
              <p:nvPr/>
            </p:nvSpPr>
            <p:spPr bwMode="auto">
              <a:xfrm>
                <a:off x="476" y="1863"/>
                <a:ext cx="0" cy="22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" name="Line 23"/>
              <p:cNvSpPr>
                <a:spLocks noChangeShapeType="1"/>
              </p:cNvSpPr>
              <p:nvPr/>
            </p:nvSpPr>
            <p:spPr bwMode="auto">
              <a:xfrm flipH="1">
                <a:off x="476" y="2081"/>
                <a:ext cx="458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49" name="Text Box 27"/>
          <p:cNvSpPr txBox="1">
            <a:spLocks noChangeArrowheads="1"/>
          </p:cNvSpPr>
          <p:nvPr/>
        </p:nvSpPr>
        <p:spPr bwMode="auto">
          <a:xfrm>
            <a:off x="179388" y="2981325"/>
            <a:ext cx="8280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200" b="1">
                <a:latin typeface="Tahoma" pitchFamily="34" charset="0"/>
              </a:rPr>
              <a:t>Pengkodean</a:t>
            </a:r>
            <a:r>
              <a:rPr lang="en-US" sz="2200">
                <a:latin typeface="Tahoma" pitchFamily="34" charset="0"/>
              </a:rPr>
              <a:t> : mengubah suatu pesan komunikasi menjadi bentuk simbol</a:t>
            </a:r>
          </a:p>
        </p:txBody>
      </p:sp>
      <p:sp>
        <p:nvSpPr>
          <p:cNvPr id="6150" name="Text Box 28"/>
          <p:cNvSpPr txBox="1">
            <a:spLocks noChangeArrowheads="1"/>
          </p:cNvSpPr>
          <p:nvPr/>
        </p:nvSpPr>
        <p:spPr bwMode="auto">
          <a:xfrm>
            <a:off x="179388" y="3805238"/>
            <a:ext cx="8280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200" b="1">
                <a:latin typeface="Tahoma" pitchFamily="34" charset="0"/>
              </a:rPr>
              <a:t>Pesan</a:t>
            </a:r>
            <a:r>
              <a:rPr lang="en-US" sz="2200">
                <a:latin typeface="Tahoma" pitchFamily="34" charset="0"/>
              </a:rPr>
              <a:t> : apa yang dikomunikasikan</a:t>
            </a:r>
          </a:p>
        </p:txBody>
      </p:sp>
      <p:sp>
        <p:nvSpPr>
          <p:cNvPr id="6151" name="Text Box 29"/>
          <p:cNvSpPr txBox="1">
            <a:spLocks noChangeArrowheads="1"/>
          </p:cNvSpPr>
          <p:nvPr/>
        </p:nvSpPr>
        <p:spPr bwMode="auto">
          <a:xfrm>
            <a:off x="179388" y="4349750"/>
            <a:ext cx="8280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200" b="1">
                <a:latin typeface="Tahoma" pitchFamily="34" charset="0"/>
              </a:rPr>
              <a:t>Saluran</a:t>
            </a:r>
            <a:r>
              <a:rPr lang="en-US" sz="2200">
                <a:latin typeface="Tahoma" pitchFamily="34" charset="0"/>
              </a:rPr>
              <a:t> : lewat medium mana suatu pesan komunikasi berjalan</a:t>
            </a:r>
          </a:p>
        </p:txBody>
      </p:sp>
      <p:sp>
        <p:nvSpPr>
          <p:cNvPr id="6152" name="Text Box 30"/>
          <p:cNvSpPr txBox="1">
            <a:spLocks noChangeArrowheads="1"/>
          </p:cNvSpPr>
          <p:nvPr/>
        </p:nvSpPr>
        <p:spPr bwMode="auto">
          <a:xfrm>
            <a:off x="179388" y="4926013"/>
            <a:ext cx="8280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200" b="1">
                <a:latin typeface="Tahoma" pitchFamily="34" charset="0"/>
              </a:rPr>
              <a:t>Pendekodean</a:t>
            </a:r>
            <a:r>
              <a:rPr lang="en-US" sz="2200">
                <a:latin typeface="Tahoma" pitchFamily="34" charset="0"/>
              </a:rPr>
              <a:t> : penerjamahan-ulang pesan komunikasi seorang pengirim</a:t>
            </a:r>
          </a:p>
        </p:txBody>
      </p:sp>
      <p:sp>
        <p:nvSpPr>
          <p:cNvPr id="6153" name="Text Box 31"/>
          <p:cNvSpPr txBox="1">
            <a:spLocks noChangeArrowheads="1"/>
          </p:cNvSpPr>
          <p:nvPr/>
        </p:nvSpPr>
        <p:spPr bwMode="auto">
          <a:xfrm>
            <a:off x="179388" y="5762625"/>
            <a:ext cx="89995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200" b="1">
                <a:latin typeface="Tahoma" pitchFamily="34" charset="0"/>
              </a:rPr>
              <a:t>Kegelisahan Komunikasi </a:t>
            </a:r>
            <a:r>
              <a:rPr lang="en-US" sz="2200">
                <a:latin typeface="Tahoma" pitchFamily="34" charset="0"/>
              </a:rPr>
              <a:t>: ketegangan dan kecemasan yang tidak pada tempatnya dalam komunikasi lisan, tulisan atau keduanya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46BC6F-D6FF-4A9F-A5D9-FE0AA6DE4C7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576263" y="476250"/>
            <a:ext cx="53641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200" b="1">
                <a:latin typeface="Tahoma" pitchFamily="34" charset="0"/>
              </a:rPr>
              <a:t>Hal-hal mendasar dalam komunikasi</a:t>
            </a:r>
            <a:endParaRPr lang="en-US" sz="2200">
              <a:latin typeface="Tahoma" pitchFamily="34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468313" y="1268413"/>
            <a:ext cx="53641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200" b="1">
                <a:latin typeface="Tahoma" pitchFamily="34" charset="0"/>
              </a:rPr>
              <a:t>1.   Arah komunikasi</a:t>
            </a:r>
            <a:endParaRPr lang="en-US" sz="2200">
              <a:latin typeface="Tahoma" pitchFamily="34" charset="0"/>
            </a:endParaRP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1042988" y="1916113"/>
            <a:ext cx="7921625" cy="294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200">
                <a:latin typeface="Tahoma" pitchFamily="34" charset="0"/>
              </a:rPr>
              <a:t>Komunikasi dapat mengalir secara vertikal atau lateral.</a:t>
            </a:r>
          </a:p>
          <a:p>
            <a:pPr algn="l">
              <a:spcBef>
                <a:spcPct val="50000"/>
              </a:spcBef>
            </a:pPr>
            <a:r>
              <a:rPr lang="en-US" sz="2200">
                <a:latin typeface="Tahoma" pitchFamily="34" charset="0"/>
              </a:rPr>
              <a:t>Dimensi vertikal dibagi menjadi :</a:t>
            </a:r>
          </a:p>
          <a:p>
            <a:pPr algn="l">
              <a:spcBef>
                <a:spcPct val="50000"/>
              </a:spcBef>
              <a:buFontTx/>
              <a:buAutoNum type="alphaLcPeriod"/>
            </a:pPr>
            <a:r>
              <a:rPr lang="en-US" sz="2200">
                <a:latin typeface="Tahoma" pitchFamily="34" charset="0"/>
              </a:rPr>
              <a:t>Ke bawah;  komunikasi yang mengalir dari satu tingkat dalam suatu kelompok atau organisasi ke suatu tingkat yang lebih bawah </a:t>
            </a:r>
          </a:p>
          <a:p>
            <a:pPr algn="l">
              <a:spcBef>
                <a:spcPct val="50000"/>
              </a:spcBef>
              <a:buFontTx/>
              <a:buAutoNum type="alphaLcPeriod"/>
            </a:pPr>
            <a:r>
              <a:rPr lang="en-US" sz="2200">
                <a:latin typeface="Tahoma" pitchFamily="34" charset="0"/>
              </a:rPr>
              <a:t>Ke atas;  komunikasi yang mengalir ke suatu tingkat yang lebih tinggi dalam kelompok organisasi</a:t>
            </a: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1017588" y="5029200"/>
            <a:ext cx="794702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>
                <a:latin typeface="Tahoma" pitchFamily="34" charset="0"/>
              </a:rPr>
              <a:t>Lateral, komunikasi terjadi diantara anggota kelompok kerja yang sama, pada tingkat yang sama, diantara manajer pada tingkat yang sama, atau diantara setiap personil yang yang secara horizontal ekuivalen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AE0F3E5-6604-4D20-821E-65916BF851D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52413" y="188913"/>
            <a:ext cx="53641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200" b="1">
                <a:latin typeface="Tahoma" pitchFamily="34" charset="0"/>
              </a:rPr>
              <a:t>2.   Jaringan formal dan informal</a:t>
            </a:r>
            <a:endParaRPr lang="en-US" sz="2200">
              <a:latin typeface="Tahoma" pitchFamily="34" charset="0"/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684213" y="723900"/>
            <a:ext cx="7921625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 i="1">
                <a:latin typeface="Tahoma" pitchFamily="34" charset="0"/>
              </a:rPr>
              <a:t>Jaringan formal </a:t>
            </a:r>
            <a:r>
              <a:rPr lang="en-US" sz="2200">
                <a:latin typeface="Tahoma" pitchFamily="34" charset="0"/>
              </a:rPr>
              <a:t>: komunikasi yang bertalian dengan tugas mengikuti rantai wewenang</a:t>
            </a:r>
          </a:p>
          <a:p>
            <a:pPr algn="just">
              <a:spcBef>
                <a:spcPct val="50000"/>
              </a:spcBef>
            </a:pPr>
            <a:r>
              <a:rPr lang="en-US" sz="2200" i="1">
                <a:latin typeface="Tahoma" pitchFamily="34" charset="0"/>
              </a:rPr>
              <a:t>Jaringan informal </a:t>
            </a:r>
            <a:r>
              <a:rPr lang="en-US" sz="2200">
                <a:latin typeface="Tahoma" pitchFamily="34" charset="0"/>
              </a:rPr>
              <a:t>: selentingan komunikasi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222250" y="2205038"/>
            <a:ext cx="84963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 b="1">
                <a:latin typeface="Tahoma" pitchFamily="34" charset="0"/>
              </a:rPr>
              <a:t>3.  Komunikasi non verbal </a:t>
            </a:r>
            <a:r>
              <a:rPr lang="en-US" sz="2200">
                <a:latin typeface="Tahoma" pitchFamily="34" charset="0"/>
              </a:rPr>
              <a:t>: pesan yang dihantar lewat gerakan tubuh, intonasi atau tekanan pada kata-kata, air muka dan jarak fisik antara pengirim dan penerima</a:t>
            </a:r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252413" y="3500438"/>
            <a:ext cx="84963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200" b="1">
                <a:latin typeface="Tahoma" pitchFamily="34" charset="0"/>
              </a:rPr>
              <a:t>4.   Pilihan saluran komunikasi</a:t>
            </a:r>
            <a:endParaRPr lang="en-US" sz="2200">
              <a:latin typeface="Tahoma" pitchFamily="34" charset="0"/>
            </a:endParaRPr>
          </a:p>
        </p:txBody>
      </p:sp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684213" y="4005263"/>
            <a:ext cx="81978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200" i="1">
                <a:latin typeface="Tahoma" pitchFamily="34" charset="0"/>
              </a:rPr>
              <a:t>Kekayaan saluran</a:t>
            </a:r>
            <a:r>
              <a:rPr lang="en-US" sz="2200">
                <a:latin typeface="Tahoma" pitchFamily="34" charset="0"/>
              </a:rPr>
              <a:t> : banyaknya informasi yang dapat diteruskan selama suatu episode k</a:t>
            </a:r>
            <a:r>
              <a:rPr lang="id-ID" sz="2200">
                <a:latin typeface="Tahoma" pitchFamily="34" charset="0"/>
              </a:rPr>
              <a:t>o</a:t>
            </a:r>
            <a:r>
              <a:rPr lang="en-US" sz="2200">
                <a:latin typeface="Tahoma" pitchFamily="34" charset="0"/>
              </a:rPr>
              <a:t>munikasi</a:t>
            </a:r>
          </a:p>
          <a:p>
            <a:pPr algn="just">
              <a:spcBef>
                <a:spcPct val="50000"/>
              </a:spcBef>
            </a:pPr>
            <a:r>
              <a:rPr lang="en-US" sz="2200">
                <a:latin typeface="Tahoma" pitchFamily="34" charset="0"/>
              </a:rPr>
              <a:t>Ada beberapa yang kaya dalam kemampuan untuk :</a:t>
            </a:r>
          </a:p>
          <a:p>
            <a:pPr algn="just">
              <a:spcBef>
                <a:spcPct val="20000"/>
              </a:spcBef>
              <a:buFontTx/>
              <a:buAutoNum type="alphaLcPeriod"/>
            </a:pPr>
            <a:r>
              <a:rPr lang="en-US" sz="2200">
                <a:latin typeface="Tahoma" pitchFamily="34" charset="0"/>
              </a:rPr>
              <a:t>  Menangani isyarat berganda secara serentak</a:t>
            </a:r>
          </a:p>
          <a:p>
            <a:pPr algn="just">
              <a:spcBef>
                <a:spcPct val="20000"/>
              </a:spcBef>
              <a:buFontTx/>
              <a:buAutoNum type="alphaLcPeriod"/>
            </a:pPr>
            <a:r>
              <a:rPr lang="en-US" sz="2200">
                <a:latin typeface="Tahoma" pitchFamily="34" charset="0"/>
              </a:rPr>
              <a:t>  Memudahkan umpan balik yang cepat</a:t>
            </a:r>
          </a:p>
          <a:p>
            <a:pPr algn="just">
              <a:spcBef>
                <a:spcPct val="20000"/>
              </a:spcBef>
              <a:buFontTx/>
              <a:buAutoNum type="alphaLcPeriod"/>
            </a:pPr>
            <a:r>
              <a:rPr lang="en-US" sz="2200">
                <a:latin typeface="Tahoma" pitchFamily="34" charset="0"/>
              </a:rPr>
              <a:t>  Sangat pribadi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2D22E2B-77A0-4DE4-A4C5-987577BD8D2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23850" y="804863"/>
            <a:ext cx="53641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200" b="1">
                <a:latin typeface="Tahoma" pitchFamily="34" charset="0"/>
              </a:rPr>
              <a:t>5.   Penghalang komunikasi efektif</a:t>
            </a:r>
            <a:endParaRPr lang="en-US" sz="2200">
              <a:latin typeface="Tahoma" pitchFamily="34" charset="0"/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898525" y="1452563"/>
            <a:ext cx="7921625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  <a:buFont typeface="Wingdings" pitchFamily="2" charset="2"/>
              <a:buChar char=""/>
            </a:pPr>
            <a:r>
              <a:rPr lang="en-US" sz="2200">
                <a:latin typeface="Tahoma" pitchFamily="34" charset="0"/>
              </a:rPr>
              <a:t>Penyaringan : manipulasi informasi yang dilakukan seorang pengirim dengan maksud agar informasi itu akan tampak lebih menguntungkan di mata penerima.                    Penentu utama dari penyaringan: banyaknya tingkat dalam suatu struktur organisasi.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"/>
            </a:pPr>
            <a:r>
              <a:rPr lang="en-US" sz="2200">
                <a:latin typeface="Tahoma" pitchFamily="34" charset="0"/>
              </a:rPr>
              <a:t>Persepsi selektif muncul karena penerima dalam proses k</a:t>
            </a:r>
            <a:r>
              <a:rPr lang="id-ID" sz="2200">
                <a:latin typeface="Tahoma" pitchFamily="34" charset="0"/>
              </a:rPr>
              <a:t>om</a:t>
            </a:r>
            <a:r>
              <a:rPr lang="en-US" sz="2200">
                <a:latin typeface="Tahoma" pitchFamily="34" charset="0"/>
              </a:rPr>
              <a:t>unikasi secara selektif melihat dan mendengar berdasarkan kebutuhan, motivasi, pengalaman, latar belakang, dan karakteristik pribadi mereka yang lain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"/>
            </a:pPr>
            <a:r>
              <a:rPr lang="en-US" sz="2200">
                <a:latin typeface="Tahoma" pitchFamily="34" charset="0"/>
              </a:rPr>
              <a:t>Emosi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"/>
            </a:pPr>
            <a:r>
              <a:rPr lang="en-US" sz="2200">
                <a:latin typeface="Tahoma" pitchFamily="34" charset="0"/>
              </a:rPr>
              <a:t>Bahasa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5B45076-4430-4AC0-B7C9-302FD2511C5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96875" y="692150"/>
            <a:ext cx="84963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200" b="1">
                <a:latin typeface="Tahoma" pitchFamily="34" charset="0"/>
              </a:rPr>
              <a:t>6.   Faktor-faktor yang berkaitan dengan efektifitas komunikasi dalam beberapa perusahaan berdasarkan hasil riset :</a:t>
            </a:r>
            <a:endParaRPr lang="en-US" sz="2200">
              <a:latin typeface="Tahoma" pitchFamily="34" charset="0"/>
            </a:endParaRP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898525" y="1916113"/>
            <a:ext cx="7921625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  <a:buFont typeface="Wingdings" pitchFamily="2" charset="2"/>
              <a:buAutoNum type="alphaLcPeriod"/>
            </a:pPr>
            <a:r>
              <a:rPr lang="en-US" sz="2200">
                <a:latin typeface="Tahoma" pitchFamily="34" charset="0"/>
              </a:rPr>
              <a:t>Dirut harus menyadari pentingnya komunikasi</a:t>
            </a:r>
          </a:p>
          <a:p>
            <a:pPr algn="l">
              <a:spcBef>
                <a:spcPct val="50000"/>
              </a:spcBef>
              <a:buFont typeface="Wingdings" pitchFamily="2" charset="2"/>
              <a:buAutoNum type="alphaLcPeriod"/>
            </a:pPr>
            <a:r>
              <a:rPr lang="en-US" sz="2200">
                <a:latin typeface="Tahoma" pitchFamily="34" charset="0"/>
              </a:rPr>
              <a:t>Para manajer memadankan tindakan dan ucapan</a:t>
            </a:r>
          </a:p>
          <a:p>
            <a:pPr algn="l">
              <a:spcBef>
                <a:spcPct val="50000"/>
              </a:spcBef>
              <a:buFont typeface="Wingdings" pitchFamily="2" charset="2"/>
              <a:buAutoNum type="alphaLcPeriod"/>
            </a:pPr>
            <a:r>
              <a:rPr lang="en-US" sz="2200">
                <a:latin typeface="Tahoma" pitchFamily="34" charset="0"/>
              </a:rPr>
              <a:t>Komitmen pada komunikasi dua arah</a:t>
            </a:r>
          </a:p>
          <a:p>
            <a:pPr algn="l">
              <a:spcBef>
                <a:spcPct val="50000"/>
              </a:spcBef>
              <a:buFont typeface="Wingdings" pitchFamily="2" charset="2"/>
              <a:buAutoNum type="alphaLcPeriod"/>
            </a:pPr>
            <a:r>
              <a:rPr lang="en-US" sz="2200">
                <a:latin typeface="Tahoma" pitchFamily="34" charset="0"/>
              </a:rPr>
              <a:t>Penekanan pada komunikasi tatap muka</a:t>
            </a:r>
          </a:p>
          <a:p>
            <a:pPr algn="l">
              <a:spcBef>
                <a:spcPct val="50000"/>
              </a:spcBef>
              <a:buFont typeface="Wingdings" pitchFamily="2" charset="2"/>
              <a:buAutoNum type="alphaLcPeriod"/>
            </a:pPr>
            <a:r>
              <a:rPr lang="en-US" sz="2200">
                <a:latin typeface="Tahoma" pitchFamily="34" charset="0"/>
              </a:rPr>
              <a:t>Tanggung jawab bersama untuk komunikasi karyawan</a:t>
            </a:r>
          </a:p>
          <a:p>
            <a:pPr algn="l">
              <a:spcBef>
                <a:spcPct val="50000"/>
              </a:spcBef>
              <a:buFont typeface="Wingdings" pitchFamily="2" charset="2"/>
              <a:buAutoNum type="alphaLcPeriod"/>
            </a:pPr>
            <a:r>
              <a:rPr lang="en-US" sz="2200">
                <a:latin typeface="Tahoma" pitchFamily="34" charset="0"/>
              </a:rPr>
              <a:t>Kena</a:t>
            </a:r>
            <a:r>
              <a:rPr lang="id-ID" sz="2200">
                <a:latin typeface="Tahoma" pitchFamily="34" charset="0"/>
              </a:rPr>
              <a:t>n</a:t>
            </a:r>
            <a:r>
              <a:rPr lang="en-US" sz="2200">
                <a:latin typeface="Tahoma" pitchFamily="34" charset="0"/>
              </a:rPr>
              <a:t>gan berita buruk</a:t>
            </a:r>
          </a:p>
          <a:p>
            <a:pPr algn="l">
              <a:spcBef>
                <a:spcPct val="50000"/>
              </a:spcBef>
              <a:buFont typeface="Wingdings" pitchFamily="2" charset="2"/>
              <a:buAutoNum type="alphaLcPeriod"/>
            </a:pPr>
            <a:r>
              <a:rPr lang="en-US" sz="2200">
                <a:latin typeface="Tahoma" pitchFamily="34" charset="0"/>
              </a:rPr>
              <a:t>Pesan dibentuk untuk audiens yang dimaksudkan </a:t>
            </a:r>
          </a:p>
          <a:p>
            <a:pPr algn="l">
              <a:spcBef>
                <a:spcPct val="50000"/>
              </a:spcBef>
              <a:buFont typeface="Wingdings" pitchFamily="2" charset="2"/>
              <a:buAutoNum type="alphaLcPeriod"/>
            </a:pPr>
            <a:r>
              <a:rPr lang="en-US" sz="2200">
                <a:latin typeface="Tahoma" pitchFamily="34" charset="0"/>
              </a:rPr>
              <a:t>Perlakuan komunikasi sebagai suatu proses berkelanjutan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63328D6-99FA-4DFA-8A7C-746D19DF9AB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684213" y="1412875"/>
            <a:ext cx="662463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200" b="1">
                <a:latin typeface="Tahoma" pitchFamily="34" charset="0"/>
              </a:rPr>
              <a:t>7.   Isu-isu terba</a:t>
            </a:r>
            <a:r>
              <a:rPr lang="id-ID" sz="2200" b="1">
                <a:latin typeface="Tahoma" pitchFamily="34" charset="0"/>
              </a:rPr>
              <a:t>r</a:t>
            </a:r>
            <a:r>
              <a:rPr lang="en-US" sz="2200" b="1">
                <a:latin typeface="Tahoma" pitchFamily="34" charset="0"/>
              </a:rPr>
              <a:t>u dalam komunikasi</a:t>
            </a:r>
            <a:endParaRPr lang="en-US" sz="2200">
              <a:latin typeface="Tahoma" pitchFamily="34" charset="0"/>
            </a:endParaRP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042988" y="2060575"/>
            <a:ext cx="7058025" cy="294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  <a:buFont typeface="Wingdings" pitchFamily="2" charset="2"/>
              <a:buChar char=""/>
            </a:pPr>
            <a:r>
              <a:rPr lang="en-US" sz="2200">
                <a:latin typeface="Tahoma" pitchFamily="34" charset="0"/>
              </a:rPr>
              <a:t>Penghalang komunikasi antara pria dan wanita.                                                                                        Pria menggunakan pembicaraan untuk menekankan status, sedangkan wanita menggunakannya untuk menciptakan hubungan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"/>
            </a:pPr>
            <a:r>
              <a:rPr lang="en-US" sz="2200">
                <a:latin typeface="Tahoma" pitchFamily="34" charset="0"/>
              </a:rPr>
              <a:t>Komunikasi yang “benar secara politis”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"/>
            </a:pPr>
            <a:r>
              <a:rPr lang="en-US" sz="2200">
                <a:latin typeface="Tahoma" pitchFamily="34" charset="0"/>
              </a:rPr>
              <a:t>Komunikasi silang budaya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"/>
            </a:pPr>
            <a:r>
              <a:rPr lang="en-US" sz="2200">
                <a:latin typeface="Tahoma" pitchFamily="34" charset="0"/>
              </a:rPr>
              <a:t>Komunikasi elektronik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363</TotalTime>
  <Words>468</Words>
  <Application>Microsoft Office PowerPoint</Application>
  <PresentationFormat>On-screen Show (4:3)</PresentationFormat>
  <Paragraphs>80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Watermark</vt:lpstr>
      <vt:lpstr>KOMUNIKASI ORGANISASI</vt:lpstr>
      <vt:lpstr>Tujuan Pengajaran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Teori Motivasi: Content        Theories</dc:title>
  <dc:creator>Aditya Salya</dc:creator>
  <cp:lastModifiedBy>Phantom Assassin</cp:lastModifiedBy>
  <cp:revision>89</cp:revision>
  <dcterms:created xsi:type="dcterms:W3CDTF">2004-06-10T07:19:11Z</dcterms:created>
  <dcterms:modified xsi:type="dcterms:W3CDTF">2013-03-21T01:21:44Z</dcterms:modified>
</cp:coreProperties>
</file>