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20"/>
  </p:notesMasterIdLst>
  <p:sldIdLst>
    <p:sldId id="275" r:id="rId2"/>
    <p:sldId id="265" r:id="rId3"/>
    <p:sldId id="256" r:id="rId4"/>
    <p:sldId id="270" r:id="rId5"/>
    <p:sldId id="271" r:id="rId6"/>
    <p:sldId id="266" r:id="rId7"/>
    <p:sldId id="267" r:id="rId8"/>
    <p:sldId id="268" r:id="rId9"/>
    <p:sldId id="269" r:id="rId10"/>
    <p:sldId id="273" r:id="rId11"/>
    <p:sldId id="257" r:id="rId12"/>
    <p:sldId id="274" r:id="rId13"/>
    <p:sldId id="258" r:id="rId14"/>
    <p:sldId id="259" r:id="rId15"/>
    <p:sldId id="260" r:id="rId16"/>
    <p:sldId id="261" r:id="rId17"/>
    <p:sldId id="262" r:id="rId18"/>
    <p:sldId id="26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CC00"/>
    <a:srgbClr val="FF9900"/>
    <a:srgbClr val="0000FF"/>
    <a:srgbClr val="009900"/>
    <a:srgbClr val="66FF33"/>
    <a:srgbClr val="FF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8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BA77B8-BBBE-4E50-9C77-60683DFD39EE}" type="datetimeFigureOut">
              <a:rPr lang="en-US" smtClean="0"/>
              <a:t>3/21/2013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8886A-C752-4A0C-A72D-A0E6D00793DA}" type="slidenum">
              <a:rPr lang="en-US" smtClean="0"/>
              <a:t>‹#›</a:t>
            </a:fld>
            <a:endParaRPr lang="en-US"/>
          </a:p>
        </p:txBody>
      </p:sp>
    </p:spTree>
    <p:extLst>
      <p:ext uri="{BB962C8B-B14F-4D97-AF65-F5344CB8AC3E}">
        <p14:creationId xmlns:p14="http://schemas.microsoft.com/office/powerpoint/2010/main" val="3881235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a:t>
            </a:fld>
            <a:endParaRPr lang="en-US"/>
          </a:p>
        </p:txBody>
      </p:sp>
    </p:spTree>
    <p:extLst>
      <p:ext uri="{BB962C8B-B14F-4D97-AF65-F5344CB8AC3E}">
        <p14:creationId xmlns:p14="http://schemas.microsoft.com/office/powerpoint/2010/main" val="780072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10</a:t>
            </a:fld>
            <a:endParaRPr lang="en-US"/>
          </a:p>
        </p:txBody>
      </p:sp>
    </p:spTree>
    <p:extLst>
      <p:ext uri="{BB962C8B-B14F-4D97-AF65-F5344CB8AC3E}">
        <p14:creationId xmlns:p14="http://schemas.microsoft.com/office/powerpoint/2010/main" val="3120206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11</a:t>
            </a:fld>
            <a:endParaRPr lang="en-US"/>
          </a:p>
        </p:txBody>
      </p:sp>
    </p:spTree>
    <p:extLst>
      <p:ext uri="{BB962C8B-B14F-4D97-AF65-F5344CB8AC3E}">
        <p14:creationId xmlns:p14="http://schemas.microsoft.com/office/powerpoint/2010/main" val="1524480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12</a:t>
            </a:fld>
            <a:endParaRPr lang="en-US"/>
          </a:p>
        </p:txBody>
      </p:sp>
    </p:spTree>
    <p:extLst>
      <p:ext uri="{BB962C8B-B14F-4D97-AF65-F5344CB8AC3E}">
        <p14:creationId xmlns:p14="http://schemas.microsoft.com/office/powerpoint/2010/main" val="3433045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13</a:t>
            </a:fld>
            <a:endParaRPr lang="en-US"/>
          </a:p>
        </p:txBody>
      </p:sp>
    </p:spTree>
    <p:extLst>
      <p:ext uri="{BB962C8B-B14F-4D97-AF65-F5344CB8AC3E}">
        <p14:creationId xmlns:p14="http://schemas.microsoft.com/office/powerpoint/2010/main" val="2810440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14</a:t>
            </a:fld>
            <a:endParaRPr lang="en-US"/>
          </a:p>
        </p:txBody>
      </p:sp>
    </p:spTree>
    <p:extLst>
      <p:ext uri="{BB962C8B-B14F-4D97-AF65-F5344CB8AC3E}">
        <p14:creationId xmlns:p14="http://schemas.microsoft.com/office/powerpoint/2010/main" val="2228479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15</a:t>
            </a:fld>
            <a:endParaRPr lang="en-US"/>
          </a:p>
        </p:txBody>
      </p:sp>
    </p:spTree>
    <p:extLst>
      <p:ext uri="{BB962C8B-B14F-4D97-AF65-F5344CB8AC3E}">
        <p14:creationId xmlns:p14="http://schemas.microsoft.com/office/powerpoint/2010/main" val="2085795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16</a:t>
            </a:fld>
            <a:endParaRPr lang="en-US"/>
          </a:p>
        </p:txBody>
      </p:sp>
    </p:spTree>
    <p:extLst>
      <p:ext uri="{BB962C8B-B14F-4D97-AF65-F5344CB8AC3E}">
        <p14:creationId xmlns:p14="http://schemas.microsoft.com/office/powerpoint/2010/main" val="3059637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17</a:t>
            </a:fld>
            <a:endParaRPr lang="en-US"/>
          </a:p>
        </p:txBody>
      </p:sp>
    </p:spTree>
    <p:extLst>
      <p:ext uri="{BB962C8B-B14F-4D97-AF65-F5344CB8AC3E}">
        <p14:creationId xmlns:p14="http://schemas.microsoft.com/office/powerpoint/2010/main" val="979304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18</a:t>
            </a:fld>
            <a:endParaRPr lang="en-US"/>
          </a:p>
        </p:txBody>
      </p:sp>
    </p:spTree>
    <p:extLst>
      <p:ext uri="{BB962C8B-B14F-4D97-AF65-F5344CB8AC3E}">
        <p14:creationId xmlns:p14="http://schemas.microsoft.com/office/powerpoint/2010/main" val="1182050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2</a:t>
            </a:fld>
            <a:endParaRPr lang="en-US"/>
          </a:p>
        </p:txBody>
      </p:sp>
    </p:spTree>
    <p:extLst>
      <p:ext uri="{BB962C8B-B14F-4D97-AF65-F5344CB8AC3E}">
        <p14:creationId xmlns:p14="http://schemas.microsoft.com/office/powerpoint/2010/main" val="660538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3</a:t>
            </a:fld>
            <a:endParaRPr lang="en-US"/>
          </a:p>
        </p:txBody>
      </p:sp>
    </p:spTree>
    <p:extLst>
      <p:ext uri="{BB962C8B-B14F-4D97-AF65-F5344CB8AC3E}">
        <p14:creationId xmlns:p14="http://schemas.microsoft.com/office/powerpoint/2010/main" val="2410752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4</a:t>
            </a:fld>
            <a:endParaRPr lang="en-US"/>
          </a:p>
        </p:txBody>
      </p:sp>
    </p:spTree>
    <p:extLst>
      <p:ext uri="{BB962C8B-B14F-4D97-AF65-F5344CB8AC3E}">
        <p14:creationId xmlns:p14="http://schemas.microsoft.com/office/powerpoint/2010/main" val="2358400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5</a:t>
            </a:fld>
            <a:endParaRPr lang="en-US"/>
          </a:p>
        </p:txBody>
      </p:sp>
    </p:spTree>
    <p:extLst>
      <p:ext uri="{BB962C8B-B14F-4D97-AF65-F5344CB8AC3E}">
        <p14:creationId xmlns:p14="http://schemas.microsoft.com/office/powerpoint/2010/main" val="4123096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6</a:t>
            </a:fld>
            <a:endParaRPr lang="en-US"/>
          </a:p>
        </p:txBody>
      </p:sp>
    </p:spTree>
    <p:extLst>
      <p:ext uri="{BB962C8B-B14F-4D97-AF65-F5344CB8AC3E}">
        <p14:creationId xmlns:p14="http://schemas.microsoft.com/office/powerpoint/2010/main" val="2947295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7</a:t>
            </a:fld>
            <a:endParaRPr lang="en-US"/>
          </a:p>
        </p:txBody>
      </p:sp>
    </p:spTree>
    <p:extLst>
      <p:ext uri="{BB962C8B-B14F-4D97-AF65-F5344CB8AC3E}">
        <p14:creationId xmlns:p14="http://schemas.microsoft.com/office/powerpoint/2010/main" val="1596479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8</a:t>
            </a:fld>
            <a:endParaRPr lang="en-US"/>
          </a:p>
        </p:txBody>
      </p:sp>
    </p:spTree>
    <p:extLst>
      <p:ext uri="{BB962C8B-B14F-4D97-AF65-F5344CB8AC3E}">
        <p14:creationId xmlns:p14="http://schemas.microsoft.com/office/powerpoint/2010/main" val="258731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8886A-C752-4A0C-A72D-A0E6D00793DA}" type="slidenum">
              <a:rPr lang="en-US" smtClean="0"/>
              <a:t>9</a:t>
            </a:fld>
            <a:endParaRPr lang="en-US"/>
          </a:p>
        </p:txBody>
      </p:sp>
    </p:spTree>
    <p:extLst>
      <p:ext uri="{BB962C8B-B14F-4D97-AF65-F5344CB8AC3E}">
        <p14:creationId xmlns:p14="http://schemas.microsoft.com/office/powerpoint/2010/main" val="2130074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a:defRPr/>
            </a:pPr>
            <a:endParaRPr lang="en-US"/>
          </a:p>
        </p:txBody>
      </p:sp>
      <p:sp>
        <p:nvSpPr>
          <p:cNvPr id="16" name="Slide Number Placeholder 15"/>
          <p:cNvSpPr>
            <a:spLocks noGrp="1"/>
          </p:cNvSpPr>
          <p:nvPr>
            <p:ph type="sldNum" sz="quarter" idx="11"/>
          </p:nvPr>
        </p:nvSpPr>
        <p:spPr/>
        <p:txBody>
          <a:bodyPr/>
          <a:lstStyle/>
          <a:p>
            <a:pPr>
              <a:defRPr/>
            </a:pPr>
            <a:fld id="{3915A6BE-FDB1-4627-9F55-7F9A246744CD}" type="slidenum">
              <a:rPr lang="en-US" smtClean="0"/>
              <a:pPr>
                <a:defRPr/>
              </a:pPr>
              <a:t>‹#›</a:t>
            </a:fld>
            <a:endParaRPr lang="en-US"/>
          </a:p>
        </p:txBody>
      </p:sp>
      <p:sp>
        <p:nvSpPr>
          <p:cNvPr id="17" name="Footer Placeholder 16"/>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3E847C-2B62-44E7-B0ED-49000D3C035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033E68-35E1-4CF3-A58A-8D36EFCF9370}"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BF08741-D31C-40D6-9923-420C25C52D5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76FD07F-980C-45D4-A9DB-AD4750ED8EFC}"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a:defRPr/>
            </a:pPr>
            <a:endParaRPr lang="en-US"/>
          </a:p>
        </p:txBody>
      </p:sp>
      <p:sp>
        <p:nvSpPr>
          <p:cNvPr id="15" name="Slide Number Placeholder 14"/>
          <p:cNvSpPr>
            <a:spLocks noGrp="1"/>
          </p:cNvSpPr>
          <p:nvPr>
            <p:ph type="sldNum" sz="quarter" idx="15"/>
          </p:nvPr>
        </p:nvSpPr>
        <p:spPr/>
        <p:txBody>
          <a:bodyPr/>
          <a:lstStyle>
            <a:lvl1pPr algn="ctr">
              <a:defRPr/>
            </a:lvl1pPr>
          </a:lstStyle>
          <a:p>
            <a:pPr>
              <a:defRPr/>
            </a:pPr>
            <a:fld id="{A1B36219-415A-46B2-955F-D72B6B73D3A5}" type="slidenum">
              <a:rPr lang="en-US" smtClean="0"/>
              <a:pPr>
                <a:defRPr/>
              </a:pPr>
              <a:t>‹#›</a:t>
            </a:fld>
            <a:endParaRPr lang="en-US"/>
          </a:p>
        </p:txBody>
      </p:sp>
      <p:sp>
        <p:nvSpPr>
          <p:cNvPr id="16" name="Footer Placeholder 15"/>
          <p:cNvSpPr>
            <a:spLocks noGrp="1"/>
          </p:cNvSpPr>
          <p:nvPr>
            <p:ph type="ftr" sz="quarter" idx="16"/>
          </p:nvPr>
        </p:nvSpPr>
        <p:spPr/>
        <p:txBody>
          <a:bodyPr/>
          <a:lstStyle/>
          <a:p>
            <a:pPr>
              <a:defRPr/>
            </a:pP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432BF47-19A3-4D74-847E-901217EE61FC}" type="slidenum">
              <a:rPr lang="en-US" smtClean="0"/>
              <a:pPr>
                <a:defRPr/>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C4DBFBF-5B7C-4C59-B4D8-7F46151BDB98}" type="slidenum">
              <a:rPr lang="en-US"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pPr>
              <a:defRPr/>
            </a:pPr>
            <a:fld id="{AA4FE00C-B14F-46D2-890F-EB84D9FE8F77}"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7" name="Date Placeholder 6"/>
          <p:cNvSpPr>
            <a:spLocks noGrp="1"/>
          </p:cNvSpPr>
          <p:nvPr>
            <p:ph type="dt" sz="half" idx="10"/>
          </p:nvPr>
        </p:nvSpPr>
        <p:spPr/>
        <p:txBody>
          <a:bodyPr/>
          <a:lstStyle/>
          <a:p>
            <a:pPr>
              <a:defRPr/>
            </a:pPr>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C7371E0-508C-4F1E-9F37-FB28C4609F2C}" type="slidenum">
              <a:rPr lang="en-US"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CA13A9C-CE0B-43B0-AAB6-CFDDA103892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a:defRPr/>
            </a:pPr>
            <a:endParaRPr lang="en-US"/>
          </a:p>
        </p:txBody>
      </p:sp>
      <p:sp>
        <p:nvSpPr>
          <p:cNvPr id="9" name="Slide Number Placeholder 8"/>
          <p:cNvSpPr>
            <a:spLocks noGrp="1"/>
          </p:cNvSpPr>
          <p:nvPr>
            <p:ph type="sldNum" sz="quarter" idx="15"/>
          </p:nvPr>
        </p:nvSpPr>
        <p:spPr/>
        <p:txBody>
          <a:bodyPr/>
          <a:lstStyle/>
          <a:p>
            <a:pPr>
              <a:defRPr/>
            </a:pPr>
            <a:fld id="{D3C3DE99-18C6-4927-8290-BD10501C50B4}" type="slidenum">
              <a:rPr lang="en-US" smtClean="0"/>
              <a:pPr>
                <a:defRPr/>
              </a:pPr>
              <a:t>‹#›</a:t>
            </a:fld>
            <a:endParaRPr lang="en-US"/>
          </a:p>
        </p:txBody>
      </p:sp>
      <p:sp>
        <p:nvSpPr>
          <p:cNvPr id="10" name="Footer Placeholder 9"/>
          <p:cNvSpPr>
            <a:spLocks noGrp="1"/>
          </p:cNvSpPr>
          <p:nvPr>
            <p:ph type="ftr" sz="quarter" idx="16"/>
          </p:nvPr>
        </p:nvSpPr>
        <p:spPr/>
        <p:txBody>
          <a:body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C0697999-AE32-43B0-BE28-0EA0AA8BF09D}"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20515568-61A6-4980-829E-8D74542E8424}" type="slidenum">
              <a:rPr lang="en-US" smtClean="0"/>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defRPr/>
            </a:pPr>
            <a:r>
              <a:rPr lang="id-ID" sz="3400" dirty="0" smtClean="0">
                <a:latin typeface="Tahoma" pitchFamily="34" charset="0"/>
              </a:rPr>
              <a:t>BUDAYA ORGANISASI</a:t>
            </a:r>
            <a:endParaRPr lang="en-US" sz="3400" dirty="0">
              <a:latin typeface="Tahoma" pitchFamily="34" charset="0"/>
            </a:endParaRPr>
          </a:p>
        </p:txBody>
      </p:sp>
      <p:sp>
        <p:nvSpPr>
          <p:cNvPr id="83972" name="Rectangle 4"/>
          <p:cNvSpPr>
            <a:spLocks noChangeArrowheads="1"/>
          </p:cNvSpPr>
          <p:nvPr/>
        </p:nvSpPr>
        <p:spPr bwMode="auto">
          <a:xfrm>
            <a:off x="1576388" y="4629150"/>
            <a:ext cx="6400800" cy="1752600"/>
          </a:xfrm>
          <a:prstGeom prst="rect">
            <a:avLst/>
          </a:prstGeom>
          <a:noFill/>
          <a:ln w="9525">
            <a:noFill/>
            <a:miter lim="800000"/>
            <a:headEnd/>
            <a:tailEnd/>
          </a:ln>
          <a:effectLst/>
        </p:spPr>
        <p:txBody>
          <a:bodyPr/>
          <a:lstStyle/>
          <a:p>
            <a:pPr marL="342900" indent="-342900" algn="ctr" eaLnBrk="1" hangingPunct="1">
              <a:lnSpc>
                <a:spcPct val="80000"/>
              </a:lnSpc>
              <a:spcBef>
                <a:spcPct val="20000"/>
              </a:spcBef>
              <a:buClr>
                <a:schemeClr val="hlink"/>
              </a:buClr>
              <a:defRPr/>
            </a:pPr>
            <a:r>
              <a:rPr lang="en-US" sz="2400" b="1" dirty="0">
                <a:solidFill>
                  <a:schemeClr val="tx2"/>
                </a:solidFill>
                <a:effectLst>
                  <a:outerShdw blurRad="38100" dist="38100" dir="2700000" algn="tl">
                    <a:srgbClr val="000000"/>
                  </a:outerShdw>
                </a:effectLst>
              </a:rPr>
              <a:t>Program </a:t>
            </a:r>
            <a:r>
              <a:rPr lang="en-US" sz="2400" b="1" dirty="0" err="1">
                <a:solidFill>
                  <a:schemeClr val="tx2"/>
                </a:solidFill>
                <a:effectLst>
                  <a:outerShdw blurRad="38100" dist="38100" dir="2700000" algn="tl">
                    <a:srgbClr val="000000"/>
                  </a:outerShdw>
                </a:effectLst>
              </a:rPr>
              <a:t>Studi</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Sistem</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Informasi</a:t>
            </a:r>
            <a:endParaRPr lang="en-US" sz="2400" b="1" dirty="0">
              <a:solidFill>
                <a:schemeClr val="tx2"/>
              </a:solidFill>
              <a:effectLst>
                <a:outerShdw blurRad="38100" dist="38100" dir="2700000" algn="tl">
                  <a:srgbClr val="000000"/>
                </a:outerShdw>
              </a:effectLst>
            </a:endParaRPr>
          </a:p>
          <a:p>
            <a:pPr marL="342900" indent="-342900" algn="ctr" eaLnBrk="1" hangingPunct="1">
              <a:lnSpc>
                <a:spcPct val="80000"/>
              </a:lnSpc>
              <a:spcBef>
                <a:spcPct val="20000"/>
              </a:spcBef>
              <a:buClr>
                <a:schemeClr val="hlink"/>
              </a:buClr>
              <a:defRPr/>
            </a:pPr>
            <a:r>
              <a:rPr lang="en-US" sz="2400" b="1" dirty="0" err="1" smtClean="0">
                <a:solidFill>
                  <a:schemeClr val="tx2"/>
                </a:solidFill>
                <a:effectLst>
                  <a:outerShdw blurRad="38100" dist="38100" dir="2700000" algn="tl">
                    <a:srgbClr val="000000"/>
                  </a:outerShdw>
                </a:effectLst>
              </a:rPr>
              <a:t>Fakultas</a:t>
            </a:r>
            <a:r>
              <a:rPr lang="en-US" sz="2400" b="1" dirty="0" smtClean="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Teknik</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dan</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Ilmu</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Komputer</a:t>
            </a:r>
            <a:endParaRPr lang="en-US" sz="2400" b="1" dirty="0">
              <a:solidFill>
                <a:schemeClr val="tx2"/>
              </a:solidFill>
              <a:effectLst>
                <a:outerShdw blurRad="38100" dist="38100" dir="2700000" algn="tl">
                  <a:srgbClr val="000000"/>
                </a:outerShdw>
              </a:effectLst>
            </a:endParaRPr>
          </a:p>
          <a:p>
            <a:pPr marL="342900" indent="-342900" algn="ctr" eaLnBrk="1" hangingPunct="1">
              <a:lnSpc>
                <a:spcPct val="80000"/>
              </a:lnSpc>
              <a:spcBef>
                <a:spcPct val="20000"/>
              </a:spcBef>
              <a:buClr>
                <a:schemeClr val="hlink"/>
              </a:buClr>
              <a:defRPr/>
            </a:pPr>
            <a:r>
              <a:rPr lang="en-US" sz="2400" b="1" dirty="0" err="1">
                <a:solidFill>
                  <a:schemeClr val="tx2"/>
                </a:solidFill>
                <a:effectLst>
                  <a:outerShdw blurRad="38100" dist="38100" dir="2700000" algn="tl">
                    <a:srgbClr val="000000"/>
                  </a:outerShdw>
                </a:effectLst>
              </a:rPr>
              <a:t>Universitas</a:t>
            </a:r>
            <a:r>
              <a:rPr lang="en-US" sz="2400" b="1" dirty="0">
                <a:solidFill>
                  <a:schemeClr val="tx2"/>
                </a:solidFill>
                <a:effectLst>
                  <a:outerShdw blurRad="38100" dist="38100" dir="2700000" algn="tl">
                    <a:srgbClr val="000000"/>
                  </a:outerShdw>
                </a:effectLst>
              </a:rPr>
              <a:t> </a:t>
            </a:r>
            <a:r>
              <a:rPr lang="en-US" sz="2400" b="1" dirty="0" err="1">
                <a:solidFill>
                  <a:schemeClr val="tx2"/>
                </a:solidFill>
                <a:effectLst>
                  <a:outerShdw blurRad="38100" dist="38100" dir="2700000" algn="tl">
                    <a:srgbClr val="000000"/>
                  </a:outerShdw>
                </a:effectLst>
              </a:rPr>
              <a:t>Komputer</a:t>
            </a:r>
            <a:r>
              <a:rPr lang="en-US" sz="2400" b="1" dirty="0">
                <a:solidFill>
                  <a:schemeClr val="tx2"/>
                </a:solidFill>
                <a:effectLst>
                  <a:outerShdw blurRad="38100" dist="38100" dir="2700000" algn="tl">
                    <a:srgbClr val="000000"/>
                  </a:outerShdw>
                </a:effectLst>
              </a:rPr>
              <a:t> Indonesia</a:t>
            </a:r>
          </a:p>
          <a:p>
            <a:pPr marL="342900" indent="-342900" algn="ctr" eaLnBrk="1" hangingPunct="1">
              <a:lnSpc>
                <a:spcPct val="80000"/>
              </a:lnSpc>
              <a:spcBef>
                <a:spcPct val="20000"/>
              </a:spcBef>
              <a:buClr>
                <a:schemeClr val="hlink"/>
              </a:buClr>
              <a:defRPr/>
            </a:pPr>
            <a:r>
              <a:rPr lang="en-US" sz="2400" b="1" dirty="0">
                <a:solidFill>
                  <a:schemeClr val="tx2"/>
                </a:solidFill>
                <a:effectLst>
                  <a:outerShdw blurRad="38100" dist="38100" dir="2700000" algn="tl">
                    <a:srgbClr val="000000"/>
                  </a:outerShdw>
                </a:effectLst>
              </a:rPr>
              <a:t>Bandung </a:t>
            </a:r>
          </a:p>
          <a:p>
            <a:pPr marL="342900" indent="-342900" algn="ctr" eaLnBrk="1" hangingPunct="1">
              <a:lnSpc>
                <a:spcPct val="80000"/>
              </a:lnSpc>
              <a:spcBef>
                <a:spcPct val="20000"/>
              </a:spcBef>
              <a:buClr>
                <a:schemeClr val="hlink"/>
              </a:buClr>
              <a:defRPr/>
            </a:pPr>
            <a:r>
              <a:rPr lang="en-US" sz="2400" b="1" dirty="0">
                <a:solidFill>
                  <a:schemeClr val="tx2"/>
                </a:solidFill>
                <a:effectLst>
                  <a:outerShdw blurRad="38100" dist="38100" dir="2700000" algn="tl">
                    <a:srgbClr val="000000"/>
                  </a:outerShdw>
                </a:effectLst>
              </a:rPr>
              <a:t>20</a:t>
            </a:r>
            <a:r>
              <a:rPr lang="id-ID" sz="2400" b="1" dirty="0">
                <a:solidFill>
                  <a:schemeClr val="tx2"/>
                </a:solidFill>
                <a:effectLst>
                  <a:outerShdw blurRad="38100" dist="38100" dir="2700000" algn="tl">
                    <a:srgbClr val="000000"/>
                  </a:outerShdw>
                </a:effectLst>
              </a:rPr>
              <a:t>10</a:t>
            </a:r>
            <a:endParaRPr lang="en-US" sz="2400" b="1" dirty="0">
              <a:solidFill>
                <a:schemeClr val="tx2"/>
              </a:solidFill>
              <a:effectLst>
                <a:outerShdw blurRad="38100" dist="38100" dir="2700000" algn="tl">
                  <a:srgbClr val="000000"/>
                </a:outerShdw>
              </a:effectLst>
            </a:endParaRPr>
          </a:p>
        </p:txBody>
      </p:sp>
      <p:pic>
        <p:nvPicPr>
          <p:cNvPr id="3077" name="Picture 6" descr="Graphic5"/>
          <p:cNvPicPr>
            <a:picLocks noChangeAspect="1" noChangeArrowheads="1"/>
          </p:cNvPicPr>
          <p:nvPr/>
        </p:nvPicPr>
        <p:blipFill>
          <a:blip r:embed="rId3" cstate="print"/>
          <a:srcRect/>
          <a:stretch>
            <a:fillRect/>
          </a:stretch>
        </p:blipFill>
        <p:spPr bwMode="auto">
          <a:xfrm>
            <a:off x="4016375" y="2708275"/>
            <a:ext cx="1584325" cy="158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eaLnBrk="1" hangingPunct="1">
              <a:defRPr/>
            </a:pPr>
            <a:r>
              <a:rPr lang="en-US" sz="4000" smtClean="0"/>
              <a:t>FUNGSI BUDAYA ORGANISASI</a:t>
            </a:r>
          </a:p>
        </p:txBody>
      </p:sp>
      <p:sp>
        <p:nvSpPr>
          <p:cNvPr id="12291" name="Oval 3"/>
          <p:cNvSpPr>
            <a:spLocks noChangeArrowheads="1"/>
          </p:cNvSpPr>
          <p:nvPr/>
        </p:nvSpPr>
        <p:spPr bwMode="auto">
          <a:xfrm>
            <a:off x="1331913" y="3213100"/>
            <a:ext cx="1727200" cy="1512888"/>
          </a:xfrm>
          <a:prstGeom prst="ellipse">
            <a:avLst/>
          </a:prstGeom>
          <a:solidFill>
            <a:schemeClr val="accent1"/>
          </a:solidFill>
          <a:ln w="9525">
            <a:solidFill>
              <a:schemeClr val="tx1"/>
            </a:solidFill>
            <a:round/>
            <a:headEnd/>
            <a:tailEnd/>
          </a:ln>
        </p:spPr>
        <p:txBody>
          <a:bodyPr wrap="none" anchor="ctr"/>
          <a:lstStyle/>
          <a:p>
            <a:pPr algn="ctr"/>
            <a:r>
              <a:rPr lang="en-US">
                <a:solidFill>
                  <a:srgbClr val="000000"/>
                </a:solidFill>
                <a:latin typeface="Times New Roman" pitchFamily="18" charset="0"/>
              </a:rPr>
              <a:t>CARA </a:t>
            </a:r>
          </a:p>
          <a:p>
            <a:pPr algn="ctr"/>
            <a:r>
              <a:rPr lang="en-US">
                <a:solidFill>
                  <a:srgbClr val="000000"/>
                </a:solidFill>
                <a:latin typeface="Times New Roman" pitchFamily="18" charset="0"/>
              </a:rPr>
              <a:t>PEMBINAAN</a:t>
            </a:r>
          </a:p>
          <a:p>
            <a:pPr algn="ctr"/>
            <a:r>
              <a:rPr lang="en-US">
                <a:solidFill>
                  <a:srgbClr val="000000"/>
                </a:solidFill>
                <a:latin typeface="Times New Roman" pitchFamily="18" charset="0"/>
              </a:rPr>
              <a:t>YANG </a:t>
            </a:r>
          </a:p>
          <a:p>
            <a:pPr algn="ctr"/>
            <a:r>
              <a:rPr lang="en-US">
                <a:solidFill>
                  <a:srgbClr val="000000"/>
                </a:solidFill>
                <a:latin typeface="Times New Roman" pitchFamily="18" charset="0"/>
              </a:rPr>
              <a:t>DIPAHAMI</a:t>
            </a:r>
          </a:p>
        </p:txBody>
      </p:sp>
      <p:sp>
        <p:nvSpPr>
          <p:cNvPr id="12292" name="Oval 4"/>
          <p:cNvSpPr>
            <a:spLocks noChangeArrowheads="1"/>
          </p:cNvSpPr>
          <p:nvPr/>
        </p:nvSpPr>
        <p:spPr bwMode="auto">
          <a:xfrm>
            <a:off x="3563938" y="1484313"/>
            <a:ext cx="1655762" cy="1655762"/>
          </a:xfrm>
          <a:prstGeom prst="ellipse">
            <a:avLst/>
          </a:prstGeom>
          <a:solidFill>
            <a:schemeClr val="accent1"/>
          </a:solidFill>
          <a:ln w="9525">
            <a:solidFill>
              <a:schemeClr val="tx1"/>
            </a:solidFill>
            <a:round/>
            <a:headEnd/>
            <a:tailEnd/>
          </a:ln>
        </p:spPr>
        <p:txBody>
          <a:bodyPr wrap="none" anchor="ctr"/>
          <a:lstStyle/>
          <a:p>
            <a:pPr algn="ctr"/>
            <a:r>
              <a:rPr lang="en-US">
                <a:solidFill>
                  <a:srgbClr val="000000"/>
                </a:solidFill>
                <a:latin typeface="Times New Roman" pitchFamily="18" charset="0"/>
              </a:rPr>
              <a:t>IDENTITAS </a:t>
            </a:r>
          </a:p>
          <a:p>
            <a:pPr algn="ctr"/>
            <a:r>
              <a:rPr lang="en-US">
                <a:solidFill>
                  <a:srgbClr val="000000"/>
                </a:solidFill>
                <a:latin typeface="Times New Roman" pitchFamily="18" charset="0"/>
              </a:rPr>
              <a:t>ORGANISASI</a:t>
            </a:r>
          </a:p>
        </p:txBody>
      </p:sp>
      <p:sp>
        <p:nvSpPr>
          <p:cNvPr id="12293" name="Oval 5"/>
          <p:cNvSpPr>
            <a:spLocks noChangeArrowheads="1"/>
          </p:cNvSpPr>
          <p:nvPr/>
        </p:nvSpPr>
        <p:spPr bwMode="auto">
          <a:xfrm>
            <a:off x="5867400" y="3068638"/>
            <a:ext cx="1728788" cy="1657350"/>
          </a:xfrm>
          <a:prstGeom prst="ellipse">
            <a:avLst/>
          </a:prstGeom>
          <a:solidFill>
            <a:schemeClr val="accent1"/>
          </a:solidFill>
          <a:ln w="9525">
            <a:solidFill>
              <a:schemeClr val="tx1"/>
            </a:solidFill>
            <a:round/>
            <a:headEnd/>
            <a:tailEnd/>
          </a:ln>
        </p:spPr>
        <p:txBody>
          <a:bodyPr wrap="none" anchor="ctr"/>
          <a:lstStyle/>
          <a:p>
            <a:pPr algn="ctr"/>
            <a:r>
              <a:rPr lang="en-US">
                <a:solidFill>
                  <a:srgbClr val="000000"/>
                </a:solidFill>
                <a:latin typeface="Times New Roman" pitchFamily="18" charset="0"/>
              </a:rPr>
              <a:t>KOMITMEN </a:t>
            </a:r>
          </a:p>
          <a:p>
            <a:pPr algn="ctr"/>
            <a:r>
              <a:rPr lang="en-US">
                <a:solidFill>
                  <a:srgbClr val="000000"/>
                </a:solidFill>
                <a:latin typeface="Times New Roman" pitchFamily="18" charset="0"/>
              </a:rPr>
              <a:t>KOLEKTIF</a:t>
            </a:r>
          </a:p>
        </p:txBody>
      </p:sp>
      <p:sp>
        <p:nvSpPr>
          <p:cNvPr id="12294" name="Oval 6"/>
          <p:cNvSpPr>
            <a:spLocks noChangeArrowheads="1"/>
          </p:cNvSpPr>
          <p:nvPr/>
        </p:nvSpPr>
        <p:spPr bwMode="auto">
          <a:xfrm>
            <a:off x="3635375" y="4724400"/>
            <a:ext cx="1655763" cy="1655763"/>
          </a:xfrm>
          <a:prstGeom prst="ellipse">
            <a:avLst/>
          </a:prstGeom>
          <a:solidFill>
            <a:schemeClr val="accent1"/>
          </a:solidFill>
          <a:ln w="9525">
            <a:solidFill>
              <a:schemeClr val="tx1"/>
            </a:solidFill>
            <a:round/>
            <a:headEnd/>
            <a:tailEnd/>
          </a:ln>
        </p:spPr>
        <p:txBody>
          <a:bodyPr wrap="none" anchor="ctr"/>
          <a:lstStyle/>
          <a:p>
            <a:pPr algn="ctr"/>
            <a:r>
              <a:rPr lang="en-US">
                <a:solidFill>
                  <a:srgbClr val="000000"/>
                </a:solidFill>
                <a:latin typeface="Times New Roman" pitchFamily="18" charset="0"/>
              </a:rPr>
              <a:t>STABILITAS</a:t>
            </a:r>
          </a:p>
          <a:p>
            <a:pPr algn="ctr"/>
            <a:r>
              <a:rPr lang="en-US">
                <a:solidFill>
                  <a:srgbClr val="000000"/>
                </a:solidFill>
                <a:latin typeface="Times New Roman" pitchFamily="18" charset="0"/>
              </a:rPr>
              <a:t>SISTEM</a:t>
            </a:r>
          </a:p>
          <a:p>
            <a:pPr algn="ctr"/>
            <a:r>
              <a:rPr lang="en-US">
                <a:solidFill>
                  <a:srgbClr val="000000"/>
                </a:solidFill>
                <a:latin typeface="Times New Roman" pitchFamily="18" charset="0"/>
              </a:rPr>
              <a:t>SOSIAL</a:t>
            </a:r>
          </a:p>
        </p:txBody>
      </p:sp>
      <p:sp>
        <p:nvSpPr>
          <p:cNvPr id="12295" name="Rectangle 7"/>
          <p:cNvSpPr>
            <a:spLocks noChangeArrowheads="1"/>
          </p:cNvSpPr>
          <p:nvPr/>
        </p:nvSpPr>
        <p:spPr bwMode="auto">
          <a:xfrm>
            <a:off x="3635375" y="3573463"/>
            <a:ext cx="1584325" cy="719137"/>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latin typeface="Times New Roman" pitchFamily="18" charset="0"/>
              </a:rPr>
              <a:t>BUDAYA</a:t>
            </a:r>
          </a:p>
          <a:p>
            <a:pPr algn="ctr"/>
            <a:r>
              <a:rPr lang="en-US">
                <a:solidFill>
                  <a:srgbClr val="000000"/>
                </a:solidFill>
                <a:latin typeface="Times New Roman" pitchFamily="18" charset="0"/>
              </a:rPr>
              <a:t>ORGANISASI</a:t>
            </a:r>
          </a:p>
        </p:txBody>
      </p:sp>
      <p:sp>
        <p:nvSpPr>
          <p:cNvPr id="12296" name="Line 8"/>
          <p:cNvSpPr>
            <a:spLocks noChangeShapeType="1"/>
          </p:cNvSpPr>
          <p:nvPr/>
        </p:nvSpPr>
        <p:spPr bwMode="auto">
          <a:xfrm>
            <a:off x="4427538" y="4292600"/>
            <a:ext cx="0" cy="360363"/>
          </a:xfrm>
          <a:prstGeom prst="line">
            <a:avLst/>
          </a:prstGeom>
          <a:noFill/>
          <a:ln w="9525">
            <a:solidFill>
              <a:schemeClr val="tx1"/>
            </a:solidFill>
            <a:round/>
            <a:headEnd/>
            <a:tailEnd type="triangle" w="med" len="med"/>
          </a:ln>
        </p:spPr>
        <p:txBody>
          <a:bodyPr/>
          <a:lstStyle/>
          <a:p>
            <a:endParaRPr lang="id-ID"/>
          </a:p>
        </p:txBody>
      </p:sp>
      <p:sp>
        <p:nvSpPr>
          <p:cNvPr id="12297" name="Line 9"/>
          <p:cNvSpPr>
            <a:spLocks noChangeShapeType="1"/>
          </p:cNvSpPr>
          <p:nvPr/>
        </p:nvSpPr>
        <p:spPr bwMode="auto">
          <a:xfrm flipV="1">
            <a:off x="4427538" y="3213100"/>
            <a:ext cx="0" cy="360363"/>
          </a:xfrm>
          <a:prstGeom prst="line">
            <a:avLst/>
          </a:prstGeom>
          <a:noFill/>
          <a:ln w="9525">
            <a:solidFill>
              <a:schemeClr val="tx1"/>
            </a:solidFill>
            <a:round/>
            <a:headEnd/>
            <a:tailEnd type="triangle" w="med" len="med"/>
          </a:ln>
        </p:spPr>
        <p:txBody>
          <a:bodyPr/>
          <a:lstStyle/>
          <a:p>
            <a:endParaRPr lang="id-ID"/>
          </a:p>
        </p:txBody>
      </p:sp>
      <p:sp>
        <p:nvSpPr>
          <p:cNvPr id="12298" name="Line 10"/>
          <p:cNvSpPr>
            <a:spLocks noChangeShapeType="1"/>
          </p:cNvSpPr>
          <p:nvPr/>
        </p:nvSpPr>
        <p:spPr bwMode="auto">
          <a:xfrm>
            <a:off x="5219700" y="3933825"/>
            <a:ext cx="576263" cy="0"/>
          </a:xfrm>
          <a:prstGeom prst="line">
            <a:avLst/>
          </a:prstGeom>
          <a:noFill/>
          <a:ln w="9525">
            <a:solidFill>
              <a:schemeClr val="tx1"/>
            </a:solidFill>
            <a:round/>
            <a:headEnd/>
            <a:tailEnd type="triangle" w="med" len="med"/>
          </a:ln>
        </p:spPr>
        <p:txBody>
          <a:bodyPr/>
          <a:lstStyle/>
          <a:p>
            <a:endParaRPr lang="id-ID"/>
          </a:p>
        </p:txBody>
      </p:sp>
      <p:sp>
        <p:nvSpPr>
          <p:cNvPr id="12299" name="Line 11"/>
          <p:cNvSpPr>
            <a:spLocks noChangeShapeType="1"/>
          </p:cNvSpPr>
          <p:nvPr/>
        </p:nvSpPr>
        <p:spPr bwMode="auto">
          <a:xfrm flipH="1">
            <a:off x="3132138" y="3933825"/>
            <a:ext cx="503237" cy="0"/>
          </a:xfrm>
          <a:prstGeom prst="line">
            <a:avLst/>
          </a:prstGeom>
          <a:noFill/>
          <a:ln w="9525">
            <a:solidFill>
              <a:schemeClr val="tx1"/>
            </a:solidFill>
            <a:round/>
            <a:headEnd/>
            <a:tailEnd type="triangle" w="med" len="med"/>
          </a:ln>
        </p:spPr>
        <p:txBody>
          <a:bodyPr/>
          <a:lstStyle/>
          <a:p>
            <a:endParaRPr lang="id-ID"/>
          </a:p>
        </p:txBody>
      </p:sp>
      <p:sp>
        <p:nvSpPr>
          <p:cNvPr id="12300" name="Text Box 12"/>
          <p:cNvSpPr txBox="1">
            <a:spLocks noChangeArrowheads="1"/>
          </p:cNvSpPr>
          <p:nvPr/>
        </p:nvSpPr>
        <p:spPr bwMode="auto">
          <a:xfrm>
            <a:off x="0" y="6515100"/>
            <a:ext cx="5219700" cy="366713"/>
          </a:xfrm>
          <a:prstGeom prst="rect">
            <a:avLst/>
          </a:prstGeom>
          <a:noFill/>
          <a:ln w="9525">
            <a:noFill/>
            <a:miter lim="800000"/>
            <a:headEnd/>
            <a:tailEnd/>
          </a:ln>
        </p:spPr>
        <p:txBody>
          <a:bodyPr>
            <a:spAutoFit/>
          </a:bodyPr>
          <a:lstStyle/>
          <a:p>
            <a:pPr>
              <a:spcBef>
                <a:spcPct val="50000"/>
              </a:spcBef>
            </a:pPr>
            <a:endParaRPr lang="id-ID">
              <a:latin typeface="Times New Roman" pitchFamily="18" charset="0"/>
            </a:endParaRPr>
          </a:p>
        </p:txBody>
      </p:sp>
      <p:sp>
        <p:nvSpPr>
          <p:cNvPr id="12301" name="Text Box 13"/>
          <p:cNvSpPr txBox="1">
            <a:spLocks noChangeArrowheads="1"/>
          </p:cNvSpPr>
          <p:nvPr/>
        </p:nvSpPr>
        <p:spPr bwMode="auto">
          <a:xfrm>
            <a:off x="468313" y="6381750"/>
            <a:ext cx="4319587" cy="366713"/>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Sumber : Kreitner dan Kinicki (2003 : 86)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defRPr/>
            </a:pPr>
            <a:r>
              <a:rPr lang="en-US" sz="4000" smtClean="0">
                <a:solidFill>
                  <a:srgbClr val="66FF33"/>
                </a:solidFill>
              </a:rPr>
              <a:t>Penerusan Budaya Kepada Karyawan</a:t>
            </a:r>
          </a:p>
        </p:txBody>
      </p:sp>
      <p:sp>
        <p:nvSpPr>
          <p:cNvPr id="4100" name="Rectangle 4"/>
          <p:cNvSpPr>
            <a:spLocks noGrp="1" noChangeArrowheads="1"/>
          </p:cNvSpPr>
          <p:nvPr>
            <p:ph type="body" sz="half" idx="1"/>
          </p:nvPr>
        </p:nvSpPr>
        <p:spPr>
          <a:xfrm>
            <a:off x="457200" y="1600200"/>
            <a:ext cx="4040188" cy="4525963"/>
          </a:xfrm>
        </p:spPr>
        <p:txBody>
          <a:bodyPr/>
          <a:lstStyle/>
          <a:p>
            <a:pPr eaLnBrk="1" hangingPunct="1">
              <a:defRPr/>
            </a:pPr>
            <a:endParaRPr lang="en-US" smtClean="0"/>
          </a:p>
          <a:p>
            <a:pPr eaLnBrk="1" hangingPunct="1">
              <a:defRPr/>
            </a:pPr>
            <a:r>
              <a:rPr lang="en-US" sz="4000" smtClean="0"/>
              <a:t>Cerita</a:t>
            </a:r>
          </a:p>
          <a:p>
            <a:pPr eaLnBrk="1" hangingPunct="1">
              <a:defRPr/>
            </a:pPr>
            <a:r>
              <a:rPr lang="en-US" sz="4000" smtClean="0"/>
              <a:t>Ritual</a:t>
            </a:r>
          </a:p>
          <a:p>
            <a:pPr eaLnBrk="1" hangingPunct="1">
              <a:defRPr/>
            </a:pPr>
            <a:r>
              <a:rPr lang="en-US" sz="4000" smtClean="0"/>
              <a:t>Lambang Materi</a:t>
            </a:r>
          </a:p>
          <a:p>
            <a:pPr eaLnBrk="1" hangingPunct="1">
              <a:defRPr/>
            </a:pPr>
            <a:r>
              <a:rPr lang="en-US" sz="4000" smtClean="0"/>
              <a:t>Bahasa</a:t>
            </a:r>
          </a:p>
        </p:txBody>
      </p:sp>
      <p:pic>
        <p:nvPicPr>
          <p:cNvPr id="13316" name="Picture 15" descr="Azul"/>
          <p:cNvPicPr>
            <a:picLocks noGrp="1" noChangeAspect="1" noChangeArrowheads="1"/>
          </p:cNvPicPr>
          <p:nvPr>
            <p:ph sz="half" idx="2"/>
          </p:nvPr>
        </p:nvPicPr>
        <p:blipFill>
          <a:blip r:embed="rId3" cstate="print"/>
          <a:stretch>
            <a:fillRect/>
          </a:stretch>
        </p:blipFill>
        <p:spPr>
          <a:xfrm>
            <a:off x="4648200" y="2348706"/>
            <a:ext cx="4038600" cy="3028950"/>
          </a:xfr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0" y="2060575"/>
            <a:ext cx="9144000" cy="4797425"/>
          </a:xfrm>
        </p:spPr>
        <p:txBody>
          <a:bodyPr/>
          <a:lstStyle/>
          <a:p>
            <a:pPr eaLnBrk="1" hangingPunct="1">
              <a:defRPr/>
            </a:pPr>
            <a:r>
              <a:rPr lang="en-US" smtClean="0"/>
              <a:t>Komunikasi</a:t>
            </a:r>
          </a:p>
          <a:p>
            <a:pPr eaLnBrk="1" hangingPunct="1">
              <a:defRPr/>
            </a:pPr>
            <a:r>
              <a:rPr lang="en-US" smtClean="0"/>
              <a:t>Motivasi</a:t>
            </a:r>
          </a:p>
          <a:p>
            <a:pPr eaLnBrk="1" hangingPunct="1">
              <a:defRPr/>
            </a:pPr>
            <a:r>
              <a:rPr lang="en-US" smtClean="0"/>
              <a:t>Karakteristik Organisasi</a:t>
            </a:r>
          </a:p>
          <a:p>
            <a:pPr eaLnBrk="1" hangingPunct="1">
              <a:defRPr/>
            </a:pPr>
            <a:r>
              <a:rPr lang="en-US" smtClean="0"/>
              <a:t>Proses-proses Administrasi</a:t>
            </a:r>
          </a:p>
          <a:p>
            <a:pPr eaLnBrk="1" hangingPunct="1">
              <a:defRPr/>
            </a:pPr>
            <a:r>
              <a:rPr lang="en-US" smtClean="0"/>
              <a:t>Struktur Organisasi</a:t>
            </a:r>
          </a:p>
          <a:p>
            <a:pPr eaLnBrk="1" hangingPunct="1">
              <a:defRPr/>
            </a:pPr>
            <a:r>
              <a:rPr lang="en-US" smtClean="0"/>
              <a:t>Gaya Manajemen</a:t>
            </a:r>
          </a:p>
          <a:p>
            <a:pPr eaLnBrk="1" hangingPunct="1">
              <a:defRPr/>
            </a:pPr>
            <a:endParaRPr lang="en-US" smtClean="0"/>
          </a:p>
          <a:p>
            <a:pPr eaLnBrk="1" hangingPunct="1">
              <a:buFont typeface="Wingdings" pitchFamily="2" charset="2"/>
              <a:buNone/>
              <a:defRPr/>
            </a:pPr>
            <a:r>
              <a:rPr lang="en-US" smtClean="0"/>
              <a:t>Sumber : Mondy dan Noe (1990 : 315)</a:t>
            </a:r>
          </a:p>
          <a:p>
            <a:pPr eaLnBrk="1" hangingPunct="1">
              <a:defRPr/>
            </a:pPr>
            <a:endParaRPr lang="en-US" smtClean="0"/>
          </a:p>
        </p:txBody>
      </p:sp>
      <p:sp>
        <p:nvSpPr>
          <p:cNvPr id="88066" name="Rectangle 2"/>
          <p:cNvSpPr>
            <a:spLocks noGrp="1" noRot="1" noChangeArrowheads="1"/>
          </p:cNvSpPr>
          <p:nvPr>
            <p:ph type="title"/>
          </p:nvPr>
        </p:nvSpPr>
        <p:spPr>
          <a:xfrm>
            <a:off x="0" y="277813"/>
            <a:ext cx="9144000" cy="1143000"/>
          </a:xfrm>
        </p:spPr>
        <p:txBody>
          <a:bodyPr/>
          <a:lstStyle/>
          <a:p>
            <a:pPr eaLnBrk="1" hangingPunct="1">
              <a:defRPr/>
            </a:pPr>
            <a:r>
              <a:rPr lang="en-US" sz="3200" smtClean="0"/>
              <a:t>FAKTOR-FAKTOR YANG MEMPENGARUHI BUDAYA ORGANISASI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500" fill="hold"/>
                                        <p:tgtEl>
                                          <p:spTgt spid="88066"/>
                                        </p:tgtEl>
                                        <p:attrNameLst>
                                          <p:attrName>ppt_w</p:attrName>
                                        </p:attrNameLst>
                                      </p:cBhvr>
                                      <p:tavLst>
                                        <p:tav tm="0">
                                          <p:val>
                                            <p:fltVal val="0"/>
                                          </p:val>
                                        </p:tav>
                                        <p:tav tm="100000">
                                          <p:val>
                                            <p:strVal val="#ppt_w"/>
                                          </p:val>
                                        </p:tav>
                                      </p:tavLst>
                                    </p:anim>
                                    <p:anim calcmode="lin" valueType="num">
                                      <p:cBhvr>
                                        <p:cTn id="8" dur="500" fill="hold"/>
                                        <p:tgtEl>
                                          <p:spTgt spid="88066"/>
                                        </p:tgtEl>
                                        <p:attrNameLst>
                                          <p:attrName>ppt_h</p:attrName>
                                        </p:attrNameLst>
                                      </p:cBhvr>
                                      <p:tavLst>
                                        <p:tav tm="0">
                                          <p:val>
                                            <p:fltVal val="0"/>
                                          </p:val>
                                        </p:tav>
                                        <p:tav tm="100000">
                                          <p:val>
                                            <p:strVal val="#ppt_h"/>
                                          </p:val>
                                        </p:tav>
                                      </p:tavLst>
                                    </p:anim>
                                    <p:animEffect transition="in" filter="fade">
                                      <p:cBhvr>
                                        <p:cTn id="9" dur="500"/>
                                        <p:tgtEl>
                                          <p:spTgt spid="8806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8067">
                                            <p:txEl>
                                              <p:pRg st="0" end="0"/>
                                            </p:txEl>
                                          </p:spTgt>
                                        </p:tgtEl>
                                        <p:attrNameLst>
                                          <p:attrName>style.visibility</p:attrName>
                                        </p:attrNameLst>
                                      </p:cBhvr>
                                      <p:to>
                                        <p:strVal val="visible"/>
                                      </p:to>
                                    </p:set>
                                    <p:animEffect transition="in" filter="fade">
                                      <p:cBhvr>
                                        <p:cTn id="14" dur="1000">
                                          <p:stCondLst>
                                            <p:cond delay="0"/>
                                          </p:stCondLst>
                                        </p:cTn>
                                        <p:tgtEl>
                                          <p:spTgt spid="8806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8067">
                                            <p:txEl>
                                              <p:pRg st="1" end="1"/>
                                            </p:txEl>
                                          </p:spTgt>
                                        </p:tgtEl>
                                        <p:attrNameLst>
                                          <p:attrName>style.visibility</p:attrName>
                                        </p:attrNameLst>
                                      </p:cBhvr>
                                      <p:to>
                                        <p:strVal val="visible"/>
                                      </p:to>
                                    </p:set>
                                    <p:animEffect transition="in" filter="fade">
                                      <p:cBhvr>
                                        <p:cTn id="19" dur="1000">
                                          <p:stCondLst>
                                            <p:cond delay="0"/>
                                          </p:stCondLst>
                                        </p:cTn>
                                        <p:tgtEl>
                                          <p:spTgt spid="8806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8067">
                                            <p:txEl>
                                              <p:pRg st="2" end="2"/>
                                            </p:txEl>
                                          </p:spTgt>
                                        </p:tgtEl>
                                        <p:attrNameLst>
                                          <p:attrName>style.visibility</p:attrName>
                                        </p:attrNameLst>
                                      </p:cBhvr>
                                      <p:to>
                                        <p:strVal val="visible"/>
                                      </p:to>
                                    </p:set>
                                    <p:animEffect transition="in" filter="fade">
                                      <p:cBhvr>
                                        <p:cTn id="24" dur="1000">
                                          <p:stCondLst>
                                            <p:cond delay="0"/>
                                          </p:stCondLst>
                                        </p:cTn>
                                        <p:tgtEl>
                                          <p:spTgt spid="8806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8067">
                                            <p:txEl>
                                              <p:pRg st="3" end="3"/>
                                            </p:txEl>
                                          </p:spTgt>
                                        </p:tgtEl>
                                        <p:attrNameLst>
                                          <p:attrName>style.visibility</p:attrName>
                                        </p:attrNameLst>
                                      </p:cBhvr>
                                      <p:to>
                                        <p:strVal val="visible"/>
                                      </p:to>
                                    </p:set>
                                    <p:animEffect transition="in" filter="fade">
                                      <p:cBhvr>
                                        <p:cTn id="29" dur="1000">
                                          <p:stCondLst>
                                            <p:cond delay="0"/>
                                          </p:stCondLst>
                                        </p:cTn>
                                        <p:tgtEl>
                                          <p:spTgt spid="8806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8067">
                                            <p:txEl>
                                              <p:pRg st="4" end="4"/>
                                            </p:txEl>
                                          </p:spTgt>
                                        </p:tgtEl>
                                        <p:attrNameLst>
                                          <p:attrName>style.visibility</p:attrName>
                                        </p:attrNameLst>
                                      </p:cBhvr>
                                      <p:to>
                                        <p:strVal val="visible"/>
                                      </p:to>
                                    </p:set>
                                    <p:animEffect transition="in" filter="fade">
                                      <p:cBhvr>
                                        <p:cTn id="34" dur="1000">
                                          <p:stCondLst>
                                            <p:cond delay="0"/>
                                          </p:stCondLst>
                                        </p:cTn>
                                        <p:tgtEl>
                                          <p:spTgt spid="8806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8067">
                                            <p:txEl>
                                              <p:pRg st="5" end="5"/>
                                            </p:txEl>
                                          </p:spTgt>
                                        </p:tgtEl>
                                        <p:attrNameLst>
                                          <p:attrName>style.visibility</p:attrName>
                                        </p:attrNameLst>
                                      </p:cBhvr>
                                      <p:to>
                                        <p:strVal val="visible"/>
                                      </p:to>
                                    </p:set>
                                    <p:animEffect transition="in" filter="fade">
                                      <p:cBhvr>
                                        <p:cTn id="39" dur="1000">
                                          <p:stCondLst>
                                            <p:cond delay="0"/>
                                          </p:stCondLst>
                                        </p:cTn>
                                        <p:tgtEl>
                                          <p:spTgt spid="8806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88067">
                                            <p:txEl>
                                              <p:pRg st="7" end="7"/>
                                            </p:txEl>
                                          </p:spTgt>
                                        </p:tgtEl>
                                        <p:attrNameLst>
                                          <p:attrName>style.visibility</p:attrName>
                                        </p:attrNameLst>
                                      </p:cBhvr>
                                      <p:to>
                                        <p:strVal val="visible"/>
                                      </p:to>
                                    </p:set>
                                    <p:animEffect transition="in" filter="fade">
                                      <p:cBhvr>
                                        <p:cTn id="44" dur="1000">
                                          <p:stCondLst>
                                            <p:cond delay="0"/>
                                          </p:stCondLst>
                                        </p:cTn>
                                        <p:tgtEl>
                                          <p:spTgt spid="880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P spid="8806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eaLnBrk="1" hangingPunct="1">
              <a:defRPr/>
            </a:pPr>
            <a:r>
              <a:rPr lang="en-US" smtClean="0"/>
              <a:t>Jadilah model peran yang kelihatan</a:t>
            </a:r>
          </a:p>
          <a:p>
            <a:pPr eaLnBrk="1" hangingPunct="1">
              <a:defRPr/>
            </a:pPr>
            <a:r>
              <a:rPr lang="en-US" smtClean="0"/>
              <a:t>Komunikasikanlah harapan etis</a:t>
            </a:r>
          </a:p>
          <a:p>
            <a:pPr eaLnBrk="1" hangingPunct="1">
              <a:defRPr/>
            </a:pPr>
            <a:r>
              <a:rPr lang="en-US" smtClean="0"/>
              <a:t>Berikanlah pelatihan etis</a:t>
            </a:r>
          </a:p>
          <a:p>
            <a:pPr eaLnBrk="1" hangingPunct="1">
              <a:defRPr/>
            </a:pPr>
            <a:r>
              <a:rPr lang="en-US" smtClean="0"/>
              <a:t>Berikanlah imbalan secara terang-terangan terhadap tindakan etis dan berikan hukuman terhadap tindakan tidak etis</a:t>
            </a:r>
          </a:p>
          <a:p>
            <a:pPr eaLnBrk="1" hangingPunct="1">
              <a:defRPr/>
            </a:pPr>
            <a:r>
              <a:rPr lang="en-US" smtClean="0"/>
              <a:t>Sediakanlah mekanisme yang bersifat melindungi</a:t>
            </a:r>
          </a:p>
          <a:p>
            <a:pPr eaLnBrk="1" hangingPunct="1">
              <a:buFont typeface="Wingdings" pitchFamily="2" charset="2"/>
              <a:buNone/>
              <a:defRPr/>
            </a:pPr>
            <a:endParaRPr lang="en-US" smtClean="0"/>
          </a:p>
        </p:txBody>
      </p:sp>
      <p:sp>
        <p:nvSpPr>
          <p:cNvPr id="8194" name="Rectangle 2"/>
          <p:cNvSpPr>
            <a:spLocks noGrp="1" noRot="1" noChangeArrowheads="1"/>
          </p:cNvSpPr>
          <p:nvPr>
            <p:ph type="title"/>
          </p:nvPr>
        </p:nvSpPr>
        <p:spPr/>
        <p:txBody>
          <a:bodyPr>
            <a:normAutofit fontScale="90000"/>
          </a:bodyPr>
          <a:lstStyle/>
          <a:p>
            <a:pPr eaLnBrk="1" hangingPunct="1">
              <a:defRPr/>
            </a:pPr>
            <a:r>
              <a:rPr lang="en-US" sz="4000" smtClean="0">
                <a:solidFill>
                  <a:srgbClr val="FFFF00"/>
                </a:solidFill>
              </a:rPr>
              <a:t>Menciptakan Budaya Organisasi yang Etis</a:t>
            </a:r>
            <a:r>
              <a:rPr lang="en-US" sz="4000" smtClean="0"/>
              <a:t> </a:t>
            </a:r>
            <a:r>
              <a:rPr lang="en-US" sz="4000" smtClean="0">
                <a:solidFill>
                  <a:srgbClr val="66FF33"/>
                </a:solidFill>
              </a:rPr>
              <a:t>(Robbin, 2007 : 527)</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US" sz="2800" smtClean="0">
                <a:solidFill>
                  <a:srgbClr val="FFFF00"/>
                </a:solidFill>
              </a:rPr>
              <a:t>Menciptakan Budaya yang Tanggap terhadap Pelanggan</a:t>
            </a:r>
            <a:r>
              <a:rPr lang="en-US" sz="2800" smtClean="0"/>
              <a:t> </a:t>
            </a:r>
            <a:br>
              <a:rPr lang="en-US" sz="2800" smtClean="0"/>
            </a:br>
            <a:r>
              <a:rPr lang="en-US" sz="2800" smtClean="0">
                <a:solidFill>
                  <a:srgbClr val="66FF33"/>
                </a:solidFill>
              </a:rPr>
              <a:t>(Bitner, Booms dan Mohr dalam Robbin, 2007 : 528)</a:t>
            </a:r>
          </a:p>
        </p:txBody>
      </p:sp>
      <p:pic>
        <p:nvPicPr>
          <p:cNvPr id="16388" name="Picture 5" descr="j0336075"/>
          <p:cNvPicPr>
            <a:picLocks noGrp="1" noChangeAspect="1" noChangeArrowheads="1"/>
          </p:cNvPicPr>
          <p:nvPr>
            <p:ph sz="half" idx="1"/>
          </p:nvPr>
        </p:nvPicPr>
        <p:blipFill>
          <a:blip r:embed="rId3" cstate="print"/>
          <a:srcRect/>
          <a:stretch>
            <a:fillRect/>
          </a:stretch>
        </p:blipFill>
        <p:spPr>
          <a:xfrm>
            <a:off x="715963" y="2079625"/>
            <a:ext cx="2609850" cy="2641600"/>
          </a:xfrm>
        </p:spPr>
      </p:pic>
      <p:sp>
        <p:nvSpPr>
          <p:cNvPr id="9219" name="Rectangle 3"/>
          <p:cNvSpPr>
            <a:spLocks noGrp="1" noChangeArrowheads="1"/>
          </p:cNvSpPr>
          <p:nvPr>
            <p:ph type="body" sz="half" idx="2"/>
          </p:nvPr>
        </p:nvSpPr>
        <p:spPr>
          <a:xfrm>
            <a:off x="3810000" y="1600200"/>
            <a:ext cx="4876800" cy="4525963"/>
          </a:xfrm>
        </p:spPr>
        <p:txBody>
          <a:bodyPr/>
          <a:lstStyle/>
          <a:p>
            <a:pPr eaLnBrk="1" hangingPunct="1">
              <a:defRPr/>
            </a:pPr>
            <a:r>
              <a:rPr lang="en-US" sz="2800" smtClean="0"/>
              <a:t>Pertama : Tipe karyawan itu sendiri</a:t>
            </a:r>
          </a:p>
          <a:p>
            <a:pPr eaLnBrk="1" hangingPunct="1">
              <a:defRPr/>
            </a:pPr>
            <a:r>
              <a:rPr lang="en-US" sz="2800" smtClean="0"/>
              <a:t>Kedua : Formalisasi yang rendah</a:t>
            </a:r>
          </a:p>
          <a:p>
            <a:pPr eaLnBrk="1" hangingPunct="1">
              <a:defRPr/>
            </a:pPr>
            <a:r>
              <a:rPr lang="en-US" sz="2800" smtClean="0"/>
              <a:t>Ketiga : Perluasan formalisasi yang rendah</a:t>
            </a:r>
          </a:p>
          <a:p>
            <a:pPr eaLnBrk="1" hangingPunct="1">
              <a:defRPr/>
            </a:pPr>
            <a:r>
              <a:rPr lang="en-US" sz="2800" smtClean="0"/>
              <a:t>Keempat : Keterampilan mendengar yang baik</a:t>
            </a:r>
          </a:p>
          <a:p>
            <a:pPr eaLnBrk="1" hangingPunct="1">
              <a:defRPr/>
            </a:pPr>
            <a:r>
              <a:rPr lang="en-US" sz="2800" smtClean="0"/>
              <a:t>Kelima : Kejelasan peran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normAutofit fontScale="90000"/>
          </a:bodyPr>
          <a:lstStyle/>
          <a:p>
            <a:pPr eaLnBrk="1" hangingPunct="1">
              <a:defRPr/>
            </a:pPr>
            <a:r>
              <a:rPr lang="en-US" sz="4000" smtClean="0">
                <a:solidFill>
                  <a:srgbClr val="66FF33"/>
                </a:solidFill>
              </a:rPr>
              <a:t>Tindakan Manajerial</a:t>
            </a:r>
            <a:br>
              <a:rPr lang="en-US" sz="4000" smtClean="0">
                <a:solidFill>
                  <a:srgbClr val="66FF33"/>
                </a:solidFill>
              </a:rPr>
            </a:br>
            <a:r>
              <a:rPr lang="en-US" sz="4000" smtClean="0">
                <a:solidFill>
                  <a:srgbClr val="FFFF00"/>
                </a:solidFill>
              </a:rPr>
              <a:t>(Robbin, 2007 : 528)</a:t>
            </a:r>
          </a:p>
        </p:txBody>
      </p:sp>
      <p:sp>
        <p:nvSpPr>
          <p:cNvPr id="11267" name="Rectangle 3"/>
          <p:cNvSpPr>
            <a:spLocks noGrp="1" noChangeArrowheads="1"/>
          </p:cNvSpPr>
          <p:nvPr>
            <p:ph type="body" sz="half" idx="1"/>
          </p:nvPr>
        </p:nvSpPr>
        <p:spPr>
          <a:xfrm>
            <a:off x="457200" y="1600200"/>
            <a:ext cx="4040188" cy="4525963"/>
          </a:xfrm>
        </p:spPr>
        <p:txBody>
          <a:bodyPr/>
          <a:lstStyle/>
          <a:p>
            <a:pPr eaLnBrk="1" hangingPunct="1">
              <a:defRPr/>
            </a:pPr>
            <a:r>
              <a:rPr lang="en-US" sz="2800" smtClean="0"/>
              <a:t>Seleksi</a:t>
            </a:r>
          </a:p>
          <a:p>
            <a:pPr eaLnBrk="1" hangingPunct="1">
              <a:defRPr/>
            </a:pPr>
            <a:r>
              <a:rPr lang="en-US" sz="2800" smtClean="0"/>
              <a:t>Pelatihan dan Sosialisasi</a:t>
            </a:r>
          </a:p>
          <a:p>
            <a:pPr eaLnBrk="1" hangingPunct="1">
              <a:defRPr/>
            </a:pPr>
            <a:r>
              <a:rPr lang="en-US" sz="2800" smtClean="0"/>
              <a:t>Rancangan Struktural</a:t>
            </a:r>
          </a:p>
          <a:p>
            <a:pPr eaLnBrk="1" hangingPunct="1">
              <a:defRPr/>
            </a:pPr>
            <a:r>
              <a:rPr lang="en-US" sz="2800" smtClean="0"/>
              <a:t>Pemberdayaan</a:t>
            </a:r>
          </a:p>
          <a:p>
            <a:pPr eaLnBrk="1" hangingPunct="1">
              <a:defRPr/>
            </a:pPr>
            <a:r>
              <a:rPr lang="en-US" sz="2800" smtClean="0"/>
              <a:t>Kepemimpinan</a:t>
            </a:r>
          </a:p>
          <a:p>
            <a:pPr eaLnBrk="1" hangingPunct="1">
              <a:defRPr/>
            </a:pPr>
            <a:r>
              <a:rPr lang="en-US" sz="2800" smtClean="0"/>
              <a:t>Evaluasi Kinerja</a:t>
            </a:r>
          </a:p>
          <a:p>
            <a:pPr eaLnBrk="1" hangingPunct="1">
              <a:defRPr/>
            </a:pPr>
            <a:r>
              <a:rPr lang="en-US" sz="2800" smtClean="0"/>
              <a:t>Sistem Imbalan</a:t>
            </a:r>
          </a:p>
          <a:p>
            <a:pPr eaLnBrk="1" hangingPunct="1">
              <a:defRPr/>
            </a:pPr>
            <a:endParaRPr lang="en-US" sz="2800" smtClean="0"/>
          </a:p>
        </p:txBody>
      </p:sp>
      <p:pic>
        <p:nvPicPr>
          <p:cNvPr id="17412" name="Picture 6" descr="j0233018"/>
          <p:cNvPicPr>
            <a:picLocks noGrp="1" noChangeAspect="1" noChangeArrowheads="1"/>
          </p:cNvPicPr>
          <p:nvPr>
            <p:ph sz="half" idx="2"/>
          </p:nvPr>
        </p:nvPicPr>
        <p:blipFill>
          <a:blip r:embed="rId3" cstate="print"/>
          <a:srcRect/>
          <a:stretch>
            <a:fillRect/>
          </a:stretch>
        </p:blipFill>
        <p:spPr>
          <a:xfrm rot="2615795">
            <a:off x="5167313" y="2247900"/>
            <a:ext cx="2841625" cy="2884488"/>
          </a:xfr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r>
              <a:rPr lang="en-US" sz="4000" smtClean="0">
                <a:solidFill>
                  <a:srgbClr val="FFFF00"/>
                </a:solidFill>
              </a:rPr>
              <a:t>Spiritualitas dan Budaya Organisasi</a:t>
            </a:r>
          </a:p>
        </p:txBody>
      </p:sp>
      <p:pic>
        <p:nvPicPr>
          <p:cNvPr id="18436" name="Picture 7" descr="j0149481"/>
          <p:cNvPicPr>
            <a:picLocks noGrp="1" noChangeAspect="1" noChangeArrowheads="1"/>
          </p:cNvPicPr>
          <p:nvPr>
            <p:ph sz="half" idx="1"/>
          </p:nvPr>
        </p:nvPicPr>
        <p:blipFill>
          <a:blip r:embed="rId3" cstate="print"/>
          <a:srcRect/>
          <a:stretch>
            <a:fillRect/>
          </a:stretch>
        </p:blipFill>
        <p:spPr>
          <a:xfrm>
            <a:off x="1404938" y="1828800"/>
            <a:ext cx="2144712" cy="3360738"/>
          </a:xfrm>
        </p:spPr>
      </p:pic>
      <p:sp>
        <p:nvSpPr>
          <p:cNvPr id="14339" name="Rectangle 3"/>
          <p:cNvSpPr>
            <a:spLocks noGrp="1" noChangeArrowheads="1"/>
          </p:cNvSpPr>
          <p:nvPr>
            <p:ph type="body" sz="half" idx="2"/>
          </p:nvPr>
        </p:nvSpPr>
        <p:spPr>
          <a:xfrm>
            <a:off x="3810000" y="1600200"/>
            <a:ext cx="4876800" cy="4525963"/>
          </a:xfrm>
        </p:spPr>
        <p:txBody>
          <a:bodyPr>
            <a:normAutofit fontScale="92500"/>
          </a:bodyPr>
          <a:lstStyle/>
          <a:p>
            <a:pPr eaLnBrk="1" hangingPunct="1">
              <a:buFont typeface="Wingdings" pitchFamily="2" charset="2"/>
              <a:buNone/>
              <a:defRPr/>
            </a:pPr>
            <a:r>
              <a:rPr lang="sv-SE" sz="2800" smtClean="0"/>
              <a:t>	Spiritualitas tempat kerja itu </a:t>
            </a:r>
            <a:r>
              <a:rPr lang="sv-SE" sz="2800" i="1" smtClean="0"/>
              <a:t>tidak </a:t>
            </a:r>
            <a:r>
              <a:rPr lang="sv-SE" sz="2800" smtClean="0"/>
              <a:t>menyangkut praktik religius yang terorganisasi. Itu tidak menyangkut Tuhan atau teologi. Spiritualitas tempat kerja mengakui bahwa orang memiliki kehidupan batiniah yang memelihara dan dipelihara oleh pekerjaan bermakna yang ada dalam konteks masyarakat</a:t>
            </a:r>
            <a:r>
              <a:rPr lang="en-US" sz="2800" smtClean="0"/>
              <a:t>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fi-FI" b="0" smtClean="0">
                <a:solidFill>
                  <a:srgbClr val="FFFF00"/>
                </a:solidFill>
              </a:rPr>
              <a:t>Ciri-ciri Organisasi Spiritual</a:t>
            </a:r>
            <a:endParaRPr lang="en-US" b="0" smtClean="0">
              <a:solidFill>
                <a:srgbClr val="FFFF00"/>
              </a:solidFill>
            </a:endParaRPr>
          </a:p>
        </p:txBody>
      </p:sp>
      <p:pic>
        <p:nvPicPr>
          <p:cNvPr id="19460" name="Picture 7" descr="j0292152"/>
          <p:cNvPicPr>
            <a:picLocks noGrp="1" noChangeAspect="1" noChangeArrowheads="1"/>
          </p:cNvPicPr>
          <p:nvPr>
            <p:ph sz="half" idx="1"/>
          </p:nvPr>
        </p:nvPicPr>
        <p:blipFill>
          <a:blip r:embed="rId3" cstate="print"/>
          <a:srcRect/>
          <a:stretch>
            <a:fillRect/>
          </a:stretch>
        </p:blipFill>
        <p:spPr>
          <a:xfrm>
            <a:off x="990600" y="1752600"/>
            <a:ext cx="2290763" cy="3582988"/>
          </a:xfrm>
        </p:spPr>
      </p:pic>
      <p:sp>
        <p:nvSpPr>
          <p:cNvPr id="16389" name="Rectangle 5"/>
          <p:cNvSpPr>
            <a:spLocks noGrp="1" noChangeArrowheads="1"/>
          </p:cNvSpPr>
          <p:nvPr>
            <p:ph type="body" sz="half" idx="2"/>
          </p:nvPr>
        </p:nvSpPr>
        <p:spPr>
          <a:xfrm>
            <a:off x="3810000" y="1600200"/>
            <a:ext cx="4876800" cy="4525963"/>
          </a:xfrm>
        </p:spPr>
        <p:txBody>
          <a:bodyPr/>
          <a:lstStyle/>
          <a:p>
            <a:pPr eaLnBrk="1" hangingPunct="1">
              <a:defRPr/>
            </a:pPr>
            <a:r>
              <a:rPr lang="en-US" sz="2800" smtClean="0"/>
              <a:t>Sangat Memperhatikan</a:t>
            </a:r>
          </a:p>
          <a:p>
            <a:pPr eaLnBrk="1" hangingPunct="1">
              <a:defRPr/>
            </a:pPr>
            <a:r>
              <a:rPr lang="en-US" sz="2800" smtClean="0"/>
              <a:t>Fokus pada Pengembangan Individu</a:t>
            </a:r>
          </a:p>
          <a:p>
            <a:pPr eaLnBrk="1" hangingPunct="1">
              <a:defRPr/>
            </a:pPr>
            <a:r>
              <a:rPr lang="en-US" sz="2800" smtClean="0"/>
              <a:t>Kepercayaan dan Keterbukaan</a:t>
            </a:r>
          </a:p>
          <a:p>
            <a:pPr eaLnBrk="1" hangingPunct="1">
              <a:defRPr/>
            </a:pPr>
            <a:r>
              <a:rPr lang="en-US" sz="2800" smtClean="0"/>
              <a:t>Pemberdayaan Karyawan</a:t>
            </a:r>
          </a:p>
          <a:p>
            <a:pPr eaLnBrk="1" hangingPunct="1">
              <a:defRPr/>
            </a:pPr>
            <a:r>
              <a:rPr lang="en-US" sz="2800" smtClean="0"/>
              <a:t>Toleransi terhadap Ekspresi Karyawan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pPr eaLnBrk="1" hangingPunct="1">
              <a:buFont typeface="Wingdings" pitchFamily="2" charset="2"/>
              <a:buNone/>
              <a:defRPr/>
            </a:pPr>
            <a:r>
              <a:rPr lang="en-US" smtClean="0"/>
              <a:t>.</a:t>
            </a:r>
          </a:p>
        </p:txBody>
      </p:sp>
      <p:sp>
        <p:nvSpPr>
          <p:cNvPr id="18434" name="Rectangle 2"/>
          <p:cNvSpPr>
            <a:spLocks noGrp="1" noRot="1" noChangeArrowheads="1"/>
          </p:cNvSpPr>
          <p:nvPr>
            <p:ph type="title"/>
          </p:nvPr>
        </p:nvSpPr>
        <p:spPr/>
        <p:txBody>
          <a:bodyPr/>
          <a:lstStyle/>
          <a:p>
            <a:pPr eaLnBrk="1" hangingPunct="1">
              <a:defRPr/>
            </a:pPr>
            <a:r>
              <a:rPr lang="en-US" sz="3200" smtClean="0">
                <a:solidFill>
                  <a:srgbClr val="FFFF00"/>
                </a:solidFill>
              </a:rPr>
              <a:t>Ringkasan dan Implikasi bagi Para Manajer</a:t>
            </a:r>
          </a:p>
        </p:txBody>
      </p:sp>
      <p:sp>
        <p:nvSpPr>
          <p:cNvPr id="20484" name="Text Box 5"/>
          <p:cNvSpPr txBox="1">
            <a:spLocks noChangeArrowheads="1"/>
          </p:cNvSpPr>
          <p:nvPr/>
        </p:nvSpPr>
        <p:spPr bwMode="auto">
          <a:xfrm>
            <a:off x="1476375" y="1963738"/>
            <a:ext cx="1833563" cy="3675062"/>
          </a:xfrm>
          <a:prstGeom prst="rect">
            <a:avLst/>
          </a:prstGeom>
          <a:solidFill>
            <a:srgbClr val="FF505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5050"/>
            </a:extrusionClr>
          </a:sp3d>
        </p:spPr>
        <p:txBody>
          <a:bodyPr>
            <a:flatTx/>
          </a:bodyPr>
          <a:lstStyle/>
          <a:p>
            <a:pPr eaLnBrk="1" hangingPunct="1"/>
            <a:endParaRPr lang="en-US" sz="1000">
              <a:latin typeface="Arial" charset="0"/>
            </a:endParaRPr>
          </a:p>
          <a:p>
            <a:pPr eaLnBrk="1" hangingPunct="1"/>
            <a:r>
              <a:rPr lang="en-US" sz="1600">
                <a:latin typeface="Arial" charset="0"/>
              </a:rPr>
              <a:t>Faktor tujuan </a:t>
            </a:r>
            <a:r>
              <a:rPr lang="en-US" sz="1600" smtClean="0">
                <a:latin typeface="Arial" charset="0"/>
              </a:rPr>
              <a:t>:</a:t>
            </a:r>
            <a:endParaRPr lang="id-ID" sz="1600" smtClean="0">
              <a:latin typeface="Arial" charset="0"/>
            </a:endParaRPr>
          </a:p>
          <a:p>
            <a:pPr eaLnBrk="1" hangingPunct="1">
              <a:buFont typeface="Symbol" pitchFamily="18" charset="2"/>
              <a:buChar char="·"/>
            </a:pPr>
            <a:r>
              <a:rPr lang="en-US" sz="1600" smtClean="0">
                <a:latin typeface="Arial" charset="0"/>
              </a:rPr>
              <a:t>Inovasi </a:t>
            </a:r>
            <a:r>
              <a:rPr lang="en-US" sz="1600">
                <a:latin typeface="Arial" charset="0"/>
              </a:rPr>
              <a:t>dan penempatan risiko</a:t>
            </a:r>
          </a:p>
          <a:p>
            <a:pPr eaLnBrk="1" hangingPunct="1">
              <a:buFont typeface="Symbol" pitchFamily="18" charset="2"/>
              <a:buChar char="·"/>
            </a:pPr>
            <a:r>
              <a:rPr lang="en-US" sz="1600" smtClean="0">
                <a:latin typeface="Arial" charset="0"/>
              </a:rPr>
              <a:t>Perhatian </a:t>
            </a:r>
            <a:r>
              <a:rPr lang="en-US" sz="1600">
                <a:latin typeface="Arial" charset="0"/>
              </a:rPr>
              <a:t>secara jelas</a:t>
            </a:r>
          </a:p>
          <a:p>
            <a:pPr eaLnBrk="1" hangingPunct="1">
              <a:buFont typeface="Symbol" pitchFamily="18" charset="2"/>
              <a:buChar char="·"/>
            </a:pPr>
            <a:r>
              <a:rPr lang="en-US" sz="1600">
                <a:latin typeface="Arial" charset="0"/>
              </a:rPr>
              <a:t>Orientasi hasil</a:t>
            </a:r>
          </a:p>
          <a:p>
            <a:pPr eaLnBrk="1" hangingPunct="1">
              <a:buFont typeface="Symbol" pitchFamily="18" charset="2"/>
              <a:buChar char="·"/>
            </a:pPr>
            <a:r>
              <a:rPr lang="en-US" sz="1600">
                <a:latin typeface="Arial" charset="0"/>
              </a:rPr>
              <a:t>Orientasi orang</a:t>
            </a:r>
          </a:p>
          <a:p>
            <a:pPr eaLnBrk="1" hangingPunct="1">
              <a:buFont typeface="Symbol" pitchFamily="18" charset="2"/>
              <a:buChar char="·"/>
            </a:pPr>
            <a:r>
              <a:rPr lang="en-US" sz="1600">
                <a:latin typeface="Arial" charset="0"/>
              </a:rPr>
              <a:t>Orientasi tim</a:t>
            </a:r>
          </a:p>
          <a:p>
            <a:pPr eaLnBrk="1" hangingPunct="1">
              <a:buFont typeface="Symbol" pitchFamily="18" charset="2"/>
              <a:buChar char="·"/>
            </a:pPr>
            <a:r>
              <a:rPr lang="en-US" sz="1600">
                <a:latin typeface="Arial" charset="0"/>
              </a:rPr>
              <a:t>Keagresifan</a:t>
            </a:r>
          </a:p>
          <a:p>
            <a:pPr eaLnBrk="1" hangingPunct="1">
              <a:buFont typeface="Symbol" pitchFamily="18" charset="2"/>
              <a:buChar char="·"/>
            </a:pPr>
            <a:r>
              <a:rPr lang="en-US" sz="1600">
                <a:latin typeface="Arial" charset="0"/>
              </a:rPr>
              <a:t>Stabil</a:t>
            </a:r>
          </a:p>
        </p:txBody>
      </p:sp>
      <p:sp>
        <p:nvSpPr>
          <p:cNvPr id="20485" name="Text Box 6"/>
          <p:cNvSpPr txBox="1">
            <a:spLocks noChangeArrowheads="1"/>
          </p:cNvSpPr>
          <p:nvPr/>
        </p:nvSpPr>
        <p:spPr bwMode="auto">
          <a:xfrm>
            <a:off x="4038600" y="3400425"/>
            <a:ext cx="1041400" cy="819150"/>
          </a:xfrm>
          <a:prstGeom prst="rect">
            <a:avLst/>
          </a:prstGeom>
          <a:solidFill>
            <a:srgbClr val="66FF33"/>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66FF33"/>
            </a:extrusionClr>
          </a:sp3d>
        </p:spPr>
        <p:txBody>
          <a:bodyPr>
            <a:flatTx/>
          </a:bodyPr>
          <a:lstStyle/>
          <a:p>
            <a:pPr algn="ctr" eaLnBrk="1" hangingPunct="1"/>
            <a:r>
              <a:rPr lang="en-US" sz="1400">
                <a:latin typeface="Arial" charset="0"/>
              </a:rPr>
              <a:t>Budaya Organisasi</a:t>
            </a:r>
          </a:p>
        </p:txBody>
      </p:sp>
      <p:sp>
        <p:nvSpPr>
          <p:cNvPr id="20486" name="Text Box 7"/>
          <p:cNvSpPr txBox="1">
            <a:spLocks noChangeArrowheads="1"/>
          </p:cNvSpPr>
          <p:nvPr/>
        </p:nvSpPr>
        <p:spPr bwMode="auto">
          <a:xfrm>
            <a:off x="6732588" y="4435475"/>
            <a:ext cx="1420812" cy="431800"/>
          </a:xfrm>
          <a:prstGeom prst="rect">
            <a:avLst/>
          </a:prstGeom>
          <a:solidFill>
            <a:srgbClr val="FF00FF"/>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00FF"/>
            </a:extrusionClr>
          </a:sp3d>
        </p:spPr>
        <p:txBody>
          <a:bodyPr>
            <a:flatTx/>
          </a:bodyPr>
          <a:lstStyle/>
          <a:p>
            <a:pPr algn="ctr" eaLnBrk="1" hangingPunct="1"/>
            <a:r>
              <a:rPr lang="en-US" sz="1600">
                <a:latin typeface="Arial" charset="0"/>
              </a:rPr>
              <a:t>Kepuasan</a:t>
            </a:r>
          </a:p>
        </p:txBody>
      </p:sp>
      <p:sp>
        <p:nvSpPr>
          <p:cNvPr id="20487" name="Text Box 8"/>
          <p:cNvSpPr txBox="1">
            <a:spLocks noChangeArrowheads="1"/>
          </p:cNvSpPr>
          <p:nvPr/>
        </p:nvSpPr>
        <p:spPr bwMode="auto">
          <a:xfrm>
            <a:off x="6729413" y="3222625"/>
            <a:ext cx="1422400" cy="425450"/>
          </a:xfrm>
          <a:prstGeom prst="rect">
            <a:avLst/>
          </a:prstGeom>
          <a:solidFill>
            <a:srgbClr val="CC0099"/>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CC0099"/>
            </a:extrusionClr>
          </a:sp3d>
        </p:spPr>
        <p:txBody>
          <a:bodyPr>
            <a:flatTx/>
          </a:bodyPr>
          <a:lstStyle/>
          <a:p>
            <a:pPr algn="ctr" eaLnBrk="1" hangingPunct="1"/>
            <a:r>
              <a:rPr lang="en-US">
                <a:latin typeface="Arial" charset="0"/>
              </a:rPr>
              <a:t>Kinerja</a:t>
            </a:r>
          </a:p>
        </p:txBody>
      </p:sp>
      <p:sp>
        <p:nvSpPr>
          <p:cNvPr id="20488" name="Text Box 9"/>
          <p:cNvSpPr txBox="1">
            <a:spLocks noChangeArrowheads="1"/>
          </p:cNvSpPr>
          <p:nvPr/>
        </p:nvSpPr>
        <p:spPr bwMode="auto">
          <a:xfrm>
            <a:off x="5397500" y="2395538"/>
            <a:ext cx="955675" cy="3176587"/>
          </a:xfrm>
          <a:prstGeom prst="rect">
            <a:avLst/>
          </a:prstGeom>
          <a:solidFill>
            <a:srgbClr val="FF99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9900"/>
            </a:extrusionClr>
          </a:sp3d>
        </p:spPr>
        <p:txBody>
          <a:bodyPr>
            <a:flatTx/>
          </a:bodyPr>
          <a:lstStyle/>
          <a:p>
            <a:pPr eaLnBrk="1" hangingPunct="1"/>
            <a:r>
              <a:rPr lang="en-US" sz="1400">
                <a:latin typeface="Arial" charset="0"/>
              </a:rPr>
              <a:t>Tinggi</a:t>
            </a: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endParaRPr lang="en-US" sz="1400">
              <a:latin typeface="Arial" charset="0"/>
            </a:endParaRPr>
          </a:p>
          <a:p>
            <a:pPr eaLnBrk="1" hangingPunct="1"/>
            <a:r>
              <a:rPr lang="en-US" sz="1400">
                <a:latin typeface="Arial" charset="0"/>
              </a:rPr>
              <a:t>Rendah</a:t>
            </a:r>
          </a:p>
        </p:txBody>
      </p:sp>
      <p:sp>
        <p:nvSpPr>
          <p:cNvPr id="20489" name="Line 10"/>
          <p:cNvSpPr>
            <a:spLocks noChangeShapeType="1"/>
          </p:cNvSpPr>
          <p:nvPr/>
        </p:nvSpPr>
        <p:spPr bwMode="auto">
          <a:xfrm>
            <a:off x="3341688" y="3794125"/>
            <a:ext cx="708025" cy="7938"/>
          </a:xfrm>
          <a:prstGeom prst="line">
            <a:avLst/>
          </a:prstGeom>
          <a:noFill/>
          <a:ln w="38100">
            <a:solidFill>
              <a:srgbClr val="FFFF00"/>
            </a:solidFill>
            <a:round/>
            <a:headEnd/>
            <a:tailEnd type="triangle" w="med" len="med"/>
          </a:ln>
        </p:spPr>
        <p:txBody>
          <a:bodyPr/>
          <a:lstStyle/>
          <a:p>
            <a:endParaRPr lang="id-ID"/>
          </a:p>
        </p:txBody>
      </p:sp>
      <p:sp>
        <p:nvSpPr>
          <p:cNvPr id="20490" name="Line 11"/>
          <p:cNvSpPr>
            <a:spLocks noChangeShapeType="1"/>
          </p:cNvSpPr>
          <p:nvPr/>
        </p:nvSpPr>
        <p:spPr bwMode="auto">
          <a:xfrm flipV="1">
            <a:off x="6376988" y="3416300"/>
            <a:ext cx="296862" cy="569913"/>
          </a:xfrm>
          <a:prstGeom prst="line">
            <a:avLst/>
          </a:prstGeom>
          <a:noFill/>
          <a:ln w="38100">
            <a:solidFill>
              <a:srgbClr val="FFFF00"/>
            </a:solidFill>
            <a:round/>
            <a:headEnd/>
            <a:tailEnd type="triangle" w="med" len="med"/>
          </a:ln>
        </p:spPr>
        <p:txBody>
          <a:bodyPr/>
          <a:lstStyle/>
          <a:p>
            <a:endParaRPr lang="id-ID"/>
          </a:p>
        </p:txBody>
      </p:sp>
      <p:sp>
        <p:nvSpPr>
          <p:cNvPr id="20491" name="Line 12"/>
          <p:cNvSpPr>
            <a:spLocks noChangeShapeType="1"/>
          </p:cNvSpPr>
          <p:nvPr/>
        </p:nvSpPr>
        <p:spPr bwMode="auto">
          <a:xfrm>
            <a:off x="6359525" y="4016375"/>
            <a:ext cx="327025" cy="636588"/>
          </a:xfrm>
          <a:prstGeom prst="line">
            <a:avLst/>
          </a:prstGeom>
          <a:noFill/>
          <a:ln w="38100">
            <a:solidFill>
              <a:srgbClr val="FFFF00"/>
            </a:solidFill>
            <a:round/>
            <a:headEnd/>
            <a:tailEnd type="triangle" w="med" len="med"/>
          </a:ln>
        </p:spPr>
        <p:txBody>
          <a:bodyPr/>
          <a:lstStyle/>
          <a:p>
            <a:endParaRPr lang="id-ID"/>
          </a:p>
        </p:txBody>
      </p:sp>
      <p:sp>
        <p:nvSpPr>
          <p:cNvPr id="20492" name="Line 13"/>
          <p:cNvSpPr>
            <a:spLocks noChangeShapeType="1"/>
          </p:cNvSpPr>
          <p:nvPr/>
        </p:nvSpPr>
        <p:spPr bwMode="auto">
          <a:xfrm>
            <a:off x="5089525" y="3800475"/>
            <a:ext cx="293688" cy="1588"/>
          </a:xfrm>
          <a:prstGeom prst="line">
            <a:avLst/>
          </a:prstGeom>
          <a:noFill/>
          <a:ln w="38100">
            <a:solidFill>
              <a:srgbClr val="FFFF00"/>
            </a:solidFill>
            <a:round/>
            <a:headEnd/>
            <a:tailEnd type="triangle" w="med" len="med"/>
          </a:ln>
        </p:spPr>
        <p:txBody>
          <a:bodyPr/>
          <a:lstStyle/>
          <a:p>
            <a:endParaRPr lang="id-ID"/>
          </a:p>
        </p:txBody>
      </p:sp>
      <p:sp>
        <p:nvSpPr>
          <p:cNvPr id="20493" name="Text Box 14"/>
          <p:cNvSpPr txBox="1">
            <a:spLocks noChangeArrowheads="1"/>
          </p:cNvSpPr>
          <p:nvPr/>
        </p:nvSpPr>
        <p:spPr bwMode="auto">
          <a:xfrm>
            <a:off x="5410200" y="1782763"/>
            <a:ext cx="1143000" cy="407987"/>
          </a:xfrm>
          <a:prstGeom prst="rect">
            <a:avLst/>
          </a:prstGeom>
          <a:solidFill>
            <a:srgbClr val="FFFFFF"/>
          </a:solidFill>
          <a:ln w="9525">
            <a:noFill/>
            <a:miter lim="800000"/>
            <a:headEnd/>
            <a:tailEnd/>
          </a:ln>
        </p:spPr>
        <p:txBody>
          <a:bodyPr/>
          <a:lstStyle/>
          <a:p>
            <a:pPr algn="ctr" eaLnBrk="1" hangingPunct="1"/>
            <a:r>
              <a:rPr lang="en-US" sz="1400">
                <a:solidFill>
                  <a:schemeClr val="bg2"/>
                </a:solidFill>
                <a:latin typeface="Arial" charset="0"/>
              </a:rPr>
              <a:t>Kekuatan</a:t>
            </a:r>
          </a:p>
        </p:txBody>
      </p:sp>
      <p:sp>
        <p:nvSpPr>
          <p:cNvPr id="20494" name="Text Box 15"/>
          <p:cNvSpPr txBox="1">
            <a:spLocks noChangeArrowheads="1"/>
          </p:cNvSpPr>
          <p:nvPr/>
        </p:nvSpPr>
        <p:spPr bwMode="auto">
          <a:xfrm>
            <a:off x="3355975" y="2735263"/>
            <a:ext cx="1139825" cy="612775"/>
          </a:xfrm>
          <a:prstGeom prst="rect">
            <a:avLst/>
          </a:prstGeom>
          <a:solidFill>
            <a:srgbClr val="FFFFFF"/>
          </a:solidFill>
          <a:ln w="9525">
            <a:solidFill>
              <a:srgbClr val="3366FF"/>
            </a:solidFill>
            <a:miter lim="800000"/>
            <a:headEnd/>
            <a:tailEnd/>
          </a:ln>
        </p:spPr>
        <p:txBody>
          <a:bodyPr/>
          <a:lstStyle/>
          <a:p>
            <a:pPr algn="ctr" eaLnBrk="1" hangingPunct="1"/>
            <a:r>
              <a:rPr lang="en-US" sz="1400">
                <a:solidFill>
                  <a:schemeClr val="bg2"/>
                </a:solidFill>
                <a:latin typeface="Arial" charset="0"/>
              </a:rPr>
              <a:t>Berdampak pada</a:t>
            </a:r>
          </a:p>
        </p:txBody>
      </p:sp>
      <p:sp>
        <p:nvSpPr>
          <p:cNvPr id="20495" name="Line 16"/>
          <p:cNvSpPr>
            <a:spLocks noChangeShapeType="1"/>
          </p:cNvSpPr>
          <p:nvPr/>
        </p:nvSpPr>
        <p:spPr bwMode="auto">
          <a:xfrm>
            <a:off x="6118225" y="2598738"/>
            <a:ext cx="0" cy="2654300"/>
          </a:xfrm>
          <a:prstGeom prst="line">
            <a:avLst/>
          </a:prstGeom>
          <a:noFill/>
          <a:ln w="38100">
            <a:solidFill>
              <a:srgbClr val="000000"/>
            </a:solidFill>
            <a:round/>
            <a:headEnd type="triangle" w="med" len="med"/>
            <a:tailEnd/>
          </a:ln>
        </p:spPr>
        <p:txBody>
          <a:bodyPr/>
          <a:lstStyle/>
          <a:p>
            <a:endParaRPr lang="id-ID"/>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p:txBody>
          <a:bodyPr>
            <a:normAutofit lnSpcReduction="10000"/>
          </a:bodyPr>
          <a:lstStyle/>
          <a:p>
            <a:pPr eaLnBrk="1" hangingPunct="1">
              <a:lnSpc>
                <a:spcPct val="90000"/>
              </a:lnSpc>
              <a:defRPr/>
            </a:pPr>
            <a:r>
              <a:rPr lang="id-ID" sz="2800" smtClean="0"/>
              <a:t>S</a:t>
            </a:r>
            <a:r>
              <a:rPr lang="en-US" sz="2800" smtClean="0"/>
              <a:t>uatu wujud anggapan yang dimiliki, diterima secara implisit oleh kelompok dan menentukan bagaimana kelompok tersebut merasakan, memikirkan dan bereaksi terhadap lingkungannya yang beraneka ragam. (Kreitner dan Kinicky, 2001 : 68) </a:t>
            </a:r>
          </a:p>
          <a:p>
            <a:pPr eaLnBrk="1" hangingPunct="1">
              <a:lnSpc>
                <a:spcPct val="90000"/>
              </a:lnSpc>
              <a:buNone/>
              <a:defRPr/>
            </a:pPr>
            <a:endParaRPr lang="en-US" sz="2800" smtClean="0"/>
          </a:p>
          <a:p>
            <a:pPr eaLnBrk="1" hangingPunct="1">
              <a:lnSpc>
                <a:spcPct val="90000"/>
              </a:lnSpc>
              <a:defRPr/>
            </a:pPr>
            <a:r>
              <a:rPr lang="id-ID" sz="2800" smtClean="0"/>
              <a:t>S</a:t>
            </a:r>
            <a:r>
              <a:rPr lang="en-US" sz="2800" smtClean="0"/>
              <a:t>uatu sistem bersama yang dianut oleh anggota-anggota yang membedakan organisasi itu dengan organisasi-organisasi yang lain dan merupakan seperangkat karakteristik utama yang dihargai oleh organisasi itu. (Robbins, 2003 : 721)</a:t>
            </a:r>
          </a:p>
        </p:txBody>
      </p:sp>
      <p:sp>
        <p:nvSpPr>
          <p:cNvPr id="78850" name="Rectangle 2"/>
          <p:cNvSpPr>
            <a:spLocks noGrp="1" noRot="1" noChangeArrowheads="1"/>
          </p:cNvSpPr>
          <p:nvPr>
            <p:ph type="title"/>
          </p:nvPr>
        </p:nvSpPr>
        <p:spPr/>
        <p:txBody>
          <a:bodyPr/>
          <a:lstStyle/>
          <a:p>
            <a:pPr eaLnBrk="1" hangingPunct="1">
              <a:defRPr/>
            </a:pPr>
            <a:r>
              <a:rPr lang="en-US" sz="4000" smtClean="0"/>
              <a:t>DEFINISI BUDAYA ORGANISASI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idx="1"/>
          </p:nvPr>
        </p:nvSpPr>
        <p:spPr/>
        <p:txBody>
          <a:bodyPr/>
          <a:lstStyle/>
          <a:p>
            <a:pPr eaLnBrk="1" hangingPunct="1">
              <a:buFont typeface="Wingdings" pitchFamily="2" charset="2"/>
              <a:buNone/>
              <a:defRPr/>
            </a:pPr>
            <a:endParaRPr lang="en-US" smtClean="0"/>
          </a:p>
          <a:p>
            <a:pPr eaLnBrk="1" hangingPunct="1">
              <a:defRPr/>
            </a:pPr>
            <a:endParaRPr lang="en-US" smtClean="0"/>
          </a:p>
        </p:txBody>
      </p:sp>
      <p:sp>
        <p:nvSpPr>
          <p:cNvPr id="2052" name="Rectangle 4"/>
          <p:cNvSpPr>
            <a:spLocks noGrp="1" noRot="1" noChangeArrowheads="1"/>
          </p:cNvSpPr>
          <p:nvPr>
            <p:ph type="title"/>
          </p:nvPr>
        </p:nvSpPr>
        <p:spPr/>
        <p:txBody>
          <a:bodyPr/>
          <a:lstStyle/>
          <a:p>
            <a:pPr eaLnBrk="1" hangingPunct="1">
              <a:defRPr/>
            </a:pPr>
            <a:r>
              <a:rPr lang="en-US" smtClean="0"/>
              <a:t>Pembentukan Budaya Organisasi</a:t>
            </a:r>
          </a:p>
        </p:txBody>
      </p:sp>
      <p:sp>
        <p:nvSpPr>
          <p:cNvPr id="5124" name="Text Box 7"/>
          <p:cNvSpPr txBox="1">
            <a:spLocks noChangeArrowheads="1"/>
          </p:cNvSpPr>
          <p:nvPr/>
        </p:nvSpPr>
        <p:spPr bwMode="auto">
          <a:xfrm>
            <a:off x="1476375" y="3152775"/>
            <a:ext cx="1395413" cy="836613"/>
          </a:xfrm>
          <a:prstGeom prst="rect">
            <a:avLst/>
          </a:prstGeom>
          <a:solidFill>
            <a:srgbClr val="CC00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0099"/>
            </a:extrusionClr>
          </a:sp3d>
        </p:spPr>
        <p:txBody>
          <a:bodyPr>
            <a:flatTx/>
          </a:bodyPr>
          <a:lstStyle/>
          <a:p>
            <a:pPr algn="ctr" eaLnBrk="1" hangingPunct="1"/>
            <a:r>
              <a:rPr lang="en-US" sz="1400">
                <a:latin typeface="Arial" charset="0"/>
              </a:rPr>
              <a:t>Filosofi organisasi yang dijumpai</a:t>
            </a:r>
          </a:p>
        </p:txBody>
      </p:sp>
      <p:sp>
        <p:nvSpPr>
          <p:cNvPr id="5125" name="Text Box 8"/>
          <p:cNvSpPr txBox="1">
            <a:spLocks noChangeArrowheads="1"/>
          </p:cNvSpPr>
          <p:nvPr/>
        </p:nvSpPr>
        <p:spPr bwMode="auto">
          <a:xfrm>
            <a:off x="3160713" y="3235325"/>
            <a:ext cx="1395412" cy="669925"/>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a:flatTx/>
          </a:bodyPr>
          <a:lstStyle/>
          <a:p>
            <a:pPr algn="ctr" eaLnBrk="1" hangingPunct="1"/>
            <a:r>
              <a:rPr lang="en-US" sz="1400">
                <a:latin typeface="Arial" charset="0"/>
              </a:rPr>
              <a:t>Kriteria </a:t>
            </a:r>
          </a:p>
          <a:p>
            <a:pPr algn="ctr" eaLnBrk="1" hangingPunct="1"/>
            <a:r>
              <a:rPr lang="en-US" sz="1400">
                <a:latin typeface="Arial" charset="0"/>
              </a:rPr>
              <a:t>seleksi</a:t>
            </a:r>
          </a:p>
        </p:txBody>
      </p:sp>
      <p:sp>
        <p:nvSpPr>
          <p:cNvPr id="5126" name="Text Box 9"/>
          <p:cNvSpPr txBox="1">
            <a:spLocks noChangeArrowheads="1"/>
          </p:cNvSpPr>
          <p:nvPr/>
        </p:nvSpPr>
        <p:spPr bwMode="auto">
          <a:xfrm>
            <a:off x="6529388" y="3152775"/>
            <a:ext cx="1395412" cy="760413"/>
          </a:xfrm>
          <a:prstGeom prst="rect">
            <a:avLst/>
          </a:prstGeom>
          <a:solidFill>
            <a:srgbClr val="FF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00"/>
            </a:extrusionClr>
          </a:sp3d>
        </p:spPr>
        <p:txBody>
          <a:bodyPr>
            <a:flatTx/>
          </a:bodyPr>
          <a:lstStyle/>
          <a:p>
            <a:pPr algn="ctr" eaLnBrk="1" hangingPunct="1"/>
            <a:r>
              <a:rPr lang="en-US" sz="1400">
                <a:latin typeface="Arial" charset="0"/>
              </a:rPr>
              <a:t>Budaya organisas</a:t>
            </a:r>
            <a:r>
              <a:rPr lang="en-US" sz="1000">
                <a:latin typeface="Arial" charset="0"/>
              </a:rPr>
              <a:t>i</a:t>
            </a:r>
            <a:endParaRPr lang="en-US">
              <a:latin typeface="Arial" charset="0"/>
            </a:endParaRPr>
          </a:p>
        </p:txBody>
      </p:sp>
      <p:sp>
        <p:nvSpPr>
          <p:cNvPr id="5127" name="Text Box 10"/>
          <p:cNvSpPr txBox="1">
            <a:spLocks noChangeArrowheads="1"/>
          </p:cNvSpPr>
          <p:nvPr/>
        </p:nvSpPr>
        <p:spPr bwMode="auto">
          <a:xfrm>
            <a:off x="4845050" y="1981200"/>
            <a:ext cx="1395413" cy="760413"/>
          </a:xfrm>
          <a:prstGeom prst="rect">
            <a:avLst/>
          </a:prstGeom>
          <a:solidFill>
            <a:srgbClr val="00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9900"/>
            </a:extrusionClr>
          </a:sp3d>
        </p:spPr>
        <p:txBody>
          <a:bodyPr>
            <a:flatTx/>
          </a:bodyPr>
          <a:lstStyle/>
          <a:p>
            <a:pPr algn="ctr" eaLnBrk="1" hangingPunct="1"/>
            <a:r>
              <a:rPr lang="en-US" sz="1400">
                <a:latin typeface="Arial" charset="0"/>
              </a:rPr>
              <a:t>Manajemen puncak</a:t>
            </a:r>
          </a:p>
        </p:txBody>
      </p:sp>
      <p:sp>
        <p:nvSpPr>
          <p:cNvPr id="5128" name="Text Box 11"/>
          <p:cNvSpPr txBox="1">
            <a:spLocks noChangeArrowheads="1"/>
          </p:cNvSpPr>
          <p:nvPr/>
        </p:nvSpPr>
        <p:spPr bwMode="auto">
          <a:xfrm>
            <a:off x="4892675" y="4421188"/>
            <a:ext cx="1395413" cy="760412"/>
          </a:xfrm>
          <a:prstGeom prst="rect">
            <a:avLst/>
          </a:prstGeom>
          <a:solidFill>
            <a:srgbClr val="FF505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5050"/>
            </a:extrusionClr>
          </a:sp3d>
        </p:spPr>
        <p:txBody>
          <a:bodyPr>
            <a:flatTx/>
          </a:bodyPr>
          <a:lstStyle/>
          <a:p>
            <a:pPr algn="ctr" eaLnBrk="1" hangingPunct="1"/>
            <a:endParaRPr lang="en-US" sz="1000">
              <a:latin typeface="Arial" charset="0"/>
            </a:endParaRPr>
          </a:p>
          <a:p>
            <a:pPr algn="ctr" eaLnBrk="1" hangingPunct="1"/>
            <a:r>
              <a:rPr lang="en-US" sz="1400">
                <a:latin typeface="Arial" charset="0"/>
              </a:rPr>
              <a:t>Sosialisasi</a:t>
            </a:r>
          </a:p>
        </p:txBody>
      </p:sp>
      <p:sp>
        <p:nvSpPr>
          <p:cNvPr id="5129" name="Line 12"/>
          <p:cNvSpPr>
            <a:spLocks noChangeShapeType="1"/>
          </p:cNvSpPr>
          <p:nvPr/>
        </p:nvSpPr>
        <p:spPr bwMode="auto">
          <a:xfrm>
            <a:off x="2871788" y="3556000"/>
            <a:ext cx="288925" cy="1588"/>
          </a:xfrm>
          <a:prstGeom prst="line">
            <a:avLst/>
          </a:prstGeom>
          <a:noFill/>
          <a:ln w="38100">
            <a:solidFill>
              <a:srgbClr val="000000"/>
            </a:solidFill>
            <a:round/>
            <a:headEnd/>
            <a:tailEnd type="triangle" w="med" len="med"/>
          </a:ln>
        </p:spPr>
        <p:txBody>
          <a:bodyPr/>
          <a:lstStyle/>
          <a:p>
            <a:endParaRPr lang="id-ID"/>
          </a:p>
        </p:txBody>
      </p:sp>
      <p:sp>
        <p:nvSpPr>
          <p:cNvPr id="5130" name="Line 13"/>
          <p:cNvSpPr>
            <a:spLocks noChangeShapeType="1"/>
          </p:cNvSpPr>
          <p:nvPr/>
        </p:nvSpPr>
        <p:spPr bwMode="auto">
          <a:xfrm flipV="1">
            <a:off x="4556125" y="2741613"/>
            <a:ext cx="292100" cy="466725"/>
          </a:xfrm>
          <a:prstGeom prst="line">
            <a:avLst/>
          </a:prstGeom>
          <a:noFill/>
          <a:ln w="38100">
            <a:solidFill>
              <a:srgbClr val="000000"/>
            </a:solidFill>
            <a:round/>
            <a:headEnd/>
            <a:tailEnd type="triangle" w="med" len="med"/>
          </a:ln>
        </p:spPr>
        <p:txBody>
          <a:bodyPr/>
          <a:lstStyle/>
          <a:p>
            <a:endParaRPr lang="id-ID"/>
          </a:p>
        </p:txBody>
      </p:sp>
      <p:sp>
        <p:nvSpPr>
          <p:cNvPr id="5131" name="Line 14"/>
          <p:cNvSpPr>
            <a:spLocks noChangeShapeType="1"/>
          </p:cNvSpPr>
          <p:nvPr/>
        </p:nvSpPr>
        <p:spPr bwMode="auto">
          <a:xfrm>
            <a:off x="4556125" y="3876675"/>
            <a:ext cx="322263" cy="523875"/>
          </a:xfrm>
          <a:prstGeom prst="line">
            <a:avLst/>
          </a:prstGeom>
          <a:noFill/>
          <a:ln w="38100">
            <a:solidFill>
              <a:srgbClr val="000000"/>
            </a:solidFill>
            <a:round/>
            <a:headEnd/>
            <a:tailEnd type="triangle" w="med" len="med"/>
          </a:ln>
        </p:spPr>
        <p:txBody>
          <a:bodyPr/>
          <a:lstStyle/>
          <a:p>
            <a:endParaRPr lang="id-ID"/>
          </a:p>
        </p:txBody>
      </p:sp>
      <p:sp>
        <p:nvSpPr>
          <p:cNvPr id="5132" name="Line 15"/>
          <p:cNvSpPr>
            <a:spLocks noChangeShapeType="1"/>
          </p:cNvSpPr>
          <p:nvPr/>
        </p:nvSpPr>
        <p:spPr bwMode="auto">
          <a:xfrm>
            <a:off x="5567363" y="2773363"/>
            <a:ext cx="3175" cy="1592262"/>
          </a:xfrm>
          <a:prstGeom prst="line">
            <a:avLst/>
          </a:prstGeom>
          <a:noFill/>
          <a:ln w="38100">
            <a:solidFill>
              <a:srgbClr val="000000"/>
            </a:solidFill>
            <a:round/>
            <a:headEnd/>
            <a:tailEnd type="triangle" w="med" len="med"/>
          </a:ln>
        </p:spPr>
        <p:txBody>
          <a:bodyPr/>
          <a:lstStyle/>
          <a:p>
            <a:endParaRPr lang="id-ID"/>
          </a:p>
        </p:txBody>
      </p:sp>
      <p:sp>
        <p:nvSpPr>
          <p:cNvPr id="5133" name="Line 16"/>
          <p:cNvSpPr>
            <a:spLocks noChangeShapeType="1"/>
          </p:cNvSpPr>
          <p:nvPr/>
        </p:nvSpPr>
        <p:spPr bwMode="auto">
          <a:xfrm>
            <a:off x="6256338" y="2738438"/>
            <a:ext cx="250825" cy="382587"/>
          </a:xfrm>
          <a:prstGeom prst="line">
            <a:avLst/>
          </a:prstGeom>
          <a:noFill/>
          <a:ln w="38100">
            <a:solidFill>
              <a:srgbClr val="000000"/>
            </a:solidFill>
            <a:round/>
            <a:headEnd/>
            <a:tailEnd type="triangle" w="med" len="med"/>
          </a:ln>
        </p:spPr>
        <p:txBody>
          <a:bodyPr/>
          <a:lstStyle/>
          <a:p>
            <a:endParaRPr lang="id-ID"/>
          </a:p>
        </p:txBody>
      </p:sp>
      <p:sp>
        <p:nvSpPr>
          <p:cNvPr id="5134" name="Line 17"/>
          <p:cNvSpPr>
            <a:spLocks noChangeShapeType="1"/>
          </p:cNvSpPr>
          <p:nvPr/>
        </p:nvSpPr>
        <p:spPr bwMode="auto">
          <a:xfrm flipV="1">
            <a:off x="6278563" y="3903663"/>
            <a:ext cx="257175" cy="503237"/>
          </a:xfrm>
          <a:prstGeom prst="line">
            <a:avLst/>
          </a:prstGeom>
          <a:noFill/>
          <a:ln w="38100">
            <a:solidFill>
              <a:srgbClr val="000000"/>
            </a:solidFill>
            <a:round/>
            <a:headEnd/>
            <a:tailEnd type="triangle" w="med" len="med"/>
          </a:ln>
        </p:spPr>
        <p:txBody>
          <a:bodyPr/>
          <a:lstStyle/>
          <a:p>
            <a:endParaRPr lang="id-ID"/>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a:xfrm>
            <a:off x="457200" y="381000"/>
            <a:ext cx="8229600" cy="5745163"/>
          </a:xfrm>
        </p:spPr>
        <p:txBody>
          <a:bodyPr/>
          <a:lstStyle/>
          <a:p>
            <a:pPr eaLnBrk="1" hangingPunct="1">
              <a:defRPr/>
            </a:pPr>
            <a:r>
              <a:rPr lang="en-US" smtClean="0"/>
              <a:t>Terbentuknya budaya organisasi pada awalnya berasal dari filsafat pendiri organisasi yang kemudian filsafat ini akan menentukan penyaringan karyawan-karyawan yang sesuai dengan filsafat dari pendiri organisasi.</a:t>
            </a:r>
          </a:p>
          <a:p>
            <a:pPr eaLnBrk="1" hangingPunct="1">
              <a:buFont typeface="Wingdings" pitchFamily="2" charset="2"/>
              <a:buNone/>
              <a:defRPr/>
            </a:pPr>
            <a:endParaRPr lang="en-US" smtClean="0"/>
          </a:p>
          <a:p>
            <a:pPr eaLnBrk="1" hangingPunct="1">
              <a:defRPr/>
            </a:pPr>
            <a:r>
              <a:rPr lang="en-US" smtClean="0"/>
              <a:t>Tujuan eksplisit dari proses seleksi adalah untuk mengidentifikasikan dan mempekerjakan individu-individu yang mempunyai pengetahuan, keterampilan dan kemampuan untuk melakukan pekerjaan dengan sukses di dalam organisasi itu. </a:t>
            </a:r>
          </a:p>
          <a:p>
            <a:pPr eaLnBrk="1" hangingPunct="1">
              <a:defRPr/>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a:xfrm>
            <a:off x="0" y="228600"/>
            <a:ext cx="9144000" cy="5943600"/>
          </a:xfrm>
        </p:spPr>
        <p:txBody>
          <a:bodyPr>
            <a:normAutofit lnSpcReduction="10000"/>
          </a:bodyPr>
          <a:lstStyle/>
          <a:p>
            <a:pPr eaLnBrk="1" hangingPunct="1">
              <a:lnSpc>
                <a:spcPct val="90000"/>
              </a:lnSpc>
              <a:defRPr/>
            </a:pPr>
            <a:r>
              <a:rPr lang="en-US" sz="2400" smtClean="0"/>
              <a:t>Dengan tindakan manajemen puncak baik lewat apa yang dikatakan maupun bagaimana mereka berperilaku, eksekutif senior ini menegakkan norma-norma yang mendasar ke bawah sepanjang organisasi itu ada.</a:t>
            </a:r>
          </a:p>
          <a:p>
            <a:pPr eaLnBrk="1" hangingPunct="1">
              <a:lnSpc>
                <a:spcPct val="90000"/>
              </a:lnSpc>
              <a:defRPr/>
            </a:pPr>
            <a:endParaRPr lang="en-US" sz="2400" smtClean="0"/>
          </a:p>
          <a:p>
            <a:pPr eaLnBrk="1" hangingPunct="1">
              <a:lnSpc>
                <a:spcPct val="90000"/>
              </a:lnSpc>
              <a:defRPr/>
            </a:pPr>
            <a:r>
              <a:rPr lang="en-US" sz="2400" smtClean="0"/>
              <a:t>Sosialisasi merupakan proses yang mengadaptasikan para karyawan pada budaya organisasi yang ada.</a:t>
            </a:r>
          </a:p>
          <a:p>
            <a:pPr eaLnBrk="1" hangingPunct="1">
              <a:lnSpc>
                <a:spcPct val="90000"/>
              </a:lnSpc>
              <a:buFont typeface="Wingdings" pitchFamily="2" charset="2"/>
              <a:buNone/>
              <a:defRPr/>
            </a:pPr>
            <a:r>
              <a:rPr lang="en-US" sz="2400" smtClean="0"/>
              <a:t>    Ada tiga tahap proses sosialisasi, yaitu :</a:t>
            </a:r>
          </a:p>
          <a:p>
            <a:pPr eaLnBrk="1" hangingPunct="1">
              <a:lnSpc>
                <a:spcPct val="90000"/>
              </a:lnSpc>
              <a:buFont typeface="Wingdings" pitchFamily="2" charset="2"/>
              <a:buNone/>
              <a:defRPr/>
            </a:pPr>
            <a:r>
              <a:rPr lang="en-US" sz="2400" smtClean="0"/>
              <a:t>       1.  Tahap prakedatangan, kurun waktu pembelajaran dalam proses sosialisasi yang terjadi sebelum seorang karyawan baru	bergabung dengan organisasi itu.</a:t>
            </a:r>
          </a:p>
          <a:p>
            <a:pPr eaLnBrk="1" hangingPunct="1">
              <a:lnSpc>
                <a:spcPct val="90000"/>
              </a:lnSpc>
              <a:buFont typeface="Wingdings" pitchFamily="2" charset="2"/>
              <a:buNone/>
              <a:defRPr/>
            </a:pPr>
            <a:r>
              <a:rPr lang="en-US" sz="2400" smtClean="0"/>
              <a:t>       2.  Tahap keterlibatan, tahap dimana seorang karyawan baru 	menyaksikan seperti apa sebenarnya organisasi itu dan 	menghadapi kemungkinan bahwa harapan dan kenyataan dapat berbeda</a:t>
            </a:r>
            <a:r>
              <a:rPr lang="id-ID" sz="2400" smtClean="0"/>
              <a:t>.</a:t>
            </a:r>
            <a:endParaRPr lang="en-US" sz="2400" smtClean="0"/>
          </a:p>
          <a:p>
            <a:pPr eaLnBrk="1" hangingPunct="1">
              <a:lnSpc>
                <a:spcPct val="90000"/>
              </a:lnSpc>
              <a:buFont typeface="Wingdings" pitchFamily="2" charset="2"/>
              <a:buNone/>
              <a:defRPr/>
            </a:pPr>
            <a:r>
              <a:rPr lang="en-US" sz="2400" smtClean="0"/>
              <a:t>       3.  Tahap metamorfosis, tahap dimana seorang karyawan baru berubah menyesuaikan diri pada pekerjaan, kelompok kerja dan organisasi.</a:t>
            </a:r>
          </a:p>
          <a:p>
            <a:pPr eaLnBrk="1" hangingPunct="1">
              <a:lnSpc>
                <a:spcPct val="90000"/>
              </a:lnSpc>
              <a:buFont typeface="Wingdings" pitchFamily="2" charset="2"/>
              <a:buNone/>
              <a:defRPr/>
            </a:pPr>
            <a:endParaRPr lang="en-US" sz="2400" smtClean="0"/>
          </a:p>
          <a:p>
            <a:pPr eaLnBrk="1" hangingPunct="1">
              <a:lnSpc>
                <a:spcPct val="90000"/>
              </a:lnSpc>
              <a:defRPr/>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idx="1"/>
          </p:nvPr>
        </p:nvSpPr>
        <p:spPr/>
        <p:txBody>
          <a:bodyPr>
            <a:normAutofit lnSpcReduction="10000"/>
          </a:bodyPr>
          <a:lstStyle/>
          <a:p>
            <a:pPr eaLnBrk="1" hangingPunct="1">
              <a:defRPr/>
            </a:pPr>
            <a:r>
              <a:rPr lang="en-US" sz="2800" smtClean="0"/>
              <a:t>Inovasi dan keberanian mengambil resiko (</a:t>
            </a:r>
            <a:r>
              <a:rPr lang="en-US" sz="2800" i="1" smtClean="0"/>
              <a:t>Inovation and risk taking</a:t>
            </a:r>
            <a:r>
              <a:rPr lang="en-US" sz="2800" smtClean="0"/>
              <a:t>)</a:t>
            </a:r>
          </a:p>
          <a:p>
            <a:pPr eaLnBrk="1" hangingPunct="1">
              <a:buFont typeface="Wingdings" pitchFamily="2" charset="2"/>
              <a:buNone/>
              <a:defRPr/>
            </a:pPr>
            <a:r>
              <a:rPr lang="en-US" sz="2800" smtClean="0"/>
              <a:t>   Sejauhmana organisasi mendorong para karyawan untuk bersikap inovatif dan berani mengambil resiko. </a:t>
            </a:r>
          </a:p>
          <a:p>
            <a:pPr eaLnBrk="1" hangingPunct="1">
              <a:buFont typeface="Wingdings" pitchFamily="2" charset="2"/>
              <a:buNone/>
              <a:defRPr/>
            </a:pPr>
            <a:r>
              <a:rPr lang="en-US" sz="2800" smtClean="0"/>
              <a:t> </a:t>
            </a:r>
          </a:p>
          <a:p>
            <a:pPr eaLnBrk="1" hangingPunct="1">
              <a:defRPr/>
            </a:pPr>
            <a:r>
              <a:rPr lang="en-US" sz="2800" smtClean="0"/>
              <a:t>Perhatian yang rinci (</a:t>
            </a:r>
            <a:r>
              <a:rPr lang="en-US" sz="2800" i="1" smtClean="0"/>
              <a:t>Attention to detail</a:t>
            </a:r>
            <a:r>
              <a:rPr lang="en-US" sz="2800" smtClean="0"/>
              <a:t>)</a:t>
            </a:r>
          </a:p>
          <a:p>
            <a:pPr eaLnBrk="1" hangingPunct="1">
              <a:buFont typeface="Wingdings" pitchFamily="2" charset="2"/>
              <a:buNone/>
              <a:defRPr/>
            </a:pPr>
            <a:r>
              <a:rPr lang="en-US" sz="2800" smtClean="0"/>
              <a:t>   Sejauhmana organisasi mengharapkan karyawan memperlihatkan kecermatan, analisis dan perhatian kepada rincian. </a:t>
            </a:r>
          </a:p>
          <a:p>
            <a:pPr eaLnBrk="1" hangingPunct="1">
              <a:defRPr/>
            </a:pPr>
            <a:endParaRPr lang="en-US" sz="2800" smtClean="0"/>
          </a:p>
        </p:txBody>
      </p:sp>
      <p:sp>
        <p:nvSpPr>
          <p:cNvPr id="79874" name="Rectangle 2"/>
          <p:cNvSpPr>
            <a:spLocks noGrp="1" noRot="1" noChangeArrowheads="1"/>
          </p:cNvSpPr>
          <p:nvPr>
            <p:ph type="title"/>
          </p:nvPr>
        </p:nvSpPr>
        <p:spPr/>
        <p:txBody>
          <a:bodyPr>
            <a:normAutofit fontScale="90000"/>
          </a:bodyPr>
          <a:lstStyle/>
          <a:p>
            <a:pPr eaLnBrk="1" hangingPunct="1">
              <a:defRPr/>
            </a:pPr>
            <a:r>
              <a:rPr lang="en-US" sz="4000" smtClean="0"/>
              <a:t>KARAKTERISTIK BUDAYA ORGANISASI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p:txBody>
          <a:bodyPr>
            <a:normAutofit lnSpcReduction="10000"/>
          </a:bodyPr>
          <a:lstStyle/>
          <a:p>
            <a:pPr eaLnBrk="1" hangingPunct="1">
              <a:defRPr/>
            </a:pPr>
            <a:r>
              <a:rPr lang="en-US" sz="2800" smtClean="0"/>
              <a:t>Berorientasi kepada hasil (</a:t>
            </a:r>
            <a:r>
              <a:rPr lang="en-US" sz="2800" i="1" smtClean="0"/>
              <a:t>Outcome orientation</a:t>
            </a:r>
            <a:r>
              <a:rPr lang="en-US" sz="2800" smtClean="0"/>
              <a:t>)</a:t>
            </a:r>
          </a:p>
          <a:p>
            <a:pPr eaLnBrk="1" hangingPunct="1">
              <a:buFont typeface="Wingdings" pitchFamily="2" charset="2"/>
              <a:buNone/>
              <a:defRPr/>
            </a:pPr>
            <a:r>
              <a:rPr lang="en-US" sz="2800" smtClean="0"/>
              <a:t>   Sejauhmana manajemen memusatkan perhatian pada hasil dibandingkan perhatian pada teknik dan proses yang digunakan untuk meraih hasil tersebut.</a:t>
            </a:r>
          </a:p>
          <a:p>
            <a:pPr eaLnBrk="1" hangingPunct="1">
              <a:buFont typeface="Wingdings" pitchFamily="2" charset="2"/>
              <a:buNone/>
              <a:defRPr/>
            </a:pPr>
            <a:r>
              <a:rPr lang="en-US" sz="2800" smtClean="0"/>
              <a:t> </a:t>
            </a:r>
          </a:p>
          <a:p>
            <a:pPr eaLnBrk="1" hangingPunct="1">
              <a:defRPr/>
            </a:pPr>
            <a:r>
              <a:rPr lang="en-US" sz="2800" smtClean="0"/>
              <a:t>Berorientasi kepada manusia (</a:t>
            </a:r>
            <a:r>
              <a:rPr lang="en-US" sz="2800" i="1" smtClean="0"/>
              <a:t>People orientation</a:t>
            </a:r>
            <a:r>
              <a:rPr lang="en-US" sz="2800" smtClean="0"/>
              <a:t>)</a:t>
            </a:r>
          </a:p>
          <a:p>
            <a:pPr eaLnBrk="1" hangingPunct="1">
              <a:buFont typeface="Wingdings" pitchFamily="2" charset="2"/>
              <a:buNone/>
              <a:defRPr/>
            </a:pPr>
            <a:r>
              <a:rPr lang="en-US" sz="2800" smtClean="0"/>
              <a:t>   Sejauhmana keputusan manajemen memperhitungkan efek hasil-hasil pada orang-orang didalam organisasi itu. </a:t>
            </a:r>
          </a:p>
          <a:p>
            <a:pPr eaLnBrk="1" hangingPunct="1">
              <a:defRPr/>
            </a:pPr>
            <a:endParaRPr lang="en-US" sz="2800" smtClean="0"/>
          </a:p>
        </p:txBody>
      </p:sp>
      <p:sp>
        <p:nvSpPr>
          <p:cNvPr id="80898" name="Rectangle 2"/>
          <p:cNvSpPr>
            <a:spLocks noGrp="1" noRot="1" noChangeArrowheads="1"/>
          </p:cNvSpPr>
          <p:nvPr>
            <p:ph type="title"/>
          </p:nvPr>
        </p:nvSpPr>
        <p:spPr/>
        <p:txBody>
          <a:bodyPr>
            <a:normAutofit fontScale="90000"/>
          </a:bodyPr>
          <a:lstStyle/>
          <a:p>
            <a:pPr eaLnBrk="1" hangingPunct="1">
              <a:defRPr/>
            </a:pPr>
            <a:r>
              <a:rPr lang="en-US" sz="4000" smtClean="0"/>
              <a:t>KARAKTERISTIK BUDAYA ORGANISASI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p:txBody>
          <a:bodyPr/>
          <a:lstStyle/>
          <a:p>
            <a:pPr eaLnBrk="1" hangingPunct="1">
              <a:lnSpc>
                <a:spcPct val="90000"/>
              </a:lnSpc>
              <a:defRPr/>
            </a:pPr>
            <a:r>
              <a:rPr lang="en-US" smtClean="0"/>
              <a:t>Berorientasi tim (</a:t>
            </a:r>
            <a:r>
              <a:rPr lang="en-US" i="1" smtClean="0"/>
              <a:t>Team orientation</a:t>
            </a:r>
            <a:r>
              <a:rPr lang="en-US" smtClean="0"/>
              <a:t>)</a:t>
            </a:r>
          </a:p>
          <a:p>
            <a:pPr eaLnBrk="1" hangingPunct="1">
              <a:lnSpc>
                <a:spcPct val="90000"/>
              </a:lnSpc>
              <a:buFont typeface="Wingdings" pitchFamily="2" charset="2"/>
              <a:buNone/>
              <a:defRPr/>
            </a:pPr>
            <a:r>
              <a:rPr lang="en-US" smtClean="0"/>
              <a:t>   Sejauhmana kegiatan kerja diorganisasikan sekitar tim-tim tidak hanya pada individu-individu untuk mendukung kerjasama.</a:t>
            </a:r>
          </a:p>
          <a:p>
            <a:pPr eaLnBrk="1" hangingPunct="1">
              <a:lnSpc>
                <a:spcPct val="90000"/>
              </a:lnSpc>
              <a:buFont typeface="Wingdings" pitchFamily="2" charset="2"/>
              <a:buNone/>
              <a:defRPr/>
            </a:pPr>
            <a:r>
              <a:rPr lang="en-US" smtClean="0"/>
              <a:t> </a:t>
            </a:r>
          </a:p>
          <a:p>
            <a:pPr eaLnBrk="1" hangingPunct="1">
              <a:lnSpc>
                <a:spcPct val="90000"/>
              </a:lnSpc>
              <a:defRPr/>
            </a:pPr>
            <a:r>
              <a:rPr lang="en-US" smtClean="0"/>
              <a:t>Agresifitas (</a:t>
            </a:r>
            <a:r>
              <a:rPr lang="en-US" i="1" smtClean="0"/>
              <a:t>Aggressiveness</a:t>
            </a:r>
            <a:r>
              <a:rPr lang="en-US" smtClean="0"/>
              <a:t>)</a:t>
            </a:r>
          </a:p>
          <a:p>
            <a:pPr eaLnBrk="1" hangingPunct="1">
              <a:lnSpc>
                <a:spcPct val="90000"/>
              </a:lnSpc>
              <a:buFont typeface="Wingdings" pitchFamily="2" charset="2"/>
              <a:buNone/>
              <a:defRPr/>
            </a:pPr>
            <a:r>
              <a:rPr lang="en-US" smtClean="0"/>
              <a:t>   Sejauhmana orang-orang dalam organisasi itu memiliki sifat agresif dan kompetitif untuk menjalankan budaya organisasi sebaik-baiknya</a:t>
            </a:r>
          </a:p>
          <a:p>
            <a:pPr eaLnBrk="1" hangingPunct="1">
              <a:lnSpc>
                <a:spcPct val="90000"/>
              </a:lnSpc>
              <a:defRPr/>
            </a:pPr>
            <a:endParaRPr lang="en-US" smtClean="0"/>
          </a:p>
        </p:txBody>
      </p:sp>
      <p:sp>
        <p:nvSpPr>
          <p:cNvPr id="81922" name="Rectangle 2"/>
          <p:cNvSpPr>
            <a:spLocks noGrp="1" noRot="1" noChangeArrowheads="1"/>
          </p:cNvSpPr>
          <p:nvPr>
            <p:ph type="title"/>
          </p:nvPr>
        </p:nvSpPr>
        <p:spPr/>
        <p:txBody>
          <a:bodyPr>
            <a:normAutofit fontScale="90000"/>
          </a:bodyPr>
          <a:lstStyle/>
          <a:p>
            <a:pPr eaLnBrk="1" hangingPunct="1">
              <a:defRPr/>
            </a:pPr>
            <a:r>
              <a:rPr lang="en-US" sz="4000" smtClean="0"/>
              <a:t>KARAKTERISTIK BUDAYA ORGANISASI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p:txBody>
          <a:bodyPr/>
          <a:lstStyle/>
          <a:p>
            <a:pPr eaLnBrk="1" hangingPunct="1">
              <a:defRPr/>
            </a:pPr>
            <a:r>
              <a:rPr lang="en-US" smtClean="0"/>
              <a:t>Stabilitas (</a:t>
            </a:r>
            <a:r>
              <a:rPr lang="en-US" i="1" smtClean="0"/>
              <a:t>Stability</a:t>
            </a:r>
            <a:r>
              <a:rPr lang="en-US" smtClean="0"/>
              <a:t>)</a:t>
            </a:r>
          </a:p>
          <a:p>
            <a:pPr eaLnBrk="1" hangingPunct="1">
              <a:buFont typeface="Wingdings" pitchFamily="2" charset="2"/>
              <a:buNone/>
              <a:defRPr/>
            </a:pPr>
            <a:r>
              <a:rPr lang="en-US" smtClean="0"/>
              <a:t>   Sejauhmana kegiatan organisasi menekankan dipertahankannya </a:t>
            </a:r>
            <a:r>
              <a:rPr lang="en-US" i="1" smtClean="0"/>
              <a:t>status quo</a:t>
            </a:r>
            <a:r>
              <a:rPr lang="en-US" smtClean="0"/>
              <a:t> daripada pertumbuhan. </a:t>
            </a:r>
          </a:p>
          <a:p>
            <a:pPr eaLnBrk="1" hangingPunct="1">
              <a:buFont typeface="Wingdings" pitchFamily="2" charset="2"/>
              <a:buNone/>
              <a:defRPr/>
            </a:pPr>
            <a:endParaRPr lang="en-US" smtClean="0"/>
          </a:p>
          <a:p>
            <a:pPr eaLnBrk="1" hangingPunct="1">
              <a:buFont typeface="Wingdings" pitchFamily="2" charset="2"/>
              <a:buNone/>
              <a:defRPr/>
            </a:pPr>
            <a:r>
              <a:rPr lang="en-US" smtClean="0"/>
              <a:t>(Robbins, 2003 : 721)</a:t>
            </a:r>
          </a:p>
          <a:p>
            <a:pPr eaLnBrk="1" hangingPunct="1">
              <a:defRPr/>
            </a:pPr>
            <a:endParaRPr lang="en-US" smtClean="0"/>
          </a:p>
        </p:txBody>
      </p:sp>
      <p:sp>
        <p:nvSpPr>
          <p:cNvPr id="82946" name="Rectangle 2"/>
          <p:cNvSpPr>
            <a:spLocks noGrp="1" noRot="1" noChangeArrowheads="1"/>
          </p:cNvSpPr>
          <p:nvPr>
            <p:ph type="title"/>
          </p:nvPr>
        </p:nvSpPr>
        <p:spPr/>
        <p:txBody>
          <a:bodyPr>
            <a:normAutofit fontScale="90000"/>
          </a:bodyPr>
          <a:lstStyle/>
          <a:p>
            <a:pPr eaLnBrk="1" hangingPunct="1">
              <a:defRPr/>
            </a:pPr>
            <a:r>
              <a:rPr lang="en-US" sz="4000" smtClean="0"/>
              <a:t>KARAKTERISTIK BUDAYA ORGANISASI</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356</TotalTime>
  <Words>622</Words>
  <Application>Microsoft Office PowerPoint</Application>
  <PresentationFormat>On-screen Show (4:3)</PresentationFormat>
  <Paragraphs>154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BUDAYA ORGANISASI</vt:lpstr>
      <vt:lpstr>DEFINISI BUDAYA ORGANISASI</vt:lpstr>
      <vt:lpstr>Pembentukan Budaya Organisasi</vt:lpstr>
      <vt:lpstr>PowerPoint Presentation</vt:lpstr>
      <vt:lpstr>PowerPoint Presentation</vt:lpstr>
      <vt:lpstr>KARAKTERISTIK BUDAYA ORGANISASI</vt:lpstr>
      <vt:lpstr>KARAKTERISTIK BUDAYA ORGANISASI</vt:lpstr>
      <vt:lpstr>KARAKTERISTIK BUDAYA ORGANISASI</vt:lpstr>
      <vt:lpstr>KARAKTERISTIK BUDAYA ORGANISASI</vt:lpstr>
      <vt:lpstr>FUNGSI BUDAYA ORGANISASI</vt:lpstr>
      <vt:lpstr>Penerusan Budaya Kepada Karyawan</vt:lpstr>
      <vt:lpstr>FAKTOR-FAKTOR YANG MEMPENGARUHI BUDAYA ORGANISASI</vt:lpstr>
      <vt:lpstr>Menciptakan Budaya Organisasi yang Etis (Robbin, 2007 : 527)</vt:lpstr>
      <vt:lpstr>Menciptakan Budaya yang Tanggap terhadap Pelanggan  (Bitner, Booms dan Mohr dalam Robbin, 2007 : 528)</vt:lpstr>
      <vt:lpstr>Tindakan Manajerial (Robbin, 2007 : 528)</vt:lpstr>
      <vt:lpstr>Spiritualitas dan Budaya Organisasi</vt:lpstr>
      <vt:lpstr>Ciri-ciri Organisasi Spiritual</vt:lpstr>
      <vt:lpstr>Ringkasan dan Implikasi bagi Para Manajer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Pembentukan Budaya Organisasi</dc:title>
  <dc:creator>heni</dc:creator>
  <cp:lastModifiedBy>Phantom Assassin</cp:lastModifiedBy>
  <cp:revision>22</cp:revision>
  <dcterms:created xsi:type="dcterms:W3CDTF">2007-01-16T15:03:29Z</dcterms:created>
  <dcterms:modified xsi:type="dcterms:W3CDTF">2013-03-21T01:22:26Z</dcterms:modified>
</cp:coreProperties>
</file>