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3"/>
    <a:srgbClr val="422C16"/>
    <a:srgbClr val="0C788E"/>
    <a:srgbClr val="006666"/>
    <a:srgbClr val="54381C"/>
    <a:srgbClr val="A50021"/>
    <a:srgbClr val="003300"/>
    <a:srgbClr val="812B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9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A4A84-7C44-47BB-A5DE-D540EF10568B}" type="datetimeFigureOut">
              <a:rPr lang="id-ID" smtClean="0"/>
              <a:t>12/05/2013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143A1-FE0F-42D3-8920-516EAD1D975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E4FDC-1FD5-44C4-A236-2EE08DA3FC1E}" type="datetimeFigureOut">
              <a:rPr lang="id-ID" smtClean="0"/>
              <a:pPr/>
              <a:t>12/05/2013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D2B3-9DAF-451D-9FE2-8CE72126A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77322-C06C-4EA6-8D5A-5CD637BE2C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2DF32-4292-45AE-9E7E-BE7112119A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6A033-C0D7-4DC7-8511-3CF400AA64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28424-B850-4E3A-91A3-51A60051B60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842CC-360E-429D-B2BB-15C700159E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35546-5138-479B-8233-ED3E2A7040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2399A-9EB5-4A6D-A3D3-D979AD88FE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9C76D-71AE-414E-A9CA-F8C2714808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EBA48-5B2A-4BA0-A43E-81D8862D81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7A003-1626-4529-BA66-1C1E2B574C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8A4EB-DB6A-407C-B352-D12E5EEB0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09CEEE-0FC4-4A11-9654-D26E1241EC6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0825" y="4724400"/>
            <a:ext cx="4572000" cy="647700"/>
          </a:xfrm>
        </p:spPr>
        <p:txBody>
          <a:bodyPr/>
          <a:lstStyle/>
          <a:p>
            <a:pPr algn="l"/>
            <a:r>
              <a:rPr lang="id-ID" sz="3600" b="1" dirty="0" smtClean="0">
                <a:solidFill>
                  <a:schemeClr val="bg1"/>
                </a:solidFill>
              </a:rPr>
              <a:t>Interpolasi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250825" y="5300663"/>
            <a:ext cx="3457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b="1" dirty="0" smtClean="0">
                <a:solidFill>
                  <a:schemeClr val="bg1"/>
                </a:solidFill>
              </a:rPr>
              <a:t>Interpolasi Newton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Diberikan nilai dari konsentrasi larutan oksigen jenuh dalam air dalam bentuk tabel berikut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polinom </a:t>
            </a:r>
            <a:r>
              <a:rPr lang="id-ID" dirty="0" smtClean="0"/>
              <a:t>Lagrange dan Newton untuk </a:t>
            </a:r>
            <a:r>
              <a:rPr lang="id-ID" dirty="0" smtClean="0"/>
              <a:t>menghitung nilai konsentrasi oksigen saat suhu 22.4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3356992"/>
          <a:ext cx="756084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/>
                <a:gridCol w="720080"/>
                <a:gridCol w="720080"/>
                <a:gridCol w="576064"/>
                <a:gridCol w="720080"/>
                <a:gridCol w="720080"/>
                <a:gridCol w="720080"/>
              </a:tblGrid>
              <a:tr h="14401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Suhu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Konsentrasi</a:t>
                      </a:r>
                      <a:r>
                        <a:rPr lang="id-ID" sz="2400" baseline="0" dirty="0" smtClean="0"/>
                        <a:t> oksigen untuk klorida = 10mg/L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11.6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10.3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9.1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8.2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7.4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6.8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id-ID" dirty="0" smtClean="0"/>
              <a:t>Kelebihan 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id-ID" dirty="0" smtClean="0"/>
              <a:t>Polinom Newton menambahkan satu suku tunggal dengan polinom derajat lebih rendah </a:t>
            </a:r>
            <a:r>
              <a:rPr lang="id-ID" dirty="0" smtClean="0">
                <a:sym typeface="Wingdings" pitchFamily="2" charset="2"/>
              </a:rPr>
              <a:t> memudahkan perhitungan polinom dengan derajat lebih tinggi</a:t>
            </a:r>
          </a:p>
          <a:p>
            <a:r>
              <a:rPr lang="id-ID" dirty="0" smtClean="0">
                <a:sym typeface="Wingdings" pitchFamily="2" charset="2"/>
              </a:rPr>
              <a:t>Penambahan polinom dapat digunakan untuk menentukan apakah penambahan suku polinom akan memperbaiki nilai interpolasi atau tidak</a:t>
            </a:r>
          </a:p>
          <a:p>
            <a:r>
              <a:rPr lang="id-ID" dirty="0" smtClean="0">
                <a:sym typeface="Wingdings" pitchFamily="2" charset="2"/>
              </a:rPr>
              <a:t>Tabel Selisih Terbagi dapat digunkan berulang-ulang untuk nilai x yang berbeda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44624"/>
            <a:ext cx="9154344" cy="1143000"/>
          </a:xfrm>
        </p:spPr>
        <p:txBody>
          <a:bodyPr/>
          <a:lstStyle/>
          <a:p>
            <a:r>
              <a:rPr lang="id-ID" sz="3800" b="1" dirty="0" smtClean="0"/>
              <a:t>Polinom Interpolasi &amp; Galat Interpolasi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1872207"/>
          </a:xfrm>
        </p:spPr>
        <p:txBody>
          <a:bodyPr/>
          <a:lstStyle/>
          <a:p>
            <a:r>
              <a:rPr lang="id-ID" dirty="0" smtClean="0"/>
              <a:t>Polinom interpolasi unik asalkan nilai fungsi dari setiap data tidak ada yang sama</a:t>
            </a:r>
          </a:p>
          <a:p>
            <a:r>
              <a:rPr lang="id-ID" dirty="0" smtClean="0"/>
              <a:t>p</a:t>
            </a:r>
            <a:r>
              <a:rPr lang="id-ID" sz="1800" dirty="0" smtClean="0"/>
              <a:t>n</a:t>
            </a:r>
            <a:r>
              <a:rPr lang="id-ID" dirty="0" smtClean="0"/>
              <a:t>(x) adalah hampiran fungsi untuk fungsi asli f(x) maka untuk titik-titik tertentu berlaku </a:t>
            </a:r>
          </a:p>
          <a:p>
            <a:endParaRPr lang="id-ID" dirty="0" smtClean="0"/>
          </a:p>
          <a:p>
            <a:r>
              <a:rPr lang="id-ID" dirty="0" smtClean="0"/>
              <a:t>Untuk x lainnya                    sehingga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11760" y="3645024"/>
          <a:ext cx="4248472" cy="583760"/>
        </p:xfrm>
        <a:graphic>
          <a:graphicData uri="http://schemas.openxmlformats.org/presentationml/2006/ole">
            <p:oleObj spid="_x0000_s167939" name="Equation" r:id="rId4" imgW="1663560" imgH="228600" progId="Equation.DSMT4">
              <p:embed/>
            </p:oleObj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2483768" y="4168110"/>
          <a:ext cx="2944539" cy="557034"/>
        </p:xfrm>
        <a:graphic>
          <a:graphicData uri="http://schemas.openxmlformats.org/presentationml/2006/ole">
            <p:oleObj spid="_x0000_s167941" name="Equation" r:id="rId5" imgW="1206360" imgH="228600" progId="Equation.DSMT4">
              <p:embed/>
            </p:oleObj>
          </a:graphicData>
        </a:graphic>
      </p:graphicFrame>
      <p:graphicFrame>
        <p:nvGraphicFramePr>
          <p:cNvPr id="167943" name="Object 7"/>
          <p:cNvGraphicFramePr>
            <a:graphicFrameLocks noChangeAspect="1"/>
          </p:cNvGraphicFramePr>
          <p:nvPr/>
        </p:nvGraphicFramePr>
        <p:xfrm>
          <a:off x="3779912" y="4797152"/>
          <a:ext cx="2366963" cy="582612"/>
        </p:xfrm>
        <a:graphic>
          <a:graphicData uri="http://schemas.openxmlformats.org/presentationml/2006/ole">
            <p:oleObj spid="_x0000_s167943" name="Equation" r:id="rId6" imgW="927000" imgH="228600" progId="Equation.DSMT4">
              <p:embed/>
            </p:oleObj>
          </a:graphicData>
        </a:graphic>
      </p:graphicFrame>
      <p:graphicFrame>
        <p:nvGraphicFramePr>
          <p:cNvPr id="167945" name="Object 9"/>
          <p:cNvGraphicFramePr>
            <a:graphicFrameLocks noChangeAspect="1"/>
          </p:cNvGraphicFramePr>
          <p:nvPr/>
        </p:nvGraphicFramePr>
        <p:xfrm>
          <a:off x="2458442" y="5301208"/>
          <a:ext cx="3841750" cy="557213"/>
        </p:xfrm>
        <a:graphic>
          <a:graphicData uri="http://schemas.openxmlformats.org/presentationml/2006/ole">
            <p:oleObj spid="_x0000_s167945" name="Equation" r:id="rId7" imgW="1574640" imgH="228600" progId="Equation.DSMT4">
              <p:embed/>
            </p:oleObj>
          </a:graphicData>
        </a:graphic>
      </p:graphicFrame>
      <p:graphicFrame>
        <p:nvGraphicFramePr>
          <p:cNvPr id="167947" name="Object 11"/>
          <p:cNvGraphicFramePr>
            <a:graphicFrameLocks noChangeAspect="1"/>
          </p:cNvGraphicFramePr>
          <p:nvPr/>
        </p:nvGraphicFramePr>
        <p:xfrm>
          <a:off x="683568" y="5805488"/>
          <a:ext cx="5453063" cy="557212"/>
        </p:xfrm>
        <a:graphic>
          <a:graphicData uri="http://schemas.openxmlformats.org/presentationml/2006/ole">
            <p:oleObj spid="_x0000_s167947" name="Equation" r:id="rId8" imgW="2234880" imgH="228600" progId="Equation.DSMT4">
              <p:embed/>
            </p:oleObj>
          </a:graphicData>
        </a:graphic>
      </p:graphicFrame>
      <p:graphicFrame>
        <p:nvGraphicFramePr>
          <p:cNvPr id="167948" name="Object 12"/>
          <p:cNvGraphicFramePr>
            <a:graphicFrameLocks noChangeAspect="1"/>
          </p:cNvGraphicFramePr>
          <p:nvPr/>
        </p:nvGraphicFramePr>
        <p:xfrm>
          <a:off x="6486277" y="5586685"/>
          <a:ext cx="2262187" cy="1082675"/>
        </p:xfrm>
        <a:graphic>
          <a:graphicData uri="http://schemas.openxmlformats.org/presentationml/2006/ole">
            <p:oleObj spid="_x0000_s167948" name="Equation" r:id="rId9" imgW="9270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Taksiran Galat Interpolasi Newton</a:t>
            </a:r>
            <a:endParaRPr lang="id-ID" b="1" dirty="0"/>
          </a:p>
        </p:txBody>
      </p:sp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1043608" y="2996952"/>
          <a:ext cx="2262188" cy="1082675"/>
        </p:xfrm>
        <a:graphic>
          <a:graphicData uri="http://schemas.openxmlformats.org/presentationml/2006/ole">
            <p:oleObj spid="_x0000_s168962" name="Equation" r:id="rId4" imgW="927000" imgH="444240" progId="Equation.DSMT4">
              <p:embed/>
            </p:oleObj>
          </a:graphicData>
        </a:graphic>
      </p:graphicFrame>
      <p:graphicFrame>
        <p:nvGraphicFramePr>
          <p:cNvPr id="168963" name="Object 3"/>
          <p:cNvGraphicFramePr>
            <a:graphicFrameLocks noChangeAspect="1"/>
          </p:cNvGraphicFramePr>
          <p:nvPr/>
        </p:nvGraphicFramePr>
        <p:xfrm>
          <a:off x="3275856" y="3284984"/>
          <a:ext cx="3841750" cy="555625"/>
        </p:xfrm>
        <a:graphic>
          <a:graphicData uri="http://schemas.openxmlformats.org/presentationml/2006/ole">
            <p:oleObj spid="_x0000_s168963" name="Equation" r:id="rId5" imgW="1574640" imgH="228600" progId="Equation.DSMT4">
              <p:embed/>
            </p:oleObj>
          </a:graphicData>
        </a:graphic>
      </p:graphicFrame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611560" y="4293096"/>
          <a:ext cx="8272463" cy="557212"/>
        </p:xfrm>
        <a:graphic>
          <a:graphicData uri="http://schemas.openxmlformats.org/presentationml/2006/ole">
            <p:oleObj spid="_x0000_s168964" name="Equation" r:id="rId6" imgW="3390840" imgH="228600" progId="Equation.DSMT4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229600" cy="936104"/>
          </a:xfrm>
        </p:spPr>
        <p:txBody>
          <a:bodyPr/>
          <a:lstStyle/>
          <a:p>
            <a:r>
              <a:rPr lang="id-ID" dirty="0" smtClean="0"/>
              <a:t>Dalam Interpolasi Newton R(x) dihampiri dengan: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5157192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Hitung taksiran galat dari soal konsentrasi larutan untuk polinom newton berderajat 4</a:t>
            </a: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Galat interpolasi minimum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id-ID" dirty="0" smtClean="0"/>
              <a:t>Terjadi untuk x yang berada dipertengahan selang data yang diamati</a:t>
            </a:r>
          </a:p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068960"/>
          <a:ext cx="756084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/>
                <a:gridCol w="720080"/>
                <a:gridCol w="720080"/>
                <a:gridCol w="576064"/>
                <a:gridCol w="720080"/>
                <a:gridCol w="720080"/>
                <a:gridCol w="720080"/>
              </a:tblGrid>
              <a:tr h="14401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Suhu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Konsentrasi</a:t>
                      </a:r>
                      <a:r>
                        <a:rPr lang="id-ID" sz="2400" baseline="0" dirty="0" smtClean="0"/>
                        <a:t> oksigen untuk klorida = 10mg/L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11.6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10.3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9.1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8.2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7.4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6.8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99592" y="4365104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Untuk menghitung konsentrasi oksigen </a:t>
            </a:r>
            <a:r>
              <a:rPr lang="id-ID" sz="3200" dirty="0" smtClean="0"/>
              <a:t>saat suhu </a:t>
            </a:r>
            <a:r>
              <a:rPr lang="id-ID" sz="3200" dirty="0" smtClean="0"/>
              <a:t>22.4 maka galat interpolasi akan minimum jika pada polinom orde 3 pada interval [15,30]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Kekurangan Polinom Newton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Interpolasi untuk nilai </a:t>
            </a:r>
            <a:r>
              <a:rPr lang="id-ID" i="1" dirty="0" smtClean="0"/>
              <a:t>x</a:t>
            </a:r>
            <a:r>
              <a:rPr lang="id-ID" dirty="0" smtClean="0"/>
              <a:t> yang lain memerlukan jumlah komputasi yang sama </a:t>
            </a:r>
          </a:p>
          <a:p>
            <a:r>
              <a:rPr lang="id-ID" dirty="0" smtClean="0"/>
              <a:t>Jika jumlah titik ditambah atau dikurangi, hasil komputasi sebelumnya tidak dapat digunakan </a:t>
            </a:r>
          </a:p>
          <a:p>
            <a:r>
              <a:rPr lang="id-ID" dirty="0" smtClean="0"/>
              <a:t>(Tidak ada hubungan antara        dengan                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)</a:t>
            </a:r>
            <a:endParaRPr lang="id-ID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84168" y="4365104"/>
          <a:ext cx="720080" cy="432048"/>
        </p:xfrm>
        <a:graphic>
          <a:graphicData uri="http://schemas.openxmlformats.org/presentationml/2006/ole">
            <p:oleObj spid="_x0000_s144388" name="Equation" r:id="rId4" imgW="469800" imgH="228600" progId="Equation.DSMT4">
              <p:embed/>
            </p:oleObj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1043608" y="4941416"/>
          <a:ext cx="603250" cy="431800"/>
        </p:xfrm>
        <a:graphic>
          <a:graphicData uri="http://schemas.openxmlformats.org/presentationml/2006/ole">
            <p:oleObj spid="_x0000_s144389" name="Equation" r:id="rId5" imgW="393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4785395"/>
          </a:xfrm>
        </p:spPr>
        <p:txBody>
          <a:bodyPr/>
          <a:lstStyle/>
          <a:p>
            <a:r>
              <a:rPr lang="id-ID" dirty="0" smtClean="0"/>
              <a:t>Polinom yang terbentuk sebelumnya digunakan untuk membuat polinom berderajat makin tinggi</a:t>
            </a:r>
          </a:p>
          <a:p>
            <a:r>
              <a:rPr lang="id-ID" smtClean="0"/>
              <a:t>Misalkan untuk polinom berderajat 1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568" y="3140968"/>
          <a:ext cx="3841547" cy="919807"/>
        </p:xfrm>
        <a:graphic>
          <a:graphicData uri="http://schemas.openxmlformats.org/presentationml/2006/ole">
            <p:oleObj spid="_x0000_s145410" name="Equation" r:id="rId4" imgW="1803240" imgH="431640" progId="Equation.DSMT4">
              <p:embed/>
            </p:oleObj>
          </a:graphicData>
        </a:graphic>
      </p:graphicFrame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5508104" y="3284984"/>
          <a:ext cx="2921000" cy="485775"/>
        </p:xfrm>
        <a:graphic>
          <a:graphicData uri="http://schemas.openxmlformats.org/presentationml/2006/ole">
            <p:oleObj spid="_x0000_s145412" name="Equation" r:id="rId5" imgW="1371600" imgH="228600" progId="Equation.DSMT4">
              <p:embed/>
            </p:oleObj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729163" y="4005263"/>
          <a:ext cx="3705225" cy="917575"/>
        </p:xfrm>
        <a:graphic>
          <a:graphicData uri="http://schemas.openxmlformats.org/presentationml/2006/ole">
            <p:oleObj spid="_x0000_s145413" name="Equation" r:id="rId6" imgW="1739880" imgH="431640" progId="Equation.DSMT4">
              <p:embed/>
            </p:oleObj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4729163" y="5229225"/>
          <a:ext cx="3867150" cy="917575"/>
        </p:xfrm>
        <a:graphic>
          <a:graphicData uri="http://schemas.openxmlformats.org/presentationml/2006/ole">
            <p:oleObj spid="_x0000_s145415" name="Equation" r:id="rId7" imgW="1815840" imgH="431640" progId="Equation.DSMT4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4788024" y="3356992"/>
            <a:ext cx="576064" cy="432048"/>
          </a:xfrm>
          <a:prstGeom prst="rightArrow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1049040" y="4221088"/>
          <a:ext cx="2082800" cy="485775"/>
        </p:xfrm>
        <a:graphic>
          <a:graphicData uri="http://schemas.openxmlformats.org/presentationml/2006/ole">
            <p:oleObj spid="_x0000_s145416" name="Equation" r:id="rId8" imgW="977760" imgH="228600" progId="Equation.DSMT4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3560439" y="407707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dan</a:t>
            </a:r>
            <a:endParaRPr lang="id-ID" sz="3200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563887" y="5445223"/>
            <a:ext cx="1080121" cy="504056"/>
          </a:xfrm>
          <a:prstGeom prst="rightArrow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1763688" y="5160094"/>
            <a:ext cx="15121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Selisih terbagi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Polinom berderajat 2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1403648" y="2276872"/>
          <a:ext cx="6398772" cy="576585"/>
        </p:xfrm>
        <a:graphic>
          <a:graphicData uri="http://schemas.openxmlformats.org/presentationml/2006/ole">
            <p:oleObj spid="_x0000_s162818" name="Equation" r:id="rId4" imgW="2539800" imgH="228600" progId="Equation.DSMT4">
              <p:embed/>
            </p:oleObj>
          </a:graphicData>
        </a:graphic>
      </p:graphicFrame>
      <p:graphicFrame>
        <p:nvGraphicFramePr>
          <p:cNvPr id="162819" name="Object 3"/>
          <p:cNvGraphicFramePr>
            <a:graphicFrameLocks noChangeAspect="1"/>
          </p:cNvGraphicFramePr>
          <p:nvPr/>
        </p:nvGraphicFramePr>
        <p:xfrm>
          <a:off x="1396529" y="2996952"/>
          <a:ext cx="5119687" cy="576262"/>
        </p:xfrm>
        <a:graphic>
          <a:graphicData uri="http://schemas.openxmlformats.org/presentationml/2006/ole">
            <p:oleObj spid="_x0000_s162819" name="Equation" r:id="rId5" imgW="2031840" imgH="228600" progId="Equation.DSMT4">
              <p:embed/>
            </p:oleObj>
          </a:graphicData>
        </a:graphic>
      </p:graphicFrame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683568" y="3861048"/>
          <a:ext cx="3135313" cy="1087438"/>
        </p:xfrm>
        <a:graphic>
          <a:graphicData uri="http://schemas.openxmlformats.org/presentationml/2006/ole">
            <p:oleObj spid="_x0000_s162820" name="Equation" r:id="rId6" imgW="1244520" imgH="431640" progId="Equation.DSMT4">
              <p:embed/>
            </p:oleObj>
          </a:graphicData>
        </a:graphic>
      </p:graphicFrame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4186238" y="3857625"/>
          <a:ext cx="4487862" cy="2163763"/>
        </p:xfrm>
        <a:graphic>
          <a:graphicData uri="http://schemas.openxmlformats.org/presentationml/2006/ole">
            <p:oleObj spid="_x0000_s162821" name="Equation" r:id="rId7" imgW="1841400" imgH="888840" progId="Equation.DSMT4">
              <p:embed/>
            </p:oleObj>
          </a:graphicData>
        </a:graphic>
      </p:graphicFrame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1547664" y="5085184"/>
          <a:ext cx="2432050" cy="1152525"/>
        </p:xfrm>
        <a:graphic>
          <a:graphicData uri="http://schemas.openxmlformats.org/presentationml/2006/ole">
            <p:oleObj spid="_x0000_s162822" name="Equation" r:id="rId8" imgW="9651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1049040" y="1124744"/>
          <a:ext cx="2082800" cy="485775"/>
        </p:xfrm>
        <a:graphic>
          <a:graphicData uri="http://schemas.openxmlformats.org/presentationml/2006/ole">
            <p:oleObj spid="_x0000_s163843" name="Equation" r:id="rId4" imgW="977760" imgH="228600" progId="Equation.DSMT4">
              <p:embed/>
            </p:oleObj>
          </a:graphicData>
        </a:graphic>
      </p:graphicFrame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5220072" y="980728"/>
          <a:ext cx="2460625" cy="917575"/>
        </p:xfrm>
        <a:graphic>
          <a:graphicData uri="http://schemas.openxmlformats.org/presentationml/2006/ole">
            <p:oleObj spid="_x0000_s163844" name="Equation" r:id="rId5" imgW="1155600" imgH="431640" progId="Equation.DSMT4">
              <p:embed/>
            </p:oleObj>
          </a:graphicData>
        </a:graphic>
      </p:graphicFrame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1331640" y="1844824"/>
          <a:ext cx="3665538" cy="908050"/>
        </p:xfrm>
        <a:graphic>
          <a:graphicData uri="http://schemas.openxmlformats.org/presentationml/2006/ole">
            <p:oleObj spid="_x0000_s163845" name="Equation" r:id="rId6" imgW="1739880" imgH="431640" progId="Equation.DSMT4">
              <p:embed/>
            </p:oleObj>
          </a:graphicData>
        </a:graphic>
      </p:graphicFrame>
      <p:graphicFrame>
        <p:nvGraphicFramePr>
          <p:cNvPr id="163846" name="Object 6"/>
          <p:cNvGraphicFramePr>
            <a:graphicFrameLocks noChangeAspect="1"/>
          </p:cNvGraphicFramePr>
          <p:nvPr/>
        </p:nvGraphicFramePr>
        <p:xfrm>
          <a:off x="1403648" y="2852936"/>
          <a:ext cx="5616624" cy="1349391"/>
        </p:xfrm>
        <a:graphic>
          <a:graphicData uri="http://schemas.openxmlformats.org/presentationml/2006/ole">
            <p:oleObj spid="_x0000_s163846" name="Equation" r:id="rId7" imgW="2692080" imgH="64764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11560" y="4437112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Bagi pembilang dan penyebut dengan</a:t>
            </a:r>
            <a:endParaRPr lang="id-ID" sz="2800" dirty="0"/>
          </a:p>
        </p:txBody>
      </p:sp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6876256" y="4455393"/>
          <a:ext cx="1190625" cy="485775"/>
        </p:xfrm>
        <a:graphic>
          <a:graphicData uri="http://schemas.openxmlformats.org/presentationml/2006/ole">
            <p:oleObj spid="_x0000_s163848" name="Equation" r:id="rId8" imgW="558720" imgH="228600" progId="Equation.DSMT4">
              <p:embed/>
            </p:oleObj>
          </a:graphicData>
        </a:graphic>
      </p:graphicFrame>
      <p:graphicFrame>
        <p:nvGraphicFramePr>
          <p:cNvPr id="163849" name="Object 9"/>
          <p:cNvGraphicFramePr>
            <a:graphicFrameLocks noChangeAspect="1"/>
          </p:cNvGraphicFramePr>
          <p:nvPr/>
        </p:nvGraphicFramePr>
        <p:xfrm>
          <a:off x="1002804" y="5084763"/>
          <a:ext cx="7313612" cy="1349375"/>
        </p:xfrm>
        <a:graphic>
          <a:graphicData uri="http://schemas.openxmlformats.org/presentationml/2006/ole">
            <p:oleObj spid="_x0000_s163849" name="Equation" r:id="rId9" imgW="3504960" imgH="647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57403"/>
          </a:xfrm>
        </p:spPr>
        <p:txBody>
          <a:bodyPr/>
          <a:lstStyle/>
          <a:p>
            <a:r>
              <a:rPr lang="id-ID" dirty="0" smtClean="0"/>
              <a:t>Secara umum polinom Newton berderajat n dapat dibentuk dari polinom berderajat n-1. Dinyatakan dalam hubungan rekursif berikut: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164867" name="Object 3"/>
          <p:cNvGraphicFramePr>
            <a:graphicFrameLocks noChangeAspect="1"/>
          </p:cNvGraphicFramePr>
          <p:nvPr/>
        </p:nvGraphicFramePr>
        <p:xfrm>
          <a:off x="1043608" y="3068960"/>
          <a:ext cx="5924550" cy="485775"/>
        </p:xfrm>
        <a:graphic>
          <a:graphicData uri="http://schemas.openxmlformats.org/presentationml/2006/ole">
            <p:oleObj spid="_x0000_s164867" name="Equation" r:id="rId4" imgW="2781000" imgH="228600" progId="Equation.DSMT4">
              <p:embed/>
            </p:oleObj>
          </a:graphicData>
        </a:graphic>
      </p:graphicFrame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2483768" y="3591297"/>
          <a:ext cx="1406525" cy="485775"/>
        </p:xfrm>
        <a:graphic>
          <a:graphicData uri="http://schemas.openxmlformats.org/presentationml/2006/ole">
            <p:oleObj spid="_x0000_s164868" name="Equation" r:id="rId5" imgW="660240" imgH="22860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971600" y="3573016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Dengan </a:t>
            </a:r>
            <a:endParaRPr lang="id-ID" sz="2800" dirty="0"/>
          </a:p>
        </p:txBody>
      </p:sp>
      <p:sp>
        <p:nvSpPr>
          <p:cNvPr id="9" name="Rectangle 8"/>
          <p:cNvSpPr/>
          <p:nvPr/>
        </p:nvSpPr>
        <p:spPr>
          <a:xfrm>
            <a:off x="971600" y="4005064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Untuk polinom berderajat 3 dapat dituliskan:</a:t>
            </a:r>
            <a:endParaRPr lang="id-ID" sz="2800" dirty="0"/>
          </a:p>
        </p:txBody>
      </p:sp>
      <p:graphicFrame>
        <p:nvGraphicFramePr>
          <p:cNvPr id="164870" name="Object 6"/>
          <p:cNvGraphicFramePr>
            <a:graphicFrameLocks noChangeAspect="1"/>
          </p:cNvGraphicFramePr>
          <p:nvPr/>
        </p:nvGraphicFramePr>
        <p:xfrm>
          <a:off x="1115616" y="4599409"/>
          <a:ext cx="5302250" cy="485775"/>
        </p:xfrm>
        <a:graphic>
          <a:graphicData uri="http://schemas.openxmlformats.org/presentationml/2006/ole">
            <p:oleObj spid="_x0000_s164870" name="Equation" r:id="rId6" imgW="2489040" imgH="228600" progId="Equation.DSMT4">
              <p:embed/>
            </p:oleObj>
          </a:graphicData>
        </a:graphic>
      </p:graphicFrame>
      <p:graphicFrame>
        <p:nvGraphicFramePr>
          <p:cNvPr id="164871" name="Object 7"/>
          <p:cNvGraphicFramePr>
            <a:graphicFrameLocks noChangeAspect="1"/>
          </p:cNvGraphicFramePr>
          <p:nvPr/>
        </p:nvGraphicFramePr>
        <p:xfrm>
          <a:off x="1149573" y="5229200"/>
          <a:ext cx="5654675" cy="971550"/>
        </p:xfrm>
        <a:graphic>
          <a:graphicData uri="http://schemas.openxmlformats.org/presentationml/2006/ole">
            <p:oleObj spid="_x0000_s164871" name="Equation" r:id="rId7" imgW="26542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827584" y="1341438"/>
          <a:ext cx="1460500" cy="485775"/>
        </p:xfrm>
        <a:graphic>
          <a:graphicData uri="http://schemas.openxmlformats.org/presentationml/2006/ole">
            <p:oleObj spid="_x0000_s165890" name="Equation" r:id="rId4" imgW="685800" imgH="228600" progId="Equation.DSMT4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Polinom Newton dengan Selisih Terbagi</a:t>
            </a:r>
            <a:endParaRPr lang="id-ID" sz="3600" b="1" dirty="0"/>
          </a:p>
        </p:txBody>
      </p:sp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827584" y="1988840"/>
          <a:ext cx="3868737" cy="917575"/>
        </p:xfrm>
        <a:graphic>
          <a:graphicData uri="http://schemas.openxmlformats.org/presentationml/2006/ole">
            <p:oleObj spid="_x0000_s165891" name="Equation" r:id="rId5" imgW="1815840" imgH="431640" progId="Equation.DSMT4">
              <p:embed/>
            </p:oleObj>
          </a:graphicData>
        </a:graphic>
      </p:graphicFrame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790872" y="3068960"/>
          <a:ext cx="5221288" cy="971550"/>
        </p:xfrm>
        <a:graphic>
          <a:graphicData uri="http://schemas.openxmlformats.org/presentationml/2006/ole">
            <p:oleObj spid="_x0000_s165892" name="Equation" r:id="rId6" imgW="2450880" imgH="457200" progId="Equation.DSMT4">
              <p:embed/>
            </p:oleObj>
          </a:graphicData>
        </a:graphic>
      </p:graphicFrame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797272" y="4113634"/>
          <a:ext cx="6223000" cy="971550"/>
        </p:xfrm>
        <a:graphic>
          <a:graphicData uri="http://schemas.openxmlformats.org/presentationml/2006/ole">
            <p:oleObj spid="_x0000_s165893" name="Equation" r:id="rId7" imgW="2920680" imgH="457200" progId="Equation.DSMT4">
              <p:embed/>
            </p:oleObj>
          </a:graphicData>
        </a:graphic>
      </p:graphicFrame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847601" y="5373688"/>
          <a:ext cx="8116887" cy="971550"/>
        </p:xfrm>
        <a:graphic>
          <a:graphicData uri="http://schemas.openxmlformats.org/presentationml/2006/ole">
            <p:oleObj spid="_x0000_s165894" name="Equation" r:id="rId8" imgW="38098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Polinom Selisih Terbagi </a:t>
            </a:r>
            <a:r>
              <a:rPr lang="id-ID" dirty="0" smtClean="0"/>
              <a:t>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id-ID" dirty="0" smtClean="0"/>
              <a:t>Dengan menggunakan tabel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420888"/>
          <a:ext cx="7416822" cy="2286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89020"/>
                <a:gridCol w="652028"/>
                <a:gridCol w="1304057"/>
                <a:gridCol w="1304057"/>
                <a:gridCol w="1630071"/>
                <a:gridCol w="2037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i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y</a:t>
                      </a:r>
                      <a:r>
                        <a:rPr lang="id-ID" sz="1400" dirty="0" smtClean="0"/>
                        <a:t>i</a:t>
                      </a:r>
                      <a:r>
                        <a:rPr lang="id-ID" sz="2400" dirty="0" smtClean="0"/>
                        <a:t>=f(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i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ST1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ST2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ST3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2,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1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1" dirty="0" smtClean="0"/>
                        <a:t>3</a:t>
                      </a:r>
                      <a:r>
                        <a:rPr lang="id-ID" sz="2400" i="1" dirty="0" smtClean="0"/>
                        <a:t>,x</a:t>
                      </a:r>
                      <a:r>
                        <a:rPr lang="id-ID" sz="1400" i="0" dirty="0" smtClean="0"/>
                        <a:t>2,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1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3,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2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3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3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4869160"/>
            <a:ext cx="8229600" cy="7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Selisih Terbagi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Berikut ini adalah 2 nilai dari fungsi eksponen 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 interpolasi Newton                     </a:t>
            </a:r>
            <a:r>
              <a:rPr lang="id-ID" dirty="0" smtClean="0"/>
              <a:t>untuk menghitung nilai x = 1.8 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852936"/>
          <a:ext cx="6096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y=f(x)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0.04979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0.01832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0.00674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1840" y="2083079"/>
          <a:ext cx="1080120" cy="486054"/>
        </p:xfrm>
        <a:graphic>
          <a:graphicData uri="http://schemas.openxmlformats.org/presentationml/2006/ole">
            <p:oleObj spid="_x0000_s166914" name="Equation" r:id="rId4" imgW="507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11291</TotalTime>
  <Words>419</Words>
  <Application>Microsoft Office PowerPoint</Application>
  <PresentationFormat>On-screen Show (4:3)</PresentationFormat>
  <Paragraphs>127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Diseño predeterminado</vt:lpstr>
      <vt:lpstr>Equation</vt:lpstr>
      <vt:lpstr>MathType 6.0 Equation</vt:lpstr>
      <vt:lpstr>Interpolasi</vt:lpstr>
      <vt:lpstr>Kekurangan Polinom Newton </vt:lpstr>
      <vt:lpstr>Polinom Newton</vt:lpstr>
      <vt:lpstr>Polinom Newton</vt:lpstr>
      <vt:lpstr>Polinom Newton</vt:lpstr>
      <vt:lpstr>Polinom Newton</vt:lpstr>
      <vt:lpstr>Polinom Newton dengan Selisih Terbagi</vt:lpstr>
      <vt:lpstr>Polinom Selisih Terbagi Newton</vt:lpstr>
      <vt:lpstr>Latihan</vt:lpstr>
      <vt:lpstr>Latihan</vt:lpstr>
      <vt:lpstr>Kelebihan Polinom Newton</vt:lpstr>
      <vt:lpstr>Polinom Interpolasi &amp; Galat Interpolasi</vt:lpstr>
      <vt:lpstr>Taksiran Galat Interpolasi Newton</vt:lpstr>
      <vt:lpstr>Galat interpolasi minimum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884</cp:revision>
  <dcterms:created xsi:type="dcterms:W3CDTF">2010-05-23T14:28:12Z</dcterms:created>
  <dcterms:modified xsi:type="dcterms:W3CDTF">2013-05-12T13:59:34Z</dcterms:modified>
</cp:coreProperties>
</file>