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04" r:id="rId4"/>
    <p:sldId id="305" r:id="rId5"/>
    <p:sldId id="306" r:id="rId6"/>
    <p:sldId id="292" r:id="rId7"/>
    <p:sldId id="295" r:id="rId8"/>
    <p:sldId id="307" r:id="rId9"/>
    <p:sldId id="308" r:id="rId10"/>
    <p:sldId id="309" r:id="rId11"/>
    <p:sldId id="310" r:id="rId12"/>
    <p:sldId id="311" r:id="rId13"/>
    <p:sldId id="313" r:id="rId14"/>
    <p:sldId id="312" r:id="rId15"/>
    <p:sldId id="314" r:id="rId16"/>
    <p:sldId id="315" r:id="rId17"/>
    <p:sldId id="317" r:id="rId18"/>
    <p:sldId id="316" r:id="rId19"/>
    <p:sldId id="31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4" autoAdjust="0"/>
    <p:restoredTop sz="94660" autoAdjust="0"/>
  </p:normalViewPr>
  <p:slideViewPr>
    <p:cSldViewPr>
      <p:cViewPr varScale="1">
        <p:scale>
          <a:sx n="66" d="100"/>
          <a:sy n="66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114550" y="0"/>
          <a:ext cx="702945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Image" r:id="rId3" imgW="6565079" imgH="4761905" progId="">
                  <p:embed/>
                </p:oleObj>
              </mc:Choice>
              <mc:Fallback>
                <p:oleObj name="Image" r:id="rId3" imgW="6565079" imgH="4761905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14550" y="0"/>
                        <a:ext cx="702945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133600" cy="320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3200400"/>
            <a:ext cx="9144000" cy="4572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3352800"/>
            <a:ext cx="2133600" cy="3505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508750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C3325BE-2931-410A-BEFB-2FBE395811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457200" y="45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CF228-69AF-4D9D-B783-A418112AD2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44B42-AD9F-47A3-AC23-605760109C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87E5A678-D408-43EC-8199-1949B9136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AB940-4A26-4ED6-9971-42A538D5ED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88612-3312-4F40-9B6E-0EC2FDCA78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CCD30-424E-48B6-8178-37C21A6DC9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45A7-E459-4BB7-8AF2-D64223551F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4AFDD-5E19-40A2-88C7-518E29CFAD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534D1-C009-40A3-9ECF-DFBD9F5511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32E9C-7983-4C28-BCDA-6FC852265D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9DB59-0B97-47CD-8F09-A9B74D8C99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6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33350" y="6380163"/>
            <a:ext cx="3048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67488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400800" y="6551613"/>
            <a:ext cx="2362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657600" y="65516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EC78CD37-00E1-45EA-A987-ADA9362728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2400" y="0"/>
            <a:ext cx="1371600" cy="7604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810000"/>
            <a:ext cx="6400800" cy="1524000"/>
          </a:xfrm>
        </p:spPr>
        <p:txBody>
          <a:bodyPr/>
          <a:lstStyle/>
          <a:p>
            <a:r>
              <a:rPr lang="en-US" sz="5400" dirty="0">
                <a:latin typeface="Courier New" pitchFamily="49" charset="0"/>
                <a:cs typeface="Courier New" pitchFamily="49" charset="0"/>
              </a:rPr>
              <a:t>STACK</a:t>
            </a:r>
            <a:endParaRPr lang="en-US" sz="5400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STRUKTUR DATA</a:t>
            </a: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16" y="0"/>
            <a:ext cx="1666884" cy="1666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4" y="152400"/>
            <a:ext cx="6861448" cy="563563"/>
          </a:xfrm>
        </p:spPr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Inisialisasi</a:t>
            </a:r>
            <a:r>
              <a:rPr lang="en-US" dirty="0" smtClean="0"/>
              <a:t> (List)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u="sng" dirty="0" smtClean="0"/>
              <a:t>Procedure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Inisialisasi</a:t>
            </a:r>
            <a:r>
              <a:rPr lang="en-US" sz="2400" b="0" dirty="0" smtClean="0"/>
              <a:t>(</a:t>
            </a:r>
            <a:r>
              <a:rPr lang="en-US" sz="2400" u="sng" dirty="0" smtClean="0"/>
              <a:t>Output</a:t>
            </a:r>
            <a:r>
              <a:rPr lang="en-US" sz="2400" b="0" dirty="0" smtClean="0"/>
              <a:t>  Top : </a:t>
            </a:r>
            <a:r>
              <a:rPr lang="en-US" sz="2400" b="0" dirty="0" err="1" smtClean="0"/>
              <a:t>NamaPointer</a:t>
            </a:r>
            <a:r>
              <a:rPr lang="en-US" sz="2400" b="0" dirty="0" smtClean="0"/>
              <a:t>)</a:t>
            </a:r>
          </a:p>
          <a:p>
            <a:pPr marL="1089025" indent="-1089025">
              <a:buNone/>
            </a:pPr>
            <a:r>
              <a:rPr lang="en-US" sz="2400" b="0" dirty="0" smtClean="0"/>
              <a:t>{I.S. : </a:t>
            </a:r>
            <a:r>
              <a:rPr lang="en-US" sz="2400" b="0" dirty="0" err="1" smtClean="0"/>
              <a:t>Memberi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harga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awal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terhadap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variabel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penunjuk</a:t>
            </a:r>
            <a:r>
              <a:rPr lang="en-US" sz="2400" b="0" dirty="0" smtClean="0"/>
              <a:t> stack (top)}</a:t>
            </a:r>
          </a:p>
          <a:p>
            <a:pPr>
              <a:buNone/>
            </a:pPr>
            <a:r>
              <a:rPr lang="en-US" sz="2400" b="0" dirty="0" smtClean="0"/>
              <a:t>{F.S. : </a:t>
            </a:r>
            <a:r>
              <a:rPr lang="en-US" sz="2400" b="0" dirty="0" err="1" smtClean="0"/>
              <a:t>menghasilkan</a:t>
            </a:r>
            <a:r>
              <a:rPr lang="en-US" sz="2400" b="0" dirty="0" smtClean="0"/>
              <a:t> Stack </a:t>
            </a:r>
            <a:r>
              <a:rPr lang="en-US" sz="2400" b="0" dirty="0" err="1" smtClean="0"/>
              <a:t>yg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siap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digunakan</a:t>
            </a:r>
            <a:r>
              <a:rPr lang="en-US" sz="2400" b="0" dirty="0" smtClean="0"/>
              <a:t>}</a:t>
            </a:r>
          </a:p>
          <a:p>
            <a:pPr>
              <a:buNone/>
            </a:pPr>
            <a:r>
              <a:rPr lang="en-US" sz="2400" u="sng" dirty="0" err="1" smtClean="0"/>
              <a:t>Kamus</a:t>
            </a:r>
            <a:r>
              <a:rPr lang="en-US" sz="2400" u="sng" dirty="0" smtClean="0"/>
              <a:t>:</a:t>
            </a:r>
          </a:p>
          <a:p>
            <a:pPr>
              <a:buNone/>
            </a:pPr>
            <a:endParaRPr lang="en-US" sz="2400" b="0" dirty="0" smtClean="0"/>
          </a:p>
          <a:p>
            <a:pPr>
              <a:buNone/>
            </a:pPr>
            <a:r>
              <a:rPr lang="en-US" sz="2400" u="sng" dirty="0" err="1" smtClean="0"/>
              <a:t>Algoritma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b="0" dirty="0" smtClean="0"/>
              <a:t>    Top  </a:t>
            </a:r>
            <a:r>
              <a:rPr lang="en-US" sz="2400" b="0" dirty="0" smtClean="0">
                <a:sym typeface="Wingdings" pitchFamily="2" charset="2"/>
              </a:rPr>
              <a:t></a:t>
            </a:r>
            <a:r>
              <a:rPr lang="en-US" sz="2400" b="0" dirty="0" smtClean="0"/>
              <a:t>  nil</a:t>
            </a:r>
          </a:p>
          <a:p>
            <a:pPr>
              <a:buNone/>
            </a:pPr>
            <a:r>
              <a:rPr lang="en-US" sz="2400" u="sng" dirty="0" err="1" smtClean="0"/>
              <a:t>EndProcedure</a:t>
            </a:r>
            <a:endParaRPr lang="en-US" sz="2400" u="sng" dirty="0" smtClean="0"/>
          </a:p>
          <a:p>
            <a:pPr marL="0" indent="0">
              <a:buNone/>
            </a:pPr>
            <a:endParaRPr lang="en-US" sz="2400" b="0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33" y="-46714"/>
            <a:ext cx="997852" cy="997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11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152400"/>
            <a:ext cx="6717432" cy="563563"/>
          </a:xfrm>
        </p:spPr>
        <p:txBody>
          <a:bodyPr/>
          <a:lstStyle/>
          <a:p>
            <a:r>
              <a:rPr lang="en-US" dirty="0" smtClean="0"/>
              <a:t>Push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b="0" dirty="0" err="1" smtClean="0"/>
              <a:t>Langkah</a:t>
            </a:r>
            <a:r>
              <a:rPr lang="en-US" b="0" dirty="0" smtClean="0"/>
              <a:t> </a:t>
            </a:r>
            <a:r>
              <a:rPr lang="en-US" b="0" dirty="0" err="1" smtClean="0"/>
              <a:t>operasi</a:t>
            </a:r>
            <a:r>
              <a:rPr lang="en-US" b="0" dirty="0" smtClean="0"/>
              <a:t> push </a:t>
            </a:r>
            <a:r>
              <a:rPr lang="en-US" b="0" dirty="0" err="1" smtClean="0"/>
              <a:t>dalam</a:t>
            </a:r>
            <a:r>
              <a:rPr lang="en-US" b="0" dirty="0" smtClean="0"/>
              <a:t> array </a:t>
            </a:r>
            <a:r>
              <a:rPr lang="en-US" b="0" dirty="0" err="1" smtClean="0"/>
              <a:t>adalah</a:t>
            </a:r>
            <a:r>
              <a:rPr lang="en-US" b="0" dirty="0" smtClean="0"/>
              <a:t> </a:t>
            </a:r>
            <a:r>
              <a:rPr lang="en-US" b="0" dirty="0" err="1" smtClean="0"/>
              <a:t>dengan</a:t>
            </a:r>
            <a:r>
              <a:rPr lang="en-US" b="0" dirty="0" smtClean="0"/>
              <a:t> </a:t>
            </a:r>
            <a:r>
              <a:rPr lang="en-US" b="0" dirty="0" err="1" smtClean="0"/>
              <a:t>cara</a:t>
            </a:r>
            <a:r>
              <a:rPr lang="en-US" b="0" dirty="0" smtClean="0"/>
              <a:t> :</a:t>
            </a:r>
          </a:p>
          <a:p>
            <a:pPr lvl="0" algn="just">
              <a:spcBef>
                <a:spcPts val="0"/>
              </a:spcBef>
            </a:pPr>
            <a:r>
              <a:rPr lang="en-US" b="0" dirty="0" smtClean="0"/>
              <a:t>Stack </a:t>
            </a:r>
            <a:r>
              <a:rPr lang="en-US" b="0" dirty="0" err="1" smtClean="0"/>
              <a:t>dapat</a:t>
            </a:r>
            <a:r>
              <a:rPr lang="en-US" b="0" dirty="0" smtClean="0"/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ditambah</a:t>
            </a:r>
            <a:r>
              <a:rPr lang="en-US" b="0" dirty="0" smtClean="0"/>
              <a:t> </a:t>
            </a:r>
            <a:r>
              <a:rPr lang="en-US" b="0" dirty="0" err="1" smtClean="0"/>
              <a:t>jika</a:t>
            </a:r>
            <a:r>
              <a:rPr lang="en-US" b="0" dirty="0" smtClean="0"/>
              <a:t> stack </a:t>
            </a:r>
            <a:r>
              <a:rPr lang="en-US" b="0" dirty="0" err="1" smtClean="0">
                <a:solidFill>
                  <a:srgbClr val="FF0000"/>
                </a:solidFill>
              </a:rPr>
              <a:t>belum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penuh</a:t>
            </a:r>
            <a:endParaRPr lang="en-US" b="0" dirty="0" smtClean="0">
              <a:solidFill>
                <a:srgbClr val="FF0000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en-US" b="0" dirty="0" err="1" smtClean="0"/>
              <a:t>Tambahkan</a:t>
            </a:r>
            <a:r>
              <a:rPr lang="en-US" b="0" dirty="0" smtClean="0"/>
              <a:t> </a:t>
            </a:r>
            <a:r>
              <a:rPr lang="en-US" b="0" dirty="0" err="1" smtClean="0"/>
              <a:t>penunjuk</a:t>
            </a:r>
            <a:r>
              <a:rPr lang="en-US" b="0" dirty="0" smtClean="0"/>
              <a:t> Stack (top) </a:t>
            </a:r>
            <a:r>
              <a:rPr lang="en-US" b="0" dirty="0" err="1" smtClean="0"/>
              <a:t>dengan</a:t>
            </a:r>
            <a:r>
              <a:rPr lang="en-US" b="0" dirty="0" smtClean="0"/>
              <a:t> 1</a:t>
            </a:r>
          </a:p>
          <a:p>
            <a:pPr lvl="0" algn="just">
              <a:spcBef>
                <a:spcPts val="0"/>
              </a:spcBef>
            </a:pPr>
            <a:r>
              <a:rPr lang="en-US" b="0" dirty="0" err="1" smtClean="0"/>
              <a:t>Elemen</a:t>
            </a:r>
            <a:r>
              <a:rPr lang="en-US" b="0" dirty="0" smtClean="0"/>
              <a:t> Stack </a:t>
            </a:r>
            <a:r>
              <a:rPr lang="en-US" b="0" dirty="0" err="1" smtClean="0"/>
              <a:t>pada</a:t>
            </a:r>
            <a:r>
              <a:rPr lang="en-US" b="0" dirty="0" smtClean="0"/>
              <a:t> </a:t>
            </a:r>
            <a:r>
              <a:rPr lang="en-US" b="0" dirty="0" err="1" smtClean="0"/>
              <a:t>posisi</a:t>
            </a:r>
            <a:r>
              <a:rPr lang="en-US" b="0" dirty="0" smtClean="0"/>
              <a:t> top </a:t>
            </a:r>
            <a:r>
              <a:rPr lang="en-US" b="0" dirty="0" err="1" smtClean="0"/>
              <a:t>diisi</a:t>
            </a:r>
            <a:r>
              <a:rPr lang="en-US" b="0" dirty="0" smtClean="0"/>
              <a:t> </a:t>
            </a:r>
            <a:r>
              <a:rPr lang="en-US" b="0" dirty="0" err="1" smtClean="0"/>
              <a:t>dengan</a:t>
            </a:r>
            <a:r>
              <a:rPr lang="en-US" b="0" dirty="0" smtClean="0"/>
              <a:t> data </a:t>
            </a:r>
            <a:r>
              <a:rPr lang="en-US" b="0" dirty="0" err="1" smtClean="0"/>
              <a:t>baru</a:t>
            </a:r>
            <a:r>
              <a:rPr lang="en-US" b="0" dirty="0" smtClean="0"/>
              <a:t>.</a:t>
            </a:r>
          </a:p>
          <a:p>
            <a:pPr lvl="0" algn="just">
              <a:spcBef>
                <a:spcPts val="0"/>
              </a:spcBef>
              <a:buNone/>
            </a:pPr>
            <a:endParaRPr lang="en-US" b="0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33" y="-46714"/>
            <a:ext cx="997852" cy="997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672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4" y="152400"/>
            <a:ext cx="6933456" cy="563563"/>
          </a:xfrm>
        </p:spPr>
        <p:txBody>
          <a:bodyPr/>
          <a:lstStyle/>
          <a:p>
            <a:r>
              <a:rPr lang="en-US" dirty="0" smtClean="0"/>
              <a:t>Push 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84784"/>
            <a:ext cx="8156448" cy="4495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0" dirty="0" err="1" smtClean="0"/>
              <a:t>Operasi</a:t>
            </a:r>
            <a:r>
              <a:rPr lang="en-US" sz="3600" b="0" dirty="0" smtClean="0"/>
              <a:t> push </a:t>
            </a:r>
            <a:r>
              <a:rPr lang="en-US" sz="3600" b="0" dirty="0" err="1" smtClean="0"/>
              <a:t>pada</a:t>
            </a:r>
            <a:r>
              <a:rPr lang="en-US" sz="3600" b="0" dirty="0" smtClean="0"/>
              <a:t> stack yang </a:t>
            </a:r>
            <a:r>
              <a:rPr lang="en-US" sz="3600" b="0" dirty="0" err="1" smtClean="0"/>
              <a:t>menggunakan</a:t>
            </a:r>
            <a:r>
              <a:rPr lang="en-US" sz="3600" b="0" dirty="0" smtClean="0"/>
              <a:t> </a:t>
            </a:r>
            <a:r>
              <a:rPr lang="en-US" sz="3600" b="0" dirty="0" smtClean="0">
                <a:solidFill>
                  <a:srgbClr val="FF0000"/>
                </a:solidFill>
              </a:rPr>
              <a:t>linked list </a:t>
            </a:r>
            <a:r>
              <a:rPr lang="en-US" sz="3600" b="0" dirty="0" err="1" smtClean="0"/>
              <a:t>adalah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sama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dengan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proses</a:t>
            </a:r>
            <a:r>
              <a:rPr lang="en-US" sz="3600" b="0" dirty="0" smtClean="0"/>
              <a:t> </a:t>
            </a:r>
            <a:r>
              <a:rPr lang="en-US" sz="3600" b="0" dirty="0" err="1" smtClean="0">
                <a:solidFill>
                  <a:srgbClr val="FF0000"/>
                </a:solidFill>
              </a:rPr>
              <a:t>penyisipan</a:t>
            </a:r>
            <a:r>
              <a:rPr lang="en-US" sz="3600" b="0" dirty="0" smtClean="0">
                <a:solidFill>
                  <a:srgbClr val="FF0000"/>
                </a:solidFill>
              </a:rPr>
              <a:t> </a:t>
            </a:r>
            <a:r>
              <a:rPr lang="en-US" sz="3600" b="0" dirty="0" err="1" smtClean="0">
                <a:solidFill>
                  <a:srgbClr val="FF0000"/>
                </a:solidFill>
              </a:rPr>
              <a:t>di</a:t>
            </a:r>
            <a:r>
              <a:rPr lang="en-US" sz="3600" b="0" dirty="0" smtClean="0">
                <a:solidFill>
                  <a:srgbClr val="FF0000"/>
                </a:solidFill>
              </a:rPr>
              <a:t> </a:t>
            </a:r>
            <a:r>
              <a:rPr lang="en-US" sz="3600" b="0" dirty="0" err="1" smtClean="0">
                <a:solidFill>
                  <a:srgbClr val="FF0000"/>
                </a:solidFill>
              </a:rPr>
              <a:t>awal</a:t>
            </a:r>
            <a:r>
              <a:rPr lang="en-US" sz="3600" b="0" dirty="0" smtClean="0">
                <a:solidFill>
                  <a:srgbClr val="FF0000"/>
                </a:solidFill>
              </a:rPr>
              <a:t>/</a:t>
            </a:r>
            <a:r>
              <a:rPr lang="en-US" sz="3600" b="0" dirty="0" err="1" smtClean="0">
                <a:solidFill>
                  <a:srgbClr val="FF0000"/>
                </a:solidFill>
              </a:rPr>
              <a:t>depan</a:t>
            </a:r>
            <a:endParaRPr lang="en-US" sz="3600" b="0" dirty="0">
              <a:solidFill>
                <a:srgbClr val="FF0000"/>
              </a:solidFill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33" y="-46714"/>
            <a:ext cx="997852" cy="997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539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Illustrasi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Push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609600" y="1905000"/>
            <a:ext cx="1905000" cy="3189516"/>
            <a:chOff x="838200" y="2743200"/>
            <a:chExt cx="1905000" cy="3189516"/>
          </a:xfrm>
        </p:grpSpPr>
        <p:grpSp>
          <p:nvGrpSpPr>
            <p:cNvPr id="5" name="Group 10"/>
            <p:cNvGrpSpPr/>
            <p:nvPr/>
          </p:nvGrpSpPr>
          <p:grpSpPr>
            <a:xfrm>
              <a:off x="838200" y="2743200"/>
              <a:ext cx="1524000" cy="2743200"/>
              <a:chOff x="1066800" y="2743200"/>
              <a:chExt cx="1524000" cy="27432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066800" y="2743200"/>
                <a:ext cx="1524000" cy="274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066800" y="48006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066800" y="4113212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066800" y="34290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66800" y="27432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2362200" y="4953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62200" y="4267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3581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2895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62200" y="556338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29000" y="4419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Top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2514600" y="4650432"/>
            <a:ext cx="762000" cy="346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38600" y="1219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Push(Top,Stack,8)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038600" y="160019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Push(Top,Stack,3)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038600" y="199137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Push(Top,Stack,5)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038600" y="239869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Push(Top,Stack,1)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038600" y="277969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Push(Top,Stack,7)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143000" y="403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143000" y="3352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143000" y="2667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143000" y="1981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2362200" y="4495800"/>
            <a:ext cx="9144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rot="10800000">
            <a:off x="2514600" y="4299467"/>
            <a:ext cx="762000" cy="350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38400" y="4267200"/>
            <a:ext cx="8382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rot="10800000">
            <a:off x="2362200" y="3657605"/>
            <a:ext cx="914400" cy="992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362200" y="3581400"/>
            <a:ext cx="990600" cy="152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rot="10800000">
            <a:off x="2438400" y="2971805"/>
            <a:ext cx="838200" cy="1678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2438400" y="43434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438400" y="2971800"/>
            <a:ext cx="838200" cy="2209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rot="10800000" flipV="1">
            <a:off x="2514600" y="47244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2438400" y="3657600"/>
            <a:ext cx="1066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14800" y="33528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“Stack </a:t>
            </a:r>
            <a:r>
              <a:rPr lang="en-US" sz="2800" b="1" dirty="0" err="1" smtClean="0">
                <a:solidFill>
                  <a:srgbClr val="FF0000"/>
                </a:solidFill>
              </a:rPr>
              <a:t>Penuh</a:t>
            </a:r>
            <a:r>
              <a:rPr lang="en-US" sz="2800" b="1" dirty="0" smtClean="0">
                <a:solidFill>
                  <a:srgbClr val="FF0000"/>
                </a:solidFill>
              </a:rPr>
              <a:t>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8200" y="4648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48" name="Straight Arrow Connector 47"/>
          <p:cNvCxnSpPr>
            <a:stCxn id="17" idx="1"/>
            <a:endCxn id="47" idx="1"/>
          </p:cNvCxnSpPr>
          <p:nvPr/>
        </p:nvCxnSpPr>
        <p:spPr>
          <a:xfrm rot="10800000">
            <a:off x="2362200" y="4343401"/>
            <a:ext cx="1066800" cy="307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6200000" flipV="1">
            <a:off x="2209801" y="3200401"/>
            <a:ext cx="1523998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V="1">
            <a:off x="1943101" y="2781301"/>
            <a:ext cx="2209798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9162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5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152400"/>
            <a:ext cx="6789440" cy="563563"/>
          </a:xfrm>
        </p:spPr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Push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8382000" cy="4953000"/>
          </a:xfrm>
        </p:spPr>
        <p:txBody>
          <a:bodyPr>
            <a:noAutofit/>
          </a:bodyPr>
          <a:lstStyle/>
          <a:p>
            <a:pPr marL="2176463" indent="-2176463">
              <a:buNone/>
            </a:pPr>
            <a:r>
              <a:rPr lang="en-US" sz="1800" u="sng" dirty="0" smtClean="0"/>
              <a:t>Procedure</a:t>
            </a:r>
            <a:r>
              <a:rPr lang="en-US" sz="1800" dirty="0" smtClean="0"/>
              <a:t> </a:t>
            </a:r>
            <a:r>
              <a:rPr lang="en-US" sz="1800" b="0" dirty="0" smtClean="0"/>
              <a:t> Push(</a:t>
            </a:r>
            <a:r>
              <a:rPr lang="en-US" sz="1800" b="0" u="sng" dirty="0"/>
              <a:t>I/O</a:t>
            </a:r>
            <a:r>
              <a:rPr lang="en-US" sz="1800" b="0" dirty="0"/>
              <a:t> Top : </a:t>
            </a:r>
            <a:r>
              <a:rPr lang="en-US" sz="1800" dirty="0" smtClean="0"/>
              <a:t>Integer, </a:t>
            </a:r>
            <a:r>
              <a:rPr lang="en-US" sz="1800" b="0" u="sng" dirty="0"/>
              <a:t>I/O</a:t>
            </a:r>
            <a:r>
              <a:rPr lang="en-US" sz="1800" b="0" dirty="0"/>
              <a:t> Stack : </a:t>
            </a:r>
            <a:r>
              <a:rPr lang="en-US" sz="1800" b="0" dirty="0" err="1"/>
              <a:t>NamaStack</a:t>
            </a:r>
            <a:r>
              <a:rPr lang="en-US" sz="1800" b="0" dirty="0"/>
              <a:t>, </a:t>
            </a:r>
            <a:r>
              <a:rPr lang="en-US" sz="1800" u="sng" dirty="0" smtClean="0"/>
              <a:t>Input 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databaru</a:t>
            </a:r>
            <a:r>
              <a:rPr lang="en-US" sz="1800" b="0" dirty="0" smtClean="0"/>
              <a:t> : </a:t>
            </a:r>
            <a:r>
              <a:rPr lang="en-US" sz="1800" b="0" dirty="0" err="1" smtClean="0"/>
              <a:t>tipedata</a:t>
            </a:r>
            <a:r>
              <a:rPr lang="en-US" sz="1800" b="0" dirty="0" smtClean="0"/>
              <a:t>)</a:t>
            </a:r>
          </a:p>
          <a:p>
            <a:pPr marL="0" indent="0">
              <a:buNone/>
            </a:pPr>
            <a:r>
              <a:rPr lang="en-US" sz="1800" b="0" dirty="0" smtClean="0"/>
              <a:t>{I.S. : data </a:t>
            </a:r>
            <a:r>
              <a:rPr lang="en-US" sz="1800" b="0" dirty="0" err="1" smtClean="0"/>
              <a:t>yg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baru</a:t>
            </a:r>
            <a:r>
              <a:rPr lang="en-US" sz="1800" b="0" dirty="0" smtClean="0"/>
              <a:t>, Stack </a:t>
            </a:r>
            <a:r>
              <a:rPr lang="en-US" sz="1800" b="0" dirty="0" err="1" smtClean="0"/>
              <a:t>dan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penunjuk</a:t>
            </a:r>
            <a:r>
              <a:rPr lang="en-US" sz="1800" b="0" dirty="0" smtClean="0"/>
              <a:t> stack (top) </a:t>
            </a:r>
            <a:r>
              <a:rPr lang="en-US" sz="1800" b="0" dirty="0" err="1" smtClean="0"/>
              <a:t>sudah</a:t>
            </a:r>
            <a:r>
              <a:rPr lang="en-US" sz="1800" b="0" dirty="0" smtClean="0"/>
              <a:t> </a:t>
            </a:r>
          </a:p>
          <a:p>
            <a:pPr marL="855663" indent="0">
              <a:buNone/>
            </a:pPr>
            <a:r>
              <a:rPr lang="en-US" sz="1800" b="0" dirty="0" err="1" smtClean="0"/>
              <a:t>terdefinisi</a:t>
            </a:r>
            <a:r>
              <a:rPr lang="en-US" sz="1800" b="0" dirty="0" smtClean="0"/>
              <a:t>}</a:t>
            </a:r>
          </a:p>
          <a:p>
            <a:pPr marL="0" indent="0">
              <a:buNone/>
            </a:pPr>
            <a:r>
              <a:rPr lang="en-US" sz="1800" b="0" dirty="0" smtClean="0"/>
              <a:t>{F.S. : </a:t>
            </a:r>
            <a:r>
              <a:rPr lang="en-US" sz="1800" b="0" dirty="0" err="1" smtClean="0"/>
              <a:t>menghasilkan</a:t>
            </a:r>
            <a:r>
              <a:rPr lang="en-US" sz="1800" b="0" dirty="0" smtClean="0"/>
              <a:t> Stack </a:t>
            </a:r>
            <a:r>
              <a:rPr lang="en-US" sz="1800" b="0" dirty="0" err="1" smtClean="0"/>
              <a:t>yg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sudah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ditambah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sebuah</a:t>
            </a:r>
            <a:r>
              <a:rPr lang="en-US" sz="1800" b="0" dirty="0" smtClean="0"/>
              <a:t> data}</a:t>
            </a:r>
          </a:p>
          <a:p>
            <a:pPr marL="0" indent="0">
              <a:buNone/>
            </a:pPr>
            <a:r>
              <a:rPr lang="en-US" sz="1800" dirty="0" err="1" smtClean="0"/>
              <a:t>Kamus</a:t>
            </a:r>
            <a:r>
              <a:rPr lang="en-US" sz="1800" dirty="0" smtClean="0"/>
              <a:t>:</a:t>
            </a:r>
          </a:p>
          <a:p>
            <a:pPr>
              <a:buNone/>
            </a:pPr>
            <a:endParaRPr lang="en-US" sz="1800" b="0" dirty="0" smtClean="0"/>
          </a:p>
          <a:p>
            <a:pPr>
              <a:buNone/>
            </a:pPr>
            <a:r>
              <a:rPr lang="en-US" sz="1800" u="sng" dirty="0" err="1" smtClean="0"/>
              <a:t>Algoritma</a:t>
            </a:r>
            <a:r>
              <a:rPr lang="en-US" sz="1800" dirty="0" smtClean="0"/>
              <a:t>:</a:t>
            </a:r>
          </a:p>
          <a:p>
            <a:pPr>
              <a:buNone/>
            </a:pPr>
            <a:r>
              <a:rPr lang="en-US" sz="1800" b="0" dirty="0" smtClean="0"/>
              <a:t>   </a:t>
            </a:r>
            <a:r>
              <a:rPr lang="en-US" sz="1800" u="sng" dirty="0" smtClean="0"/>
              <a:t>If</a:t>
            </a:r>
            <a:r>
              <a:rPr lang="en-US" sz="1800" b="0" dirty="0" smtClean="0"/>
              <a:t>(Top &lt; </a:t>
            </a:r>
            <a:r>
              <a:rPr lang="en-US" sz="1800" b="0" dirty="0" err="1" smtClean="0"/>
              <a:t>MaxStack</a:t>
            </a:r>
            <a:r>
              <a:rPr lang="en-US" sz="1800" b="0" dirty="0" smtClean="0"/>
              <a:t>)</a:t>
            </a:r>
          </a:p>
          <a:p>
            <a:pPr>
              <a:buNone/>
            </a:pPr>
            <a:r>
              <a:rPr lang="en-US" sz="1800" b="0" dirty="0" smtClean="0"/>
              <a:t>     </a:t>
            </a:r>
            <a:r>
              <a:rPr lang="en-US" sz="1800" u="sng" dirty="0" smtClean="0"/>
              <a:t>Then</a:t>
            </a:r>
          </a:p>
          <a:p>
            <a:pPr>
              <a:buNone/>
            </a:pPr>
            <a:r>
              <a:rPr lang="en-US" sz="1800" b="0" dirty="0" smtClean="0"/>
              <a:t>	    Top </a:t>
            </a:r>
            <a:r>
              <a:rPr lang="en-US" sz="1800" b="0" dirty="0" smtClean="0">
                <a:sym typeface="Wingdings" pitchFamily="2" charset="2"/>
              </a:rPr>
              <a:t> Top + 1</a:t>
            </a:r>
            <a:endParaRPr lang="en-US" sz="1800" b="0" dirty="0" smtClean="0"/>
          </a:p>
          <a:p>
            <a:pPr>
              <a:buNone/>
            </a:pPr>
            <a:r>
              <a:rPr lang="en-US" sz="1800" b="0" dirty="0" smtClean="0"/>
              <a:t>	    Stack(Top)  </a:t>
            </a:r>
            <a:r>
              <a:rPr lang="en-US" sz="1800" b="0" dirty="0" smtClean="0">
                <a:sym typeface="Wingdings" pitchFamily="2" charset="2"/>
              </a:rPr>
              <a:t>  </a:t>
            </a:r>
            <a:r>
              <a:rPr lang="en-US" sz="1800" b="0" dirty="0" err="1" smtClean="0">
                <a:sym typeface="Wingdings" pitchFamily="2" charset="2"/>
              </a:rPr>
              <a:t>data</a:t>
            </a:r>
            <a:r>
              <a:rPr lang="en-US" sz="1800" b="0" dirty="0" err="1" smtClean="0"/>
              <a:t>baru</a:t>
            </a:r>
            <a:endParaRPr lang="en-US" sz="1800" b="0" dirty="0" smtClean="0"/>
          </a:p>
          <a:p>
            <a:pPr>
              <a:buNone/>
            </a:pPr>
            <a:r>
              <a:rPr lang="en-US" sz="1800" b="0" dirty="0" smtClean="0"/>
              <a:t>     </a:t>
            </a:r>
            <a:r>
              <a:rPr lang="en-US" sz="1800" u="sng" dirty="0" smtClean="0"/>
              <a:t>Else</a:t>
            </a:r>
          </a:p>
          <a:p>
            <a:pPr>
              <a:buNone/>
            </a:pPr>
            <a:r>
              <a:rPr lang="en-US" sz="1800" b="0" dirty="0" smtClean="0"/>
              <a:t>	    </a:t>
            </a:r>
            <a:r>
              <a:rPr lang="en-US" sz="1800" u="sng" dirty="0" smtClean="0"/>
              <a:t>output</a:t>
            </a:r>
            <a:r>
              <a:rPr lang="en-US" sz="1800" b="0" dirty="0" smtClean="0"/>
              <a:t>(‘Stack </a:t>
            </a:r>
            <a:r>
              <a:rPr lang="en-US" sz="1800" b="0" dirty="0" err="1" smtClean="0"/>
              <a:t>Sudah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Penuh</a:t>
            </a:r>
            <a:r>
              <a:rPr lang="en-US" sz="1800" b="0" dirty="0"/>
              <a:t>,</a:t>
            </a:r>
            <a:r>
              <a:rPr lang="en-US" sz="1800" b="0" dirty="0" smtClean="0"/>
              <a:t> Push </a:t>
            </a:r>
            <a:r>
              <a:rPr lang="en-US" sz="1800" b="0" dirty="0" err="1" smtClean="0"/>
              <a:t>Gagal</a:t>
            </a:r>
            <a:r>
              <a:rPr lang="en-US" sz="1800" b="0" dirty="0" smtClean="0"/>
              <a:t>’)</a:t>
            </a:r>
          </a:p>
          <a:p>
            <a:pPr>
              <a:buNone/>
            </a:pPr>
            <a:r>
              <a:rPr lang="en-US" sz="1800" b="0" dirty="0" smtClean="0"/>
              <a:t>   </a:t>
            </a:r>
            <a:r>
              <a:rPr lang="en-US" sz="1800" u="sng" dirty="0" err="1" smtClean="0"/>
              <a:t>EndIf</a:t>
            </a:r>
            <a:endParaRPr lang="en-US" sz="1800" u="sng" dirty="0" smtClean="0"/>
          </a:p>
          <a:p>
            <a:pPr>
              <a:buNone/>
            </a:pPr>
            <a:r>
              <a:rPr lang="en-US" sz="1800" u="sng" dirty="0" err="1" smtClean="0"/>
              <a:t>EndProcedure</a:t>
            </a:r>
            <a:endParaRPr lang="en-US" sz="1800" u="sng" dirty="0" smtClean="0"/>
          </a:p>
          <a:p>
            <a:endParaRPr lang="en-US" sz="1800" b="0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33" y="-46714"/>
            <a:ext cx="997852" cy="997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851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4" y="152400"/>
            <a:ext cx="6861448" cy="563563"/>
          </a:xfrm>
        </p:spPr>
        <p:txBody>
          <a:bodyPr/>
          <a:lstStyle/>
          <a:p>
            <a:r>
              <a:rPr lang="en-US" dirty="0" smtClean="0"/>
              <a:t>Pop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err="1" smtClean="0"/>
              <a:t>Langkah</a:t>
            </a:r>
            <a:r>
              <a:rPr lang="en-US" b="0" dirty="0" smtClean="0"/>
              <a:t> </a:t>
            </a:r>
            <a:r>
              <a:rPr lang="en-US" b="0" dirty="0" err="1" smtClean="0"/>
              <a:t>operasi</a:t>
            </a:r>
            <a:r>
              <a:rPr lang="en-US" b="0" dirty="0" smtClean="0"/>
              <a:t> pop </a:t>
            </a:r>
            <a:r>
              <a:rPr lang="en-US" b="0" dirty="0" err="1" smtClean="0"/>
              <a:t>pada</a:t>
            </a:r>
            <a:r>
              <a:rPr lang="en-US" b="0" dirty="0" smtClean="0"/>
              <a:t> stack yang </a:t>
            </a:r>
            <a:r>
              <a:rPr lang="en-US" b="0" dirty="0" err="1" smtClean="0"/>
              <a:t>menggunakan</a:t>
            </a:r>
            <a:r>
              <a:rPr lang="en-US" b="0" dirty="0" smtClean="0"/>
              <a:t> array </a:t>
            </a:r>
            <a:r>
              <a:rPr lang="en-US" b="0" dirty="0" err="1" smtClean="0"/>
              <a:t>adalah</a:t>
            </a:r>
            <a:r>
              <a:rPr lang="en-US" b="0" dirty="0" smtClean="0"/>
              <a:t> </a:t>
            </a:r>
          </a:p>
          <a:p>
            <a:pPr lvl="0"/>
            <a:r>
              <a:rPr lang="en-US" b="0" dirty="0" smtClean="0"/>
              <a:t>Stack </a:t>
            </a:r>
            <a:r>
              <a:rPr lang="en-US" b="0" dirty="0" err="1" smtClean="0"/>
              <a:t>dapat</a:t>
            </a:r>
            <a:r>
              <a:rPr lang="en-US" b="0" dirty="0" smtClean="0"/>
              <a:t> </a:t>
            </a:r>
            <a:r>
              <a:rPr lang="en-US" b="0" dirty="0" err="1" smtClean="0"/>
              <a:t>mengeluarkan</a:t>
            </a:r>
            <a:r>
              <a:rPr lang="en-US" b="0" dirty="0" smtClean="0"/>
              <a:t> </a:t>
            </a:r>
            <a:r>
              <a:rPr lang="en-US" b="0" dirty="0" err="1" smtClean="0"/>
              <a:t>elemennya</a:t>
            </a:r>
            <a:r>
              <a:rPr lang="en-US" b="0" dirty="0" smtClean="0"/>
              <a:t> </a:t>
            </a:r>
            <a:r>
              <a:rPr lang="en-US" b="0" dirty="0" err="1" smtClean="0"/>
              <a:t>jika</a:t>
            </a:r>
            <a:r>
              <a:rPr lang="en-US" b="0" dirty="0" smtClean="0"/>
              <a:t> stack </a:t>
            </a:r>
            <a:r>
              <a:rPr lang="en-US" b="0" dirty="0" err="1" smtClean="0"/>
              <a:t>tidak</a:t>
            </a:r>
            <a:r>
              <a:rPr lang="en-US" b="0" dirty="0" smtClean="0"/>
              <a:t> </a:t>
            </a:r>
            <a:r>
              <a:rPr lang="en-US" b="0" dirty="0" err="1" smtClean="0"/>
              <a:t>kosong</a:t>
            </a:r>
            <a:endParaRPr lang="en-US" b="0" dirty="0" smtClean="0"/>
          </a:p>
          <a:p>
            <a:pPr lvl="0">
              <a:spcBef>
                <a:spcPts val="0"/>
              </a:spcBef>
            </a:pPr>
            <a:r>
              <a:rPr lang="en-US" b="0" dirty="0" err="1" smtClean="0"/>
              <a:t>Elemen</a:t>
            </a:r>
            <a:r>
              <a:rPr lang="en-US" b="0" dirty="0" smtClean="0"/>
              <a:t> yang </a:t>
            </a:r>
            <a:r>
              <a:rPr lang="en-US" b="0" dirty="0" err="1" smtClean="0"/>
              <a:t>dikeluarkan</a:t>
            </a:r>
            <a:r>
              <a:rPr lang="en-US" b="0" dirty="0" smtClean="0"/>
              <a:t> </a:t>
            </a:r>
            <a:r>
              <a:rPr lang="en-US" b="0" dirty="0" err="1" smtClean="0"/>
              <a:t>disimpan</a:t>
            </a:r>
            <a:r>
              <a:rPr lang="en-US" b="0" dirty="0" smtClean="0"/>
              <a:t> </a:t>
            </a:r>
            <a:r>
              <a:rPr lang="en-US" b="0" dirty="0" err="1" smtClean="0"/>
              <a:t>pada</a:t>
            </a:r>
            <a:r>
              <a:rPr lang="en-US" b="0" dirty="0" smtClean="0"/>
              <a:t> </a:t>
            </a:r>
            <a:r>
              <a:rPr lang="en-US" b="0" dirty="0" err="1" smtClean="0"/>
              <a:t>suatu</a:t>
            </a:r>
            <a:r>
              <a:rPr lang="en-US" b="0" dirty="0" smtClean="0"/>
              <a:t> </a:t>
            </a:r>
            <a:r>
              <a:rPr lang="en-US" b="0" dirty="0" err="1" smtClean="0"/>
              <a:t>variabel</a:t>
            </a:r>
            <a:endParaRPr lang="en-US" b="0" dirty="0" smtClean="0"/>
          </a:p>
          <a:p>
            <a:pPr lvl="0"/>
            <a:r>
              <a:rPr lang="en-US" b="0" dirty="0" err="1" smtClean="0"/>
              <a:t>Nilai</a:t>
            </a:r>
            <a:r>
              <a:rPr lang="en-US" b="0" dirty="0" smtClean="0"/>
              <a:t> Top </a:t>
            </a:r>
            <a:r>
              <a:rPr lang="en-US" b="0" dirty="0" err="1" smtClean="0"/>
              <a:t>berkurang</a:t>
            </a:r>
            <a:r>
              <a:rPr lang="en-US" b="0" dirty="0" smtClean="0"/>
              <a:t> 1</a:t>
            </a:r>
          </a:p>
          <a:p>
            <a:pPr>
              <a:buNone/>
            </a:pPr>
            <a:endParaRPr lang="en-US" b="0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33" y="-46714"/>
            <a:ext cx="997852" cy="997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120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80" y="44624"/>
            <a:ext cx="6872880" cy="722538"/>
          </a:xfrm>
        </p:spPr>
        <p:txBody>
          <a:bodyPr/>
          <a:lstStyle/>
          <a:p>
            <a:r>
              <a:rPr lang="en-US" dirty="0" smtClean="0"/>
              <a:t>Pop 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65448"/>
            <a:ext cx="8461248" cy="4495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3200" dirty="0" err="1" smtClean="0">
                <a:latin typeface="+mn-lt"/>
              </a:rPr>
              <a:t>Operasi</a:t>
            </a:r>
            <a:r>
              <a:rPr lang="en-US" sz="3200" dirty="0" smtClean="0">
                <a:latin typeface="+mn-lt"/>
              </a:rPr>
              <a:t> pop </a:t>
            </a:r>
            <a:r>
              <a:rPr lang="en-US" sz="3200" dirty="0" err="1" smtClean="0">
                <a:latin typeface="+mn-lt"/>
              </a:rPr>
              <a:t>pada</a:t>
            </a:r>
            <a:r>
              <a:rPr lang="en-US" sz="3200" dirty="0" smtClean="0">
                <a:latin typeface="+mn-lt"/>
              </a:rPr>
              <a:t> stack yang </a:t>
            </a:r>
            <a:r>
              <a:rPr lang="en-US" sz="3200" dirty="0" err="1" smtClean="0">
                <a:latin typeface="+mn-lt"/>
              </a:rPr>
              <a:t>menggunakan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linked list </a:t>
            </a:r>
            <a:r>
              <a:rPr lang="en-US" sz="3200" dirty="0" err="1" smtClean="0">
                <a:latin typeface="+mn-lt"/>
              </a:rPr>
              <a:t>adalah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sama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dengan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proses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penghapusan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di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awal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/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depan</a:t>
            </a:r>
            <a:r>
              <a:rPr lang="en-US" sz="3200" dirty="0" smtClean="0">
                <a:latin typeface="+mn-lt"/>
              </a:rPr>
              <a:t>.</a:t>
            </a:r>
            <a:endParaRPr lang="en-US" sz="3200" dirty="0">
              <a:latin typeface="+mn-lt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33" y="-46714"/>
            <a:ext cx="997852" cy="997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394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609600" y="1447800"/>
            <a:ext cx="1905000" cy="3189516"/>
            <a:chOff x="838200" y="2743200"/>
            <a:chExt cx="1905000" cy="3189516"/>
          </a:xfrm>
        </p:grpSpPr>
        <p:grpSp>
          <p:nvGrpSpPr>
            <p:cNvPr id="5" name="Group 10"/>
            <p:cNvGrpSpPr/>
            <p:nvPr/>
          </p:nvGrpSpPr>
          <p:grpSpPr>
            <a:xfrm>
              <a:off x="838200" y="2743200"/>
              <a:ext cx="1524000" cy="2743200"/>
              <a:chOff x="1066800" y="2743200"/>
              <a:chExt cx="1524000" cy="27432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066800" y="2743200"/>
                <a:ext cx="1524000" cy="274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066800" y="48006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066800" y="4113212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066800" y="34290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66800" y="27432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2362200" y="4953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62200" y="4267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3581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2895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62200" y="556338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76172" y="394788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Top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2514600" y="4193232"/>
            <a:ext cx="762000" cy="346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67200" y="237238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267200" y="275337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267200" y="314455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267200" y="355187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267200" y="393287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143000" y="3581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143000" y="2895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143000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143000" y="1524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2362200" y="4038600"/>
            <a:ext cx="9144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rot="10800000">
            <a:off x="2514600" y="3842267"/>
            <a:ext cx="762000" cy="350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38400" y="3810000"/>
            <a:ext cx="8382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rot="10800000">
            <a:off x="2362200" y="3200405"/>
            <a:ext cx="914400" cy="992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362200" y="3124200"/>
            <a:ext cx="990600" cy="152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rot="10800000">
            <a:off x="2438400" y="2514605"/>
            <a:ext cx="838200" cy="1678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2438400" y="38862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438400" y="2514600"/>
            <a:ext cx="838200" cy="2209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2514600" y="4267200"/>
            <a:ext cx="1066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2438400" y="3200400"/>
            <a:ext cx="1143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343400" y="450598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“Stack </a:t>
            </a:r>
            <a:r>
              <a:rPr lang="en-US" sz="2800" b="1" dirty="0" err="1" smtClean="0">
                <a:solidFill>
                  <a:srgbClr val="FF0000"/>
                </a:solidFill>
              </a:rPr>
              <a:t>Kosong</a:t>
            </a:r>
            <a:r>
              <a:rPr lang="en-US" sz="2800" b="1" dirty="0" smtClean="0">
                <a:solidFill>
                  <a:srgbClr val="FF0000"/>
                </a:solidFill>
              </a:rPr>
              <a:t>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8200" y="4191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48" name="Straight Arrow Connector 47"/>
          <p:cNvCxnSpPr>
            <a:endCxn id="47" idx="1"/>
          </p:cNvCxnSpPr>
          <p:nvPr/>
        </p:nvCxnSpPr>
        <p:spPr>
          <a:xfrm flipH="1" flipV="1">
            <a:off x="2362200" y="3886200"/>
            <a:ext cx="12192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2438400" y="2514602"/>
            <a:ext cx="1143000" cy="1676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2438400" y="1828802"/>
            <a:ext cx="1143000" cy="2246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635170" y="5362193"/>
            <a:ext cx="762000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5410200" y="58629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Elemen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9200" y="5232486"/>
            <a:ext cx="1981200" cy="70664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562600" y="5380421"/>
            <a:ext cx="762000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5562600" y="5354977"/>
            <a:ext cx="762000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5562600" y="5380421"/>
            <a:ext cx="762000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452928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58" grpId="0"/>
      <p:bldP spid="59" grpId="0"/>
      <p:bldP spid="41" grpId="0" animBg="1"/>
      <p:bldP spid="41" grpId="1" animBg="1"/>
      <p:bldP spid="43" grpId="0"/>
      <p:bldP spid="11" grpId="0" animBg="1"/>
      <p:bldP spid="44" grpId="0" animBg="1"/>
      <p:bldP spid="44" grpId="1" animBg="1"/>
      <p:bldP spid="45" grpId="0" animBg="1"/>
      <p:bldP spid="45" grpId="1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4" y="152400"/>
            <a:ext cx="6933456" cy="563563"/>
          </a:xfrm>
        </p:spPr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Pop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8288"/>
            <a:ext cx="8610600" cy="4953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u="sng" dirty="0" smtClean="0"/>
              <a:t>Procedure</a:t>
            </a:r>
            <a:r>
              <a:rPr lang="en-US" b="0" dirty="0" smtClean="0"/>
              <a:t> Pop(</a:t>
            </a:r>
            <a:r>
              <a:rPr lang="en-US" u="sng" dirty="0" smtClean="0"/>
              <a:t>I/O</a:t>
            </a:r>
            <a:r>
              <a:rPr lang="en-US" b="0" dirty="0" smtClean="0"/>
              <a:t> Top : </a:t>
            </a:r>
            <a:r>
              <a:rPr lang="en-US" u="sng" dirty="0" smtClean="0"/>
              <a:t>integer</a:t>
            </a:r>
            <a:r>
              <a:rPr lang="en-US" b="0" dirty="0" smtClean="0"/>
              <a:t>, </a:t>
            </a:r>
            <a:r>
              <a:rPr lang="en-US" u="sng" dirty="0"/>
              <a:t>I/O</a:t>
            </a:r>
            <a:r>
              <a:rPr lang="en-US" b="0" dirty="0"/>
              <a:t> </a:t>
            </a:r>
            <a:r>
              <a:rPr lang="en-US" b="0" dirty="0" err="1" smtClean="0"/>
              <a:t>Stack:NamaStack</a:t>
            </a:r>
            <a:r>
              <a:rPr lang="en-US" b="0" dirty="0" smtClean="0"/>
              <a:t>,</a:t>
            </a:r>
          </a:p>
          <a:p>
            <a:pPr marL="2171700" indent="4763">
              <a:buNone/>
            </a:pPr>
            <a:r>
              <a:rPr lang="en-US" u="sng" dirty="0" smtClean="0"/>
              <a:t>Output</a:t>
            </a:r>
            <a:r>
              <a:rPr lang="en-US" b="0" dirty="0" smtClean="0"/>
              <a:t>  </a:t>
            </a:r>
            <a:r>
              <a:rPr lang="en-US" b="0" dirty="0" err="1" smtClean="0"/>
              <a:t>Elemen</a:t>
            </a:r>
            <a:r>
              <a:rPr lang="en-US" b="0" dirty="0" smtClean="0"/>
              <a:t> : </a:t>
            </a:r>
            <a:r>
              <a:rPr lang="en-US" b="0" dirty="0" err="1" smtClean="0"/>
              <a:t>tipedata</a:t>
            </a:r>
            <a:r>
              <a:rPr lang="en-US" b="0" dirty="0" smtClean="0"/>
              <a:t>)</a:t>
            </a:r>
          </a:p>
          <a:p>
            <a:pPr>
              <a:buNone/>
            </a:pPr>
            <a:r>
              <a:rPr lang="en-US" b="0" dirty="0" smtClean="0"/>
              <a:t>{I.S. : Stack, </a:t>
            </a:r>
            <a:r>
              <a:rPr lang="en-US" b="0" dirty="0" err="1" smtClean="0"/>
              <a:t>dan</a:t>
            </a:r>
            <a:r>
              <a:rPr lang="en-US" b="0" dirty="0" smtClean="0"/>
              <a:t> </a:t>
            </a:r>
            <a:r>
              <a:rPr lang="en-US" b="0" dirty="0" err="1" smtClean="0"/>
              <a:t>penunjuknya</a:t>
            </a:r>
            <a:r>
              <a:rPr lang="en-US" b="0" dirty="0" smtClean="0"/>
              <a:t> (Top) </a:t>
            </a:r>
            <a:r>
              <a:rPr lang="en-US" b="0" dirty="0" err="1" smtClean="0"/>
              <a:t>sudah</a:t>
            </a:r>
            <a:r>
              <a:rPr lang="en-US" b="0" dirty="0" smtClean="0"/>
              <a:t> </a:t>
            </a:r>
            <a:r>
              <a:rPr lang="en-US" b="0" dirty="0" err="1" smtClean="0"/>
              <a:t>terdefinisi</a:t>
            </a:r>
            <a:r>
              <a:rPr lang="en-US" b="0" dirty="0" smtClean="0"/>
              <a:t>}</a:t>
            </a:r>
          </a:p>
          <a:p>
            <a:pPr marL="914400" indent="-914400">
              <a:buNone/>
            </a:pPr>
            <a:r>
              <a:rPr lang="en-US" b="0" dirty="0" smtClean="0"/>
              <a:t>{F.S. : </a:t>
            </a:r>
            <a:r>
              <a:rPr lang="en-US" b="0" dirty="0" err="1" smtClean="0"/>
              <a:t>menghasilkan</a:t>
            </a:r>
            <a:r>
              <a:rPr lang="en-US" b="0" dirty="0" smtClean="0"/>
              <a:t> Stack yang </a:t>
            </a:r>
            <a:r>
              <a:rPr lang="en-US" b="0" dirty="0" err="1" smtClean="0"/>
              <a:t>sudah</a:t>
            </a:r>
            <a:r>
              <a:rPr lang="en-US" b="0" dirty="0" smtClean="0"/>
              <a:t> </a:t>
            </a:r>
            <a:r>
              <a:rPr lang="en-US" b="0" dirty="0" err="1" smtClean="0"/>
              <a:t>dikeluarkan</a:t>
            </a:r>
            <a:r>
              <a:rPr lang="en-US" b="0" dirty="0" smtClean="0"/>
              <a:t> </a:t>
            </a:r>
            <a:r>
              <a:rPr lang="en-US" b="0" dirty="0" err="1" smtClean="0"/>
              <a:t>sebuah</a:t>
            </a:r>
            <a:r>
              <a:rPr lang="en-US" b="0" dirty="0" smtClean="0"/>
              <a:t> </a:t>
            </a:r>
            <a:r>
              <a:rPr lang="en-US" b="0" dirty="0" err="1" smtClean="0"/>
              <a:t>datanya</a:t>
            </a:r>
            <a:r>
              <a:rPr lang="en-US" b="0" dirty="0" smtClean="0"/>
              <a:t>}</a:t>
            </a:r>
          </a:p>
          <a:p>
            <a:pPr>
              <a:buNone/>
            </a:pPr>
            <a:r>
              <a:rPr lang="en-US" u="sng" dirty="0" err="1" smtClean="0"/>
              <a:t>Kamus</a:t>
            </a:r>
            <a:r>
              <a:rPr lang="en-US" b="0" dirty="0" smtClean="0"/>
              <a:t>:</a:t>
            </a:r>
          </a:p>
          <a:p>
            <a:pPr>
              <a:buNone/>
            </a:pPr>
            <a:endParaRPr lang="en-US" b="0" dirty="0" smtClean="0"/>
          </a:p>
          <a:p>
            <a:pPr>
              <a:buNone/>
            </a:pPr>
            <a:r>
              <a:rPr lang="en-US" u="sng" dirty="0" err="1" smtClean="0"/>
              <a:t>Algoritma</a:t>
            </a:r>
            <a:r>
              <a:rPr lang="en-US" b="0" dirty="0" smtClean="0"/>
              <a:t>: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u="sng" dirty="0" smtClean="0"/>
              <a:t>If</a:t>
            </a:r>
            <a:r>
              <a:rPr lang="en-US" dirty="0" smtClean="0"/>
              <a:t> </a:t>
            </a:r>
            <a:r>
              <a:rPr lang="en-US" b="0" dirty="0" smtClean="0"/>
              <a:t>(Top ≠0)</a:t>
            </a:r>
          </a:p>
          <a:p>
            <a:pPr>
              <a:buNone/>
            </a:pPr>
            <a:r>
              <a:rPr lang="en-US" b="0" dirty="0" smtClean="0"/>
              <a:t>     </a:t>
            </a:r>
            <a:r>
              <a:rPr lang="en-US" u="sng" dirty="0" smtClean="0"/>
              <a:t>Then</a:t>
            </a:r>
          </a:p>
          <a:p>
            <a:pPr>
              <a:buNone/>
            </a:pPr>
            <a:r>
              <a:rPr lang="en-US" b="0" dirty="0" smtClean="0"/>
              <a:t>	     </a:t>
            </a:r>
            <a:r>
              <a:rPr lang="en-US" b="0" dirty="0" err="1" smtClean="0"/>
              <a:t>Elemen</a:t>
            </a:r>
            <a:r>
              <a:rPr lang="en-US" b="0" dirty="0" smtClean="0"/>
              <a:t> </a:t>
            </a:r>
            <a:r>
              <a:rPr lang="en-US" b="0" dirty="0" smtClean="0">
                <a:sym typeface="Wingdings" pitchFamily="2" charset="2"/>
              </a:rPr>
              <a:t></a:t>
            </a:r>
            <a:r>
              <a:rPr lang="en-US" b="0" dirty="0" smtClean="0"/>
              <a:t> Stack(Top)</a:t>
            </a:r>
          </a:p>
          <a:p>
            <a:pPr>
              <a:buNone/>
            </a:pPr>
            <a:r>
              <a:rPr lang="en-US" b="0" dirty="0" smtClean="0"/>
              <a:t>	     Top </a:t>
            </a:r>
            <a:r>
              <a:rPr lang="en-US" b="0" dirty="0" smtClean="0">
                <a:sym typeface="Wingdings" pitchFamily="2" charset="2"/>
              </a:rPr>
              <a:t>  Top - 1</a:t>
            </a:r>
            <a:endParaRPr lang="en-US" b="0" dirty="0" smtClean="0"/>
          </a:p>
          <a:p>
            <a:pPr>
              <a:buNone/>
            </a:pPr>
            <a:r>
              <a:rPr lang="en-US" b="0" dirty="0" smtClean="0"/>
              <a:t>	 </a:t>
            </a:r>
            <a:r>
              <a:rPr lang="en-US" u="sng" dirty="0" smtClean="0"/>
              <a:t>Else</a:t>
            </a:r>
          </a:p>
          <a:p>
            <a:pPr>
              <a:buNone/>
            </a:pPr>
            <a:r>
              <a:rPr lang="en-US" b="0" dirty="0" smtClean="0"/>
              <a:t>	     </a:t>
            </a:r>
            <a:r>
              <a:rPr lang="en-US" u="sng" dirty="0" smtClean="0"/>
              <a:t>output</a:t>
            </a:r>
            <a:r>
              <a:rPr lang="en-US" b="0" dirty="0" smtClean="0"/>
              <a:t>(‘Stack </a:t>
            </a:r>
            <a:r>
              <a:rPr lang="en-US" b="0" dirty="0" err="1" smtClean="0"/>
              <a:t>Kosong</a:t>
            </a:r>
            <a:r>
              <a:rPr lang="en-US" b="0" dirty="0" smtClean="0"/>
              <a:t>’)</a:t>
            </a:r>
          </a:p>
          <a:p>
            <a:pPr>
              <a:buNone/>
            </a:pPr>
            <a:r>
              <a:rPr lang="en-US" b="0" dirty="0" smtClean="0"/>
              <a:t>   </a:t>
            </a:r>
            <a:r>
              <a:rPr lang="en-US" u="sng" dirty="0" err="1" smtClean="0"/>
              <a:t>EndIf</a:t>
            </a:r>
            <a:endParaRPr lang="en-US" u="sng" dirty="0" smtClean="0"/>
          </a:p>
          <a:p>
            <a:pPr>
              <a:buNone/>
            </a:pPr>
            <a:r>
              <a:rPr lang="en-US" b="0" dirty="0" smtClean="0"/>
              <a:t> </a:t>
            </a:r>
            <a:r>
              <a:rPr lang="en-US" u="sng" dirty="0" err="1" smtClean="0"/>
              <a:t>EndProcedure</a:t>
            </a:r>
            <a:endParaRPr lang="en-US" u="sng" dirty="0" smtClean="0"/>
          </a:p>
          <a:p>
            <a:endParaRPr lang="en-US" b="0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33" y="-46714"/>
            <a:ext cx="997852" cy="997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018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953000"/>
            <a:ext cx="5167313" cy="414338"/>
          </a:xfrm>
          <a:ln/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sz="1600" b="0" dirty="0">
                <a:latin typeface="Arial" charset="0"/>
              </a:rPr>
              <a:t>Click to edit company slogan .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2286000" y="3886200"/>
            <a:ext cx="4876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Terima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Kasih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16" y="0"/>
            <a:ext cx="1666884" cy="1666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19435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4624"/>
            <a:ext cx="7056784" cy="752128"/>
          </a:xfrm>
        </p:spPr>
        <p:txBody>
          <a:bodyPr/>
          <a:lstStyle/>
          <a:p>
            <a:r>
              <a:rPr lang="id-ID" b="1" dirty="0" smtClean="0"/>
              <a:t>PENGERTIAN </a:t>
            </a:r>
            <a:r>
              <a:rPr lang="en-US" b="1" dirty="0" smtClean="0"/>
              <a:t>STACK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075240" cy="5112568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dirty="0" smtClean="0">
                <a:solidFill>
                  <a:srgbClr val="FF0000"/>
                </a:solidFill>
              </a:rPr>
              <a:t>Stack (</a:t>
            </a:r>
            <a:r>
              <a:rPr lang="en-US" dirty="0" err="1" smtClean="0">
                <a:solidFill>
                  <a:srgbClr val="FF0000"/>
                </a:solidFill>
              </a:rPr>
              <a:t>tumpukan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b="0" dirty="0" err="1" smtClean="0"/>
              <a:t>adalah</a:t>
            </a:r>
            <a:r>
              <a:rPr lang="en-US" b="0" dirty="0" smtClean="0"/>
              <a:t> </a:t>
            </a:r>
            <a:r>
              <a:rPr lang="en-US" b="0" dirty="0" err="1" smtClean="0"/>
              <a:t>suatu</a:t>
            </a:r>
            <a:r>
              <a:rPr lang="en-US" b="0" dirty="0" smtClean="0"/>
              <a:t> </a:t>
            </a:r>
            <a:r>
              <a:rPr lang="en-US" b="0" dirty="0" err="1" smtClean="0"/>
              <a:t>urutan</a:t>
            </a:r>
            <a:r>
              <a:rPr lang="en-US" b="0" dirty="0" smtClean="0"/>
              <a:t> </a:t>
            </a:r>
            <a:r>
              <a:rPr lang="en-US" b="0" dirty="0" err="1" smtClean="0"/>
              <a:t>elemen</a:t>
            </a:r>
            <a:r>
              <a:rPr lang="en-US" b="0" dirty="0" smtClean="0"/>
              <a:t> yang </a:t>
            </a:r>
            <a:r>
              <a:rPr lang="en-US" b="0" dirty="0" err="1" smtClean="0"/>
              <a:t>elemennya</a:t>
            </a:r>
            <a:r>
              <a:rPr lang="en-US" b="0" dirty="0" smtClean="0"/>
              <a:t> </a:t>
            </a:r>
            <a:r>
              <a:rPr lang="en-US" b="0" dirty="0" err="1" smtClean="0"/>
              <a:t>dapat</a:t>
            </a:r>
            <a:r>
              <a:rPr lang="en-US" b="0" dirty="0" smtClean="0"/>
              <a:t> </a:t>
            </a:r>
            <a:r>
              <a:rPr lang="en-US" b="0" u="sng" dirty="0" err="1" smtClean="0">
                <a:solidFill>
                  <a:srgbClr val="FF0000"/>
                </a:solidFill>
              </a:rPr>
              <a:t>diambil</a:t>
            </a:r>
            <a:r>
              <a:rPr lang="en-US" b="0" u="sng" dirty="0" smtClean="0">
                <a:solidFill>
                  <a:srgbClr val="FF0000"/>
                </a:solidFill>
              </a:rPr>
              <a:t> </a:t>
            </a:r>
            <a:r>
              <a:rPr lang="en-US" b="0" u="sng" dirty="0" err="1" smtClean="0">
                <a:solidFill>
                  <a:srgbClr val="FF0000"/>
                </a:solidFill>
              </a:rPr>
              <a:t>dan</a:t>
            </a:r>
            <a:r>
              <a:rPr lang="en-US" b="0" u="sng" dirty="0" smtClean="0">
                <a:solidFill>
                  <a:srgbClr val="FF0000"/>
                </a:solidFill>
              </a:rPr>
              <a:t> </a:t>
            </a:r>
            <a:r>
              <a:rPr lang="en-US" b="0" u="sng" dirty="0" err="1" smtClean="0">
                <a:solidFill>
                  <a:srgbClr val="FF0000"/>
                </a:solidFill>
              </a:rPr>
              <a:t>ditambah</a:t>
            </a:r>
            <a:r>
              <a:rPr lang="en-US" b="0" dirty="0" smtClean="0"/>
              <a:t> </a:t>
            </a:r>
            <a:r>
              <a:rPr lang="en-US" b="0" dirty="0" err="1" smtClean="0"/>
              <a:t>hanya</a:t>
            </a:r>
            <a:r>
              <a:rPr lang="en-US" b="0" dirty="0" smtClean="0"/>
              <a:t> </a:t>
            </a:r>
            <a:r>
              <a:rPr lang="en-US" b="0" dirty="0" err="1" smtClean="0"/>
              <a:t>pada</a:t>
            </a:r>
            <a:r>
              <a:rPr lang="en-US" b="0" dirty="0" smtClean="0"/>
              <a:t> </a:t>
            </a:r>
            <a:r>
              <a:rPr lang="en-US" b="0" u="sng" dirty="0" err="1" smtClean="0">
                <a:solidFill>
                  <a:srgbClr val="FF0000"/>
                </a:solidFill>
              </a:rPr>
              <a:t>posisi</a:t>
            </a:r>
            <a:r>
              <a:rPr lang="en-US" b="0" u="sng" dirty="0" smtClean="0">
                <a:solidFill>
                  <a:srgbClr val="FF0000"/>
                </a:solidFill>
              </a:rPr>
              <a:t> </a:t>
            </a:r>
            <a:r>
              <a:rPr lang="en-US" b="0" u="sng" dirty="0" err="1" smtClean="0">
                <a:solidFill>
                  <a:srgbClr val="FF0000"/>
                </a:solidFill>
              </a:rPr>
              <a:t>akhir</a:t>
            </a:r>
            <a:r>
              <a:rPr lang="en-US" b="0" dirty="0" smtClean="0"/>
              <a:t> (top) </a:t>
            </a:r>
            <a:r>
              <a:rPr lang="en-US" b="0" dirty="0" err="1" smtClean="0"/>
              <a:t>saja</a:t>
            </a:r>
            <a:r>
              <a:rPr lang="en-US" b="0" dirty="0" smtClean="0"/>
              <a:t> </a:t>
            </a:r>
            <a:r>
              <a:rPr lang="en-US" b="0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LIFO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833" y="-46714"/>
            <a:ext cx="997852" cy="997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821110"/>
              </p:ext>
            </p:extLst>
          </p:nvPr>
        </p:nvGraphicFramePr>
        <p:xfrm>
          <a:off x="935038" y="3284538"/>
          <a:ext cx="2141537" cy="279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7" name="Bitmap Image" r:id="rId4" imgW="1019048" imgH="1571844" progId="Paint.Picture">
                  <p:embed/>
                </p:oleObj>
              </mc:Choice>
              <mc:Fallback>
                <p:oleObj name="Bitmap Image" r:id="rId4" imgW="1019048" imgH="157184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3284538"/>
                        <a:ext cx="2141537" cy="279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563048"/>
              </p:ext>
            </p:extLst>
          </p:nvPr>
        </p:nvGraphicFramePr>
        <p:xfrm>
          <a:off x="3275856" y="3284985"/>
          <a:ext cx="2016224" cy="2772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8" name="Bitmap Image" r:id="rId6" imgW="1066667" imgH="2095793" progId="PBrush">
                  <p:embed/>
                </p:oleObj>
              </mc:Choice>
              <mc:Fallback>
                <p:oleObj name="Bitmap Image" r:id="rId6" imgW="1066667" imgH="209579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284985"/>
                        <a:ext cx="2016224" cy="2772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604514"/>
              </p:ext>
            </p:extLst>
          </p:nvPr>
        </p:nvGraphicFramePr>
        <p:xfrm>
          <a:off x="5629275" y="3284984"/>
          <a:ext cx="2111077" cy="2715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9" name="Bitmap Image" r:id="rId8" imgW="2333333" imgH="2190476" progId="PBrush">
                  <p:embed/>
                </p:oleObj>
              </mc:Choice>
              <mc:Fallback>
                <p:oleObj name="Bitmap Image" r:id="rId8" imgW="2333333" imgH="219047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75" y="3284984"/>
                        <a:ext cx="2111077" cy="27157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757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152400"/>
            <a:ext cx="6789440" cy="563563"/>
          </a:xfrm>
        </p:spPr>
        <p:txBody>
          <a:bodyPr/>
          <a:lstStyle/>
          <a:p>
            <a:r>
              <a:rPr lang="en-US" dirty="0" err="1" smtClean="0"/>
              <a:t>Pendeklarasian</a:t>
            </a:r>
            <a:r>
              <a:rPr lang="en-US" dirty="0" smtClean="0"/>
              <a:t>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24744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800" b="0" dirty="0" err="1" smtClean="0">
                <a:latin typeface="Tahoma" pitchFamily="34" charset="0"/>
                <a:cs typeface="Tahoma" pitchFamily="34" charset="0"/>
              </a:rPr>
              <a:t>Suatu</a:t>
            </a:r>
            <a:r>
              <a:rPr lang="en-US" sz="3800" b="0" dirty="0" smtClean="0">
                <a:latin typeface="Tahoma" pitchFamily="34" charset="0"/>
                <a:cs typeface="Tahoma" pitchFamily="34" charset="0"/>
              </a:rPr>
              <a:t> Stack </a:t>
            </a:r>
            <a:r>
              <a:rPr lang="en-US" sz="3800" b="0" dirty="0" err="1" smtClean="0">
                <a:latin typeface="Tahoma" pitchFamily="34" charset="0"/>
                <a:cs typeface="Tahoma" pitchFamily="34" charset="0"/>
              </a:rPr>
              <a:t>memiliki</a:t>
            </a:r>
            <a:r>
              <a:rPr lang="en-US" sz="3800" b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800" b="0" dirty="0" err="1" smtClean="0">
                <a:latin typeface="Tahoma" pitchFamily="34" charset="0"/>
                <a:cs typeface="Tahoma" pitchFamily="34" charset="0"/>
              </a:rPr>
              <a:t>beberapa</a:t>
            </a:r>
            <a:r>
              <a:rPr lang="en-US" sz="3800" b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800" b="0" dirty="0" err="1" smtClean="0">
                <a:latin typeface="Tahoma" pitchFamily="34" charset="0"/>
                <a:cs typeface="Tahoma" pitchFamily="34" charset="0"/>
              </a:rPr>
              <a:t>bagian</a:t>
            </a:r>
            <a:r>
              <a:rPr lang="en-US" sz="3800" b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800" b="0" dirty="0" err="1" smtClean="0">
                <a:latin typeface="Tahoma" pitchFamily="34" charset="0"/>
                <a:cs typeface="Tahoma" pitchFamily="34" charset="0"/>
              </a:rPr>
              <a:t>yaitu</a:t>
            </a:r>
            <a:r>
              <a:rPr lang="en-US" sz="3800" b="0" dirty="0" smtClean="0">
                <a:latin typeface="Tahoma" pitchFamily="34" charset="0"/>
                <a:cs typeface="Tahoma" pitchFamily="34" charset="0"/>
              </a:rPr>
              <a:t> :</a:t>
            </a:r>
          </a:p>
          <a:p>
            <a:pPr lvl="0"/>
            <a:r>
              <a:rPr lang="en-US" sz="3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Top</a:t>
            </a:r>
            <a:r>
              <a:rPr lang="en-US" sz="3800" b="0" dirty="0" smtClean="0">
                <a:latin typeface="Tahoma" pitchFamily="34" charset="0"/>
                <a:cs typeface="Tahoma" pitchFamily="34" charset="0"/>
              </a:rPr>
              <a:t> yang </a:t>
            </a:r>
            <a:r>
              <a:rPr lang="en-US" sz="3800" b="0" dirty="0" err="1" smtClean="0">
                <a:latin typeface="Tahoma" pitchFamily="34" charset="0"/>
                <a:cs typeface="Tahoma" pitchFamily="34" charset="0"/>
              </a:rPr>
              <a:t>menunjuk</a:t>
            </a:r>
            <a:r>
              <a:rPr lang="en-US" sz="3800" b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800" b="0" dirty="0" err="1" smtClean="0">
                <a:latin typeface="Tahoma" pitchFamily="34" charset="0"/>
                <a:cs typeface="Tahoma" pitchFamily="34" charset="0"/>
              </a:rPr>
              <a:t>posisi</a:t>
            </a:r>
            <a:r>
              <a:rPr lang="en-US" sz="3800" b="0" dirty="0" smtClean="0">
                <a:latin typeface="Tahoma" pitchFamily="34" charset="0"/>
                <a:cs typeface="Tahoma" pitchFamily="34" charset="0"/>
              </a:rPr>
              <a:t> data </a:t>
            </a:r>
            <a:r>
              <a:rPr lang="en-US" sz="3800" b="0" dirty="0" err="1" smtClean="0">
                <a:latin typeface="Tahoma" pitchFamily="34" charset="0"/>
                <a:cs typeface="Tahoma" pitchFamily="34" charset="0"/>
              </a:rPr>
              <a:t>terakhir</a:t>
            </a:r>
            <a:r>
              <a:rPr lang="en-US" sz="3800" b="0" dirty="0" smtClean="0">
                <a:latin typeface="Tahoma" pitchFamily="34" charset="0"/>
                <a:cs typeface="Tahoma" pitchFamily="34" charset="0"/>
              </a:rPr>
              <a:t> (top) </a:t>
            </a:r>
            <a:r>
              <a:rPr lang="en-US" sz="3800" b="0" dirty="0" err="1" smtClean="0">
                <a:latin typeface="Tahoma" pitchFamily="34" charset="0"/>
                <a:cs typeface="Tahoma" pitchFamily="34" charset="0"/>
              </a:rPr>
              <a:t>pada</a:t>
            </a:r>
            <a:r>
              <a:rPr lang="en-US" sz="3800" b="0" dirty="0" smtClean="0">
                <a:latin typeface="Tahoma" pitchFamily="34" charset="0"/>
                <a:cs typeface="Tahoma" pitchFamily="34" charset="0"/>
              </a:rPr>
              <a:t> Stack</a:t>
            </a:r>
          </a:p>
          <a:p>
            <a:pPr lvl="0"/>
            <a:r>
              <a:rPr lang="en-US" sz="38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Elemen</a:t>
            </a:r>
            <a:r>
              <a:rPr lang="en-US" sz="3800" b="0" dirty="0" smtClean="0">
                <a:latin typeface="Tahoma" pitchFamily="34" charset="0"/>
                <a:cs typeface="Tahoma" pitchFamily="34" charset="0"/>
              </a:rPr>
              <a:t> yang </a:t>
            </a:r>
            <a:r>
              <a:rPr lang="en-US" sz="3800" b="0" dirty="0" err="1" smtClean="0">
                <a:latin typeface="Tahoma" pitchFamily="34" charset="0"/>
                <a:cs typeface="Tahoma" pitchFamily="34" charset="0"/>
              </a:rPr>
              <a:t>berisi</a:t>
            </a:r>
            <a:r>
              <a:rPr lang="en-US" sz="3800" b="0" dirty="0" smtClean="0">
                <a:latin typeface="Tahoma" pitchFamily="34" charset="0"/>
                <a:cs typeface="Tahoma" pitchFamily="34" charset="0"/>
              </a:rPr>
              <a:t> data yang </a:t>
            </a:r>
            <a:r>
              <a:rPr lang="en-US" sz="3800" b="0" dirty="0" err="1" smtClean="0">
                <a:latin typeface="Tahoma" pitchFamily="34" charset="0"/>
                <a:cs typeface="Tahoma" pitchFamily="34" charset="0"/>
              </a:rPr>
              <a:t>ada</a:t>
            </a:r>
            <a:r>
              <a:rPr lang="en-US" sz="3800" b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800" b="0" dirty="0" err="1" smtClean="0">
                <a:latin typeface="Tahoma" pitchFamily="34" charset="0"/>
                <a:cs typeface="Tahoma" pitchFamily="34" charset="0"/>
              </a:rPr>
              <a:t>dalam</a:t>
            </a:r>
            <a:r>
              <a:rPr lang="en-US" sz="3800" b="0" dirty="0" smtClean="0">
                <a:latin typeface="Tahoma" pitchFamily="34" charset="0"/>
                <a:cs typeface="Tahoma" pitchFamily="34" charset="0"/>
              </a:rPr>
              <a:t> Stack. </a:t>
            </a:r>
            <a:r>
              <a:rPr lang="en-US" sz="3800" b="0" dirty="0" err="1" smtClean="0">
                <a:latin typeface="Tahoma" pitchFamily="34" charset="0"/>
                <a:cs typeface="Tahoma" pitchFamily="34" charset="0"/>
              </a:rPr>
              <a:t>Bagian</a:t>
            </a:r>
            <a:r>
              <a:rPr lang="en-US" sz="3800" b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800" b="0" dirty="0" err="1" smtClean="0">
                <a:latin typeface="Tahoma" pitchFamily="34" charset="0"/>
                <a:cs typeface="Tahoma" pitchFamily="34" charset="0"/>
              </a:rPr>
              <a:t>inilah</a:t>
            </a:r>
            <a:r>
              <a:rPr lang="en-US" sz="3800" b="0" dirty="0" smtClean="0">
                <a:latin typeface="Tahoma" pitchFamily="34" charset="0"/>
                <a:cs typeface="Tahoma" pitchFamily="34" charset="0"/>
              </a:rPr>
              <a:t> yang </a:t>
            </a:r>
            <a:r>
              <a:rPr lang="en-US" sz="3800" b="0" dirty="0" err="1" smtClean="0">
                <a:latin typeface="Tahoma" pitchFamily="34" charset="0"/>
                <a:cs typeface="Tahoma" pitchFamily="34" charset="0"/>
              </a:rPr>
              <a:t>berbentuk</a:t>
            </a:r>
            <a:r>
              <a:rPr lang="en-US" sz="3800" b="0" dirty="0" smtClean="0">
                <a:latin typeface="Tahoma" pitchFamily="34" charset="0"/>
                <a:cs typeface="Tahoma" pitchFamily="34" charset="0"/>
              </a:rPr>
              <a:t> array.</a:t>
            </a:r>
          </a:p>
          <a:p>
            <a:pPr lvl="0"/>
            <a:r>
              <a:rPr lang="en-US" sz="38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MaxStack</a:t>
            </a:r>
            <a:r>
              <a:rPr lang="en-US" sz="3800" b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800" b="0" dirty="0" err="1" smtClean="0">
                <a:latin typeface="Tahoma" pitchFamily="34" charset="0"/>
                <a:cs typeface="Tahoma" pitchFamily="34" charset="0"/>
              </a:rPr>
              <a:t>yaitu</a:t>
            </a:r>
            <a:r>
              <a:rPr lang="en-US" sz="3800" b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800" b="0" dirty="0" err="1" smtClean="0">
                <a:latin typeface="Tahoma" pitchFamily="34" charset="0"/>
                <a:cs typeface="Tahoma" pitchFamily="34" charset="0"/>
              </a:rPr>
              <a:t>variabel</a:t>
            </a:r>
            <a:r>
              <a:rPr lang="en-US" sz="3800" b="0" dirty="0" smtClean="0">
                <a:latin typeface="Tahoma" pitchFamily="34" charset="0"/>
                <a:cs typeface="Tahoma" pitchFamily="34" charset="0"/>
              </a:rPr>
              <a:t> yang </a:t>
            </a:r>
            <a:r>
              <a:rPr lang="en-US" sz="3800" b="0" dirty="0" err="1" smtClean="0">
                <a:latin typeface="Tahoma" pitchFamily="34" charset="0"/>
                <a:cs typeface="Tahoma" pitchFamily="34" charset="0"/>
              </a:rPr>
              <a:t>menunjukan</a:t>
            </a:r>
            <a:r>
              <a:rPr lang="en-US" sz="3800" b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800" b="0" dirty="0" err="1" smtClean="0">
                <a:latin typeface="Tahoma" pitchFamily="34" charset="0"/>
                <a:cs typeface="Tahoma" pitchFamily="34" charset="0"/>
              </a:rPr>
              <a:t>maksimal</a:t>
            </a:r>
            <a:r>
              <a:rPr lang="en-US" sz="3800" b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800" b="0" dirty="0" err="1" smtClean="0">
                <a:latin typeface="Tahoma" pitchFamily="34" charset="0"/>
                <a:cs typeface="Tahoma" pitchFamily="34" charset="0"/>
              </a:rPr>
              <a:t>banyaknya</a:t>
            </a:r>
            <a:r>
              <a:rPr lang="en-US" sz="3800" b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800" b="0" dirty="0" err="1" smtClean="0">
                <a:latin typeface="Tahoma" pitchFamily="34" charset="0"/>
                <a:cs typeface="Tahoma" pitchFamily="34" charset="0"/>
              </a:rPr>
              <a:t>elemen</a:t>
            </a:r>
            <a:r>
              <a:rPr lang="en-US" sz="3800" b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800" b="0" dirty="0" err="1" smtClean="0">
                <a:latin typeface="Tahoma" pitchFamily="34" charset="0"/>
                <a:cs typeface="Tahoma" pitchFamily="34" charset="0"/>
              </a:rPr>
              <a:t>dalam</a:t>
            </a:r>
            <a:r>
              <a:rPr lang="en-US" sz="3800" b="0" dirty="0" smtClean="0">
                <a:latin typeface="Tahoma" pitchFamily="34" charset="0"/>
                <a:cs typeface="Tahoma" pitchFamily="34" charset="0"/>
              </a:rPr>
              <a:t> Stack.</a:t>
            </a:r>
          </a:p>
          <a:p>
            <a:pPr>
              <a:buNone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endParaRPr lang="en-US" dirty="0" smtClean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33" y="-46714"/>
            <a:ext cx="997852" cy="997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897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472" y="44624"/>
            <a:ext cx="7448944" cy="722538"/>
          </a:xfrm>
        </p:spPr>
        <p:txBody>
          <a:bodyPr/>
          <a:lstStyle/>
          <a:p>
            <a:r>
              <a:rPr lang="en-US" dirty="0" err="1" smtClean="0"/>
              <a:t>Pendeklarasian</a:t>
            </a:r>
            <a:r>
              <a:rPr lang="en-US" dirty="0" smtClean="0"/>
              <a:t> Stack (Array </a:t>
            </a:r>
            <a:r>
              <a:rPr lang="en-US" dirty="0" err="1" smtClean="0"/>
              <a:t>Statis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52736"/>
            <a:ext cx="8461248" cy="502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u="sng" dirty="0" smtClean="0"/>
              <a:t>Const</a:t>
            </a:r>
            <a:endParaRPr lang="en-US" sz="2400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0" dirty="0" smtClean="0"/>
              <a:t>     </a:t>
            </a:r>
            <a:r>
              <a:rPr lang="en-US" sz="2400" b="0" dirty="0" err="1" smtClean="0"/>
              <a:t>MaxStack</a:t>
            </a:r>
            <a:r>
              <a:rPr lang="en-US" sz="2400" b="0" dirty="0" smtClean="0"/>
              <a:t>=……..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u="sng" dirty="0" smtClean="0"/>
              <a:t>Type</a:t>
            </a:r>
            <a:endParaRPr lang="en-US" sz="2400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0" dirty="0" smtClean="0"/>
              <a:t>     </a:t>
            </a:r>
            <a:r>
              <a:rPr lang="en-US" sz="2400" b="0" dirty="0" err="1" smtClean="0"/>
              <a:t>NamaStack</a:t>
            </a:r>
            <a:r>
              <a:rPr lang="en-US" sz="2400" b="0" dirty="0" smtClean="0"/>
              <a:t>= </a:t>
            </a:r>
            <a:r>
              <a:rPr lang="en-US" sz="2400" b="0" u="sng" dirty="0" smtClean="0"/>
              <a:t>array</a:t>
            </a:r>
            <a:r>
              <a:rPr lang="en-US" sz="2400" b="0" dirty="0" smtClean="0"/>
              <a:t> [1..MaxStack] of </a:t>
            </a:r>
            <a:r>
              <a:rPr lang="en-US" sz="2400" b="0" dirty="0" err="1" smtClean="0"/>
              <a:t>tipedata</a:t>
            </a:r>
            <a:endParaRPr lang="en-US" sz="2400" b="0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sz="2400" b="0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0" dirty="0" smtClean="0"/>
              <a:t>Stack  : </a:t>
            </a:r>
            <a:r>
              <a:rPr lang="en-US" sz="2400" b="0" dirty="0" err="1" smtClean="0"/>
              <a:t>NamaStack</a:t>
            </a:r>
            <a:endParaRPr lang="en-US" sz="2400" b="0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0" dirty="0" smtClean="0"/>
              <a:t>Top     : </a:t>
            </a:r>
            <a:r>
              <a:rPr lang="en-US" sz="2400" u="sng" dirty="0" smtClean="0"/>
              <a:t>Integer</a:t>
            </a:r>
            <a:endParaRPr lang="en-US" sz="2400" dirty="0" smtClean="0"/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en-US" sz="2400" b="0" dirty="0" smtClean="0"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sz="2400" b="0" dirty="0" smtClean="0"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400" b="0" dirty="0" smtClean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33" y="-46714"/>
            <a:ext cx="997852" cy="997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38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152400"/>
            <a:ext cx="8229600" cy="563563"/>
          </a:xfrm>
        </p:spPr>
        <p:txBody>
          <a:bodyPr/>
          <a:lstStyle/>
          <a:p>
            <a:r>
              <a:rPr lang="en-US" dirty="0" err="1" smtClean="0"/>
              <a:t>Pendeklarasian</a:t>
            </a:r>
            <a:r>
              <a:rPr lang="en-US" dirty="0" smtClean="0"/>
              <a:t> Stack (Linked List)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24744"/>
            <a:ext cx="8461248" cy="5029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u="sng" dirty="0" smtClean="0"/>
              <a:t>Type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0" dirty="0" smtClean="0"/>
              <a:t>      </a:t>
            </a:r>
            <a:r>
              <a:rPr lang="en-US" b="0" dirty="0" err="1" smtClean="0"/>
              <a:t>NamaPointer</a:t>
            </a:r>
            <a:r>
              <a:rPr lang="en-US" b="0" dirty="0" smtClean="0"/>
              <a:t> = ↑Stack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0" dirty="0" smtClean="0"/>
              <a:t>      Stack  =  </a:t>
            </a:r>
            <a:r>
              <a:rPr lang="en-US" u="sng" dirty="0" smtClean="0"/>
              <a:t>Record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0" dirty="0" smtClean="0"/>
              <a:t>	       </a:t>
            </a:r>
            <a:r>
              <a:rPr lang="en-US" b="0" dirty="0" err="1" smtClean="0"/>
              <a:t>MedanData</a:t>
            </a:r>
            <a:r>
              <a:rPr lang="en-US" b="0" dirty="0" smtClean="0"/>
              <a:t>      	    	: </a:t>
            </a:r>
            <a:r>
              <a:rPr lang="en-US" b="0" dirty="0" err="1" smtClean="0"/>
              <a:t>tipedata</a:t>
            </a:r>
            <a:r>
              <a:rPr lang="en-US" b="0" dirty="0" smtClean="0"/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0" dirty="0" smtClean="0"/>
              <a:t>          </a:t>
            </a:r>
            <a:r>
              <a:rPr lang="en-US" b="0" dirty="0" err="1" smtClean="0"/>
              <a:t>MedanSambungan</a:t>
            </a:r>
            <a:r>
              <a:rPr lang="en-US" b="0" dirty="0" smtClean="0"/>
              <a:t>	</a:t>
            </a:r>
            <a:r>
              <a:rPr lang="en-US" b="0" dirty="0"/>
              <a:t>	</a:t>
            </a:r>
            <a:r>
              <a:rPr lang="en-US" b="0" dirty="0" smtClean="0"/>
              <a:t>: </a:t>
            </a:r>
            <a:r>
              <a:rPr lang="en-US" b="0" dirty="0" err="1" smtClean="0"/>
              <a:t>NamaPointer</a:t>
            </a:r>
            <a:r>
              <a:rPr lang="en-US" b="0" dirty="0" smtClean="0"/>
              <a:t>	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0" dirty="0" smtClean="0"/>
              <a:t>      </a:t>
            </a:r>
            <a:r>
              <a:rPr lang="en-US" u="sng" dirty="0" err="1" smtClean="0"/>
              <a:t>EndRecord</a:t>
            </a:r>
            <a:endParaRPr lang="en-US" u="sng" dirty="0" smtClean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0" dirty="0" smtClean="0"/>
              <a:t> 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0" dirty="0" smtClean="0"/>
              <a:t>Top  : </a:t>
            </a:r>
            <a:r>
              <a:rPr lang="en-US" b="0" dirty="0" err="1" smtClean="0"/>
              <a:t>NamaPointer</a:t>
            </a:r>
            <a:endParaRPr lang="en-US" b="0" dirty="0" smtClean="0"/>
          </a:p>
          <a:p>
            <a:pPr lvl="0">
              <a:lnSpc>
                <a:spcPct val="110000"/>
              </a:lnSpc>
              <a:spcBef>
                <a:spcPts val="0"/>
              </a:spcBef>
            </a:pPr>
            <a:endParaRPr lang="en-US" b="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US" b="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b="0" dirty="0" smtClean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33" y="-46714"/>
            <a:ext cx="997852" cy="997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5562600" y="2895600"/>
            <a:ext cx="2895600" cy="29241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533400" y="2895600"/>
            <a:ext cx="2895600" cy="28956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009650" y="2971800"/>
            <a:ext cx="2038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 u="sng" dirty="0" smtClean="0">
                <a:solidFill>
                  <a:srgbClr val="FF0000"/>
                </a:solidFill>
              </a:rPr>
              <a:t>PUSH</a:t>
            </a:r>
          </a:p>
        </p:txBody>
      </p:sp>
      <p:sp>
        <p:nvSpPr>
          <p:cNvPr id="70663" name="Freeform 7"/>
          <p:cNvSpPr>
            <a:spLocks/>
          </p:cNvSpPr>
          <p:nvPr/>
        </p:nvSpPr>
        <p:spPr bwMode="gray">
          <a:xfrm>
            <a:off x="3222625" y="29987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4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5" name="Freeform 9"/>
          <p:cNvSpPr>
            <a:spLocks/>
          </p:cNvSpPr>
          <p:nvPr/>
        </p:nvSpPr>
        <p:spPr bwMode="gray">
          <a:xfrm flipH="1">
            <a:off x="4875213" y="2998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0" y="1371600"/>
            <a:ext cx="2998788" cy="1601788"/>
            <a:chOff x="1997" y="1314"/>
            <a:chExt cx="1889" cy="100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066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9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670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1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2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3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3733800" y="1600200"/>
            <a:ext cx="156805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000000"/>
                </a:solidFill>
              </a:rPr>
              <a:t>STACK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5638800" y="3505200"/>
            <a:ext cx="2743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0" dirty="0" err="1" smtClean="0"/>
              <a:t>operasi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mengambil</a:t>
            </a:r>
            <a:r>
              <a:rPr lang="en-US" sz="2800" b="0" dirty="0" smtClean="0"/>
              <a:t> / </a:t>
            </a:r>
            <a:r>
              <a:rPr lang="en-US" sz="2800" b="0" dirty="0" err="1" smtClean="0"/>
              <a:t>mengeluarkan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sebuah</a:t>
            </a:r>
            <a:r>
              <a:rPr lang="en-US" sz="2800" b="0" dirty="0" smtClean="0"/>
              <a:t> data </a:t>
            </a:r>
            <a:r>
              <a:rPr lang="en-US" sz="2800" b="0" dirty="0" err="1" smtClean="0"/>
              <a:t>dari</a:t>
            </a:r>
            <a:r>
              <a:rPr lang="en-US" sz="2800" b="0" dirty="0" smtClean="0"/>
              <a:t> stack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563563"/>
          </a:xfrm>
        </p:spPr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 UTAMA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038850" y="2971800"/>
            <a:ext cx="2038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 u="sng" dirty="0" smtClean="0">
                <a:solidFill>
                  <a:srgbClr val="FF0000"/>
                </a:solidFill>
              </a:rPr>
              <a:t>POP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609600" y="3505200"/>
            <a:ext cx="270694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0" dirty="0" err="1" smtClean="0"/>
              <a:t>operasi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menambahkan</a:t>
            </a:r>
            <a:r>
              <a:rPr lang="en-US" sz="2800" b="0" dirty="0" smtClean="0"/>
              <a:t>/ </a:t>
            </a:r>
            <a:r>
              <a:rPr lang="en-US" sz="2800" b="0" dirty="0" err="1" smtClean="0"/>
              <a:t>memasukkan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sebuah</a:t>
            </a:r>
            <a:r>
              <a:rPr lang="en-US" sz="2800" b="0" dirty="0" smtClean="0"/>
              <a:t> data </a:t>
            </a:r>
            <a:r>
              <a:rPr lang="en-US" sz="2800" b="0" dirty="0" err="1" smtClean="0"/>
              <a:t>ke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dalam</a:t>
            </a:r>
            <a:r>
              <a:rPr lang="en-US" sz="2800" b="0" dirty="0" smtClean="0"/>
              <a:t> stack.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6" name="Picture 2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/>
      <p:bldP spid="70661" grpId="0" animBg="1"/>
      <p:bldP spid="70662" grpId="0"/>
      <p:bldP spid="70663" grpId="0" animBg="1"/>
      <p:bldP spid="70665" grpId="0" animBg="1"/>
      <p:bldP spid="70674" grpId="0"/>
      <p:bldP spid="70675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 STACK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133600" y="1828800"/>
            <a:ext cx="4724400" cy="685800"/>
            <a:chOff x="1296" y="1824"/>
            <a:chExt cx="2976" cy="432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08" name="Text Box 44"/>
            <p:cNvSpPr txBox="1">
              <a:spLocks noChangeArrowheads="1"/>
            </p:cNvSpPr>
            <p:nvPr/>
          </p:nvSpPr>
          <p:spPr bwMode="gray">
            <a:xfrm>
              <a:off x="1680" y="1897"/>
              <a:ext cx="21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</a:rPr>
                <a:t>Inisialisasi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109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133600" y="2667000"/>
            <a:ext cx="4724400" cy="685800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680" y="1906"/>
              <a:ext cx="21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PUSH</a:t>
              </a:r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2133600" y="3505200"/>
            <a:ext cx="4724400" cy="685800"/>
            <a:chOff x="1296" y="1824"/>
            <a:chExt cx="2976" cy="432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680" y="1906"/>
              <a:ext cx="21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0" algn="ctr"/>
              <a:r>
                <a:rPr lang="en-US" sz="2400" b="1" dirty="0" smtClean="0">
                  <a:solidFill>
                    <a:schemeClr val="bg1"/>
                  </a:solidFill>
                </a:rPr>
                <a:t>POP</a:t>
              </a:r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30" name="Picture 2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4" y="152400"/>
            <a:ext cx="6861448" cy="563563"/>
          </a:xfrm>
        </p:spPr>
        <p:txBody>
          <a:bodyPr/>
          <a:lstStyle/>
          <a:p>
            <a:r>
              <a:rPr lang="en-US" dirty="0" err="1" smtClean="0"/>
              <a:t>Inisialisasi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u="sng" dirty="0" smtClean="0">
                <a:solidFill>
                  <a:srgbClr val="FF0000"/>
                </a:solidFill>
              </a:rPr>
              <a:t>Array</a:t>
            </a:r>
          </a:p>
          <a:p>
            <a:pPr marL="347663" indent="0" algn="just">
              <a:spcBef>
                <a:spcPts val="0"/>
              </a:spcBef>
              <a:buNone/>
            </a:pPr>
            <a:r>
              <a:rPr lang="en-US" b="0" dirty="0" smtClean="0"/>
              <a:t>Proses </a:t>
            </a:r>
            <a:r>
              <a:rPr lang="en-US" b="0" dirty="0" err="1" smtClean="0"/>
              <a:t>memberi</a:t>
            </a:r>
            <a:r>
              <a:rPr lang="en-US" b="0" dirty="0" smtClean="0"/>
              <a:t> </a:t>
            </a:r>
            <a:r>
              <a:rPr lang="en-US" b="0" dirty="0" err="1" smtClean="0"/>
              <a:t>harga</a:t>
            </a:r>
            <a:r>
              <a:rPr lang="en-US" b="0" dirty="0" smtClean="0"/>
              <a:t> </a:t>
            </a:r>
            <a:r>
              <a:rPr lang="en-US" b="0" dirty="0" err="1" smtClean="0"/>
              <a:t>awal</a:t>
            </a:r>
            <a:r>
              <a:rPr lang="en-US" b="0" dirty="0" smtClean="0"/>
              <a:t> </a:t>
            </a:r>
            <a:r>
              <a:rPr lang="en-US" b="0" dirty="0" err="1" smtClean="0"/>
              <a:t>terhadap</a:t>
            </a:r>
            <a:r>
              <a:rPr lang="en-US" b="0" dirty="0" smtClean="0"/>
              <a:t> </a:t>
            </a:r>
            <a:r>
              <a:rPr lang="en-US" b="0" dirty="0" err="1" smtClean="0"/>
              <a:t>variabel</a:t>
            </a:r>
            <a:r>
              <a:rPr lang="en-US" b="0" dirty="0" smtClean="0"/>
              <a:t> Top </a:t>
            </a:r>
            <a:r>
              <a:rPr lang="en-US" b="0" dirty="0" err="1" smtClean="0"/>
              <a:t>dengan</a:t>
            </a:r>
            <a:r>
              <a:rPr lang="en-US" b="0" dirty="0" smtClean="0"/>
              <a:t> </a:t>
            </a:r>
            <a:r>
              <a:rPr lang="en-US" b="0" dirty="0" err="1" smtClean="0"/>
              <a:t>harga</a:t>
            </a:r>
            <a:r>
              <a:rPr lang="en-US" b="0" dirty="0" smtClean="0"/>
              <a:t> </a:t>
            </a:r>
            <a:r>
              <a:rPr lang="en-US" b="0" dirty="0" smtClean="0">
                <a:solidFill>
                  <a:srgbClr val="FF0000"/>
                </a:solidFill>
              </a:rPr>
              <a:t>0 (</a:t>
            </a:r>
            <a:r>
              <a:rPr lang="en-US" b="0" dirty="0" err="1" smtClean="0">
                <a:solidFill>
                  <a:srgbClr val="FF0000"/>
                </a:solidFill>
              </a:rPr>
              <a:t>nol</a:t>
            </a:r>
            <a:r>
              <a:rPr lang="en-US" b="0" dirty="0" smtClean="0">
                <a:solidFill>
                  <a:srgbClr val="FF0000"/>
                </a:solidFill>
              </a:rPr>
              <a:t>) </a:t>
            </a:r>
            <a:r>
              <a:rPr lang="en-US" b="0" dirty="0" err="1" smtClean="0"/>
              <a:t>jika</a:t>
            </a:r>
            <a:r>
              <a:rPr lang="en-US" b="0" dirty="0" smtClean="0"/>
              <a:t> </a:t>
            </a:r>
            <a:r>
              <a:rPr lang="en-US" b="0" dirty="0" err="1" smtClean="0"/>
              <a:t>indeks</a:t>
            </a:r>
            <a:r>
              <a:rPr lang="en-US" b="0" dirty="0" smtClean="0"/>
              <a:t> </a:t>
            </a:r>
            <a:r>
              <a:rPr lang="en-US" b="0" dirty="0" err="1" smtClean="0"/>
              <a:t>pertama</a:t>
            </a:r>
            <a:r>
              <a:rPr lang="en-US" b="0" dirty="0" smtClean="0"/>
              <a:t> array </a:t>
            </a:r>
            <a:r>
              <a:rPr lang="en-US" b="0" dirty="0" err="1" smtClean="0"/>
              <a:t>diawali</a:t>
            </a:r>
            <a:r>
              <a:rPr lang="en-US" b="0" dirty="0" smtClean="0"/>
              <a:t> </a:t>
            </a:r>
            <a:r>
              <a:rPr lang="en-US" b="0" dirty="0" err="1" smtClean="0"/>
              <a:t>dengan</a:t>
            </a:r>
            <a:r>
              <a:rPr lang="en-US" b="0" dirty="0" smtClean="0"/>
              <a:t> </a:t>
            </a:r>
            <a:r>
              <a:rPr lang="en-US" b="0" dirty="0" err="1" smtClean="0"/>
              <a:t>nomor</a:t>
            </a:r>
            <a:r>
              <a:rPr lang="en-US" b="0" dirty="0" smtClean="0"/>
              <a:t> </a:t>
            </a:r>
            <a:r>
              <a:rPr lang="en-US" b="0" dirty="0" smtClean="0">
                <a:solidFill>
                  <a:srgbClr val="FF0000"/>
                </a:solidFill>
              </a:rPr>
              <a:t>1</a:t>
            </a:r>
            <a:r>
              <a:rPr lang="en-US" b="0" dirty="0" smtClean="0"/>
              <a:t>. </a:t>
            </a:r>
          </a:p>
          <a:p>
            <a:pPr marL="347663" indent="0" algn="just">
              <a:spcBef>
                <a:spcPts val="0"/>
              </a:spcBef>
              <a:buNone/>
            </a:pPr>
            <a:r>
              <a:rPr lang="en-US" b="0" dirty="0" err="1" smtClean="0"/>
              <a:t>Jika</a:t>
            </a:r>
            <a:r>
              <a:rPr lang="en-US" b="0" dirty="0" smtClean="0"/>
              <a:t> </a:t>
            </a:r>
            <a:r>
              <a:rPr lang="en-US" b="0" dirty="0" err="1" smtClean="0"/>
              <a:t>indeks</a:t>
            </a:r>
            <a:r>
              <a:rPr lang="en-US" b="0" dirty="0" smtClean="0"/>
              <a:t> </a:t>
            </a:r>
            <a:r>
              <a:rPr lang="en-US" b="0" dirty="0" err="1" smtClean="0"/>
              <a:t>pertama</a:t>
            </a:r>
            <a:r>
              <a:rPr lang="en-US" b="0" dirty="0" smtClean="0"/>
              <a:t> array </a:t>
            </a:r>
            <a:r>
              <a:rPr lang="en-US" b="0" dirty="0" err="1" smtClean="0"/>
              <a:t>dimulai</a:t>
            </a:r>
            <a:r>
              <a:rPr lang="en-US" b="0" dirty="0" smtClean="0"/>
              <a:t> </a:t>
            </a:r>
            <a:r>
              <a:rPr lang="en-US" b="0" dirty="0" err="1" smtClean="0"/>
              <a:t>dengan</a:t>
            </a:r>
            <a:r>
              <a:rPr lang="en-US" b="0" dirty="0" smtClean="0"/>
              <a:t> </a:t>
            </a:r>
            <a:r>
              <a:rPr lang="en-US" b="0" dirty="0" smtClean="0">
                <a:solidFill>
                  <a:srgbClr val="FF0000"/>
                </a:solidFill>
              </a:rPr>
              <a:t>0 (</a:t>
            </a:r>
            <a:r>
              <a:rPr lang="en-US" b="0" dirty="0" err="1" smtClean="0">
                <a:solidFill>
                  <a:srgbClr val="FF0000"/>
                </a:solidFill>
              </a:rPr>
              <a:t>nol</a:t>
            </a:r>
            <a:r>
              <a:rPr lang="en-US" b="0" dirty="0" smtClean="0">
                <a:solidFill>
                  <a:srgbClr val="FF0000"/>
                </a:solidFill>
              </a:rPr>
              <a:t>)</a:t>
            </a:r>
            <a:r>
              <a:rPr lang="en-US" b="0" dirty="0" smtClean="0"/>
              <a:t> (</a:t>
            </a:r>
            <a:r>
              <a:rPr lang="en-US" b="0" dirty="0" err="1" smtClean="0"/>
              <a:t>contoh</a:t>
            </a:r>
            <a:r>
              <a:rPr lang="en-US" b="0" dirty="0" smtClean="0"/>
              <a:t> </a:t>
            </a:r>
            <a:r>
              <a:rPr lang="en-US" b="0" dirty="0" err="1" smtClean="0"/>
              <a:t>bahasa</a:t>
            </a:r>
            <a:r>
              <a:rPr lang="en-US" b="0" dirty="0" smtClean="0"/>
              <a:t> C), </a:t>
            </a:r>
            <a:r>
              <a:rPr lang="en-US" b="0" dirty="0" err="1" smtClean="0"/>
              <a:t>maka</a:t>
            </a:r>
            <a:r>
              <a:rPr lang="en-US" b="0" dirty="0" smtClean="0"/>
              <a:t> </a:t>
            </a:r>
            <a:r>
              <a:rPr lang="en-US" b="0" dirty="0" err="1" smtClean="0"/>
              <a:t>variabel</a:t>
            </a:r>
            <a:r>
              <a:rPr lang="en-US" b="0" dirty="0" smtClean="0"/>
              <a:t> Top </a:t>
            </a:r>
            <a:r>
              <a:rPr lang="en-US" b="0" dirty="0" err="1" smtClean="0"/>
              <a:t>diberi</a:t>
            </a:r>
            <a:r>
              <a:rPr lang="en-US" b="0" dirty="0" smtClean="0"/>
              <a:t> </a:t>
            </a:r>
            <a:r>
              <a:rPr lang="en-US" b="0" dirty="0" err="1" smtClean="0"/>
              <a:t>harga</a:t>
            </a:r>
            <a:r>
              <a:rPr lang="en-US" b="0" dirty="0" smtClean="0"/>
              <a:t> </a:t>
            </a:r>
            <a:r>
              <a:rPr lang="en-US" b="0" dirty="0" err="1" smtClean="0"/>
              <a:t>awal</a:t>
            </a:r>
            <a:r>
              <a:rPr lang="en-US" b="0" dirty="0" smtClean="0"/>
              <a:t> </a:t>
            </a:r>
            <a:r>
              <a:rPr lang="en-US" b="0" dirty="0" err="1" smtClean="0"/>
              <a:t>dengan</a:t>
            </a:r>
            <a:r>
              <a:rPr lang="en-US" b="0" dirty="0" smtClean="0"/>
              <a:t> </a:t>
            </a:r>
            <a:r>
              <a:rPr lang="en-US" b="0" dirty="0" err="1" smtClean="0"/>
              <a:t>harga</a:t>
            </a:r>
            <a:r>
              <a:rPr lang="en-US" b="0" dirty="0" smtClean="0"/>
              <a:t> </a:t>
            </a:r>
            <a:r>
              <a:rPr lang="en-US" b="0" dirty="0" smtClean="0">
                <a:solidFill>
                  <a:srgbClr val="FF0000"/>
                </a:solidFill>
              </a:rPr>
              <a:t>-1</a:t>
            </a:r>
            <a:r>
              <a:rPr lang="en-US" b="0" dirty="0" smtClean="0"/>
              <a:t>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u="sng" dirty="0" smtClean="0">
                <a:solidFill>
                  <a:srgbClr val="FF0000"/>
                </a:solidFill>
              </a:rPr>
              <a:t>List</a:t>
            </a:r>
          </a:p>
          <a:p>
            <a:pPr marL="347663" indent="0">
              <a:spcBef>
                <a:spcPts val="0"/>
              </a:spcBef>
              <a:buNone/>
            </a:pPr>
            <a:r>
              <a:rPr lang="en-US" b="0" dirty="0"/>
              <a:t>Proses </a:t>
            </a:r>
            <a:r>
              <a:rPr lang="en-US" b="0" dirty="0" err="1"/>
              <a:t>memberi</a:t>
            </a:r>
            <a:r>
              <a:rPr lang="en-US" b="0" dirty="0"/>
              <a:t> </a:t>
            </a:r>
            <a:r>
              <a:rPr lang="en-US" b="0" dirty="0" err="1"/>
              <a:t>harga</a:t>
            </a:r>
            <a:r>
              <a:rPr lang="en-US" b="0" dirty="0"/>
              <a:t> </a:t>
            </a:r>
            <a:r>
              <a:rPr lang="en-US" b="0" dirty="0" err="1"/>
              <a:t>awal</a:t>
            </a:r>
            <a:r>
              <a:rPr lang="en-US" b="0" dirty="0"/>
              <a:t> </a:t>
            </a:r>
            <a:r>
              <a:rPr lang="en-US" b="0" dirty="0" err="1"/>
              <a:t>terhadap</a:t>
            </a:r>
            <a:r>
              <a:rPr lang="en-US" b="0" dirty="0"/>
              <a:t> </a:t>
            </a:r>
            <a:r>
              <a:rPr lang="en-US" b="0" dirty="0" err="1"/>
              <a:t>variabel</a:t>
            </a:r>
            <a:r>
              <a:rPr lang="en-US" b="0" dirty="0"/>
              <a:t> Top </a:t>
            </a:r>
            <a:r>
              <a:rPr lang="en-US" b="0" dirty="0" err="1"/>
              <a:t>dengan</a:t>
            </a:r>
            <a:r>
              <a:rPr lang="en-US" b="0" dirty="0"/>
              <a:t> </a:t>
            </a:r>
            <a:r>
              <a:rPr lang="en-US" b="0" dirty="0" err="1"/>
              <a:t>harga</a:t>
            </a:r>
            <a:r>
              <a:rPr lang="en-US" b="0" dirty="0"/>
              <a:t> </a:t>
            </a:r>
            <a:r>
              <a:rPr lang="en-US" b="0" dirty="0" smtClean="0">
                <a:solidFill>
                  <a:srgbClr val="FF0000"/>
                </a:solidFill>
              </a:rPr>
              <a:t>nil/NULL.</a:t>
            </a:r>
            <a:endParaRPr lang="en-US" b="0" dirty="0"/>
          </a:p>
          <a:p>
            <a:pPr marL="0" indent="0">
              <a:spcBef>
                <a:spcPts val="0"/>
              </a:spcBef>
              <a:buNone/>
            </a:pPr>
            <a:endParaRPr lang="en-US" b="0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33" y="-46714"/>
            <a:ext cx="997852" cy="997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140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4" y="152400"/>
            <a:ext cx="6861448" cy="563563"/>
          </a:xfrm>
        </p:spPr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Inisialisasi</a:t>
            </a:r>
            <a:r>
              <a:rPr lang="en-US" dirty="0" smtClean="0"/>
              <a:t> (Array)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u="sng" dirty="0" smtClean="0"/>
              <a:t>Procedure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Inisialisasi</a:t>
            </a:r>
            <a:r>
              <a:rPr lang="en-US" sz="2400" b="0" dirty="0" smtClean="0"/>
              <a:t>(</a:t>
            </a:r>
            <a:r>
              <a:rPr lang="en-US" sz="2400" u="sng" dirty="0" smtClean="0"/>
              <a:t>Output</a:t>
            </a:r>
            <a:r>
              <a:rPr lang="en-US" sz="2400" b="0" dirty="0" smtClean="0"/>
              <a:t>  Top : </a:t>
            </a:r>
            <a:r>
              <a:rPr lang="en-US" sz="2400" u="sng" dirty="0" smtClean="0"/>
              <a:t>Integer</a:t>
            </a:r>
            <a:r>
              <a:rPr lang="en-US" sz="2400" b="0" dirty="0" smtClean="0"/>
              <a:t>)</a:t>
            </a:r>
          </a:p>
          <a:p>
            <a:pPr marL="1089025" indent="-1089025">
              <a:buNone/>
            </a:pPr>
            <a:r>
              <a:rPr lang="en-US" sz="2400" b="0" dirty="0" smtClean="0"/>
              <a:t>{I.S. : </a:t>
            </a:r>
            <a:r>
              <a:rPr lang="en-US" sz="2400" b="0" dirty="0" err="1" smtClean="0"/>
              <a:t>Memberi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harga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awal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terhadap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variabel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penunjuk</a:t>
            </a:r>
            <a:r>
              <a:rPr lang="en-US" sz="2400" b="0" dirty="0" smtClean="0"/>
              <a:t> stack (top)}</a:t>
            </a:r>
          </a:p>
          <a:p>
            <a:pPr>
              <a:buNone/>
            </a:pPr>
            <a:r>
              <a:rPr lang="en-US" sz="2400" b="0" dirty="0" smtClean="0"/>
              <a:t>{F.S. : </a:t>
            </a:r>
            <a:r>
              <a:rPr lang="en-US" sz="2400" b="0" dirty="0" err="1" smtClean="0"/>
              <a:t>menghasilkan</a:t>
            </a:r>
            <a:r>
              <a:rPr lang="en-US" sz="2400" b="0" dirty="0" smtClean="0"/>
              <a:t> Stack </a:t>
            </a:r>
            <a:r>
              <a:rPr lang="en-US" sz="2400" b="0" dirty="0" err="1" smtClean="0"/>
              <a:t>yg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siap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digunakan</a:t>
            </a:r>
            <a:r>
              <a:rPr lang="en-US" sz="2400" b="0" dirty="0" smtClean="0"/>
              <a:t>}</a:t>
            </a:r>
          </a:p>
          <a:p>
            <a:pPr>
              <a:buNone/>
            </a:pPr>
            <a:r>
              <a:rPr lang="en-US" sz="2400" u="sng" dirty="0" err="1" smtClean="0"/>
              <a:t>Kamus</a:t>
            </a:r>
            <a:r>
              <a:rPr lang="en-US" sz="2400" u="sng" dirty="0" smtClean="0"/>
              <a:t>:</a:t>
            </a:r>
          </a:p>
          <a:p>
            <a:pPr>
              <a:buNone/>
            </a:pPr>
            <a:endParaRPr lang="en-US" sz="2400" b="0" dirty="0" smtClean="0"/>
          </a:p>
          <a:p>
            <a:pPr>
              <a:buNone/>
            </a:pPr>
            <a:r>
              <a:rPr lang="en-US" sz="2400" u="sng" dirty="0" err="1" smtClean="0"/>
              <a:t>Algoritma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b="0" dirty="0" smtClean="0"/>
              <a:t>    Top  </a:t>
            </a:r>
            <a:r>
              <a:rPr lang="en-US" sz="2400" b="0" dirty="0" smtClean="0">
                <a:sym typeface="Wingdings" pitchFamily="2" charset="2"/>
              </a:rPr>
              <a:t></a:t>
            </a:r>
            <a:r>
              <a:rPr lang="en-US" sz="2400" b="0" dirty="0" smtClean="0"/>
              <a:t>  0</a:t>
            </a:r>
          </a:p>
          <a:p>
            <a:pPr>
              <a:buNone/>
            </a:pPr>
            <a:r>
              <a:rPr lang="en-US" sz="2400" u="sng" dirty="0" err="1" smtClean="0"/>
              <a:t>EndProcedure</a:t>
            </a:r>
            <a:endParaRPr lang="en-US" sz="2400" u="sng" dirty="0" smtClean="0"/>
          </a:p>
          <a:p>
            <a:pPr marL="0" indent="0">
              <a:buNone/>
            </a:pPr>
            <a:endParaRPr lang="en-US" sz="2400" b="0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33" y="-46714"/>
            <a:ext cx="997852" cy="997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437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bstrak Black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Abstrak Black</Template>
  <TotalTime>413</TotalTime>
  <Words>596</Words>
  <Application>Microsoft Office PowerPoint</Application>
  <PresentationFormat>On-screen Show (4:3)</PresentationFormat>
  <Paragraphs>158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Abstrak Black</vt:lpstr>
      <vt:lpstr>Image</vt:lpstr>
      <vt:lpstr>Bitmap Image</vt:lpstr>
      <vt:lpstr>STACK</vt:lpstr>
      <vt:lpstr>PENGERTIAN STACK</vt:lpstr>
      <vt:lpstr>Pendeklarasian Stack</vt:lpstr>
      <vt:lpstr>Pendeklarasian Stack (Array Statis)</vt:lpstr>
      <vt:lpstr>Pendeklarasian Stack (Linked List)</vt:lpstr>
      <vt:lpstr>OPERASI UTAMA</vt:lpstr>
      <vt:lpstr>OPERASI STACK</vt:lpstr>
      <vt:lpstr>Inisialisasi</vt:lpstr>
      <vt:lpstr>Algoritma Inisialisasi (Array)</vt:lpstr>
      <vt:lpstr>Algoritma Inisialisasi (List)</vt:lpstr>
      <vt:lpstr>Push</vt:lpstr>
      <vt:lpstr>Push (lanjutan)</vt:lpstr>
      <vt:lpstr>Illustrasi Push</vt:lpstr>
      <vt:lpstr>Algoritma Push </vt:lpstr>
      <vt:lpstr>Pop</vt:lpstr>
      <vt:lpstr>Pop (lanjutan)</vt:lpstr>
      <vt:lpstr>Pop (Lanjutan)</vt:lpstr>
      <vt:lpstr>Algoritma Pop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STACK</dc:title>
  <dc:creator>DosenIF-1</dc:creator>
  <cp:lastModifiedBy>DosenIF-1</cp:lastModifiedBy>
  <cp:revision>52</cp:revision>
  <dcterms:created xsi:type="dcterms:W3CDTF">2012-05-03T03:45:54Z</dcterms:created>
  <dcterms:modified xsi:type="dcterms:W3CDTF">2013-05-14T10:29:42Z</dcterms:modified>
</cp:coreProperties>
</file>