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91" r:id="rId4"/>
    <p:sldId id="319" r:id="rId5"/>
    <p:sldId id="293" r:id="rId6"/>
    <p:sldId id="323" r:id="rId7"/>
    <p:sldId id="324" r:id="rId8"/>
    <p:sldId id="294" r:id="rId9"/>
    <p:sldId id="320" r:id="rId10"/>
    <p:sldId id="321" r:id="rId11"/>
    <p:sldId id="327" r:id="rId12"/>
    <p:sldId id="325" r:id="rId13"/>
    <p:sldId id="322" r:id="rId14"/>
    <p:sldId id="326" r:id="rId15"/>
    <p:sldId id="328" r:id="rId16"/>
    <p:sldId id="316" r:id="rId17"/>
    <p:sldId id="276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999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4" autoAdjust="0"/>
    <p:restoredTop sz="94660" autoAdjust="0"/>
  </p:normalViewPr>
  <p:slideViewPr>
    <p:cSldViewPr>
      <p:cViewPr varScale="1">
        <p:scale>
          <a:sx n="66" d="100"/>
          <a:sy n="66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2114550" y="0"/>
          <a:ext cx="702945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Image" r:id="rId3" imgW="6565079" imgH="4761905" progId="">
                  <p:embed/>
                </p:oleObj>
              </mc:Choice>
              <mc:Fallback>
                <p:oleObj name="Image" r:id="rId3" imgW="6565079" imgH="4761905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114550" y="0"/>
                        <a:ext cx="7029450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0" name="Rectangle 18"/>
          <p:cNvSpPr>
            <a:spLocks noChangeArrowheads="1"/>
          </p:cNvSpPr>
          <p:nvPr/>
        </p:nvSpPr>
        <p:spPr bwMode="gray">
          <a:xfrm>
            <a:off x="0" y="0"/>
            <a:ext cx="2133600" cy="3200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0" y="3200400"/>
            <a:ext cx="9144000" cy="457200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0" y="3352800"/>
            <a:ext cx="2133600" cy="3505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2286000" y="4114800"/>
            <a:ext cx="6400800" cy="1524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133600" y="3232150"/>
            <a:ext cx="64770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1400" y="6508750"/>
            <a:ext cx="2133600" cy="1524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168275"/>
          </a:xfrm>
        </p:spPr>
        <p:txBody>
          <a:bodyPr/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C3325BE-2931-410A-BEFB-2FBE3958115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white">
          <a:xfrm>
            <a:off x="457200" y="457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CF228-69AF-4D9D-B783-A418112AD2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44B42-AD9F-47A3-AC23-605760109C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551613"/>
            <a:ext cx="2362200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551613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fld id="{87E5A678-D408-43EC-8199-1949B9136A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AB940-4A26-4ED6-9971-42A538D5ED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88612-3312-4F40-9B6E-0EC2FDCA78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CCD30-424E-48B6-8178-37C21A6DC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345A7-E459-4BB7-8AF2-D64223551F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4AFDD-5E19-40A2-88C7-518E29CFAD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534D1-C009-40A3-9ECF-DFBD9F5511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32E9C-7983-4C28-BCDA-6FC852265D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9DB59-0B97-47CD-8F09-A9B74D8C99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AutoShape 18"/>
          <p:cNvSpPr>
            <a:spLocks noChangeArrowheads="1"/>
          </p:cNvSpPr>
          <p:nvPr/>
        </p:nvSpPr>
        <p:spPr bwMode="gray">
          <a:xfrm>
            <a:off x="133350" y="6380163"/>
            <a:ext cx="304800" cy="334962"/>
          </a:xfrm>
          <a:prstGeom prst="diamond">
            <a:avLst/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381000" y="6567488"/>
            <a:ext cx="2438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6400800" y="6551613"/>
            <a:ext cx="23622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657600" y="6551613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EC78CD37-00E1-45EA-A987-ADA9362728B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white">
          <a:xfrm>
            <a:off x="8153400" y="261938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LOGO</a:t>
            </a: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 rot="5400000">
            <a:off x="8458201" y="-196850"/>
            <a:ext cx="273050" cy="860425"/>
          </a:xfrm>
          <a:prstGeom prst="moon">
            <a:avLst>
              <a:gd name="adj" fmla="val 21208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72400" y="0"/>
            <a:ext cx="1371600" cy="76041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gray">
          <a:xfrm>
            <a:off x="7772400" y="762000"/>
            <a:ext cx="1371600" cy="48006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STRUKTUR DATA</a:t>
            </a:r>
            <a:endParaRPr lang="en-US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92" y="58992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WordArt 5"/>
          <p:cNvSpPr>
            <a:spLocks noChangeArrowheads="1" noChangeShapeType="1" noTextEdit="1"/>
          </p:cNvSpPr>
          <p:nvPr/>
        </p:nvSpPr>
        <p:spPr bwMode="gray">
          <a:xfrm>
            <a:off x="2286000" y="3886200"/>
            <a:ext cx="6172200" cy="685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IMPLEMENTASI STACK</a:t>
            </a:r>
            <a:endParaRPr lang="en-US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467600" cy="563563"/>
          </a:xfrm>
        </p:spPr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Contoh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461248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en-US" sz="3200" b="0" dirty="0" smtClean="0"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US" sz="3200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838200" y="1066800"/>
          <a:ext cx="67056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  <a:gridCol w="1600200"/>
                <a:gridCol w="32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Simbol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Stack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Ekspresi</a:t>
                      </a:r>
                      <a:r>
                        <a:rPr lang="en-US" sz="2000" dirty="0" smtClean="0"/>
                        <a:t> P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(+(-(/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ABC*D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^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(+(-(/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ABC*DE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(+(-(/^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ABC*DE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(+(-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ABC*DEF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^/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(+(-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ABC*DEF^/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(+(-*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ABC*DEF^/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ABC*DEF^/G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*-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ABC*DEF^/G*-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ABC*DEF^/G*-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ABC*DEF^/G*-H</a:t>
                      </a:r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*+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54864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Jadi</a:t>
            </a:r>
            <a:r>
              <a:rPr lang="en-US" sz="2800" dirty="0" smtClean="0"/>
              <a:t>  </a:t>
            </a:r>
            <a:r>
              <a:rPr lang="en-US" sz="2800" b="1" dirty="0" smtClean="0">
                <a:solidFill>
                  <a:srgbClr val="009999"/>
                </a:solidFill>
              </a:rPr>
              <a:t>P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009999"/>
                </a:solidFill>
              </a:rPr>
              <a:t>:</a:t>
            </a:r>
            <a:r>
              <a:rPr lang="en-US" sz="2800" b="1" dirty="0" smtClean="0">
                <a:solidFill>
                  <a:srgbClr val="FF0000"/>
                </a:solidFill>
              </a:rPr>
              <a:t> ABC*DEF^/G*-H*+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2237"/>
            <a:ext cx="8229600" cy="563563"/>
          </a:xfrm>
        </p:spPr>
        <p:txBody>
          <a:bodyPr/>
          <a:lstStyle/>
          <a:p>
            <a:pPr lvl="0"/>
            <a:r>
              <a:rPr lang="en-US" sz="3600" dirty="0" smtClean="0"/>
              <a:t>Cara Manual Infix      Postfix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2029202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err="1" smtClean="0">
                <a:solidFill>
                  <a:srgbClr val="008080"/>
                </a:solidFill>
                <a:latin typeface="+mn-lt"/>
              </a:rPr>
              <a:t>Contoh</a:t>
            </a:r>
            <a:r>
              <a:rPr lang="en-US" sz="2800" b="1" dirty="0" smtClean="0">
                <a:solidFill>
                  <a:srgbClr val="008080"/>
                </a:solidFill>
                <a:latin typeface="+mn-lt"/>
              </a:rPr>
              <a:t>:</a:t>
            </a:r>
          </a:p>
          <a:p>
            <a:pPr marL="514350" indent="-514350">
              <a:buAutoNum type="alphaLcPeriod"/>
            </a:pP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Q = A + B – C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5181600" y="304800"/>
            <a:ext cx="533400" cy="304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4800" y="3934202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b. Q = A + (B – C) / 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762000"/>
            <a:ext cx="868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Menggunakan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tanda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“[ ]”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dengan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format : </a:t>
            </a:r>
          </a:p>
          <a:p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operand1 </a:t>
            </a:r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operand2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400" b="1" dirty="0" smtClean="0">
                <a:solidFill>
                  <a:srgbClr val="008080"/>
                </a:solidFill>
                <a:latin typeface="+mn-lt"/>
              </a:rPr>
              <a:t>operator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],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dgn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memperhatikan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tingkatan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 operator</a:t>
            </a:r>
          </a:p>
          <a:p>
            <a:pPr marL="514350" indent="-514350"/>
            <a:endParaRPr lang="en-US" sz="24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4452" y="2877582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= [AB+] – C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4904" y="3320034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P =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AB+C-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72496" y="435358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588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= A + [BC-] / 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72496" y="481078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588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= A + [BC-D/]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55408" y="526798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P =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ABC-D/+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5" grpId="0"/>
      <p:bldP spid="16" grpId="0"/>
      <p:bldP spid="17" grpId="0"/>
      <p:bldP spid="18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7"/>
            <a:ext cx="8229600" cy="563563"/>
          </a:xfrm>
        </p:spPr>
        <p:txBody>
          <a:bodyPr/>
          <a:lstStyle/>
          <a:p>
            <a:pPr lvl="0"/>
            <a:r>
              <a:rPr lang="en-US" sz="4000" dirty="0" err="1" smtClean="0"/>
              <a:t>Latihan</a:t>
            </a:r>
            <a:r>
              <a:rPr lang="en-US" sz="4000" dirty="0" smtClean="0"/>
              <a:t> Infix      Postfix</a:t>
            </a:r>
            <a:endParaRPr lang="en-US" sz="4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814052" y="1587912"/>
            <a:ext cx="2362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95800" y="1600200"/>
            <a:ext cx="3048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76800" y="1295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K</a:t>
            </a:r>
            <a:endParaRPr lang="en-US" sz="32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6252" y="1056382"/>
            <a:ext cx="396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E = A + BD – F</a:t>
            </a:r>
          </a:p>
          <a:p>
            <a:pPr marL="514350" indent="-514350"/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               G</a:t>
            </a:r>
            <a:r>
              <a:rPr lang="en-US" sz="3200" baseline="30000" dirty="0" smtClean="0">
                <a:solidFill>
                  <a:srgbClr val="008080"/>
                </a:solidFill>
                <a:latin typeface="+mn-lt"/>
              </a:rPr>
              <a:t>H</a:t>
            </a:r>
            <a:endParaRPr lang="en-US" sz="32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1504" y="2199382"/>
            <a:ext cx="41295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b. E = </a:t>
            </a:r>
            <a:r>
              <a:rPr lang="en-US" sz="3200" u="sng" dirty="0" smtClean="0">
                <a:solidFill>
                  <a:srgbClr val="008080"/>
                </a:solidFill>
                <a:latin typeface="+mn-lt"/>
              </a:rPr>
              <a:t>A + BD</a:t>
            </a:r>
            <a:r>
              <a:rPr lang="en-US" sz="3200" u="sng" baseline="30000" dirty="0" smtClean="0">
                <a:solidFill>
                  <a:srgbClr val="008080"/>
                </a:solidFill>
                <a:latin typeface="+mn-lt"/>
              </a:rPr>
              <a:t>H</a:t>
            </a:r>
            <a:r>
              <a:rPr lang="en-US" sz="3200" u="sng" dirty="0" smtClean="0">
                <a:solidFill>
                  <a:srgbClr val="008080"/>
                </a:solidFill>
                <a:latin typeface="+mn-lt"/>
              </a:rPr>
              <a:t> – F</a:t>
            </a:r>
          </a:p>
          <a:p>
            <a:pPr marL="514350" indent="-514350"/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               G - K</a:t>
            </a:r>
            <a:endParaRPr lang="en-US" sz="32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4495800" y="304800"/>
            <a:ext cx="533400" cy="304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28600" y="3352800"/>
            <a:ext cx="8001000" cy="1241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8080"/>
                </a:solidFill>
                <a:latin typeface="+mn-lt"/>
              </a:rPr>
              <a:t>Lakukan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+mn-lt"/>
              </a:rPr>
              <a:t>dengan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+mn-lt"/>
              </a:rPr>
              <a:t>menggunakan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+mn-lt"/>
              </a:rPr>
              <a:t>Algoritma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+mn-lt"/>
              </a:rPr>
              <a:t>dan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8080"/>
                </a:solidFill>
                <a:latin typeface="+mn-lt"/>
              </a:rPr>
              <a:t>cara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Manual</a:t>
            </a:r>
          </a:p>
          <a:p>
            <a:pPr marL="514350" indent="-514350"/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9" grpId="0"/>
      <p:bldP spid="21" grpId="0" animBg="1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563563"/>
          </a:xfrm>
        </p:spPr>
        <p:txBody>
          <a:bodyPr/>
          <a:lstStyle/>
          <a:p>
            <a:pPr lvl="0"/>
            <a:r>
              <a:rPr lang="en-US" sz="3200" dirty="0" err="1" smtClean="0"/>
              <a:t>Menghitung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Notasi</a:t>
            </a:r>
            <a:r>
              <a:rPr lang="en-US" sz="3200" dirty="0" smtClean="0"/>
              <a:t> Postfix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marL="457200" lvl="0" indent="-457200">
              <a:spcBef>
                <a:spcPts val="0"/>
              </a:spcBef>
              <a:buAutoNum type="alphaLcPeriod"/>
            </a:pPr>
            <a:r>
              <a:rPr lang="en-US" sz="2200" b="0" dirty="0" err="1" smtClean="0">
                <a:solidFill>
                  <a:srgbClr val="FF0000"/>
                </a:solidFill>
              </a:rPr>
              <a:t>Tambahkan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tanda</a:t>
            </a:r>
            <a:r>
              <a:rPr lang="en-US" sz="2200" b="0" dirty="0" smtClean="0"/>
              <a:t> “</a:t>
            </a:r>
            <a:r>
              <a:rPr lang="en-US" sz="2200" b="0" dirty="0" smtClean="0">
                <a:solidFill>
                  <a:srgbClr val="FF0000"/>
                </a:solidFill>
              </a:rPr>
              <a:t>)</a:t>
            </a:r>
            <a:r>
              <a:rPr lang="en-US" sz="2200" b="0" dirty="0" smtClean="0"/>
              <a:t>” </a:t>
            </a:r>
            <a:r>
              <a:rPr lang="en-US" sz="2200" b="0" dirty="0" err="1" smtClean="0"/>
              <a:t>pada</a:t>
            </a:r>
            <a:r>
              <a:rPr lang="en-US" sz="2200" b="0" dirty="0" smtClean="0"/>
              <a:t> sentinel </a:t>
            </a:r>
            <a:r>
              <a:rPr lang="en-US" sz="2200" b="0" dirty="0" err="1" smtClean="0"/>
              <a:t>di</a:t>
            </a:r>
            <a:r>
              <a:rPr lang="en-US" sz="2200" b="0" dirty="0" smtClean="0"/>
              <a:t> P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lphaLcPeriod"/>
            </a:pPr>
            <a:r>
              <a:rPr lang="en-US" sz="2200" b="0" dirty="0" err="1" smtClean="0"/>
              <a:t>Pindai</a:t>
            </a:r>
            <a:r>
              <a:rPr lang="en-US" sz="2200" b="0" dirty="0" smtClean="0"/>
              <a:t> P </a:t>
            </a:r>
            <a:r>
              <a:rPr lang="en-US" sz="2200" b="0" dirty="0" err="1" smtClean="0"/>
              <a:t>dari</a:t>
            </a:r>
            <a:r>
              <a:rPr lang="en-US" sz="2200" b="0" dirty="0" smtClean="0"/>
              <a:t> </a:t>
            </a:r>
            <a:r>
              <a:rPr lang="en-US" sz="2200" b="0" dirty="0" err="1" smtClean="0">
                <a:solidFill>
                  <a:srgbClr val="FF0000"/>
                </a:solidFill>
              </a:rPr>
              <a:t>kiri</a:t>
            </a:r>
            <a:r>
              <a:rPr lang="en-US" sz="2200" b="0" dirty="0" smtClean="0">
                <a:solidFill>
                  <a:srgbClr val="FF0000"/>
                </a:solidFill>
              </a:rPr>
              <a:t> </a:t>
            </a:r>
            <a:r>
              <a:rPr lang="en-US" sz="2200" b="0" dirty="0" err="1" smtClean="0">
                <a:solidFill>
                  <a:srgbClr val="FF0000"/>
                </a:solidFill>
              </a:rPr>
              <a:t>ke</a:t>
            </a:r>
            <a:r>
              <a:rPr lang="en-US" sz="2200" b="0" dirty="0" smtClean="0">
                <a:solidFill>
                  <a:srgbClr val="FF0000"/>
                </a:solidFill>
              </a:rPr>
              <a:t> </a:t>
            </a:r>
            <a:r>
              <a:rPr lang="en-US" sz="2200" b="0" dirty="0" err="1" smtClean="0">
                <a:solidFill>
                  <a:srgbClr val="FF0000"/>
                </a:solidFill>
              </a:rPr>
              <a:t>kanan</a:t>
            </a:r>
            <a:r>
              <a:rPr lang="en-US" sz="2200" b="0" dirty="0" smtClean="0"/>
              <a:t>, </a:t>
            </a:r>
            <a:r>
              <a:rPr lang="en-US" sz="2200" b="0" dirty="0" err="1" smtClean="0"/>
              <a:t>ulangi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langkah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c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dan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d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untuk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setiap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elemen</a:t>
            </a:r>
            <a:r>
              <a:rPr lang="en-US" sz="2200" b="0" dirty="0" smtClean="0"/>
              <a:t> P </a:t>
            </a:r>
            <a:r>
              <a:rPr lang="en-US" sz="2200" b="0" dirty="0" err="1" smtClean="0"/>
              <a:t>sampai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ditemukan</a:t>
            </a:r>
            <a:r>
              <a:rPr lang="en-US" sz="2200" b="0" dirty="0" smtClean="0"/>
              <a:t> sentinel.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lphaLcPeriod"/>
            </a:pPr>
            <a:r>
              <a:rPr lang="en-US" sz="2200" b="0" dirty="0" err="1" smtClean="0"/>
              <a:t>Jika</a:t>
            </a:r>
            <a:r>
              <a:rPr lang="en-US" sz="2200" b="0" dirty="0" smtClean="0"/>
              <a:t> yang </a:t>
            </a:r>
            <a:r>
              <a:rPr lang="en-US" sz="2200" b="0" dirty="0" err="1" smtClean="0"/>
              <a:t>dipindai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adalah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operand</a:t>
            </a:r>
            <a:r>
              <a:rPr lang="en-US" sz="2200" b="0" dirty="0" smtClean="0"/>
              <a:t>, </a:t>
            </a:r>
            <a:r>
              <a:rPr lang="en-US" sz="2200" b="0" dirty="0" err="1" smtClean="0"/>
              <a:t>maka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push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ke</a:t>
            </a:r>
            <a:r>
              <a:rPr lang="en-US" sz="2200" b="0" dirty="0" smtClean="0"/>
              <a:t> stack.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lphaLcPeriod"/>
            </a:pPr>
            <a:r>
              <a:rPr lang="en-US" sz="2200" b="0" dirty="0" err="1" smtClean="0"/>
              <a:t>Jika</a:t>
            </a:r>
            <a:r>
              <a:rPr lang="en-US" sz="2200" b="0" dirty="0" smtClean="0"/>
              <a:t> yang </a:t>
            </a:r>
            <a:r>
              <a:rPr lang="en-US" sz="2200" b="0" dirty="0" err="1" smtClean="0"/>
              <a:t>dipindai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adalah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operator</a:t>
            </a:r>
            <a:r>
              <a:rPr lang="en-US" sz="2200" b="0" dirty="0" smtClean="0"/>
              <a:t> (</a:t>
            </a:r>
            <a:r>
              <a:rPr lang="en-US" sz="2200" b="0" dirty="0" err="1" smtClean="0"/>
              <a:t>sebut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opr1</a:t>
            </a:r>
            <a:r>
              <a:rPr lang="en-US" sz="2200" b="0" dirty="0" smtClean="0"/>
              <a:t>), </a:t>
            </a:r>
            <a:r>
              <a:rPr lang="en-US" sz="2200" b="0" dirty="0" err="1" smtClean="0"/>
              <a:t>maka</a:t>
            </a:r>
            <a:r>
              <a:rPr lang="en-US" sz="2200" b="0" dirty="0" smtClean="0"/>
              <a:t> </a:t>
            </a:r>
          </a:p>
          <a:p>
            <a:pPr marL="738188" indent="-280988"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b="0" dirty="0" smtClean="0">
                <a:solidFill>
                  <a:srgbClr val="FF0000"/>
                </a:solidFill>
              </a:rPr>
              <a:t>Pop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dari</a:t>
            </a:r>
            <a:r>
              <a:rPr lang="en-US" sz="2200" b="0" dirty="0" smtClean="0"/>
              <a:t> stack, </a:t>
            </a:r>
            <a:r>
              <a:rPr lang="en-US" sz="2200" b="0" dirty="0" err="1" smtClean="0"/>
              <a:t>simpan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dalam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variabel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Var1</a:t>
            </a:r>
            <a:r>
              <a:rPr lang="en-US" sz="2200" b="0" dirty="0" smtClean="0"/>
              <a:t>.</a:t>
            </a:r>
          </a:p>
          <a:p>
            <a:pPr marL="738188" indent="-280988"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b="0" dirty="0" smtClean="0">
                <a:solidFill>
                  <a:srgbClr val="FF0000"/>
                </a:solidFill>
              </a:rPr>
              <a:t>Pop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lagi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dari</a:t>
            </a:r>
            <a:r>
              <a:rPr lang="en-US" sz="2200" b="0" dirty="0" smtClean="0"/>
              <a:t> stack, </a:t>
            </a:r>
            <a:r>
              <a:rPr lang="en-US" sz="2200" b="0" dirty="0" err="1" smtClean="0"/>
              <a:t>simpan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dalam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variabel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Var2</a:t>
            </a:r>
            <a:r>
              <a:rPr lang="en-US" sz="2200" b="0" dirty="0" smtClean="0"/>
              <a:t>.</a:t>
            </a:r>
          </a:p>
          <a:p>
            <a:pPr marL="738188" indent="-280988"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b="0" dirty="0" err="1" smtClean="0"/>
              <a:t>Hitung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dengan</a:t>
            </a:r>
            <a:r>
              <a:rPr lang="en-US" sz="2200" b="0" dirty="0" smtClean="0"/>
              <a:t> format </a:t>
            </a:r>
            <a:r>
              <a:rPr lang="en-US" sz="2200" b="0" dirty="0" smtClean="0">
                <a:solidFill>
                  <a:srgbClr val="FF0000"/>
                </a:solidFill>
              </a:rPr>
              <a:t>var2 opr1 var1</a:t>
            </a:r>
            <a:r>
              <a:rPr lang="en-US" sz="2200" b="0" dirty="0" smtClean="0"/>
              <a:t>, </a:t>
            </a:r>
            <a:r>
              <a:rPr lang="en-US" sz="2200" b="0" dirty="0" err="1" smtClean="0"/>
              <a:t>simpan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hasilnya</a:t>
            </a:r>
            <a:r>
              <a:rPr lang="en-US" sz="2200" b="0" dirty="0" smtClean="0"/>
              <a:t> di </a:t>
            </a:r>
            <a:r>
              <a:rPr lang="en-US" sz="2200" b="0" dirty="0" err="1" smtClean="0"/>
              <a:t>variabel</a:t>
            </a:r>
            <a:r>
              <a:rPr lang="en-US" sz="2200" b="0" dirty="0" smtClean="0"/>
              <a:t> </a:t>
            </a:r>
            <a:r>
              <a:rPr lang="en-US" sz="2200" b="0" dirty="0" err="1" smtClean="0">
                <a:solidFill>
                  <a:srgbClr val="FF0000"/>
                </a:solidFill>
              </a:rPr>
              <a:t>Hitung</a:t>
            </a:r>
            <a:r>
              <a:rPr lang="en-US" sz="2200" b="0" dirty="0" smtClean="0"/>
              <a:t>. </a:t>
            </a:r>
          </a:p>
          <a:p>
            <a:pPr marL="738188" indent="-280988"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b="0" dirty="0" smtClean="0">
                <a:solidFill>
                  <a:srgbClr val="FF0000"/>
                </a:solidFill>
              </a:rPr>
              <a:t>Push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isi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variabel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Hitung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ke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dalam</a:t>
            </a:r>
            <a:r>
              <a:rPr lang="en-US" sz="2200" b="0" dirty="0" smtClean="0"/>
              <a:t> stack.</a:t>
            </a:r>
          </a:p>
          <a:p>
            <a:pPr marL="280988" indent="-280988">
              <a:spcBef>
                <a:spcPts val="0"/>
              </a:spcBef>
              <a:buNone/>
            </a:pPr>
            <a:r>
              <a:rPr lang="en-US" sz="2200" b="0" dirty="0" smtClean="0"/>
              <a:t>e. </a:t>
            </a:r>
            <a:r>
              <a:rPr lang="en-US" sz="2200" b="0" dirty="0" err="1" smtClean="0"/>
              <a:t>Jika</a:t>
            </a:r>
            <a:r>
              <a:rPr lang="en-US" sz="2200" b="0" dirty="0" smtClean="0"/>
              <a:t> yang </a:t>
            </a:r>
            <a:r>
              <a:rPr lang="en-US" sz="2200" b="0" dirty="0" err="1" smtClean="0"/>
              <a:t>dipindai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tanda</a:t>
            </a:r>
            <a:r>
              <a:rPr lang="en-US" sz="2200" b="0" dirty="0" smtClean="0"/>
              <a:t> “</a:t>
            </a:r>
            <a:r>
              <a:rPr lang="en-US" sz="2200" b="0" dirty="0" smtClean="0">
                <a:solidFill>
                  <a:srgbClr val="FF0000"/>
                </a:solidFill>
              </a:rPr>
              <a:t>)</a:t>
            </a:r>
            <a:r>
              <a:rPr lang="en-US" sz="2200" b="0" dirty="0" smtClean="0"/>
              <a:t>”, </a:t>
            </a:r>
            <a:r>
              <a:rPr lang="en-US" sz="2200" b="0" dirty="0" err="1" smtClean="0"/>
              <a:t>maka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Pop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isi</a:t>
            </a:r>
            <a:r>
              <a:rPr lang="en-US" sz="2200" b="0" dirty="0" smtClean="0"/>
              <a:t> stack </a:t>
            </a:r>
            <a:r>
              <a:rPr lang="en-US" sz="2200" b="0" dirty="0" err="1" smtClean="0"/>
              <a:t>dan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simpan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di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variabel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Value</a:t>
            </a:r>
            <a:r>
              <a:rPr lang="en-US" sz="2200" b="0" dirty="0" smtClean="0"/>
              <a:t>.</a:t>
            </a:r>
          </a:p>
          <a:p>
            <a:pPr>
              <a:spcBef>
                <a:spcPts val="0"/>
              </a:spcBef>
              <a:buNone/>
            </a:pPr>
            <a:endParaRPr lang="en-US" sz="22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482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400" dirty="0" smtClean="0"/>
              <a:t>P :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8080"/>
                </a:solidFill>
              </a:rPr>
              <a:t>P :  2,6,3,-,1,/,+</a:t>
            </a:r>
          </a:p>
          <a:p>
            <a:pPr>
              <a:spcBef>
                <a:spcPts val="0"/>
              </a:spcBef>
              <a:buNone/>
            </a:pP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661161"/>
          <a:ext cx="86868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  <a:gridCol w="1143000"/>
                <a:gridCol w="56388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Simbol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Stack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Keterangan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381000" y="1981200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1.    2   </a:t>
            </a:r>
            <a:endParaRPr lang="en-US" sz="20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22860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2.    6   </a:t>
            </a:r>
            <a:endParaRPr lang="en-US" sz="20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25908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3.    3   </a:t>
            </a:r>
            <a:endParaRPr lang="en-US" sz="20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28956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4.    -   </a:t>
            </a:r>
            <a:endParaRPr lang="en-US" sz="20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3837594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+mn-lt"/>
              </a:rPr>
              <a:t>.    1   </a:t>
            </a:r>
            <a:endParaRPr lang="en-US" sz="20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41718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6.    /   </a:t>
            </a:r>
            <a:endParaRPr lang="en-US" sz="2000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50862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7.    +   </a:t>
            </a:r>
            <a:endParaRPr lang="en-US" sz="2000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6017898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8.    )   </a:t>
            </a:r>
            <a:endParaRPr lang="en-US" sz="20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0" y="1981200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0" y="2296386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2,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6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0" y="2590800"/>
            <a:ext cx="1143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2,6,</a:t>
            </a:r>
            <a:r>
              <a:rPr lang="en-US" sz="2000" dirty="0" smtClean="0">
                <a:solidFill>
                  <a:srgbClr val="FF0000"/>
                </a:solidFill>
              </a:rPr>
              <a:t>3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  </a:t>
            </a:r>
            <a:endParaRPr lang="en-US" sz="2000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29000" y="2891238"/>
            <a:ext cx="5410199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Var1=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3</a:t>
            </a:r>
            <a:r>
              <a:rPr lang="en-US" sz="2000" dirty="0" smtClean="0">
                <a:latin typeface="+mn-lt"/>
              </a:rPr>
              <a:t>,Var2=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6</a:t>
            </a:r>
            <a:r>
              <a:rPr lang="en-US" sz="2000" dirty="0" smtClean="0">
                <a:latin typeface="+mn-lt"/>
              </a:rPr>
              <a:t>,Hitung= Var2 Opr1 Var1</a:t>
            </a:r>
          </a:p>
          <a:p>
            <a:r>
              <a:rPr lang="en-US" sz="2000" dirty="0" smtClean="0"/>
              <a:t>                                 </a:t>
            </a:r>
            <a:r>
              <a:rPr lang="en-US" sz="2000" dirty="0" smtClean="0">
                <a:latin typeface="+mn-lt"/>
              </a:rPr>
              <a:t>=  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6      -       3</a:t>
            </a:r>
          </a:p>
          <a:p>
            <a:r>
              <a:rPr lang="en-US" sz="2000" dirty="0" smtClean="0"/>
              <a:t>                                 =   </a:t>
            </a:r>
            <a:r>
              <a:rPr lang="en-US" sz="2000" b="1" dirty="0" smtClean="0">
                <a:solidFill>
                  <a:srgbClr val="FF0000"/>
                </a:solidFill>
              </a:rPr>
              <a:t>3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     </a:t>
            </a:r>
            <a:endParaRPr lang="en-US" sz="2000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0" y="2891238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2,</a:t>
            </a:r>
            <a:r>
              <a:rPr lang="en-US" sz="2000" dirty="0" smtClean="0">
                <a:solidFill>
                  <a:srgbClr val="FF0000"/>
                </a:solidFill>
              </a:rPr>
              <a:t>3</a:t>
            </a:r>
            <a:r>
              <a:rPr lang="en-US" sz="2000" dirty="0" smtClean="0">
                <a:latin typeface="+mn-lt"/>
              </a:rPr>
              <a:t>  </a:t>
            </a:r>
            <a:endParaRPr lang="en-US" sz="2000" dirty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86000" y="3837594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2,3,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86000" y="4186638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2,</a:t>
            </a:r>
            <a:r>
              <a:rPr lang="en-US" sz="2000" dirty="0" smtClean="0">
                <a:solidFill>
                  <a:srgbClr val="FF0000"/>
                </a:solidFill>
              </a:rPr>
              <a:t>3</a:t>
            </a:r>
            <a:r>
              <a:rPr lang="en-US" sz="2000" dirty="0" smtClean="0">
                <a:latin typeface="+mn-lt"/>
              </a:rPr>
              <a:t>  </a:t>
            </a:r>
            <a:endParaRPr lang="en-US" sz="2000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86000" y="5101038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5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219200" y="838200"/>
            <a:ext cx="251460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ABC-D/+   </a:t>
            </a:r>
            <a:endParaRPr lang="en-US" sz="24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14800" y="838200"/>
            <a:ext cx="449580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Mis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. A=2,B=6,C=3,D=1   </a:t>
            </a:r>
            <a:endParaRPr lang="en-US" sz="24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52800" y="1199987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8080"/>
                </a:solidFill>
                <a:latin typeface="+mn-lt"/>
              </a:rPr>
              <a:t>,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) </a:t>
            </a:r>
            <a:r>
              <a:rPr lang="en-US" sz="2400" b="1" dirty="0" smtClean="0">
                <a:solidFill>
                  <a:srgbClr val="008080"/>
                </a:solidFill>
                <a:latin typeface="+mn-lt"/>
              </a:rPr>
              <a:t>  </a:t>
            </a:r>
            <a:endParaRPr lang="en-US" sz="24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29000" y="4165937"/>
            <a:ext cx="5410199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Var1=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2000" dirty="0" smtClean="0">
                <a:latin typeface="+mn-lt"/>
              </a:rPr>
              <a:t>,Var2=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3</a:t>
            </a:r>
            <a:r>
              <a:rPr lang="en-US" sz="2000" dirty="0" smtClean="0">
                <a:latin typeface="+mn-lt"/>
              </a:rPr>
              <a:t>,Hitung= Var2 Opr1 Var1</a:t>
            </a:r>
          </a:p>
          <a:p>
            <a:r>
              <a:rPr lang="en-US" sz="2000" dirty="0" smtClean="0"/>
              <a:t>                                 </a:t>
            </a:r>
            <a:r>
              <a:rPr lang="en-US" sz="2000" dirty="0" smtClean="0">
                <a:latin typeface="+mn-lt"/>
              </a:rPr>
              <a:t>=  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3      /       </a:t>
            </a:r>
            <a:r>
              <a:rPr lang="en-US" sz="2000" dirty="0" smtClean="0">
                <a:solidFill>
                  <a:srgbClr val="FF0000"/>
                </a:solidFill>
              </a:rPr>
              <a:t>1</a:t>
            </a:r>
            <a:endParaRPr lang="en-US" sz="2000" dirty="0" smtClean="0">
              <a:solidFill>
                <a:srgbClr val="FF0000"/>
              </a:solidFill>
              <a:latin typeface="+mn-lt"/>
            </a:endParaRPr>
          </a:p>
          <a:p>
            <a:r>
              <a:rPr lang="en-US" sz="2000" dirty="0" smtClean="0"/>
              <a:t>                                 =   </a:t>
            </a:r>
            <a:r>
              <a:rPr lang="en-US" sz="2000" b="1" dirty="0" smtClean="0">
                <a:solidFill>
                  <a:srgbClr val="FF0000"/>
                </a:solidFill>
              </a:rPr>
              <a:t>3</a:t>
            </a:r>
            <a:r>
              <a:rPr lang="en-US" sz="2000" dirty="0" smtClean="0">
                <a:latin typeface="+mn-lt"/>
              </a:rPr>
              <a:t>      </a:t>
            </a:r>
            <a:endParaRPr lang="en-US" sz="2000" dirty="0"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29000" y="5097545"/>
            <a:ext cx="5410199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Var1=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3</a:t>
            </a:r>
            <a:r>
              <a:rPr lang="en-US" sz="2000" dirty="0" smtClean="0">
                <a:latin typeface="+mn-lt"/>
              </a:rPr>
              <a:t>,Var2=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2000" dirty="0" smtClean="0">
                <a:latin typeface="+mn-lt"/>
              </a:rPr>
              <a:t>,Hitung= Var2 Opr1 Var1</a:t>
            </a:r>
          </a:p>
          <a:p>
            <a:r>
              <a:rPr lang="en-US" sz="2000" dirty="0" smtClean="0"/>
              <a:t>                                 </a:t>
            </a:r>
            <a:r>
              <a:rPr lang="en-US" sz="2000" dirty="0" smtClean="0">
                <a:latin typeface="+mn-lt"/>
              </a:rPr>
              <a:t>=  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2      </a:t>
            </a:r>
            <a:r>
              <a:rPr lang="en-US" sz="2000" dirty="0" smtClean="0">
                <a:solidFill>
                  <a:srgbClr val="FF0000"/>
                </a:solidFill>
              </a:rPr>
              <a:t>+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      3</a:t>
            </a:r>
          </a:p>
          <a:p>
            <a:r>
              <a:rPr lang="en-US" sz="2000" dirty="0" smtClean="0"/>
              <a:t>                                 =   </a:t>
            </a:r>
            <a:r>
              <a:rPr lang="en-US" sz="2000" b="1" dirty="0" smtClean="0">
                <a:solidFill>
                  <a:srgbClr val="FF0000"/>
                </a:solidFill>
              </a:rPr>
              <a:t>5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     </a:t>
            </a:r>
            <a:endParaRPr lang="en-US" sz="2000" dirty="0"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114800" y="1214735"/>
            <a:ext cx="449580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9999"/>
                </a:solidFill>
                <a:latin typeface="+mn-lt"/>
              </a:rPr>
              <a:t>Value =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5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228600" y="2331116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33520" y="2633456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48268" y="2944752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45808" y="3860012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28600" y="5118560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28600" y="6062456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50728" y="4218908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7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4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5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3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4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4" grpId="0"/>
      <p:bldP spid="15" grpId="0"/>
      <p:bldP spid="17" grpId="0"/>
      <p:bldP spid="18" grpId="0"/>
      <p:bldP spid="19" grpId="0"/>
      <p:bldP spid="20" grpId="0"/>
      <p:bldP spid="25" grpId="0"/>
      <p:bldP spid="26" grpId="0"/>
      <p:bldP spid="28" grpId="0"/>
      <p:bldP spid="30" grpId="0"/>
      <p:bldP spid="31" grpId="0"/>
      <p:bldP spid="32" grpId="0"/>
      <p:bldP spid="34" grpId="0"/>
      <p:bldP spid="36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2237"/>
            <a:ext cx="8229600" cy="563563"/>
          </a:xfrm>
        </p:spPr>
        <p:txBody>
          <a:bodyPr/>
          <a:lstStyle/>
          <a:p>
            <a:pPr lvl="0"/>
            <a:r>
              <a:rPr lang="en-US" sz="3600" dirty="0" smtClean="0"/>
              <a:t>Cara Manual </a:t>
            </a:r>
            <a:r>
              <a:rPr lang="en-US" sz="3600" dirty="0" err="1" smtClean="0"/>
              <a:t>Menghitung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2334002"/>
            <a:ext cx="487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err="1" smtClean="0">
                <a:solidFill>
                  <a:srgbClr val="008080"/>
                </a:solidFill>
                <a:latin typeface="+mn-lt"/>
              </a:rPr>
              <a:t>Contoh</a:t>
            </a:r>
            <a:r>
              <a:rPr lang="en-US" sz="2800" b="1" dirty="0" smtClean="0">
                <a:solidFill>
                  <a:srgbClr val="008080"/>
                </a:solidFill>
                <a:latin typeface="+mn-lt"/>
              </a:rPr>
              <a:t>:</a:t>
            </a:r>
          </a:p>
          <a:p>
            <a:pPr marL="91440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P : 2,6,3,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,1,/,+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762000"/>
            <a:ext cx="8686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Menggunakan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tanda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“[ ]”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dgn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cara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cari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operator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pertama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dari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kiri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,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lalu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hitung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dengan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dua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operand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di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sebelah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kirinya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,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dengan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format : </a:t>
            </a:r>
          </a:p>
          <a:p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operand1 </a:t>
            </a:r>
            <a:r>
              <a:rPr lang="en-US" sz="2400" b="1" dirty="0" smtClean="0">
                <a:solidFill>
                  <a:srgbClr val="008080"/>
                </a:solidFill>
                <a:latin typeface="+mn-lt"/>
              </a:rPr>
              <a:t>operator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 operand2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]</a:t>
            </a:r>
            <a:endParaRPr lang="en-US" sz="2400" b="1" dirty="0" smtClean="0">
              <a:solidFill>
                <a:srgbClr val="FF0000"/>
              </a:solidFill>
              <a:latin typeface="+mn-lt"/>
            </a:endParaRPr>
          </a:p>
          <a:p>
            <a:pPr marL="514350" indent="-514350"/>
            <a:endParaRPr lang="en-US" sz="24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38748" y="32105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: 2,[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6-3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],1,/,+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38748" y="36677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: 2,3,1,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,+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38748" y="41249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: 2,[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3/1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],+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38748" y="45821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: 2,3,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+</a:t>
            </a:r>
            <a:endParaRPr lang="en-US" sz="2800" baseline="30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41208" y="50393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: [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2+3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]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38748" y="54965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5</a:t>
            </a:r>
            <a:endParaRPr lang="en-US" sz="2800" b="1" baseline="300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6" grpId="0"/>
      <p:bldP spid="27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TUGAS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419600"/>
          </a:xfrm>
        </p:spPr>
        <p:txBody>
          <a:bodyPr/>
          <a:lstStyle/>
          <a:p>
            <a:pPr marL="0" indent="0">
              <a:buNone/>
            </a:pPr>
            <a:r>
              <a:rPr lang="en-US" sz="3200" b="0" dirty="0" smtClean="0">
                <a:solidFill>
                  <a:schemeClr val="tx1"/>
                </a:solidFill>
              </a:rPr>
              <a:t>{</a:t>
            </a:r>
            <a:r>
              <a:rPr lang="en-US" sz="3200" u="sng" dirty="0" err="1" smtClean="0">
                <a:solidFill>
                  <a:srgbClr val="FF0000"/>
                </a:solidFill>
              </a:rPr>
              <a:t>Perorangan</a:t>
            </a:r>
            <a:r>
              <a:rPr lang="en-US" sz="3200" b="0" dirty="0" smtClean="0">
                <a:solidFill>
                  <a:schemeClr val="tx1"/>
                </a:solidFill>
              </a:rPr>
              <a:t>} </a:t>
            </a:r>
            <a:r>
              <a:rPr lang="en-US" sz="3200" b="0" dirty="0" err="1" smtClean="0">
                <a:solidFill>
                  <a:schemeClr val="tx1"/>
                </a:solidFill>
              </a:rPr>
              <a:t>Kerjakan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</a:rPr>
              <a:t>Halaman</a:t>
            </a:r>
            <a:r>
              <a:rPr lang="en-US" sz="3200" b="0" dirty="0" smtClean="0">
                <a:solidFill>
                  <a:schemeClr val="tx1"/>
                </a:solidFill>
              </a:rPr>
              <a:t> 210 No. 6.31, </a:t>
            </a:r>
            <a:r>
              <a:rPr lang="en-US" sz="3200" b="0" dirty="0" err="1" smtClean="0">
                <a:solidFill>
                  <a:schemeClr val="tx1"/>
                </a:solidFill>
              </a:rPr>
              <a:t>hal</a:t>
            </a:r>
            <a:r>
              <a:rPr lang="en-US" sz="3200" b="0" dirty="0" smtClean="0">
                <a:solidFill>
                  <a:schemeClr val="tx1"/>
                </a:solidFill>
              </a:rPr>
              <a:t> 211 6.35, 6.36 </a:t>
            </a:r>
            <a:r>
              <a:rPr lang="en-US" sz="3200" b="0" dirty="0" err="1" smtClean="0">
                <a:solidFill>
                  <a:schemeClr val="tx1"/>
                </a:solidFill>
              </a:rPr>
              <a:t>dan</a:t>
            </a:r>
            <a:r>
              <a:rPr lang="en-US" sz="3200" b="0" dirty="0" smtClean="0">
                <a:solidFill>
                  <a:schemeClr val="tx1"/>
                </a:solidFill>
              </a:rPr>
              <a:t> 6.37 </a:t>
            </a:r>
            <a:r>
              <a:rPr lang="en-US" sz="3200" b="0" dirty="0" err="1" smtClean="0">
                <a:solidFill>
                  <a:schemeClr val="tx1"/>
                </a:solidFill>
              </a:rPr>
              <a:t>dari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</a:rPr>
              <a:t>buku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i="1" dirty="0" smtClean="0">
                <a:solidFill>
                  <a:schemeClr val="tx1"/>
                </a:solidFill>
              </a:rPr>
              <a:t>Data Structures (Seymour </a:t>
            </a:r>
            <a:r>
              <a:rPr lang="en-US" sz="3200" b="0" i="1" dirty="0" err="1" smtClean="0">
                <a:solidFill>
                  <a:schemeClr val="tx1"/>
                </a:solidFill>
              </a:rPr>
              <a:t>Lipschuctz</a:t>
            </a:r>
            <a:r>
              <a:rPr lang="en-US" sz="3200" b="0" i="1" dirty="0" smtClean="0">
                <a:solidFill>
                  <a:schemeClr val="tx1"/>
                </a:solidFill>
              </a:rPr>
              <a:t>; </a:t>
            </a:r>
            <a:r>
              <a:rPr lang="en-US" sz="3200" b="0" i="1" dirty="0" err="1" smtClean="0">
                <a:solidFill>
                  <a:schemeClr val="tx1"/>
                </a:solidFill>
              </a:rPr>
              <a:t>Schaum’s</a:t>
            </a:r>
            <a:r>
              <a:rPr lang="en-US" sz="3200" b="0" i="1" dirty="0" smtClean="0">
                <a:solidFill>
                  <a:schemeClr val="tx1"/>
                </a:solidFill>
              </a:rPr>
              <a:t> Outline Series)</a:t>
            </a:r>
          </a:p>
          <a:p>
            <a:pPr marL="0" indent="0">
              <a:buNone/>
            </a:pPr>
            <a:r>
              <a:rPr lang="en-US" sz="3200" b="0" dirty="0" smtClean="0">
                <a:solidFill>
                  <a:schemeClr val="tx1"/>
                </a:solidFill>
              </a:rPr>
              <a:t>{</a:t>
            </a:r>
            <a:r>
              <a:rPr lang="en-US" sz="3200" u="sng" dirty="0" err="1" smtClean="0">
                <a:solidFill>
                  <a:srgbClr val="FF0000"/>
                </a:solidFill>
              </a:rPr>
              <a:t>Kelompok</a:t>
            </a:r>
            <a:r>
              <a:rPr lang="en-US" sz="3200" b="0" dirty="0" smtClean="0">
                <a:solidFill>
                  <a:schemeClr val="tx1"/>
                </a:solidFill>
              </a:rPr>
              <a:t>} </a:t>
            </a:r>
            <a:r>
              <a:rPr lang="en-US" sz="3200" b="0" dirty="0" err="1" smtClean="0">
                <a:solidFill>
                  <a:schemeClr val="tx1"/>
                </a:solidFill>
              </a:rPr>
              <a:t>Buat</a:t>
            </a:r>
            <a:r>
              <a:rPr lang="en-US" sz="3200" b="0" dirty="0" smtClean="0">
                <a:solidFill>
                  <a:schemeClr val="tx1"/>
                </a:solidFill>
              </a:rPr>
              <a:t> program </a:t>
            </a:r>
            <a:r>
              <a:rPr lang="en-US" sz="3200" b="0" dirty="0" err="1" smtClean="0">
                <a:solidFill>
                  <a:schemeClr val="tx1"/>
                </a:solidFill>
              </a:rPr>
              <a:t>untuk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</a:rPr>
              <a:t>mengubah</a:t>
            </a:r>
            <a:r>
              <a:rPr lang="en-US" sz="3200" b="0" dirty="0" smtClean="0">
                <a:solidFill>
                  <a:schemeClr val="tx1"/>
                </a:solidFill>
              </a:rPr>
              <a:t> infix </a:t>
            </a:r>
            <a:r>
              <a:rPr lang="en-US" sz="3200" b="0" dirty="0" err="1" smtClean="0">
                <a:solidFill>
                  <a:schemeClr val="tx1"/>
                </a:solidFill>
              </a:rPr>
              <a:t>menjadi</a:t>
            </a:r>
            <a:r>
              <a:rPr lang="en-US" sz="3200" b="0" dirty="0" smtClean="0">
                <a:solidFill>
                  <a:schemeClr val="tx1"/>
                </a:solidFill>
              </a:rPr>
              <a:t> postfix, </a:t>
            </a:r>
            <a:r>
              <a:rPr lang="en-US" sz="3200" b="0" dirty="0" err="1" smtClean="0">
                <a:solidFill>
                  <a:schemeClr val="tx1"/>
                </a:solidFill>
              </a:rPr>
              <a:t>serta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</a:rPr>
              <a:t>menghitungnya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</a:rPr>
              <a:t>dalam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</a:rPr>
              <a:t>keadaan</a:t>
            </a:r>
            <a:r>
              <a:rPr lang="en-US" sz="3200" b="0" dirty="0" smtClean="0">
                <a:solidFill>
                  <a:schemeClr val="tx1"/>
                </a:solidFill>
              </a:rPr>
              <a:t> postfix</a:t>
            </a:r>
          </a:p>
          <a:p>
            <a:pPr lvl="0">
              <a:buNone/>
            </a:pPr>
            <a:endParaRPr lang="en-US" sz="3200" b="0" dirty="0">
              <a:solidFill>
                <a:schemeClr val="tx1"/>
              </a:solidFill>
            </a:endParaRPr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pic>
        <p:nvPicPr>
          <p:cNvPr id="33" name="Picture 3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4953000"/>
            <a:ext cx="5167313" cy="414338"/>
          </a:xfrm>
          <a:ln/>
        </p:spPr>
        <p:txBody>
          <a:bodyPr/>
          <a:lstStyle/>
          <a:p>
            <a:pPr algn="dist">
              <a:lnSpc>
                <a:spcPct val="80000"/>
              </a:lnSpc>
            </a:pPr>
            <a:r>
              <a:rPr lang="en-US" sz="1600" b="0" dirty="0">
                <a:latin typeface="Arial" charset="0"/>
              </a:rPr>
              <a:t>Click to edit company slogan .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3124200" y="3276600"/>
            <a:ext cx="472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STRUKTUR DATA (STACK)</a:t>
            </a:r>
            <a:endParaRPr lang="en-US" sz="1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7045" name="WordArt 5"/>
          <p:cNvSpPr>
            <a:spLocks noChangeArrowheads="1" noChangeShapeType="1" noTextEdit="1"/>
          </p:cNvSpPr>
          <p:nvPr/>
        </p:nvSpPr>
        <p:spPr bwMode="gray">
          <a:xfrm>
            <a:off x="2286000" y="3886200"/>
            <a:ext cx="4876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Kasih</a:t>
            </a:r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!</a:t>
            </a:r>
            <a:endParaRPr lang="en-US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52" y="152400"/>
            <a:ext cx="2057400" cy="2057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153400" cy="990600"/>
          </a:xfrm>
        </p:spPr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Notasi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Numerik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id-ID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1"/>
            <a:ext cx="2286000" cy="6096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Infix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2286000" y="1278192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152400" y="1905000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+mj-lt"/>
              <a:buAutoNum type="arabicPeriod" startAt="2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Prefix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152400" y="2819400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+mj-lt"/>
              <a:buAutoNum type="arabicPeriod" startAt="3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Postfix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2286000" y="22098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2286000" y="31242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2895600" y="1113504"/>
            <a:ext cx="601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800" kern="0" dirty="0" smtClean="0">
                <a:latin typeface="+mn-lt"/>
              </a:rPr>
              <a:t>o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perator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diantara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dua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operand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2895600" y="2027904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800" kern="0" dirty="0" smtClean="0">
                <a:latin typeface="+mn-lt"/>
              </a:rPr>
              <a:t>o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perator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sebelum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kedua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operand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2895600" y="2942304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800" kern="0" dirty="0" smtClean="0">
                <a:latin typeface="+mn-lt"/>
              </a:rPr>
              <a:t>o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perator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setelah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kedua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operand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4" grpId="0" animBg="1"/>
      <p:bldP spid="15" grpId="0"/>
      <p:bldP spid="16" grpId="0"/>
      <p:bldP spid="17" grpId="0" animBg="1"/>
      <p:bldP spid="18" grpId="0" animBg="1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Polish Notation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7239000" cy="5181600"/>
          </a:xfrm>
        </p:spPr>
        <p:txBody>
          <a:bodyPr>
            <a:normAutofit/>
          </a:bodyPr>
          <a:lstStyle/>
          <a:p>
            <a:pPr marL="515938" lvl="0" indent="-515938"/>
            <a:r>
              <a:rPr lang="en-US" sz="3800" b="0" dirty="0" err="1" smtClean="0">
                <a:solidFill>
                  <a:srgbClr val="009999"/>
                </a:solidFill>
                <a:cs typeface="Tahoma" pitchFamily="34" charset="0"/>
              </a:rPr>
              <a:t>Disebut</a:t>
            </a:r>
            <a:r>
              <a:rPr lang="en-US" sz="3800" b="0" dirty="0" smtClean="0">
                <a:solidFill>
                  <a:srgbClr val="009999"/>
                </a:solidFill>
                <a:cs typeface="Tahoma" pitchFamily="34" charset="0"/>
              </a:rPr>
              <a:t> </a:t>
            </a:r>
            <a:r>
              <a:rPr lang="en-US" sz="3800" b="0" dirty="0" err="1" smtClean="0">
                <a:solidFill>
                  <a:srgbClr val="009999"/>
                </a:solidFill>
                <a:cs typeface="Tahoma" pitchFamily="34" charset="0"/>
              </a:rPr>
              <a:t>juga</a:t>
            </a:r>
            <a:r>
              <a:rPr lang="en-US" sz="3800" b="0" dirty="0" smtClean="0">
                <a:solidFill>
                  <a:srgbClr val="009999"/>
                </a:solidFill>
                <a:cs typeface="Tahoma" pitchFamily="34" charset="0"/>
              </a:rPr>
              <a:t> </a:t>
            </a:r>
            <a:r>
              <a:rPr lang="en-US" sz="3800" b="0" dirty="0" err="1" smtClean="0">
                <a:solidFill>
                  <a:srgbClr val="FF0000"/>
                </a:solidFill>
                <a:cs typeface="Tahoma" pitchFamily="34" charset="0"/>
              </a:rPr>
              <a:t>Notasi</a:t>
            </a:r>
            <a:r>
              <a:rPr lang="en-US" sz="3800" b="0" dirty="0" smtClean="0">
                <a:solidFill>
                  <a:srgbClr val="FF0000"/>
                </a:solidFill>
                <a:cs typeface="Tahoma" pitchFamily="34" charset="0"/>
              </a:rPr>
              <a:t> Prefix </a:t>
            </a:r>
            <a:r>
              <a:rPr lang="en-US" sz="3800" b="0" dirty="0" smtClean="0">
                <a:solidFill>
                  <a:srgbClr val="009999"/>
                </a:solidFill>
                <a:cs typeface="Tahoma" pitchFamily="34" charset="0"/>
              </a:rPr>
              <a:t>(Jan </a:t>
            </a:r>
            <a:r>
              <a:rPr lang="en-US" sz="3800" b="0" dirty="0" err="1" smtClean="0">
                <a:solidFill>
                  <a:srgbClr val="009999"/>
                </a:solidFill>
                <a:cs typeface="Tahoma" pitchFamily="34" charset="0"/>
              </a:rPr>
              <a:t>Lukasiewicz</a:t>
            </a:r>
            <a:r>
              <a:rPr lang="en-US" sz="3800" b="0" dirty="0" smtClean="0">
                <a:solidFill>
                  <a:srgbClr val="009999"/>
                </a:solidFill>
                <a:cs typeface="Tahoma" pitchFamily="34" charset="0"/>
              </a:rPr>
              <a:t>)</a:t>
            </a:r>
          </a:p>
          <a:p>
            <a:pPr marL="515938" lvl="0" indent="-515938"/>
            <a:r>
              <a:rPr lang="en-US" sz="3800" b="0" dirty="0" err="1" smtClean="0">
                <a:solidFill>
                  <a:srgbClr val="009999"/>
                </a:solidFill>
                <a:cs typeface="Tahoma" pitchFamily="34" charset="0"/>
              </a:rPr>
              <a:t>Contoh</a:t>
            </a:r>
            <a:r>
              <a:rPr lang="en-US" sz="3800" b="0" dirty="0" smtClean="0">
                <a:solidFill>
                  <a:srgbClr val="009999"/>
                </a:solidFill>
                <a:cs typeface="Tahoma" pitchFamily="34" charset="0"/>
              </a:rPr>
              <a:t>:</a:t>
            </a:r>
          </a:p>
          <a:p>
            <a:pPr marL="515938" indent="0">
              <a:buNone/>
            </a:pP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Infix</a:t>
            </a:r>
            <a:r>
              <a:rPr lang="en-US" sz="3200" dirty="0" smtClean="0">
                <a:cs typeface="Tahoma" pitchFamily="34" charset="0"/>
              </a:rPr>
              <a:t>				</a:t>
            </a: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Prefix</a:t>
            </a:r>
          </a:p>
          <a:p>
            <a:pPr marL="515938" indent="0">
              <a:buNone/>
            </a:pPr>
            <a:r>
              <a:rPr lang="en-US" sz="3200" b="0" dirty="0" smtClean="0">
                <a:solidFill>
                  <a:srgbClr val="008080"/>
                </a:solidFill>
                <a:cs typeface="Tahoma" pitchFamily="34" charset="0"/>
              </a:rPr>
              <a:t>A+B				</a:t>
            </a:r>
          </a:p>
          <a:p>
            <a:pPr marL="515938" indent="0">
              <a:buNone/>
            </a:pPr>
            <a:r>
              <a:rPr lang="en-US" sz="3200" b="0" dirty="0" smtClean="0">
                <a:solidFill>
                  <a:srgbClr val="008080"/>
                </a:solidFill>
                <a:cs typeface="Tahoma" pitchFamily="34" charset="0"/>
              </a:rPr>
              <a:t>A+B–C			</a:t>
            </a:r>
          </a:p>
          <a:p>
            <a:pPr marL="515938" indent="0">
              <a:buNone/>
            </a:pPr>
            <a:r>
              <a:rPr lang="en-US" sz="3200" b="0" dirty="0" smtClean="0">
                <a:solidFill>
                  <a:srgbClr val="008080"/>
                </a:solidFill>
                <a:cs typeface="Tahoma" pitchFamily="34" charset="0"/>
              </a:rPr>
              <a:t>(A+B)*(C-D)		</a:t>
            </a:r>
          </a:p>
          <a:p>
            <a:pPr marL="515938" indent="0">
              <a:buNone/>
            </a:pPr>
            <a:endParaRPr lang="en-US" b="0" dirty="0" smtClean="0">
              <a:cs typeface="Tahoma" pitchFamily="34" charset="0"/>
            </a:endParaRPr>
          </a:p>
          <a:p>
            <a:endParaRPr lang="en-US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3519948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+AB</a:t>
            </a:r>
            <a:endParaRPr lang="en-US" sz="32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4110129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-+ABC</a:t>
            </a:r>
            <a:endParaRPr lang="en-US" sz="32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4709652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*+AB-CD</a:t>
            </a:r>
            <a:endParaRPr lang="en-US" sz="3200" dirty="0">
              <a:solidFill>
                <a:srgbClr val="008080"/>
              </a:solidFill>
              <a:latin typeface="+mn-lt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Notasi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Postfix (Suffix)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7239000" cy="5181600"/>
          </a:xfrm>
        </p:spPr>
        <p:txBody>
          <a:bodyPr>
            <a:normAutofit/>
          </a:bodyPr>
          <a:lstStyle/>
          <a:p>
            <a:pPr marL="515938" lvl="0" indent="-515938"/>
            <a:r>
              <a:rPr lang="en-US" sz="3800" b="0" dirty="0" err="1" smtClean="0">
                <a:solidFill>
                  <a:srgbClr val="009999"/>
                </a:solidFill>
                <a:cs typeface="Tahoma" pitchFamily="34" charset="0"/>
              </a:rPr>
              <a:t>Disebut</a:t>
            </a:r>
            <a:r>
              <a:rPr lang="en-US" sz="3800" b="0" dirty="0" smtClean="0">
                <a:solidFill>
                  <a:srgbClr val="009999"/>
                </a:solidFill>
                <a:cs typeface="Tahoma" pitchFamily="34" charset="0"/>
              </a:rPr>
              <a:t> </a:t>
            </a:r>
            <a:r>
              <a:rPr lang="en-US" sz="3800" b="0" dirty="0" err="1" smtClean="0">
                <a:solidFill>
                  <a:srgbClr val="009999"/>
                </a:solidFill>
                <a:cs typeface="Tahoma" pitchFamily="34" charset="0"/>
              </a:rPr>
              <a:t>juga</a:t>
            </a:r>
            <a:r>
              <a:rPr lang="en-US" sz="3800" b="0" dirty="0" smtClean="0">
                <a:solidFill>
                  <a:srgbClr val="009999"/>
                </a:solidFill>
                <a:cs typeface="Tahoma" pitchFamily="34" charset="0"/>
              </a:rPr>
              <a:t> </a:t>
            </a:r>
            <a:r>
              <a:rPr lang="en-US" sz="3800" b="0" dirty="0" err="1" smtClean="0">
                <a:solidFill>
                  <a:srgbClr val="FF0000"/>
                </a:solidFill>
                <a:cs typeface="Tahoma" pitchFamily="34" charset="0"/>
              </a:rPr>
              <a:t>Notasi</a:t>
            </a:r>
            <a:r>
              <a:rPr lang="en-US" sz="3800" b="0" dirty="0" smtClean="0">
                <a:solidFill>
                  <a:srgbClr val="FF0000"/>
                </a:solidFill>
                <a:cs typeface="Tahoma" pitchFamily="34" charset="0"/>
              </a:rPr>
              <a:t> Polish </a:t>
            </a:r>
            <a:r>
              <a:rPr lang="en-US" sz="3800" b="0" dirty="0" err="1" smtClean="0">
                <a:solidFill>
                  <a:srgbClr val="FF0000"/>
                </a:solidFill>
                <a:cs typeface="Tahoma" pitchFamily="34" charset="0"/>
              </a:rPr>
              <a:t>Terbalik</a:t>
            </a:r>
            <a:r>
              <a:rPr lang="en-US" sz="3800" b="0" dirty="0" smtClean="0">
                <a:solidFill>
                  <a:srgbClr val="FF0000"/>
                </a:solidFill>
                <a:cs typeface="Tahoma" pitchFamily="34" charset="0"/>
              </a:rPr>
              <a:t> </a:t>
            </a:r>
            <a:r>
              <a:rPr lang="en-US" sz="3800" b="0" dirty="0" smtClean="0">
                <a:solidFill>
                  <a:srgbClr val="009999"/>
                </a:solidFill>
                <a:cs typeface="Tahoma" pitchFamily="34" charset="0"/>
              </a:rPr>
              <a:t>(Reverse Polish Notation/RPN)</a:t>
            </a:r>
          </a:p>
          <a:p>
            <a:pPr marL="515938" lvl="0" indent="-515938"/>
            <a:r>
              <a:rPr lang="en-US" sz="3800" b="0" dirty="0" err="1" smtClean="0">
                <a:solidFill>
                  <a:srgbClr val="009999"/>
                </a:solidFill>
                <a:cs typeface="Tahoma" pitchFamily="34" charset="0"/>
              </a:rPr>
              <a:t>Contoh</a:t>
            </a:r>
            <a:r>
              <a:rPr lang="en-US" sz="3800" b="0" dirty="0" smtClean="0">
                <a:solidFill>
                  <a:srgbClr val="009999"/>
                </a:solidFill>
                <a:cs typeface="Tahoma" pitchFamily="34" charset="0"/>
              </a:rPr>
              <a:t>:</a:t>
            </a:r>
          </a:p>
          <a:p>
            <a:pPr marL="515938" indent="0">
              <a:buNone/>
            </a:pP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Infix</a:t>
            </a:r>
            <a:r>
              <a:rPr lang="en-US" sz="3200" dirty="0" smtClean="0">
                <a:cs typeface="Tahoma" pitchFamily="34" charset="0"/>
              </a:rPr>
              <a:t>				</a:t>
            </a: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Postfix</a:t>
            </a:r>
          </a:p>
          <a:p>
            <a:pPr marL="515938" indent="0">
              <a:buNone/>
            </a:pPr>
            <a:r>
              <a:rPr lang="en-US" sz="3200" b="0" dirty="0" smtClean="0">
                <a:solidFill>
                  <a:srgbClr val="008080"/>
                </a:solidFill>
                <a:cs typeface="Tahoma" pitchFamily="34" charset="0"/>
              </a:rPr>
              <a:t>A+B				</a:t>
            </a:r>
          </a:p>
          <a:p>
            <a:pPr marL="515938" indent="0">
              <a:buNone/>
            </a:pPr>
            <a:r>
              <a:rPr lang="en-US" sz="3200" b="0" dirty="0" smtClean="0">
                <a:solidFill>
                  <a:srgbClr val="008080"/>
                </a:solidFill>
                <a:cs typeface="Tahoma" pitchFamily="34" charset="0"/>
              </a:rPr>
              <a:t>A+B–C			</a:t>
            </a:r>
          </a:p>
          <a:p>
            <a:pPr marL="515938" indent="0">
              <a:buNone/>
            </a:pPr>
            <a:r>
              <a:rPr lang="en-US" sz="3200" b="0" dirty="0" smtClean="0">
                <a:solidFill>
                  <a:srgbClr val="008080"/>
                </a:solidFill>
                <a:cs typeface="Tahoma" pitchFamily="34" charset="0"/>
              </a:rPr>
              <a:t>(A+B)*(C-D)		</a:t>
            </a:r>
          </a:p>
          <a:p>
            <a:pPr marL="515938" indent="0">
              <a:buNone/>
            </a:pPr>
            <a:endParaRPr lang="en-US" b="0" dirty="0" smtClean="0">
              <a:cs typeface="Tahoma" pitchFamily="34" charset="0"/>
            </a:endParaRPr>
          </a:p>
          <a:p>
            <a:endParaRPr lang="en-US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41148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AB+</a:t>
            </a:r>
            <a:endParaRPr lang="en-US" sz="32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4673025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AB+C-</a:t>
            </a:r>
            <a:endParaRPr lang="en-US" sz="32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5282625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8080"/>
                </a:solidFill>
                <a:latin typeface="+mn-lt"/>
              </a:rPr>
              <a:t>AB+CD-*</a:t>
            </a:r>
            <a:endParaRPr lang="en-US" sz="3200" dirty="0">
              <a:solidFill>
                <a:srgbClr val="008080"/>
              </a:solidFill>
              <a:latin typeface="+mn-lt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543800" cy="762000"/>
          </a:xfrm>
        </p:spPr>
        <p:txBody>
          <a:bodyPr/>
          <a:lstStyle/>
          <a:p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Infix </a:t>
            </a:r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Menjadi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Postfix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382000" cy="5181600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0" dirty="0" err="1" smtClean="0"/>
              <a:t>Dimisalkan</a:t>
            </a:r>
            <a:r>
              <a:rPr lang="en-US" sz="2400" b="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Q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adalah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ekspresi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matematika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ditulis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dalam</a:t>
            </a:r>
            <a:r>
              <a:rPr lang="en-US" sz="2400" b="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notasi</a:t>
            </a:r>
            <a:r>
              <a:rPr lang="en-US" sz="2400" dirty="0" smtClean="0">
                <a:solidFill>
                  <a:srgbClr val="FF0000"/>
                </a:solidFill>
              </a:rPr>
              <a:t> infix </a:t>
            </a:r>
            <a:r>
              <a:rPr lang="en-US" sz="2400" b="0" dirty="0" err="1" smtClean="0"/>
              <a:t>dan</a:t>
            </a:r>
            <a:r>
              <a:rPr lang="en-US" sz="2400" b="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adalah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penampung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ekspresi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matematika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dalam</a:t>
            </a:r>
            <a:r>
              <a:rPr lang="en-US" sz="2400" b="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notasi</a:t>
            </a:r>
            <a:r>
              <a:rPr lang="en-US" sz="2400" dirty="0" smtClean="0">
                <a:solidFill>
                  <a:srgbClr val="FF0000"/>
                </a:solidFill>
              </a:rPr>
              <a:t> postfix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maka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algoritmanya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adalah</a:t>
            </a:r>
            <a:r>
              <a:rPr lang="en-US" sz="2400" b="0" dirty="0" smtClean="0"/>
              <a:t> :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dirty="0" smtClean="0"/>
              <a:t>Push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tanda</a:t>
            </a:r>
            <a:r>
              <a:rPr lang="en-US" sz="2400" b="0" dirty="0" smtClean="0"/>
              <a:t> “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b="0" dirty="0" smtClean="0"/>
              <a:t>“ </a:t>
            </a:r>
            <a:r>
              <a:rPr lang="en-US" sz="2400" b="0" dirty="0" err="1" smtClean="0"/>
              <a:t>ke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dalam</a:t>
            </a:r>
            <a:r>
              <a:rPr lang="en-US" sz="2400" b="0" dirty="0" smtClean="0"/>
              <a:t> stack </a:t>
            </a:r>
            <a:r>
              <a:rPr lang="en-US" sz="2400" b="0" dirty="0" err="1" smtClean="0"/>
              <a:t>dan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tambahkan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tanda</a:t>
            </a:r>
            <a:r>
              <a:rPr lang="en-US" sz="2400" b="0" dirty="0" smtClean="0"/>
              <a:t> “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="0" dirty="0" smtClean="0"/>
              <a:t>” di </a:t>
            </a:r>
            <a:r>
              <a:rPr lang="en-US" sz="2400" dirty="0" smtClean="0">
                <a:solidFill>
                  <a:srgbClr val="009999"/>
                </a:solidFill>
              </a:rPr>
              <a:t>sentinel di Q</a:t>
            </a:r>
            <a:r>
              <a:rPr lang="en-US" sz="2400" b="0" dirty="0" smtClean="0"/>
              <a:t>.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 smtClean="0"/>
              <a:t>Pindai</a:t>
            </a:r>
            <a:r>
              <a:rPr lang="en-US" sz="2400" b="0" dirty="0" smtClean="0"/>
              <a:t> Q </a:t>
            </a:r>
            <a:r>
              <a:rPr lang="en-US" sz="2400" b="0" dirty="0" err="1" smtClean="0"/>
              <a:t>dari</a:t>
            </a:r>
            <a:r>
              <a:rPr lang="en-US" sz="2400" b="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kemudian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ulangi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langkah</a:t>
            </a:r>
            <a:r>
              <a:rPr lang="en-US" sz="2400" b="0" dirty="0" smtClean="0"/>
              <a:t> </a:t>
            </a:r>
            <a:r>
              <a:rPr lang="en-US" sz="2400" dirty="0" smtClean="0"/>
              <a:t>c</a:t>
            </a:r>
            <a:r>
              <a:rPr lang="en-US" sz="2400" b="0" dirty="0" smtClean="0"/>
              <a:t> s/d </a:t>
            </a:r>
            <a:r>
              <a:rPr lang="en-US" sz="2400" dirty="0" smtClean="0"/>
              <a:t>f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untuk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setiap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elemen</a:t>
            </a:r>
            <a:r>
              <a:rPr lang="en-US" sz="2400" b="0" dirty="0" smtClean="0"/>
              <a:t> Q </a:t>
            </a:r>
            <a:r>
              <a:rPr lang="en-US" sz="2400" b="0" dirty="0" err="1" smtClean="0"/>
              <a:t>sampai</a:t>
            </a:r>
            <a:r>
              <a:rPr lang="en-US" sz="2400" b="0" dirty="0" smtClean="0"/>
              <a:t> stack </a:t>
            </a:r>
            <a:r>
              <a:rPr lang="en-US" sz="2400" b="0" dirty="0" err="1" smtClean="0"/>
              <a:t>kosong</a:t>
            </a:r>
            <a:r>
              <a:rPr lang="en-US" sz="2400" b="0" dirty="0" smtClean="0"/>
              <a:t>.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 smtClean="0"/>
              <a:t>Jika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dipindai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adalah</a:t>
            </a:r>
            <a:r>
              <a:rPr lang="en-US" sz="2400" b="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operand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maka</a:t>
            </a:r>
            <a:r>
              <a:rPr lang="en-US" sz="2400" b="0" dirty="0" smtClean="0"/>
              <a:t> </a:t>
            </a:r>
            <a:r>
              <a:rPr lang="en-US" sz="2400" dirty="0" err="1" smtClean="0"/>
              <a:t>tambahkan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P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 smtClean="0"/>
              <a:t>Jika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dipindai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adalah</a:t>
            </a:r>
            <a:r>
              <a:rPr lang="en-US" sz="2400" b="0" dirty="0" smtClean="0"/>
              <a:t> “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b="0" dirty="0" smtClean="0"/>
              <a:t>“ </a:t>
            </a:r>
            <a:r>
              <a:rPr lang="en-US" sz="2400" b="0" dirty="0" err="1" smtClean="0"/>
              <a:t>maka</a:t>
            </a:r>
            <a:r>
              <a:rPr lang="en-US" sz="2400" b="0" dirty="0" smtClean="0"/>
              <a:t> </a:t>
            </a:r>
            <a:r>
              <a:rPr lang="en-US" sz="2400" dirty="0" smtClean="0">
                <a:solidFill>
                  <a:srgbClr val="009999"/>
                </a:solidFill>
              </a:rPr>
              <a:t>push </a:t>
            </a:r>
            <a:r>
              <a:rPr lang="en-US" sz="2400" dirty="0" err="1" smtClean="0">
                <a:solidFill>
                  <a:srgbClr val="009999"/>
                </a:solidFill>
              </a:rPr>
              <a:t>ke</a:t>
            </a:r>
            <a:r>
              <a:rPr lang="en-US" sz="2400" dirty="0" smtClean="0">
                <a:solidFill>
                  <a:srgbClr val="009999"/>
                </a:solidFill>
              </a:rPr>
              <a:t> stack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 smtClean="0"/>
              <a:t>Jika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dipindai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adalah</a:t>
            </a:r>
            <a:r>
              <a:rPr lang="en-US" sz="2400" b="0" dirty="0" smtClean="0"/>
              <a:t> “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="0" dirty="0" smtClean="0"/>
              <a:t>” </a:t>
            </a:r>
            <a:r>
              <a:rPr lang="en-US" sz="2400" b="0" dirty="0" err="1" smtClean="0"/>
              <a:t>maka</a:t>
            </a:r>
            <a:r>
              <a:rPr lang="en-US" sz="2400" b="0" dirty="0" smtClean="0"/>
              <a:t> </a:t>
            </a:r>
            <a:r>
              <a:rPr lang="en-US" sz="2400" dirty="0" smtClean="0"/>
              <a:t>pop </a:t>
            </a:r>
            <a:r>
              <a:rPr lang="en-US" sz="2400" dirty="0" err="1" smtClean="0"/>
              <a:t>isi</a:t>
            </a:r>
            <a:r>
              <a:rPr lang="en-US" sz="2400" dirty="0" smtClean="0"/>
              <a:t> stack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 “(“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kemudian</a:t>
            </a:r>
            <a:r>
              <a:rPr lang="en-US" sz="2400" b="0" dirty="0" smtClean="0"/>
              <a:t> </a:t>
            </a:r>
            <a:r>
              <a:rPr lang="en-US" sz="2400" dirty="0" err="1" smtClean="0"/>
              <a:t>tambahkan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P </a:t>
            </a:r>
            <a:r>
              <a:rPr lang="en-US" sz="2400" b="0" dirty="0" err="1" smtClean="0"/>
              <a:t>sedangkan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tanda</a:t>
            </a:r>
            <a:r>
              <a:rPr lang="en-US" sz="2400" b="0" dirty="0" smtClean="0"/>
              <a:t> “(“ </a:t>
            </a:r>
            <a:r>
              <a:rPr lang="en-US" sz="2400" b="0" dirty="0" err="1" smtClean="0"/>
              <a:t>tidak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disertakan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ke</a:t>
            </a:r>
            <a:r>
              <a:rPr lang="en-US" sz="2400" b="0" dirty="0" smtClean="0"/>
              <a:t> P.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 smtClean="0"/>
              <a:t>Jika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dipindai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adalah</a:t>
            </a:r>
            <a:r>
              <a:rPr lang="en-US" sz="2400" b="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operator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maka</a:t>
            </a:r>
            <a:r>
              <a:rPr lang="en-US" sz="2400" b="0" dirty="0" smtClean="0"/>
              <a:t> :</a:t>
            </a:r>
          </a:p>
          <a:p>
            <a:pPr marL="914400" lvl="0" indent="-4572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b="0" dirty="0" err="1" smtClean="0"/>
              <a:t>Jika</a:t>
            </a:r>
            <a:r>
              <a:rPr lang="en-US" sz="2400" b="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stack </a:t>
            </a:r>
            <a:r>
              <a:rPr lang="en-US" sz="2400" b="0" dirty="0" err="1" smtClean="0"/>
              <a:t>adalah</a:t>
            </a:r>
            <a:r>
              <a:rPr lang="en-US" sz="2400" b="0" dirty="0" smtClean="0"/>
              <a:t> operator yang </a:t>
            </a:r>
            <a:r>
              <a:rPr lang="en-US" sz="2400" b="0" dirty="0" err="1" smtClean="0"/>
              <a:t>mempunyai</a:t>
            </a:r>
            <a:r>
              <a:rPr lang="en-US" sz="2400" b="0" dirty="0" smtClean="0"/>
              <a:t> </a:t>
            </a:r>
            <a:r>
              <a:rPr lang="en-US" sz="2400" dirty="0" err="1" smtClean="0"/>
              <a:t>tingkatan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b="0" dirty="0" err="1" smtClean="0"/>
              <a:t>dari</a:t>
            </a:r>
            <a:r>
              <a:rPr lang="en-US" sz="2400" b="0" dirty="0" smtClean="0"/>
              <a:t> operator yang </a:t>
            </a:r>
            <a:r>
              <a:rPr lang="en-US" sz="2400" b="0" dirty="0" err="1" smtClean="0"/>
              <a:t>dipindai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maka</a:t>
            </a:r>
            <a:r>
              <a:rPr lang="en-US" sz="2400" b="0" dirty="0" smtClean="0"/>
              <a:t> </a:t>
            </a:r>
            <a:r>
              <a:rPr lang="en-US" sz="2400" dirty="0" smtClean="0"/>
              <a:t>pop operator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tambahkan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P</a:t>
            </a:r>
            <a:r>
              <a:rPr lang="en-US" sz="2400" b="0" dirty="0" smtClean="0"/>
              <a:t>.</a:t>
            </a:r>
            <a:endParaRPr lang="en-US" sz="2400" dirty="0" smtClean="0"/>
          </a:p>
          <a:p>
            <a:pPr marL="914400" lvl="0" indent="-4572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dirty="0" smtClean="0"/>
              <a:t>Push</a:t>
            </a:r>
            <a:r>
              <a:rPr lang="en-US" sz="2400" b="0" dirty="0" smtClean="0"/>
              <a:t> operator </a:t>
            </a:r>
            <a:r>
              <a:rPr lang="en-US" sz="2400" b="0" dirty="0" err="1" smtClean="0"/>
              <a:t>tersebut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ke</a:t>
            </a:r>
            <a:r>
              <a:rPr lang="en-US" sz="2400" b="0" dirty="0" smtClean="0"/>
              <a:t> stack.</a:t>
            </a:r>
          </a:p>
          <a:p>
            <a:pPr lvl="0">
              <a:spcBef>
                <a:spcPts val="0"/>
              </a:spcBef>
            </a:pPr>
            <a:endParaRPr lang="en-US" sz="2400" b="0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endParaRPr lang="en-US" sz="2400" b="0" dirty="0" smtClean="0">
              <a:cs typeface="Courier New" pitchFamily="49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 = A + B</a:t>
            </a:r>
          </a:p>
          <a:p>
            <a:pPr>
              <a:buNone/>
            </a:pPr>
            <a:r>
              <a:rPr lang="en-US" dirty="0" smtClean="0"/>
              <a:t>Q :</a:t>
            </a:r>
          </a:p>
          <a:p>
            <a:pPr>
              <a:buNone/>
            </a:pPr>
            <a:r>
              <a:rPr lang="en-US" dirty="0" smtClean="0"/>
              <a:t>P 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2819400"/>
          <a:ext cx="7086600" cy="5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60"/>
                <a:gridCol w="1501140"/>
                <a:gridCol w="2514600"/>
                <a:gridCol w="23622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Simbol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Stack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Ekspresi</a:t>
                      </a:r>
                      <a:r>
                        <a:rPr lang="en-US" sz="2400" dirty="0" smtClean="0"/>
                        <a:t> P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9200" y="16002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A </a:t>
            </a:r>
            <a:endParaRPr lang="en-US" sz="28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16002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+</a:t>
            </a:r>
            <a:endParaRPr lang="en-US" sz="28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16002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B </a:t>
            </a:r>
            <a:endParaRPr lang="en-US" sz="28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0800" y="16002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) 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200" y="32766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en-US" sz="2800" dirty="0" smtClean="0">
                <a:latin typeface="+mn-lt"/>
              </a:rPr>
              <a:t> </a:t>
            </a:r>
            <a:endParaRPr lang="en-US" sz="28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3810001"/>
            <a:ext cx="1981200" cy="533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1.   A   </a:t>
            </a:r>
            <a:endParaRPr lang="en-US" sz="2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4267201"/>
            <a:ext cx="1981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2.   +   </a:t>
            </a:r>
            <a:endParaRPr lang="en-US" sz="28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4724401"/>
            <a:ext cx="1981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3.   B   </a:t>
            </a:r>
            <a:endParaRPr lang="en-US" sz="28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5181601"/>
            <a:ext cx="1981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4.   )   </a:t>
            </a:r>
            <a:endParaRPr lang="en-US" sz="28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24200" y="38100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( </a:t>
            </a:r>
            <a:endParaRPr lang="en-US" sz="28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24200" y="42672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( </a:t>
            </a:r>
            <a:endParaRPr lang="en-US" sz="2800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24200" y="47244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( </a:t>
            </a:r>
            <a:endParaRPr lang="en-US" sz="2800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0200" y="38100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A 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2800" y="426720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+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52800" y="472440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+</a:t>
            </a:r>
            <a:endParaRPr lang="en-US" sz="2800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0200" y="42672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A </a:t>
            </a:r>
            <a:endParaRPr lang="en-US" sz="28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10200" y="47244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A </a:t>
            </a:r>
            <a:endParaRPr lang="en-US" sz="28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10200" y="51816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A </a:t>
            </a:r>
            <a:endParaRPr lang="en-US" sz="2800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15000" y="47244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sz="2800" dirty="0" smtClean="0">
                <a:latin typeface="+mn-lt"/>
              </a:rPr>
              <a:t> </a:t>
            </a:r>
            <a:endParaRPr lang="en-US" sz="28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5000" y="51816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B </a:t>
            </a:r>
            <a:endParaRPr lang="en-US" sz="2800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19800" y="518160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+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19200" y="2101644"/>
            <a:ext cx="12954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AB+</a:t>
            </a:r>
            <a:r>
              <a:rPr lang="en-US" sz="2800" dirty="0" smtClean="0">
                <a:latin typeface="+mn-lt"/>
              </a:rPr>
              <a:t> </a:t>
            </a:r>
            <a:endParaRPr lang="en-US" sz="2800" dirty="0">
              <a:latin typeface="+mn-lt"/>
            </a:endParaRPr>
          </a:p>
        </p:txBody>
      </p:sp>
      <p:pic>
        <p:nvPicPr>
          <p:cNvPr id="31" name="Picture 30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482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E = A + (B – C) / D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Q :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P :</a:t>
            </a:r>
          </a:p>
          <a:p>
            <a:pPr>
              <a:spcBef>
                <a:spcPts val="0"/>
              </a:spcBef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2286000"/>
          <a:ext cx="7086600" cy="5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60"/>
                <a:gridCol w="1501140"/>
                <a:gridCol w="2514600"/>
                <a:gridCol w="23622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Simbol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Stack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Ekspresi</a:t>
                      </a:r>
                      <a:r>
                        <a:rPr lang="en-US" sz="2400" dirty="0" smtClean="0"/>
                        <a:t> P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1219200" y="130558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A + (B – C) / D </a:t>
            </a:r>
            <a:endParaRPr lang="en-US" sz="28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38600" y="12954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) 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3124200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1.    A   </a:t>
            </a:r>
            <a:endParaRPr lang="en-US" sz="20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34290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2.    +   </a:t>
            </a:r>
            <a:endParaRPr lang="en-US" sz="20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37338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3.    (   </a:t>
            </a:r>
            <a:endParaRPr lang="en-US" sz="20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4053348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4.    B   </a:t>
            </a:r>
            <a:endParaRPr lang="en-US" sz="20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1800" y="2738838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( 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4343400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+mn-lt"/>
              </a:rPr>
              <a:t>.    </a:t>
            </a:r>
            <a:r>
              <a:rPr lang="en-US" sz="2000" dirty="0" smtClean="0"/>
              <a:t>-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4677696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6.    C   </a:t>
            </a:r>
            <a:endParaRPr lang="en-US" sz="2000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200" y="49530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7.    )   </a:t>
            </a:r>
            <a:endParaRPr lang="en-US" sz="2000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8200" y="52578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8.    /   </a:t>
            </a:r>
            <a:endParaRPr lang="en-US" sz="2000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8200" y="5577348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9.    D   </a:t>
            </a:r>
            <a:endParaRPr lang="en-US" sz="20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200" y="58674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10.  )   </a:t>
            </a:r>
            <a:endParaRPr lang="en-US" sz="2000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62600" y="3124200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A   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71800" y="3124200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(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71800" y="3439386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FF0000"/>
                </a:solidFill>
              </a:rPr>
              <a:t>+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62600" y="3429000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   </a:t>
            </a:r>
            <a:endParaRPr lang="en-US" sz="20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71800" y="3733800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(+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  </a:t>
            </a:r>
            <a:endParaRPr lang="en-US" sz="2000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62600" y="3729438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   </a:t>
            </a:r>
            <a:endParaRPr lang="en-US" sz="2000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62600" y="4048986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71800" y="4034238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(+(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71800" y="4343400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(+(</a:t>
            </a:r>
            <a:r>
              <a:rPr lang="en-US" sz="2000" dirty="0" smtClean="0">
                <a:solidFill>
                  <a:srgbClr val="FF0000"/>
                </a:solidFill>
              </a:rPr>
              <a:t>-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62600" y="4368534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AB   </a:t>
            </a:r>
            <a:endParaRPr lang="en-US" sz="2000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71800" y="4662948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(+(-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62600" y="4673334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AB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71800" y="4967748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(+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62600" y="4963386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ABC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71800" y="5257800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(+</a:t>
            </a:r>
            <a:r>
              <a:rPr lang="en-US" sz="2000" dirty="0" smtClean="0">
                <a:solidFill>
                  <a:srgbClr val="FF0000"/>
                </a:solidFill>
              </a:rPr>
              <a:t>/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  </a:t>
            </a:r>
            <a:endParaRPr lang="en-US" sz="2000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62600" y="5268186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ABC-   </a:t>
            </a:r>
            <a:endParaRPr lang="en-US" sz="2000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62600" y="5572986"/>
            <a:ext cx="10668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ABC-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71800" y="5562600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(+/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562600" y="5877786"/>
            <a:ext cx="1524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ABC-D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/+</a:t>
            </a: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219200" y="1718536"/>
            <a:ext cx="2514600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ABC-D/+   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685800" y="3136488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85800" y="3501152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85800" y="379120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85800" y="409846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85800" y="4415552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85800" y="4717892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85800" y="5025152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88260" y="5329952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00548" y="562000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85800" y="5929712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5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6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2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0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7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8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9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6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7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3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4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2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3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9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0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8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9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0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2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3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467600" cy="563563"/>
          </a:xfrm>
        </p:spPr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Latihan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461248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A + ( B * C  - ( D / E ^ F ) * G ) * H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Q : </a:t>
            </a:r>
            <a:r>
              <a:rPr lang="en-US" dirty="0" smtClean="0">
                <a:solidFill>
                  <a:srgbClr val="009999"/>
                </a:solidFill>
              </a:rPr>
              <a:t>A + ( B * C  - ( D / E ^ F ) * G ) * H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 lvl="0">
              <a:spcBef>
                <a:spcPts val="0"/>
              </a:spcBef>
              <a:buNone/>
            </a:pPr>
            <a:r>
              <a:rPr lang="en-US" sz="3200" b="0" dirty="0" smtClean="0">
                <a:latin typeface="Tahoma" pitchFamily="34" charset="0"/>
                <a:cs typeface="Tahoma" pitchFamily="34" charset="0"/>
              </a:rPr>
              <a:t>Di Q </a:t>
            </a:r>
            <a:r>
              <a:rPr lang="en-US" sz="3200" b="0" dirty="0" err="1" smtClean="0">
                <a:latin typeface="Tahoma" pitchFamily="34" charset="0"/>
                <a:cs typeface="Tahoma" pitchFamily="34" charset="0"/>
              </a:rPr>
              <a:t>ada</a:t>
            </a:r>
            <a:r>
              <a:rPr lang="en-US" sz="3200" b="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20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simbol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elemen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en-US" sz="3200" b="0" dirty="0" smtClean="0"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3000" b="0" dirty="0" smtClean="0">
                <a:cs typeface="Tahoma" pitchFamily="34" charset="0"/>
              </a:rPr>
              <a:t>Q :</a:t>
            </a:r>
            <a:endParaRPr lang="en-US" sz="3200" b="0" dirty="0" smtClean="0"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US" sz="3200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3276600"/>
          <a:ext cx="7728155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"/>
                <a:gridCol w="384810"/>
                <a:gridCol w="384810"/>
                <a:gridCol w="384810"/>
                <a:gridCol w="384810"/>
                <a:gridCol w="384810"/>
                <a:gridCol w="384810"/>
                <a:gridCol w="384810"/>
                <a:gridCol w="384810"/>
                <a:gridCol w="371291"/>
                <a:gridCol w="432619"/>
                <a:gridCol w="381000"/>
                <a:gridCol w="381000"/>
                <a:gridCol w="368710"/>
                <a:gridCol w="383458"/>
                <a:gridCol w="368709"/>
                <a:gridCol w="398207"/>
                <a:gridCol w="412955"/>
                <a:gridCol w="368709"/>
                <a:gridCol w="398207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^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2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3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4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5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6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7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8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9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10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11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12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13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14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15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16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17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18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19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itchFamily="34" charset="0"/>
                        </a:rPr>
                        <a:t>20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077200" y="1398988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)</a:t>
            </a:r>
            <a:endParaRPr lang="en-US" sz="28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467600" cy="563563"/>
          </a:xfrm>
        </p:spPr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Latihan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</a:t>
            </a:r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lanjutan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461248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en-US" sz="3200" b="0" dirty="0" smtClean="0"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US" sz="3200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85800" y="1066800"/>
          <a:ext cx="6705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  <a:gridCol w="22860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Simbol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Stack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Ekspresi</a:t>
                      </a:r>
                      <a:r>
                        <a:rPr lang="en-US" sz="2000" dirty="0" smtClean="0"/>
                        <a:t> P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(+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(+(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(+(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(+(*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(+(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ABC*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(+(-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ABC*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(+(-(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ABC*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/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(+(-(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ABC*D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bstrak Black">
  <a:themeElements>
    <a:clrScheme name="sample 3">
      <a:dk1>
        <a:srgbClr val="000000"/>
      </a:dk1>
      <a:lt1>
        <a:srgbClr val="FFFFFF"/>
      </a:lt1>
      <a:dk2>
        <a:srgbClr val="1B4E63"/>
      </a:dk2>
      <a:lt2>
        <a:srgbClr val="DDDDDD"/>
      </a:lt2>
      <a:accent1>
        <a:srgbClr val="328C83"/>
      </a:accent1>
      <a:accent2>
        <a:srgbClr val="DC8300"/>
      </a:accent2>
      <a:accent3>
        <a:srgbClr val="FFFFFF"/>
      </a:accent3>
      <a:accent4>
        <a:srgbClr val="000000"/>
      </a:accent4>
      <a:accent5>
        <a:srgbClr val="ADC5C1"/>
      </a:accent5>
      <a:accent6>
        <a:srgbClr val="C77600"/>
      </a:accent6>
      <a:hlink>
        <a:srgbClr val="9DC03C"/>
      </a:hlink>
      <a:folHlink>
        <a:srgbClr val="2F87D7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66"/>
        </a:dk1>
        <a:lt1>
          <a:srgbClr val="FFFFFF"/>
        </a:lt1>
        <a:dk2>
          <a:srgbClr val="003399"/>
        </a:dk2>
        <a:lt2>
          <a:srgbClr val="DDDDDD"/>
        </a:lt2>
        <a:accent1>
          <a:srgbClr val="1088C4"/>
        </a:accent1>
        <a:accent2>
          <a:srgbClr val="20A286"/>
        </a:accent2>
        <a:accent3>
          <a:srgbClr val="FFFFFF"/>
        </a:accent3>
        <a:accent4>
          <a:srgbClr val="000056"/>
        </a:accent4>
        <a:accent5>
          <a:srgbClr val="AAC3DE"/>
        </a:accent5>
        <a:accent6>
          <a:srgbClr val="1C9279"/>
        </a:accent6>
        <a:hlink>
          <a:srgbClr val="9999FF"/>
        </a:hlink>
        <a:folHlink>
          <a:srgbClr val="D578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10B66"/>
        </a:dk1>
        <a:lt1>
          <a:srgbClr val="FFFFFF"/>
        </a:lt1>
        <a:dk2>
          <a:srgbClr val="8D4FBB"/>
        </a:dk2>
        <a:lt2>
          <a:srgbClr val="B2B2B2"/>
        </a:lt2>
        <a:accent1>
          <a:srgbClr val="1263B4"/>
        </a:accent1>
        <a:accent2>
          <a:srgbClr val="6BC394"/>
        </a:accent2>
        <a:accent3>
          <a:srgbClr val="FFFFFF"/>
        </a:accent3>
        <a:accent4>
          <a:srgbClr val="1B0856"/>
        </a:accent4>
        <a:accent5>
          <a:srgbClr val="AAB7D6"/>
        </a:accent5>
        <a:accent6>
          <a:srgbClr val="60B086"/>
        </a:accent6>
        <a:hlink>
          <a:srgbClr val="ABAE3E"/>
        </a:hlink>
        <a:folHlink>
          <a:srgbClr val="66B6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1B4E63"/>
        </a:dk2>
        <a:lt2>
          <a:srgbClr val="DDDDDD"/>
        </a:lt2>
        <a:accent1>
          <a:srgbClr val="328C83"/>
        </a:accent1>
        <a:accent2>
          <a:srgbClr val="DC8300"/>
        </a:accent2>
        <a:accent3>
          <a:srgbClr val="FFFFFF"/>
        </a:accent3>
        <a:accent4>
          <a:srgbClr val="000000"/>
        </a:accent4>
        <a:accent5>
          <a:srgbClr val="ADC5C1"/>
        </a:accent5>
        <a:accent6>
          <a:srgbClr val="C77600"/>
        </a:accent6>
        <a:hlink>
          <a:srgbClr val="9DC03C"/>
        </a:hlink>
        <a:folHlink>
          <a:srgbClr val="2F87D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Abstrak Black</Template>
  <TotalTime>1043</TotalTime>
  <Words>1093</Words>
  <Application>Microsoft Office PowerPoint</Application>
  <PresentationFormat>On-screen Show (4:3)</PresentationFormat>
  <Paragraphs>362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Abstrak Black</vt:lpstr>
      <vt:lpstr>Image</vt:lpstr>
      <vt:lpstr>PowerPoint Presentation</vt:lpstr>
      <vt:lpstr>Notasi Numerik </vt:lpstr>
      <vt:lpstr>Polish Notation</vt:lpstr>
      <vt:lpstr>Notasi Postfix (Suffix)</vt:lpstr>
      <vt:lpstr>Infix Menjadi Postfix</vt:lpstr>
      <vt:lpstr>Contoh 1</vt:lpstr>
      <vt:lpstr>Contoh 2</vt:lpstr>
      <vt:lpstr>Latihan</vt:lpstr>
      <vt:lpstr>Latihan (lanjutan)</vt:lpstr>
      <vt:lpstr>Contoh</vt:lpstr>
      <vt:lpstr>Cara Manual Infix      Postfix</vt:lpstr>
      <vt:lpstr>Latihan Infix      Postfix</vt:lpstr>
      <vt:lpstr>Menghitung Pada Notasi Postfix  </vt:lpstr>
      <vt:lpstr>Contoh </vt:lpstr>
      <vt:lpstr>Cara Manual Menghitung</vt:lpstr>
      <vt:lpstr>TUGAS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</dc:title>
  <dc:creator>DosenIF-1</dc:creator>
  <cp:lastModifiedBy>DosenIF-1</cp:lastModifiedBy>
  <cp:revision>183</cp:revision>
  <dcterms:created xsi:type="dcterms:W3CDTF">2012-05-03T03:45:54Z</dcterms:created>
  <dcterms:modified xsi:type="dcterms:W3CDTF">2013-05-14T01:59:47Z</dcterms:modified>
</cp:coreProperties>
</file>