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5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6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7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2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1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8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4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5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2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5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1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9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84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,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ISTIQOMAH, 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err="1" smtClean="0"/>
              <a:t>Notasi</a:t>
            </a:r>
            <a:r>
              <a:rPr lang="en-US" dirty="0" smtClean="0"/>
              <a:t> N-tuple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Format </a:t>
            </a:r>
            <a:r>
              <a:rPr lang="en-US" sz="2400" dirty="0" err="1" smtClean="0"/>
              <a:t>umum</a:t>
            </a:r>
            <a:r>
              <a:rPr lang="en-US" sz="2400" dirty="0" smtClean="0"/>
              <a:t> N-Tuple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	operator …… N – 1 operand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Notasi</a:t>
            </a:r>
            <a:r>
              <a:rPr lang="en-US" sz="2400" dirty="0" smtClean="0"/>
              <a:t> N-Tuple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smtClean="0"/>
              <a:t>Triple Notation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Quadtruple</a:t>
            </a:r>
            <a:r>
              <a:rPr lang="en-US" sz="2400" b="1" dirty="0" smtClean="0"/>
              <a:t> Notation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16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Triple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Format Triple Notation: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&lt;operator&gt; &lt;operand&gt; &lt;operand&gt;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A := D * C + B / 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triple 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*, D, C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/, B, 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+, (1), (2)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:=, A, (3)</a:t>
            </a:r>
          </a:p>
        </p:txBody>
      </p:sp>
    </p:spTree>
    <p:extLst>
      <p:ext uri="{BB962C8B-B14F-4D97-AF65-F5344CB8AC3E}">
        <p14:creationId xmlns:p14="http://schemas.microsoft.com/office/powerpoint/2010/main" val="11259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Triple notation (LANJUTAN)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lain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IF x &gt; y THEN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x := a – 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ELSE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x := a + 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triple 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&gt;, x, y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BZ, (1), (6)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-, a, b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:=, x, (3)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BR,  , (8)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+, a. b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/>
              <a:t>:=, x (6)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12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Triple notation (LANJUTAN)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i-FI" sz="2400" dirty="0"/>
              <a:t>Kelemahan dari notasi </a:t>
            </a:r>
            <a:r>
              <a:rPr lang="fi-FI" sz="2400" b="1" i="1" dirty="0"/>
              <a:t>triple </a:t>
            </a:r>
            <a:r>
              <a:rPr lang="fi-FI" sz="2400" dirty="0"/>
              <a:t>adalah sulit pada saat melakukan optimasi, </a:t>
            </a:r>
            <a:r>
              <a:rPr lang="fi-FI" sz="2400" dirty="0" smtClean="0"/>
              <a:t>maka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b="1" i="1" dirty="0"/>
              <a:t>Indirect triples </a:t>
            </a:r>
            <a:r>
              <a:rPr lang="en-US" sz="2400" dirty="0"/>
              <a:t>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smtClean="0"/>
              <a:t>list(</a:t>
            </a:r>
            <a:r>
              <a:rPr lang="en-US" sz="2400" dirty="0" err="1" smtClean="0"/>
              <a:t>senarai</a:t>
            </a:r>
            <a:r>
              <a:rPr lang="en-US" sz="2400" dirty="0" smtClean="0"/>
              <a:t>) ; </a:t>
            </a:r>
            <a:r>
              <a:rPr lang="en-US" sz="2400" dirty="0"/>
              <a:t>list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list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. List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berisikan</a:t>
            </a:r>
            <a:r>
              <a:rPr lang="en-US" sz="2400" dirty="0"/>
              <a:t> </a:t>
            </a:r>
            <a:r>
              <a:rPr lang="en-US" sz="2400" dirty="0" err="1"/>
              <a:t>notasi</a:t>
            </a:r>
            <a:r>
              <a:rPr lang="en-US" sz="2400" dirty="0"/>
              <a:t> triple, </a:t>
            </a:r>
            <a:r>
              <a:rPr lang="en-US" sz="2400" dirty="0" err="1"/>
              <a:t>sedangkan</a:t>
            </a:r>
            <a:r>
              <a:rPr lang="en-US" sz="2400" dirty="0"/>
              <a:t> list </a:t>
            </a:r>
            <a:r>
              <a:rPr lang="en-US" sz="2400" dirty="0" err="1"/>
              <a:t>eksekusi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eksekusinya</a:t>
            </a:r>
            <a:r>
              <a:rPr lang="en-US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397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Triple notation (LANJUTAN)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600" dirty="0" err="1" smtClean="0"/>
              <a:t>Contoh</a:t>
            </a:r>
            <a:r>
              <a:rPr lang="en-US" sz="1600" dirty="0" smtClean="0"/>
              <a:t> 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1600" b="1" dirty="0" smtClean="0"/>
              <a:t>	A := B + C * D / E ;</a:t>
            </a:r>
            <a:r>
              <a:rPr lang="en-US" sz="1600" b="1" dirty="0" smtClean="0"/>
              <a:t>	F </a:t>
            </a:r>
            <a:r>
              <a:rPr lang="en-US" sz="1600" b="1" dirty="0"/>
              <a:t>:= C * D</a:t>
            </a:r>
          </a:p>
          <a:p>
            <a:pPr>
              <a:lnSpc>
                <a:spcPct val="170000"/>
              </a:lnSpc>
            </a:pPr>
            <a:r>
              <a:rPr lang="en-US" sz="1600" b="1" i="1" dirty="0"/>
              <a:t>List </a:t>
            </a:r>
            <a:r>
              <a:rPr lang="en-US" sz="1600" b="1" i="1" dirty="0" err="1"/>
              <a:t>Instruksi</a:t>
            </a:r>
            <a:r>
              <a:rPr lang="en-US" sz="1600" b="1" i="1" dirty="0"/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	1</a:t>
            </a:r>
            <a:r>
              <a:rPr lang="en-US" sz="1600" dirty="0"/>
              <a:t>. *, C, D </a:t>
            </a:r>
            <a:endParaRPr lang="en-US" sz="16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	2</a:t>
            </a:r>
            <a:r>
              <a:rPr lang="en-US" sz="1600" dirty="0"/>
              <a:t>. /, (1), E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	</a:t>
            </a:r>
            <a:r>
              <a:rPr lang="pl-PL" sz="1600" dirty="0" smtClean="0"/>
              <a:t>3</a:t>
            </a:r>
            <a:r>
              <a:rPr lang="pl-PL" sz="1600" dirty="0"/>
              <a:t>. +, B, (</a:t>
            </a:r>
            <a:r>
              <a:rPr lang="pl-PL" sz="1600" dirty="0" smtClean="0"/>
              <a:t>2)</a:t>
            </a:r>
            <a:endParaRPr lang="pl-PL" sz="1600" dirty="0"/>
          </a:p>
          <a:p>
            <a:pPr marL="0" indent="0">
              <a:lnSpc>
                <a:spcPct val="170000"/>
              </a:lnSpc>
              <a:buNone/>
            </a:pPr>
            <a:r>
              <a:rPr lang="pt-BR" sz="1600" dirty="0" smtClean="0"/>
              <a:t>	4</a:t>
            </a:r>
            <a:r>
              <a:rPr lang="pt-BR" sz="1600" dirty="0"/>
              <a:t>. :=, A , (</a:t>
            </a:r>
            <a:r>
              <a:rPr lang="pt-BR" sz="1600" dirty="0" smtClean="0"/>
              <a:t>3)</a:t>
            </a:r>
            <a:endParaRPr lang="pt-BR" sz="16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1600" dirty="0" smtClean="0"/>
              <a:t>	5</a:t>
            </a:r>
            <a:r>
              <a:rPr lang="en-US" sz="1600" dirty="0"/>
              <a:t>. :=, F,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List </a:t>
            </a:r>
            <a:r>
              <a:rPr lang="en-US" b="1" i="1" dirty="0" err="1"/>
              <a:t>Eksekusi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pl-PL" dirty="0" smtClean="0"/>
              <a:t>3</a:t>
            </a:r>
            <a:r>
              <a:rPr lang="pl-PL" dirty="0"/>
              <a:t>. </a:t>
            </a:r>
            <a:r>
              <a:rPr lang="pl-PL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pt-BR" dirty="0" smtClean="0"/>
              <a:t>4</a:t>
            </a:r>
            <a:r>
              <a:rPr lang="pt-BR" dirty="0"/>
              <a:t>. 4</a:t>
            </a:r>
          </a:p>
          <a:p>
            <a:pPr marL="0" indent="0">
              <a:buNone/>
            </a:pPr>
            <a:r>
              <a:rPr lang="en-US" dirty="0" smtClean="0"/>
              <a:t>	5</a:t>
            </a:r>
            <a:r>
              <a:rPr lang="en-US" dirty="0"/>
              <a:t>. 1</a:t>
            </a:r>
          </a:p>
          <a:p>
            <a:pPr marL="0" indent="0">
              <a:buNone/>
            </a:pPr>
            <a:r>
              <a:rPr lang="en-US" dirty="0" smtClean="0"/>
              <a:t>	6</a:t>
            </a:r>
            <a:r>
              <a:rPr lang="en-US" dirty="0"/>
              <a:t>. 5</a:t>
            </a:r>
          </a:p>
        </p:txBody>
      </p:sp>
    </p:spTree>
    <p:extLst>
      <p:ext uri="{BB962C8B-B14F-4D97-AF65-F5344CB8AC3E}">
        <p14:creationId xmlns:p14="http://schemas.microsoft.com/office/powerpoint/2010/main" val="5262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Quadruples notation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 smtClean="0"/>
              <a:t>Format Quadruples Notation</a:t>
            </a:r>
            <a:endParaRPr lang="en-US" dirty="0" smtClean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&lt;operator&gt; &lt;</a:t>
            </a:r>
            <a:r>
              <a:rPr lang="en-US" dirty="0" err="1" smtClean="0"/>
              <a:t>operan</a:t>
            </a:r>
            <a:r>
              <a:rPr lang="en-US" dirty="0" smtClean="0"/>
              <a:t>&gt; &lt;</a:t>
            </a:r>
            <a:r>
              <a:rPr lang="en-US" dirty="0" err="1" smtClean="0"/>
              <a:t>operan</a:t>
            </a:r>
            <a:r>
              <a:rPr lang="en-US" dirty="0" smtClean="0"/>
              <a:t>&gt; &lt;</a:t>
            </a:r>
            <a:r>
              <a:rPr lang="en-US" dirty="0" err="1" smtClean="0"/>
              <a:t>hasil</a:t>
            </a:r>
            <a:r>
              <a:rPr lang="en-US" dirty="0" smtClean="0"/>
              <a:t>&gt;</a:t>
            </a:r>
          </a:p>
          <a:p>
            <a:pPr algn="just">
              <a:lnSpc>
                <a:spcPct val="17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A : = D * C + B /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: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smtClean="0"/>
              <a:t>*, D, C, T1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smtClean="0"/>
              <a:t>/, B, E, T2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2000" dirty="0" smtClean="0"/>
              <a:t>+, T1, T2, 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4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PEMBANGKITAN KODE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(</a:t>
            </a:r>
            <a:r>
              <a:rPr lang="en-US" i="1" dirty="0" smtClean="0"/>
              <a:t>code generator).</a:t>
            </a:r>
          </a:p>
          <a:p>
            <a:pPr algn="just">
              <a:lnSpc>
                <a:spcPct val="160000"/>
              </a:lnSpc>
            </a:pP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ditranslasikan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i="1" dirty="0" smtClean="0"/>
              <a:t>assembly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b="1" dirty="0" smtClean="0"/>
              <a:t>(A+B</a:t>
            </a:r>
            <a:r>
              <a:rPr lang="en-US" b="1" dirty="0"/>
              <a:t>)*(C+D)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quadruple</a:t>
            </a:r>
            <a:r>
              <a:rPr lang="en-US" dirty="0" smtClean="0"/>
              <a:t>: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	1. </a:t>
            </a:r>
            <a:r>
              <a:rPr lang="en-US" dirty="0"/>
              <a:t>+, A, B, T1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	2</a:t>
            </a:r>
            <a:r>
              <a:rPr lang="en-US" dirty="0"/>
              <a:t>. + , C, D, T2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/>
              <a:t>	3. </a:t>
            </a:r>
            <a:r>
              <a:rPr lang="en-US" dirty="0"/>
              <a:t>*, T1, T2, T3</a:t>
            </a:r>
          </a:p>
        </p:txBody>
      </p:sp>
    </p:spTree>
    <p:extLst>
      <p:ext uri="{BB962C8B-B14F-4D97-AF65-F5344CB8AC3E}">
        <p14:creationId xmlns:p14="http://schemas.microsoft.com/office/powerpoint/2010/main" val="34796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PEMBANGKITAN KODE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ditranslasikan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assembly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akumulator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LDA A		{</a:t>
            </a:r>
            <a:r>
              <a:rPr lang="en-US" dirty="0" err="1" smtClean="0"/>
              <a:t>muat</a:t>
            </a:r>
            <a:r>
              <a:rPr lang="en-US" dirty="0" smtClean="0"/>
              <a:t> </a:t>
            </a:r>
            <a:r>
              <a:rPr lang="en-US" dirty="0" err="1" smtClean="0"/>
              <a:t>isis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akumulator</a:t>
            </a:r>
            <a:r>
              <a:rPr lang="en-US" dirty="0" smtClean="0"/>
              <a:t>}</a:t>
            </a:r>
          </a:p>
          <a:p>
            <a:pPr marL="0" indent="0" algn="just">
              <a:buNone/>
            </a:pPr>
            <a:r>
              <a:rPr lang="en-US" dirty="0" smtClean="0"/>
              <a:t>	ADD B		{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akumulator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B}</a:t>
            </a:r>
          </a:p>
          <a:p>
            <a:pPr marL="0" indent="0" algn="just">
              <a:buNone/>
            </a:pPr>
            <a:r>
              <a:rPr lang="en-US" dirty="0" smtClean="0"/>
              <a:t>	STO T1		{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akumulator</a:t>
            </a:r>
            <a:r>
              <a:rPr lang="en-US" dirty="0" smtClean="0"/>
              <a:t> T1}</a:t>
            </a:r>
          </a:p>
          <a:p>
            <a:pPr marL="0" indent="0" algn="just">
              <a:buNone/>
            </a:pPr>
            <a:r>
              <a:rPr lang="en-US" dirty="0" smtClean="0"/>
              <a:t>	LDA C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ADD D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STO T2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LDA T1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MUL T2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STO T3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smtClean="0"/>
              <a:t>PEMBANGKITAN KODE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Output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code generator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code </a:t>
            </a:r>
            <a:r>
              <a:rPr lang="en-US" i="1" dirty="0" err="1" smtClean="0"/>
              <a:t>optimimzer</a:t>
            </a:r>
            <a:r>
              <a:rPr lang="en-US" i="1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assembly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dioptimasi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LDA A		</a:t>
            </a:r>
          </a:p>
          <a:p>
            <a:pPr marL="0" indent="0" algn="just">
              <a:buNone/>
            </a:pPr>
            <a:r>
              <a:rPr lang="en-US" dirty="0" smtClean="0"/>
              <a:t>	ADD B		</a:t>
            </a:r>
          </a:p>
          <a:p>
            <a:pPr marL="0" indent="0" algn="just">
              <a:buNone/>
            </a:pPr>
            <a:r>
              <a:rPr lang="en-US" dirty="0" smtClean="0"/>
              <a:t>	STO T1		</a:t>
            </a:r>
          </a:p>
          <a:p>
            <a:pPr marL="0" indent="0" algn="just">
              <a:buNone/>
            </a:pPr>
            <a:r>
              <a:rPr lang="en-US" dirty="0" smtClean="0"/>
              <a:t>	LDA C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ADD D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MUL </a:t>
            </a:r>
            <a:r>
              <a:rPr lang="en-US" dirty="0" smtClean="0"/>
              <a:t>T1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STO </a:t>
            </a:r>
            <a:r>
              <a:rPr lang="en-US" dirty="0" smtClean="0"/>
              <a:t>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970" y="1957235"/>
            <a:ext cx="9561780" cy="460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kompilator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006367"/>
              </p:ext>
            </p:extLst>
          </p:nvPr>
        </p:nvGraphicFramePr>
        <p:xfrm>
          <a:off x="226695" y="1969711"/>
          <a:ext cx="11728014" cy="4499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6126175" imgH="2351837" progId="Visio.Drawing.11">
                  <p:embed/>
                </p:oleObj>
              </mc:Choice>
              <mc:Fallback>
                <p:oleObj name="Visio" r:id="rId3" imgW="6126175" imgH="23518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" y="1969711"/>
                        <a:ext cx="11728014" cy="4499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0624572" y="1969711"/>
            <a:ext cx="1114709" cy="1136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Object 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3138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ANALISIS SEMANTIK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77500" lnSpcReduction="20000"/>
          </a:bodyPr>
          <a:lstStyle/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semantic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masih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termasuk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dalam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bagian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front end (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bagian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menangani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source program)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cs typeface="Arial" panose="020B0604020202020204" pitchFamily="34" charset="0"/>
              </a:rPr>
              <a:t>Proses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ini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merupakan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kelanjutan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dari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proses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kompilasi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sebelumnya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yaitu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proses scanning (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leksikal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)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proses parsing (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sintaksis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)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Bagian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terakhir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dari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tahapan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analisis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semantic.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Memanfaatkan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pohon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sintaks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dihasilkan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dari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parsing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cs typeface="Arial" panose="020B0604020202020204" pitchFamily="34" charset="0"/>
              </a:rPr>
              <a:t>Proses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analisa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sintaks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analisa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semantic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merupakan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dua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proses yang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sangat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erat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kaitannya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sulit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dipisahkan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.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A := (A+B) * (C+D)</a:t>
            </a:r>
            <a:endParaRPr lang="en-US" sz="2400" dirty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Parser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‘:=‘, ‘+’ </a:t>
            </a:r>
            <a:r>
              <a:rPr lang="en-US" sz="2400" dirty="0" err="1" smtClean="0"/>
              <a:t>dan</a:t>
            </a:r>
            <a:r>
              <a:rPr lang="en-US" sz="2400" dirty="0" smtClean="0"/>
              <a:t> ‘*’, parser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symbol-symbol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18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maknanya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:</a:t>
            </a:r>
          </a:p>
          <a:p>
            <a:pPr marL="9144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endParaRPr lang="en-US" sz="2400" dirty="0" smtClean="0"/>
          </a:p>
          <a:p>
            <a:pPr marL="9144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 smtClean="0"/>
              <a:t>variabel-variabel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tipenya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9144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dioperasikan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seterusnya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77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 smtClean="0"/>
              <a:t>Pengecekan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analisis</a:t>
            </a:r>
            <a:r>
              <a:rPr lang="en-US" sz="1400" dirty="0" smtClean="0"/>
              <a:t> </a:t>
            </a:r>
            <a:r>
              <a:rPr lang="en-US" sz="1400" dirty="0" err="1" smtClean="0"/>
              <a:t>semantik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: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err="1" smtClean="0"/>
              <a:t>Memeriksa</a:t>
            </a:r>
            <a:r>
              <a:rPr lang="en-US" sz="1400" dirty="0" smtClean="0"/>
              <a:t> </a:t>
            </a:r>
            <a:r>
              <a:rPr lang="en-US" sz="1400" dirty="0" err="1" smtClean="0"/>
              <a:t>keberlakuan</a:t>
            </a:r>
            <a:r>
              <a:rPr lang="en-US" sz="1400" dirty="0" smtClean="0"/>
              <a:t> </a:t>
            </a:r>
            <a:r>
              <a:rPr lang="en-US" sz="1400" dirty="0" err="1" smtClean="0"/>
              <a:t>nama-nama</a:t>
            </a:r>
            <a:r>
              <a:rPr lang="en-US" sz="1400" dirty="0" smtClean="0"/>
              <a:t> </a:t>
            </a:r>
            <a:r>
              <a:rPr lang="en-US" sz="1400" dirty="0" err="1" smtClean="0"/>
              <a:t>meliputi</a:t>
            </a:r>
            <a:r>
              <a:rPr lang="en-US" sz="1400" dirty="0" smtClean="0"/>
              <a:t> </a:t>
            </a:r>
            <a:r>
              <a:rPr lang="en-US" sz="1400" dirty="0" err="1" smtClean="0"/>
              <a:t>pemeriksaan</a:t>
            </a:r>
            <a:endParaRPr lang="en-US" sz="1400" dirty="0" smtClean="0"/>
          </a:p>
          <a:p>
            <a:pPr marL="9144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err="1" smtClean="0"/>
              <a:t>Duplikasi</a:t>
            </a:r>
            <a:endParaRPr lang="en-US" sz="1400" dirty="0" smtClean="0"/>
          </a:p>
          <a:p>
            <a:pPr marL="91440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 smtClean="0"/>
              <a:t>Apakah</a:t>
            </a:r>
            <a:r>
              <a:rPr lang="en-US" sz="1400" dirty="0" smtClean="0"/>
              <a:t> </a:t>
            </a:r>
            <a:r>
              <a:rPr lang="en-US" sz="1400" dirty="0" err="1" smtClean="0"/>
              <a:t>sebuah</a:t>
            </a:r>
            <a:r>
              <a:rPr lang="en-US" sz="1400" dirty="0" smtClean="0"/>
              <a:t> </a:t>
            </a:r>
            <a:r>
              <a:rPr lang="en-US" sz="1400" dirty="0" err="1" smtClean="0"/>
              <a:t>nama</a:t>
            </a:r>
            <a:r>
              <a:rPr lang="en-US" sz="1400" dirty="0" smtClean="0"/>
              <a:t> </a:t>
            </a:r>
            <a:r>
              <a:rPr lang="en-US" sz="1400" dirty="0" err="1" smtClean="0"/>
              <a:t>terjadi</a:t>
            </a:r>
            <a:r>
              <a:rPr lang="en-US" sz="1400" dirty="0" smtClean="0"/>
              <a:t> </a:t>
            </a:r>
            <a:r>
              <a:rPr lang="en-US" sz="1400" dirty="0" err="1" smtClean="0"/>
              <a:t>pendefinisan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 kali. </a:t>
            </a:r>
            <a:r>
              <a:rPr lang="en-US" sz="1400" dirty="0" err="1" smtClean="0"/>
              <a:t>Pengecekan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bagian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pengelolaan</a:t>
            </a:r>
            <a:r>
              <a:rPr lang="en-US" sz="1400" dirty="0" smtClean="0"/>
              <a:t> block.</a:t>
            </a:r>
          </a:p>
          <a:p>
            <a:pPr marL="9144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err="1" smtClean="0"/>
              <a:t>Terdefinisi</a:t>
            </a:r>
            <a:endParaRPr lang="en-US" sz="1400" dirty="0" smtClean="0"/>
          </a:p>
          <a:p>
            <a:pPr marL="91440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 smtClean="0"/>
              <a:t>Apakah</a:t>
            </a:r>
            <a:r>
              <a:rPr lang="en-US" sz="1400" dirty="0" smtClean="0"/>
              <a:t> </a:t>
            </a:r>
            <a:r>
              <a:rPr lang="en-US" sz="1400" dirty="0" err="1" smtClean="0"/>
              <a:t>nama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dipakai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sudah</a:t>
            </a:r>
            <a:r>
              <a:rPr lang="en-US" sz="1400" dirty="0" smtClean="0"/>
              <a:t> </a:t>
            </a:r>
            <a:r>
              <a:rPr lang="en-US" sz="1400" dirty="0" err="1" smtClean="0"/>
              <a:t>terdefinisi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belum</a:t>
            </a:r>
            <a:r>
              <a:rPr lang="en-US" sz="1400" dirty="0" smtClean="0"/>
              <a:t>. </a:t>
            </a:r>
            <a:r>
              <a:rPr lang="en-US" sz="1400" dirty="0" err="1" smtClean="0"/>
              <a:t>Pengecekan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tempat</a:t>
            </a:r>
            <a:r>
              <a:rPr lang="en-US" sz="1400" dirty="0" smtClean="0"/>
              <a:t> </a:t>
            </a:r>
            <a:r>
              <a:rPr lang="en-US" sz="1400" dirty="0" err="1" smtClean="0"/>
              <a:t>kecuali</a:t>
            </a:r>
            <a:r>
              <a:rPr lang="en-US" sz="1400" dirty="0" smtClean="0"/>
              <a:t> block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err="1"/>
              <a:t>Memeriksa</a:t>
            </a:r>
            <a:r>
              <a:rPr lang="en-US" sz="1400" dirty="0"/>
              <a:t> </a:t>
            </a:r>
            <a:r>
              <a:rPr lang="en-US" sz="1400" dirty="0" err="1"/>
              <a:t>tipe</a:t>
            </a:r>
            <a:endParaRPr lang="en-US" sz="1400" dirty="0"/>
          </a:p>
          <a:p>
            <a:pPr marL="457200" indent="0" algn="just">
              <a:lnSpc>
                <a:spcPct val="170000"/>
              </a:lnSpc>
              <a:buNone/>
            </a:pPr>
            <a:r>
              <a:rPr lang="en-US" sz="1400" dirty="0" err="1" smtClean="0"/>
              <a:t>Melakukan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pemeriksaan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kesesuaian</a:t>
            </a:r>
            <a:r>
              <a:rPr lang="en-US" sz="1400" dirty="0" smtClean="0"/>
              <a:t> </a:t>
            </a:r>
            <a:r>
              <a:rPr lang="en-US" sz="1400" dirty="0" err="1" smtClean="0"/>
              <a:t>tipe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i="1" dirty="0" smtClean="0"/>
              <a:t>statement – statement </a:t>
            </a:r>
            <a:r>
              <a:rPr lang="en-US" sz="1400" dirty="0" smtClean="0"/>
              <a:t>yang </a:t>
            </a:r>
            <a:r>
              <a:rPr lang="en-US" sz="1400" dirty="0" err="1" smtClean="0"/>
              <a:t>ada</a:t>
            </a:r>
            <a:r>
              <a:rPr lang="en-US" sz="1400" dirty="0" smtClean="0"/>
              <a:t>,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bila</a:t>
            </a:r>
            <a:r>
              <a:rPr lang="en-US" sz="1400" dirty="0" smtClean="0"/>
              <a:t>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operasi</a:t>
            </a:r>
            <a:r>
              <a:rPr lang="en-US" sz="1400" dirty="0" smtClean="0"/>
              <a:t>, </a:t>
            </a:r>
            <a:r>
              <a:rPr lang="en-US" sz="1400" dirty="0" err="1" smtClean="0"/>
              <a:t>diperiksa</a:t>
            </a:r>
            <a:r>
              <a:rPr lang="en-US" sz="1400" dirty="0" smtClean="0"/>
              <a:t> </a:t>
            </a:r>
            <a:r>
              <a:rPr lang="en-US" sz="1400" dirty="0" err="1" smtClean="0"/>
              <a:t>tipe</a:t>
            </a:r>
            <a:r>
              <a:rPr lang="en-US" sz="1400" dirty="0" smtClean="0"/>
              <a:t> operand </a:t>
            </a:r>
            <a:r>
              <a:rPr lang="en-US" sz="1400" dirty="0" err="1" smtClean="0"/>
              <a:t>nya</a:t>
            </a:r>
            <a:r>
              <a:rPr lang="en-US" sz="1400" dirty="0" smtClean="0"/>
              <a:t>.  </a:t>
            </a:r>
            <a:r>
              <a:rPr lang="en-US" sz="1400" dirty="0" err="1" smtClean="0"/>
              <a:t>Contohnya</a:t>
            </a:r>
            <a:r>
              <a:rPr lang="en-US" sz="1400" dirty="0" smtClean="0"/>
              <a:t> </a:t>
            </a:r>
            <a:r>
              <a:rPr lang="en-US" sz="1400" dirty="0" err="1" smtClean="0"/>
              <a:t>bila</a:t>
            </a:r>
            <a:r>
              <a:rPr lang="en-US" sz="1400" dirty="0" smtClean="0"/>
              <a:t> </a:t>
            </a:r>
            <a:r>
              <a:rPr lang="nn-NO" sz="1400" dirty="0" smtClean="0"/>
              <a:t>expresi </a:t>
            </a:r>
            <a:r>
              <a:rPr lang="nn-NO" sz="1400" dirty="0"/>
              <a:t>yang mengikut </a:t>
            </a:r>
            <a:r>
              <a:rPr lang="nn-NO" sz="1400" b="1" dirty="0"/>
              <a:t>IF </a:t>
            </a:r>
            <a:r>
              <a:rPr lang="nn-NO" sz="1400" dirty="0"/>
              <a:t>berarti tipenya boolean, akan diperiksa </a:t>
            </a:r>
            <a:r>
              <a:rPr lang="nn-NO" sz="1400" dirty="0" smtClean="0"/>
              <a:t>tipe </a:t>
            </a:r>
            <a:r>
              <a:rPr lang="en-US" sz="1400" i="1" dirty="0" smtClean="0"/>
              <a:t>identifier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tipe</a:t>
            </a:r>
            <a:r>
              <a:rPr lang="en-US" sz="1400" dirty="0"/>
              <a:t> </a:t>
            </a:r>
            <a:r>
              <a:rPr lang="en-US" sz="1400" dirty="0" err="1" smtClean="0"/>
              <a:t>ekspresinya</a:t>
            </a:r>
            <a:r>
              <a:rPr lang="en-US" sz="1400" dirty="0" smtClean="0"/>
              <a:t>. </a:t>
            </a:r>
            <a:r>
              <a:rPr lang="en-US" sz="1400" dirty="0" err="1" smtClean="0"/>
              <a:t>Bila</a:t>
            </a:r>
            <a:r>
              <a:rPr lang="en-US" sz="1400" dirty="0" smtClean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operasi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operand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i="1" dirty="0" err="1"/>
              <a:t>tipe</a:t>
            </a:r>
            <a:r>
              <a:rPr lang="en-US" sz="1400" i="1" dirty="0"/>
              <a:t> operand </a:t>
            </a:r>
            <a:r>
              <a:rPr lang="en-US" sz="1400" dirty="0" err="1"/>
              <a:t>pertama</a:t>
            </a:r>
            <a:r>
              <a:rPr lang="en-US" sz="1400" dirty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/>
              <a:t>dioperasikan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i="1" dirty="0"/>
              <a:t>operand </a:t>
            </a:r>
            <a:r>
              <a:rPr lang="en-US" sz="1400" dirty="0"/>
              <a:t>yang </a:t>
            </a:r>
            <a:r>
              <a:rPr lang="en-US" sz="1400" dirty="0" err="1"/>
              <a:t>kedua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808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/ </a:t>
            </a:r>
            <a:r>
              <a:rPr lang="en-US" sz="1400" i="1" dirty="0" smtClean="0"/>
              <a:t>intermediate code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tahapan</a:t>
            </a:r>
            <a:r>
              <a:rPr lang="en-US" sz="1400" dirty="0" smtClean="0"/>
              <a:t> </a:t>
            </a:r>
            <a:r>
              <a:rPr lang="en-US" sz="1400" dirty="0" err="1" smtClean="0"/>
              <a:t>analisis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dibuat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kompilator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saat</a:t>
            </a:r>
            <a:r>
              <a:rPr lang="en-US" sz="1400" dirty="0" smtClean="0"/>
              <a:t> </a:t>
            </a:r>
            <a:r>
              <a:rPr lang="en-US" sz="1400" dirty="0" err="1" smtClean="0"/>
              <a:t>mentranslasikan</a:t>
            </a:r>
            <a:r>
              <a:rPr lang="en-US" sz="1400" dirty="0" smtClean="0"/>
              <a:t> program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bahasa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err="1" smtClean="0"/>
              <a:t>Kegunaan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: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err="1"/>
              <a:t>Memperkecil</a:t>
            </a:r>
            <a:r>
              <a:rPr lang="en-US" sz="1400" dirty="0"/>
              <a:t> </a:t>
            </a:r>
            <a:r>
              <a:rPr lang="en-US" sz="1400" dirty="0" err="1"/>
              <a:t>usaha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compilator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sejumlah</a:t>
            </a:r>
            <a:r>
              <a:rPr lang="en-US" sz="1400" dirty="0"/>
              <a:t> </a:t>
            </a:r>
            <a:r>
              <a:rPr lang="en-US" sz="1400" dirty="0" err="1" smtClean="0"/>
              <a:t>bahasa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/>
              <a:t>sejumlah</a:t>
            </a:r>
            <a:r>
              <a:rPr lang="en-US" sz="1400" dirty="0"/>
              <a:t> </a:t>
            </a:r>
            <a:r>
              <a:rPr lang="en-US" sz="1400" dirty="0" err="1" smtClean="0"/>
              <a:t>mesin</a:t>
            </a:r>
            <a:r>
              <a:rPr lang="en-US" sz="1400" dirty="0" smtClean="0"/>
              <a:t>.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adanya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yang l</a:t>
            </a:r>
            <a:r>
              <a:rPr lang="it-IT" sz="1400" dirty="0" smtClean="0"/>
              <a:t>ebih </a:t>
            </a:r>
            <a:r>
              <a:rPr lang="it-IT" sz="1400" i="1" dirty="0"/>
              <a:t>Machine Independent</a:t>
            </a:r>
            <a:r>
              <a:rPr lang="it-IT" sz="1400" dirty="0"/>
              <a:t>, </a:t>
            </a:r>
            <a:r>
              <a:rPr lang="it-IT" sz="1400" dirty="0" smtClean="0"/>
              <a:t>maka kode antara yang dihasilkan dapat </a:t>
            </a:r>
            <a:r>
              <a:rPr lang="fi-FI" sz="1400" dirty="0" smtClean="0"/>
              <a:t>digunakan </a:t>
            </a:r>
            <a:r>
              <a:rPr lang="fi-FI" sz="1400" dirty="0"/>
              <a:t>lagi pada mesin lainnya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Proses </a:t>
            </a:r>
            <a:r>
              <a:rPr lang="en-US" sz="1400" dirty="0" err="1"/>
              <a:t>Optimasi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mudah</a:t>
            </a:r>
            <a:r>
              <a:rPr lang="en-US" sz="1400" dirty="0"/>
              <a:t>.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optimasi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/>
              <a:t>mudah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/>
              <a:t>pada</a:t>
            </a:r>
            <a:r>
              <a:rPr lang="en-US" sz="1400" dirty="0"/>
              <a:t> program </a:t>
            </a:r>
            <a:r>
              <a:rPr lang="en-US" sz="1400" dirty="0" err="1"/>
              <a:t>sumber</a:t>
            </a:r>
            <a:r>
              <a:rPr lang="en-US" sz="1400" i="1" dirty="0"/>
              <a:t> </a:t>
            </a:r>
            <a:r>
              <a:rPr lang="en-US" sz="1400" dirty="0"/>
              <a:t>(source program)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/>
              <a:t>kode</a:t>
            </a:r>
            <a:r>
              <a:rPr lang="en-US" sz="1400" dirty="0"/>
              <a:t> </a:t>
            </a:r>
            <a:r>
              <a:rPr lang="en-US" sz="1400" i="1" dirty="0"/>
              <a:t>assembly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kode</a:t>
            </a:r>
            <a:r>
              <a:rPr lang="en-US" sz="1400" dirty="0"/>
              <a:t> </a:t>
            </a:r>
            <a:r>
              <a:rPr lang="en-US" sz="1400" dirty="0" err="1"/>
              <a:t>mesin</a:t>
            </a:r>
            <a:endParaRPr lang="en-US" sz="1400" dirty="0"/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melihat</a:t>
            </a:r>
            <a:r>
              <a:rPr lang="en-US" sz="1400" dirty="0" smtClean="0"/>
              <a:t> program internal yang </a:t>
            </a:r>
            <a:r>
              <a:rPr lang="en-US" sz="1400" dirty="0" err="1" smtClean="0"/>
              <a:t>gampang</a:t>
            </a:r>
            <a:r>
              <a:rPr lang="en-US" sz="1400" dirty="0" smtClean="0"/>
              <a:t> </a:t>
            </a:r>
            <a:r>
              <a:rPr lang="en-US" sz="1400" dirty="0" err="1" smtClean="0"/>
              <a:t>dimengerti</a:t>
            </a:r>
            <a:r>
              <a:rPr lang="en-US" sz="1400" dirty="0" smtClean="0"/>
              <a:t>.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mudah</a:t>
            </a:r>
            <a:r>
              <a:rPr lang="en-US" sz="1400" dirty="0" smtClean="0"/>
              <a:t> </a:t>
            </a:r>
            <a:r>
              <a:rPr lang="en-US" sz="1400" dirty="0" err="1" smtClean="0"/>
              <a:t>dipahami</a:t>
            </a:r>
            <a:r>
              <a:rPr lang="en-US" sz="1400" dirty="0" smtClean="0"/>
              <a:t> </a:t>
            </a:r>
            <a:r>
              <a:rPr lang="en-US" sz="1400" dirty="0" err="1" smtClean="0"/>
              <a:t>daripada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i="1" dirty="0" smtClean="0"/>
              <a:t>assembly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mesin</a:t>
            </a:r>
            <a:r>
              <a:rPr lang="en-US" sz="1400" dirty="0" smtClean="0"/>
              <a:t>.</a:t>
            </a:r>
          </a:p>
          <a:p>
            <a:pPr marL="9144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dirty="0" err="1" smtClean="0"/>
              <a:t>Kerugian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melakukan</a:t>
            </a:r>
            <a:r>
              <a:rPr lang="en-US" sz="1400" dirty="0" smtClean="0"/>
              <a:t> 2 kali </a:t>
            </a:r>
            <a:r>
              <a:rPr lang="en-US" sz="1400" dirty="0" err="1" smtClean="0"/>
              <a:t>transisi</a:t>
            </a:r>
            <a:r>
              <a:rPr lang="en-US" sz="1400" dirty="0" smtClean="0"/>
              <a:t>,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membutuhkan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 yang </a:t>
            </a:r>
            <a:r>
              <a:rPr lang="en-US" sz="1400" dirty="0" err="1"/>
              <a:t>relatif</a:t>
            </a:r>
            <a:r>
              <a:rPr lang="en-US" sz="1400" dirty="0"/>
              <a:t> </a:t>
            </a:r>
            <a:r>
              <a:rPr lang="en-US" sz="1400" dirty="0" smtClean="0"/>
              <a:t>lama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 err="1" smtClean="0"/>
              <a:t>Jenis-jenis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, </a:t>
            </a:r>
            <a:r>
              <a:rPr lang="en-US" sz="1400" dirty="0" err="1" smtClean="0"/>
              <a:t>yaitu</a:t>
            </a:r>
            <a:r>
              <a:rPr lang="en-US" sz="1400" dirty="0" smtClean="0"/>
              <a:t> </a:t>
            </a:r>
            <a:r>
              <a:rPr lang="en-US" sz="1400" b="1" dirty="0" err="1" smtClean="0"/>
              <a:t>Notasi</a:t>
            </a:r>
            <a:r>
              <a:rPr lang="en-US" sz="1400" b="1" dirty="0" smtClean="0"/>
              <a:t> Postfix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b="1" dirty="0" smtClean="0"/>
              <a:t>N-Tuple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16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err="1" smtClean="0"/>
              <a:t>Notasi</a:t>
            </a:r>
            <a:r>
              <a:rPr lang="en-US" dirty="0" smtClean="0"/>
              <a:t>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err="1" smtClean="0"/>
              <a:t>Notasi</a:t>
            </a:r>
            <a:r>
              <a:rPr lang="en-US" sz="1600" dirty="0" smtClean="0"/>
              <a:t> Postfix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/>
              <a:t>		&lt;Operand&gt; &lt;Operand&gt; &lt;</a:t>
            </a:r>
            <a:r>
              <a:rPr lang="en-US" sz="1600" dirty="0" smtClean="0"/>
              <a:t>Operator&gt;</a:t>
            </a:r>
            <a:endParaRPr lang="en-US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	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:</a:t>
            </a:r>
          </a:p>
          <a:p>
            <a:pPr marL="32400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(</a:t>
            </a:r>
            <a:r>
              <a:rPr lang="en-US" dirty="0" err="1" smtClean="0"/>
              <a:t>a+b</a:t>
            </a:r>
            <a:r>
              <a:rPr lang="en-US" dirty="0" smtClean="0"/>
              <a:t>) * (</a:t>
            </a:r>
            <a:r>
              <a:rPr lang="en-US" dirty="0" err="1" smtClean="0"/>
              <a:t>c+d</a:t>
            </a:r>
            <a:r>
              <a:rPr lang="en-US" dirty="0" smtClean="0"/>
              <a:t>)</a:t>
            </a:r>
          </a:p>
          <a:p>
            <a:pPr marL="32400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postfixnya</a:t>
            </a:r>
            <a:r>
              <a:rPr lang="en-US" dirty="0" smtClean="0"/>
              <a:t> :  </a:t>
            </a:r>
            <a:r>
              <a:rPr lang="en-US" dirty="0" err="1" smtClean="0"/>
              <a:t>ab+cd</a:t>
            </a:r>
            <a:r>
              <a:rPr lang="en-US" dirty="0" smtClean="0"/>
              <a:t>+*</a:t>
            </a:r>
          </a:p>
          <a:p>
            <a:pPr marL="403225" lvl="1" indent="-4032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program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postfix, 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</a:p>
          <a:p>
            <a:pPr marL="32400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IF &lt;</a:t>
            </a:r>
            <a:r>
              <a:rPr lang="en-US" dirty="0" err="1" smtClean="0"/>
              <a:t>exp</a:t>
            </a:r>
            <a:r>
              <a:rPr lang="en-US" dirty="0" smtClean="0"/>
              <a:t>&gt; THEN &lt;stmt1&gt; ELSE &lt;stmt2&gt;</a:t>
            </a:r>
          </a:p>
          <a:p>
            <a:pPr marL="32400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postfix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marL="32400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&lt;</a:t>
            </a:r>
            <a:r>
              <a:rPr lang="en-US" dirty="0" err="1" smtClean="0"/>
              <a:t>exp</a:t>
            </a:r>
            <a:r>
              <a:rPr lang="en-US" dirty="0" smtClean="0"/>
              <a:t>&gt; &lt;label1&gt; </a:t>
            </a:r>
            <a:r>
              <a:rPr lang="en-US" b="1" dirty="0" smtClean="0"/>
              <a:t>BZ </a:t>
            </a:r>
            <a:r>
              <a:rPr lang="en-US" dirty="0" smtClean="0"/>
              <a:t>&lt;stmt1&gt; &lt;label2&gt; </a:t>
            </a:r>
            <a:r>
              <a:rPr lang="en-US" b="1" dirty="0" smtClean="0"/>
              <a:t>BR </a:t>
            </a:r>
            <a:r>
              <a:rPr lang="en-US" dirty="0" smtClean="0"/>
              <a:t>&lt;stmt2&gt;</a:t>
            </a:r>
          </a:p>
          <a:p>
            <a:pPr marL="32400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>
              <a:lnSpc>
                <a:spcPct val="150000"/>
              </a:lnSpc>
            </a:pPr>
            <a:r>
              <a:rPr lang="en-US" dirty="0" err="1" smtClean="0"/>
              <a:t>Notasi</a:t>
            </a:r>
            <a:r>
              <a:rPr lang="en-US" dirty="0" smtClean="0"/>
              <a:t> postfix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4"/>
            <a:ext cx="5422390" cy="828018"/>
          </a:xfrm>
        </p:spPr>
        <p:txBody>
          <a:bodyPr anchor="t">
            <a:noAutofit/>
          </a:bodyPr>
          <a:lstStyle/>
          <a:p>
            <a:r>
              <a:rPr lang="en-US" sz="1600" dirty="0" err="1" smtClean="0"/>
              <a:t>Contoh</a:t>
            </a:r>
            <a:r>
              <a:rPr lang="en-US" sz="1600" dirty="0" smtClean="0"/>
              <a:t> </a:t>
            </a:r>
            <a:r>
              <a:rPr lang="en-US" sz="1600" dirty="0"/>
              <a:t>: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IF </a:t>
            </a:r>
            <a:r>
              <a:rPr lang="en-US" sz="1600" dirty="0"/>
              <a:t>a &gt; b </a:t>
            </a:r>
            <a:r>
              <a:rPr lang="en-US" sz="1600" b="1" dirty="0"/>
              <a:t>THEN </a:t>
            </a:r>
            <a:r>
              <a:rPr lang="en-US" sz="1600" dirty="0"/>
              <a:t>c := d </a:t>
            </a:r>
            <a:r>
              <a:rPr lang="en-US" sz="1600" b="1" dirty="0"/>
              <a:t>ELSE </a:t>
            </a:r>
            <a:r>
              <a:rPr lang="en-US" sz="1600" dirty="0"/>
              <a:t>c := </a:t>
            </a:r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pPr>
              <a:lnSpc>
                <a:spcPct val="150000"/>
              </a:lnSpc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expresi</a:t>
            </a:r>
            <a:r>
              <a:rPr lang="en-US" dirty="0"/>
              <a:t> (a&gt;b)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loncat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22,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expresi</a:t>
            </a:r>
            <a:r>
              <a:rPr lang="en-US" dirty="0"/>
              <a:t> (a&gt;b)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loncatan</a:t>
            </a:r>
            <a:r>
              <a:rPr lang="en-US" dirty="0"/>
              <a:t>,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16-18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loncat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25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1193" y="3032449"/>
            <a:ext cx="5422390" cy="3633047"/>
          </a:xfrm>
          <a:prstGeom prst="rect">
            <a:avLst/>
          </a:prstGeom>
        </p:spPr>
        <p:txBody>
          <a:bodyPr vert="horz" lIns="91440" tIns="45720" rIns="91440" bIns="45720" numCol="2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Postfix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11  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12  b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13  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14  22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15  BZ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16  c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17  d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	18  :=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sz="16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sz="1600" dirty="0" smtClean="0"/>
              <a:t>19</a:t>
            </a:r>
          </a:p>
          <a:p>
            <a:pPr marL="0" indent="0">
              <a:buNone/>
            </a:pPr>
            <a:r>
              <a:rPr lang="en-US" sz="1600" dirty="0" smtClean="0"/>
              <a:t>20  25</a:t>
            </a:r>
          </a:p>
          <a:p>
            <a:pPr marL="0" indent="0">
              <a:buNone/>
            </a:pPr>
            <a:r>
              <a:rPr lang="en-US" sz="1600" dirty="0" smtClean="0"/>
              <a:t>21  BR</a:t>
            </a:r>
          </a:p>
          <a:p>
            <a:pPr marL="0" indent="0">
              <a:buNone/>
            </a:pPr>
            <a:r>
              <a:rPr lang="en-US" sz="1600" dirty="0" smtClean="0"/>
              <a:t>22  c</a:t>
            </a:r>
          </a:p>
          <a:p>
            <a:pPr marL="0" indent="0">
              <a:buNone/>
            </a:pPr>
            <a:r>
              <a:rPr lang="en-US" sz="1600" dirty="0" smtClean="0"/>
              <a:t>23  e</a:t>
            </a:r>
          </a:p>
          <a:p>
            <a:pPr marL="0" indent="0">
              <a:buNone/>
            </a:pPr>
            <a:r>
              <a:rPr lang="en-US" sz="1600" dirty="0" smtClean="0"/>
              <a:t>24  :=</a:t>
            </a:r>
          </a:p>
          <a:p>
            <a:pPr marL="0" indent="0">
              <a:buNone/>
            </a:pPr>
            <a:r>
              <a:rPr lang="en-US" sz="1600" dirty="0" smtClean="0"/>
              <a:t>25</a:t>
            </a:r>
          </a:p>
          <a:p>
            <a:pPr marL="342900" indent="-342900">
              <a:buFont typeface="Wingdings 2" panose="05020102010507070707" pitchFamily="18" charset="2"/>
              <a:buAutoNum type="arabicPlain" startAt="2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344</TotalTime>
  <Words>693</Words>
  <Application>Microsoft Office PowerPoint</Application>
  <PresentationFormat>Widescreen</PresentationFormat>
  <Paragraphs>152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Gill Sans MT</vt:lpstr>
      <vt:lpstr>Wingdings</vt:lpstr>
      <vt:lpstr>Wingdings 2</vt:lpstr>
      <vt:lpstr>Dividend</vt:lpstr>
      <vt:lpstr>Visio</vt:lpstr>
      <vt:lpstr>Analisis semantik, kode antara dan pembangkitan kode</vt:lpstr>
      <vt:lpstr>Model kompilator</vt:lpstr>
      <vt:lpstr>ANALISIS SEMANTIK</vt:lpstr>
      <vt:lpstr>Analisa semantik (lanjutan)</vt:lpstr>
      <vt:lpstr>Analisa semantik (lanjutan)</vt:lpstr>
      <vt:lpstr>Analisa semantik (lanjutan)</vt:lpstr>
      <vt:lpstr>Kode antara</vt:lpstr>
      <vt:lpstr>Notasi postfix</vt:lpstr>
      <vt:lpstr>Notasi postfix (lanjutan)</vt:lpstr>
      <vt:lpstr>Notasi N-tuple</vt:lpstr>
      <vt:lpstr>Triple notation</vt:lpstr>
      <vt:lpstr>Triple notation (LANJUTAN)</vt:lpstr>
      <vt:lpstr>Triple notation (LANJUTAN)</vt:lpstr>
      <vt:lpstr>Triple notation (LANJUTAN)</vt:lpstr>
      <vt:lpstr>Quadruples notation </vt:lpstr>
      <vt:lpstr>PEMBANGKITAN KODE</vt:lpstr>
      <vt:lpstr>PEMBANGKITAN KODE (lanjutan)</vt:lpstr>
      <vt:lpstr>PEMBANGKITAN KODE (lanjutan)</vt:lpstr>
      <vt:lpstr>Proses perjalanan sebuah instruksi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semantik, kode antara dan pembangkitan kode</dc:title>
  <dc:creator>Isti Istiqomah</dc:creator>
  <cp:lastModifiedBy>Isti Istiqomah</cp:lastModifiedBy>
  <cp:revision>29</cp:revision>
  <dcterms:created xsi:type="dcterms:W3CDTF">2013-05-14T05:05:23Z</dcterms:created>
  <dcterms:modified xsi:type="dcterms:W3CDTF">2013-05-14T11:00:28Z</dcterms:modified>
</cp:coreProperties>
</file>