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CB1C-0E49-4D17-AF54-1DF62E78949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C9E0B-A99A-4CD2-8DC1-9C54B415A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C980-5173-40FB-A1E5-562C7B65368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BA93-F727-4535-8412-78962532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0" y="1905000"/>
            <a:ext cx="442300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DEFINISI DAN TEKNIK</a:t>
            </a:r>
          </a:p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SAMPLING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636" y="4800600"/>
            <a:ext cx="4370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Oleh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Inne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Novita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Sari,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M.Si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/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ROSCOE  (1975)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30 s/d 500 </a:t>
            </a:r>
            <a:r>
              <a:rPr lang="en-US" dirty="0" err="1" smtClean="0"/>
              <a:t>elemen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subsampel</a:t>
            </a:r>
            <a:r>
              <a:rPr lang="en-US" dirty="0" smtClean="0"/>
              <a:t> (</a:t>
            </a:r>
            <a:r>
              <a:rPr lang="en-US" dirty="0" err="1" smtClean="0"/>
              <a:t>laki</a:t>
            </a:r>
            <a:r>
              <a:rPr lang="en-US" dirty="0" smtClean="0"/>
              <a:t>/</a:t>
            </a:r>
            <a:r>
              <a:rPr lang="en-US" dirty="0" err="1" smtClean="0"/>
              <a:t>perempuan</a:t>
            </a:r>
            <a:r>
              <a:rPr lang="en-US" dirty="0" smtClean="0"/>
              <a:t>, SD/SLTP/SMU), </a:t>
            </a:r>
            <a:r>
              <a:rPr lang="en-US" dirty="0" err="1" smtClean="0"/>
              <a:t>jumlah</a:t>
            </a:r>
            <a:r>
              <a:rPr lang="en-US" dirty="0" smtClean="0"/>
              <a:t> minimum </a:t>
            </a:r>
            <a:r>
              <a:rPr lang="en-US" dirty="0" err="1" smtClean="0"/>
              <a:t>subsampel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30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multivariate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multivariate)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(10 kali)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variable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yang </a:t>
            </a:r>
            <a:r>
              <a:rPr lang="en-US" dirty="0" err="1" smtClean="0"/>
              <a:t>ketat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10 s/d 20 </a:t>
            </a:r>
            <a:r>
              <a:rPr lang="en-US" dirty="0" err="1" smtClean="0"/>
              <a:t>elemen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TIPE DESAIN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PROBABILITY SAMPLING</a:t>
            </a:r>
          </a:p>
          <a:p>
            <a:r>
              <a:rPr lang="en-US" sz="2400" dirty="0" err="1" smtClean="0">
                <a:cs typeface="Times New Roman" pitchFamily="18" charset="0"/>
              </a:rPr>
              <a:t>Setiap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elemen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populasi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mempunyai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kesempatan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sama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diseleksi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sebagai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subyek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sampel</a:t>
            </a:r>
            <a:r>
              <a:rPr lang="en-US" sz="2400" dirty="0" smtClean="0">
                <a:cs typeface="Times New Roman" pitchFamily="18" charset="0"/>
              </a:rPr>
              <a:t>. </a:t>
            </a:r>
            <a:r>
              <a:rPr lang="en-US" sz="2400" dirty="0" err="1" smtClean="0">
                <a:cs typeface="Times New Roman" pitchFamily="18" charset="0"/>
              </a:rPr>
              <a:t>Representatif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penting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generalisasi</a:t>
            </a:r>
            <a:r>
              <a:rPr lang="en-US" sz="2400" dirty="0" smtClean="0"/>
              <a:t> 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NONPROBABILITY SAMPLING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utama</a:t>
            </a:r>
            <a:endParaRPr lang="en-US" sz="2400" dirty="0" smtClean="0"/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PROBABILITY SAMPLING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Random Sampling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Stratified Random Sampling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Cluster Sampling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Systematic Sampling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Random Sampling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.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marL="914400" lvl="1" indent="-51435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n-US" sz="2400" dirty="0" smtClean="0"/>
              <a:t>Cara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undian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Sampling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memiliki</a:t>
            </a:r>
            <a:r>
              <a:rPr lang="en-US" sz="2400" dirty="0" smtClean="0">
                <a:cs typeface="Times New Roman" pitchFamily="18" charset="0"/>
              </a:rPr>
              <a:t> bias </a:t>
            </a:r>
            <a:r>
              <a:rPr lang="en-US" sz="2400" dirty="0" err="1" smtClean="0">
                <a:cs typeface="Times New Roman" pitchFamily="18" charset="0"/>
              </a:rPr>
              <a:t>terkecil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generalisasi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tinggi</a:t>
            </a:r>
            <a:r>
              <a:rPr lang="en-US" sz="2400" dirty="0" smtClean="0"/>
              <a:t> </a:t>
            </a:r>
          </a:p>
          <a:p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Stratified Random Sampling</a:t>
            </a:r>
          </a:p>
          <a:p>
            <a:pPr lvl="1"/>
            <a:r>
              <a:rPr lang="en-US" sz="2400" dirty="0" err="1" smtClean="0">
                <a:cs typeface="Times New Roman" pitchFamily="18" charset="0"/>
              </a:rPr>
              <a:t>Digunakan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mengurangi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pengaruh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faktor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heterogen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melakukan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pembagian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elemen-elemen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populasi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strata. </a:t>
            </a:r>
            <a:r>
              <a:rPr lang="en-US" sz="2400" dirty="0" err="1" smtClean="0">
                <a:cs typeface="Times New Roman" pitchFamily="18" charset="0"/>
              </a:rPr>
              <a:t>Selanjutnya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masing-masing</a:t>
            </a:r>
            <a:r>
              <a:rPr lang="en-US" sz="2400" dirty="0" smtClean="0">
                <a:cs typeface="Times New Roman" pitchFamily="18" charset="0"/>
              </a:rPr>
              <a:t> strata </a:t>
            </a:r>
            <a:r>
              <a:rPr lang="en-US" sz="2400" dirty="0" err="1" smtClean="0">
                <a:cs typeface="Times New Roman" pitchFamily="18" charset="0"/>
              </a:rPr>
              <a:t>dipilih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sampelnya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secara</a:t>
            </a:r>
            <a:r>
              <a:rPr lang="en-US" sz="2400" dirty="0" smtClean="0">
                <a:cs typeface="Times New Roman" pitchFamily="18" charset="0"/>
              </a:rPr>
              <a:t> random </a:t>
            </a:r>
            <a:r>
              <a:rPr lang="en-US" sz="2400" dirty="0" err="1" smtClean="0">
                <a:cs typeface="Times New Roman" pitchFamily="18" charset="0"/>
              </a:rPr>
              <a:t>sesuai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proporsinya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Sampling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banyak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mempelajari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karakteristik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berbeda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misalnya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sekolah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kls</a:t>
            </a:r>
            <a:r>
              <a:rPr lang="en-US" sz="2400" dirty="0" smtClean="0">
                <a:cs typeface="Times New Roman" pitchFamily="18" charset="0"/>
              </a:rPr>
              <a:t> I, </a:t>
            </a:r>
            <a:r>
              <a:rPr lang="en-US" sz="2400" dirty="0" err="1" smtClean="0">
                <a:cs typeface="Times New Roman" pitchFamily="18" charset="0"/>
              </a:rPr>
              <a:t>kls</a:t>
            </a:r>
            <a:r>
              <a:rPr lang="en-US" sz="2400" dirty="0" smtClean="0">
                <a:cs typeface="Times New Roman" pitchFamily="18" charset="0"/>
              </a:rPr>
              <a:t> II,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kls</a:t>
            </a:r>
            <a:r>
              <a:rPr lang="en-US" sz="2400" dirty="0" smtClean="0">
                <a:cs typeface="Times New Roman" pitchFamily="18" charset="0"/>
              </a:rPr>
              <a:t> III.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responden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dibedakan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menurut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jenis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kelamin</a:t>
            </a:r>
            <a:r>
              <a:rPr lang="en-US" sz="2400" dirty="0" smtClean="0">
                <a:cs typeface="Times New Roman" pitchFamily="18" charset="0"/>
              </a:rPr>
              <a:t>; </a:t>
            </a:r>
            <a:r>
              <a:rPr lang="en-US" sz="2400" dirty="0" err="1" smtClean="0">
                <a:cs typeface="Times New Roman" pitchFamily="18" charset="0"/>
              </a:rPr>
              <a:t>laki-laki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perempuan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dll</a:t>
            </a:r>
            <a:r>
              <a:rPr lang="en-US" sz="2400" dirty="0" smtClean="0"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248400" y="4800600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052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29400" y="32766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81400" y="32004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1242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133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200" y="1066800"/>
            <a:ext cx="335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Stratified Random Sampling:</a:t>
            </a:r>
          </a:p>
          <a:p>
            <a:pPr>
              <a:buFontTx/>
              <a:buNone/>
            </a:pPr>
            <a:r>
              <a:rPr lang="en-US" dirty="0" smtClean="0"/>
              <a:t>		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Populasi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900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									        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Dibagi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tiga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gol.II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			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gol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. III 		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gol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. IV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	 300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	          300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		300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Pilih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acak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	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Pilih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acak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Pilih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acak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90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90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90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orang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4577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81500" y="2933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5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47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467600" y="4572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48200" y="2667000"/>
            <a:ext cx="2971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676400" y="2667000"/>
            <a:ext cx="2971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CLUSTERING SAMPLING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CONTOH 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guru SD </a:t>
            </a:r>
            <a:r>
              <a:rPr lang="en-US" sz="2000" dirty="0" err="1" smtClean="0"/>
              <a:t>di</a:t>
            </a:r>
            <a:r>
              <a:rPr lang="en-US" sz="2000" dirty="0" smtClean="0"/>
              <a:t> Kota Bogor.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sampelnya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membagi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Kota Bogor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enam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kecamatan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perwakilannya</a:t>
            </a:r>
            <a:r>
              <a:rPr lang="en-US" sz="2000" dirty="0" smtClean="0"/>
              <a:t>.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kecamatan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proporsional</a:t>
            </a:r>
            <a:r>
              <a:rPr lang="en-US" sz="2000" dirty="0" smtClean="0"/>
              <a:t>.</a:t>
            </a:r>
          </a:p>
          <a:p>
            <a:pPr lvl="1" algn="just"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CLUSTER SAMPLING </a:t>
            </a:r>
            <a:b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Area Sampling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2133600"/>
            <a:ext cx="6143625" cy="3214687"/>
            <a:chOff x="1598" y="13724"/>
            <a:chExt cx="7020" cy="216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598" y="13724"/>
              <a:ext cx="2880" cy="216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dirty="0">
                  <a:latin typeface="Calibri" pitchFamily="34" charset="0"/>
                </a:rPr>
                <a:t>  </a:t>
              </a: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A            B</a:t>
              </a:r>
            </a:p>
            <a:p>
              <a:pPr>
                <a:spcAft>
                  <a:spcPts val="1000"/>
                </a:spcAft>
              </a:pPr>
              <a:endParaRPr lang="en-US" sz="2400" b="1" dirty="0">
                <a:solidFill>
                  <a:srgbClr val="FFFF00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C                 D</a:t>
              </a: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      E     F 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2678" y="13724"/>
              <a:ext cx="54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3038" y="1426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1658" y="14444"/>
              <a:ext cx="13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963" y="14655"/>
              <a:ext cx="795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778" y="14625"/>
              <a:ext cx="1260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6819" y="14159"/>
              <a:ext cx="1799" cy="162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800"/>
                </a:spcAft>
                <a:defRPr/>
              </a:pPr>
              <a:r>
                <a:rPr lang="en-US" sz="1000">
                  <a:solidFill>
                    <a:srgbClr val="FFFF00"/>
                  </a:solidFill>
                  <a:latin typeface="Calibri" pitchFamily="34" charset="0"/>
                </a:rPr>
                <a:t>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A           B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  C          D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latin typeface="Calibri" pitchFamily="34" charset="0"/>
                </a:rPr>
                <a:t> 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E     F 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7493" y="14159"/>
              <a:ext cx="36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7763" y="14549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6818" y="14699"/>
              <a:ext cx="90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7733" y="14789"/>
              <a:ext cx="525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6923" y="14699"/>
              <a:ext cx="795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498" y="14865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SISTEMATIC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cs typeface="Times New Roman" pitchFamily="18" charset="0"/>
              </a:rPr>
              <a:t>Setiap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elemen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populasi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dipilih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suatu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jarak</a:t>
            </a:r>
            <a:r>
              <a:rPr lang="en-US" sz="2400" dirty="0" smtClean="0">
                <a:cs typeface="Times New Roman" pitchFamily="18" charset="0"/>
              </a:rPr>
              <a:t> interval (</a:t>
            </a:r>
            <a:r>
              <a:rPr lang="en-US" sz="2400" dirty="0" err="1" smtClean="0">
                <a:cs typeface="Times New Roman" pitchFamily="18" charset="0"/>
              </a:rPr>
              <a:t>tiap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</a:t>
            </a:r>
            <a:r>
              <a:rPr lang="en-US" sz="2400" dirty="0" smtClean="0">
                <a:cs typeface="Times New Roman" pitchFamily="18" charset="0"/>
              </a:rPr>
              <a:t> n </a:t>
            </a:r>
            <a:r>
              <a:rPr lang="en-US" sz="2400" dirty="0" err="1" smtClean="0">
                <a:cs typeface="Times New Roman" pitchFamily="18" charset="0"/>
              </a:rPr>
              <a:t>elemen</a:t>
            </a:r>
            <a:r>
              <a:rPr lang="en-US" sz="2400" dirty="0" smtClean="0">
                <a:cs typeface="Times New Roman" pitchFamily="18" charset="0"/>
              </a:rPr>
              <a:t>)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dimulai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secara</a:t>
            </a:r>
            <a:r>
              <a:rPr lang="en-US" sz="2400" dirty="0" smtClean="0">
                <a:cs typeface="Times New Roman" pitchFamily="18" charset="0"/>
              </a:rPr>
              <a:t> random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selanjutnya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dipilih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sampelnya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setiap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jarak</a:t>
            </a:r>
            <a:r>
              <a:rPr lang="en-US" sz="2400" dirty="0" smtClean="0">
                <a:cs typeface="Times New Roman" pitchFamily="18" charset="0"/>
              </a:rPr>
              <a:t> interval </a:t>
            </a:r>
            <a:r>
              <a:rPr lang="en-US" sz="2400" dirty="0" err="1" smtClean="0">
                <a:cs typeface="Times New Roman" pitchFamily="18" charset="0"/>
              </a:rPr>
              <a:t>tertentu</a:t>
            </a:r>
            <a:r>
              <a:rPr lang="en-US" sz="2400" dirty="0" smtClean="0">
                <a:cs typeface="Times New Roman" pitchFamily="18" charset="0"/>
              </a:rPr>
              <a:t>. </a:t>
            </a:r>
            <a:r>
              <a:rPr lang="en-US" sz="2400" dirty="0" err="1" smtClean="0">
                <a:cs typeface="Times New Roman" pitchFamily="18" charset="0"/>
              </a:rPr>
              <a:t>Jarak</a:t>
            </a:r>
            <a:r>
              <a:rPr lang="en-US" sz="2400" dirty="0" smtClean="0">
                <a:cs typeface="Times New Roman" pitchFamily="18" charset="0"/>
              </a:rPr>
              <a:t> interval </a:t>
            </a:r>
            <a:r>
              <a:rPr lang="en-US" sz="2400" dirty="0" err="1" smtClean="0">
                <a:cs typeface="Times New Roman" pitchFamily="18" charset="0"/>
              </a:rPr>
              <a:t>misalnya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ditentukan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angka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pembagi</a:t>
            </a:r>
            <a:r>
              <a:rPr lang="en-US" sz="2400" dirty="0" smtClean="0">
                <a:cs typeface="Times New Roman" pitchFamily="18" charset="0"/>
              </a:rPr>
              <a:t> 5,6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10.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dasar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urutan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abjad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cs typeface="Times New Roman" pitchFamily="18" charset="0"/>
              </a:rPr>
              <a:t>Syarat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perlu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diperhatikan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oleh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peneliti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daftar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semua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anggota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populasi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NON PROBABILITY SAMPLING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sejauh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parapemeter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induknya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kenyatannya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id-ID" sz="2400" dirty="0" smtClean="0"/>
              <a:t>m</a:t>
            </a:r>
            <a:r>
              <a:rPr lang="en-US" sz="2400" dirty="0" err="1" smtClean="0"/>
              <a:t>engidentifikasikan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induk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. 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digeneralisasikan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.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sampling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sampling </a:t>
            </a:r>
            <a:r>
              <a:rPr lang="en-US" sz="2400" dirty="0" err="1" smtClean="0"/>
              <a:t>Nonprobabilitas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id-ID" sz="2400" dirty="0" smtClean="0"/>
              <a:t>u</a:t>
            </a:r>
            <a:r>
              <a:rPr lang="en-US" sz="2400" dirty="0" err="1" smtClean="0"/>
              <a:t>ntuk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nferensial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GB" sz="2400" dirty="0" err="1" smtClean="0"/>
              <a:t>Kelemahan</a:t>
            </a:r>
            <a:r>
              <a:rPr lang="en-GB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kontrol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investigator bias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pemilihan</a:t>
            </a:r>
            <a:r>
              <a:rPr lang="en-GB" sz="2000" dirty="0" smtClean="0"/>
              <a:t> </a:t>
            </a:r>
            <a:r>
              <a:rPr lang="en-GB" sz="2000" dirty="0" err="1" smtClean="0"/>
              <a:t>sampel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Variabilitasnya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bisa</a:t>
            </a:r>
            <a:r>
              <a:rPr lang="en-GB" sz="2000" dirty="0" smtClean="0"/>
              <a:t> </a:t>
            </a:r>
            <a:r>
              <a:rPr lang="en-GB" sz="2000" dirty="0" err="1" smtClean="0"/>
              <a:t>dihitung</a:t>
            </a:r>
            <a:r>
              <a:rPr lang="en-GB" sz="2000" dirty="0" smtClean="0"/>
              <a:t> </a:t>
            </a:r>
            <a:r>
              <a:rPr lang="en-GB" sz="2000" dirty="0" err="1" smtClean="0"/>
              <a:t>menggunakan</a:t>
            </a:r>
            <a:r>
              <a:rPr lang="en-GB" sz="2000" dirty="0" smtClean="0"/>
              <a:t> probability sampling theory </a:t>
            </a:r>
            <a:r>
              <a:rPr lang="en-GB" sz="2000" b="1" dirty="0" smtClean="0">
                <a:latin typeface="Symbol" pitchFamily="18" charset="2"/>
              </a:rPr>
              <a:t>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bisa</a:t>
            </a:r>
            <a:r>
              <a:rPr lang="en-GB" sz="2000" dirty="0" smtClean="0"/>
              <a:t> </a:t>
            </a:r>
            <a:r>
              <a:rPr lang="en-GB" sz="2000" dirty="0" err="1" smtClean="0"/>
              <a:t>menghitung</a:t>
            </a:r>
            <a:r>
              <a:rPr lang="en-GB" sz="2000" dirty="0" smtClean="0"/>
              <a:t> sampling error </a:t>
            </a:r>
            <a:r>
              <a:rPr lang="en-GB" sz="2000" dirty="0" err="1" smtClean="0"/>
              <a:t>atau</a:t>
            </a:r>
            <a:r>
              <a:rPr lang="en-GB" sz="2000" dirty="0" smtClean="0"/>
              <a:t> sample precision.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990600"/>
            <a:ext cx="8915400" cy="4648200"/>
            <a:chOff x="228600" y="838200"/>
            <a:chExt cx="8915400" cy="4648200"/>
          </a:xfrm>
        </p:grpSpPr>
        <p:grpSp>
          <p:nvGrpSpPr>
            <p:cNvPr id="14" name="Group 6"/>
            <p:cNvGrpSpPr/>
            <p:nvPr/>
          </p:nvGrpSpPr>
          <p:grpSpPr>
            <a:xfrm>
              <a:off x="228600" y="1295400"/>
              <a:ext cx="4648200" cy="4191000"/>
              <a:chOff x="1600200" y="1676400"/>
              <a:chExt cx="5562600" cy="4114800"/>
            </a:xfrm>
          </p:grpSpPr>
          <p:sp>
            <p:nvSpPr>
              <p:cNvPr id="19" name="Cloud 18"/>
              <p:cNvSpPr/>
              <p:nvPr/>
            </p:nvSpPr>
            <p:spPr>
              <a:xfrm>
                <a:off x="1600200" y="1676400"/>
                <a:ext cx="5562600" cy="4114800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03292" y="2349731"/>
                <a:ext cx="216328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 smtClean="0">
                    <a:solidFill>
                      <a:schemeClr val="bg1"/>
                    </a:solidFill>
                  </a:rPr>
                  <a:t>Populasi</a:t>
                </a:r>
                <a:endParaRPr lang="en-US" sz="44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Cloud 20"/>
              <p:cNvSpPr/>
              <p:nvPr/>
            </p:nvSpPr>
            <p:spPr>
              <a:xfrm>
                <a:off x="2512102" y="3172691"/>
                <a:ext cx="2133600" cy="1905000"/>
              </a:xfrm>
              <a:prstGeom prst="clou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Sampe</a:t>
                </a:r>
                <a:r>
                  <a:rPr lang="en-US" sz="2400" b="1" dirty="0" err="1">
                    <a:solidFill>
                      <a:schemeClr val="tx2">
                        <a:lumMod val="75000"/>
                      </a:schemeClr>
                    </a:solidFill>
                  </a:rPr>
                  <a:t>l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572000" y="83820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err="1"/>
                <a:t>Populasi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keseluruhan</a:t>
              </a:r>
              <a:r>
                <a:rPr lang="en-US" sz="2400" dirty="0"/>
                <a:t> </a:t>
              </a:r>
              <a:r>
                <a:rPr lang="en-US" sz="2400" dirty="0" err="1"/>
                <a:t>elemen</a:t>
              </a:r>
              <a:r>
                <a:rPr lang="en-US" sz="2400" dirty="0"/>
                <a:t> </a:t>
              </a:r>
              <a:r>
                <a:rPr lang="en-US" sz="2400" dirty="0" err="1"/>
                <a:t>atau</a:t>
              </a:r>
              <a:r>
                <a:rPr lang="en-US" sz="2400" dirty="0"/>
                <a:t> </a:t>
              </a:r>
              <a:r>
                <a:rPr lang="en-US" sz="2400" dirty="0" err="1"/>
                <a:t>unsur</a:t>
              </a:r>
              <a:r>
                <a:rPr lang="en-US" sz="2400" dirty="0"/>
                <a:t> yang </a:t>
              </a:r>
              <a:r>
                <a:rPr lang="en-US" sz="2400" dirty="0" err="1"/>
                <a:t>akan</a:t>
              </a:r>
              <a:r>
                <a:rPr lang="en-US" sz="2400" dirty="0"/>
                <a:t> </a:t>
              </a:r>
              <a:r>
                <a:rPr lang="en-US" sz="2400" dirty="0" err="1"/>
                <a:t>kita</a:t>
              </a:r>
              <a:r>
                <a:rPr lang="en-US" sz="2400" dirty="0"/>
                <a:t> </a:t>
              </a:r>
              <a:r>
                <a:rPr lang="en-US" sz="2400" dirty="0" err="1"/>
                <a:t>teliti</a:t>
              </a:r>
              <a:endParaRPr lang="en-US" sz="2400" dirty="0"/>
            </a:p>
          </p:txBody>
        </p:sp>
        <p:cxnSp>
          <p:nvCxnSpPr>
            <p:cNvPr id="16" name="Curved Connector 15"/>
            <p:cNvCxnSpPr/>
            <p:nvPr/>
          </p:nvCxnSpPr>
          <p:spPr>
            <a:xfrm flipV="1">
              <a:off x="3200400" y="1295400"/>
              <a:ext cx="1371600" cy="11430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800" y="3276600"/>
              <a:ext cx="4921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 </a:t>
              </a:r>
              <a:r>
                <a:rPr lang="en-US" sz="2400" dirty="0" err="1"/>
                <a:t>Sampel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sebagian</a:t>
              </a:r>
              <a:r>
                <a:rPr lang="en-US" sz="2400" dirty="0"/>
                <a:t> </a:t>
              </a:r>
              <a:r>
                <a:rPr lang="en-US" sz="2400" dirty="0" err="1"/>
                <a:t>dari</a:t>
              </a:r>
              <a:r>
                <a:rPr lang="en-US" sz="2400" dirty="0"/>
                <a:t> </a:t>
              </a:r>
              <a:r>
                <a:rPr lang="en-US" sz="2400" dirty="0" err="1"/>
                <a:t>populasi</a:t>
              </a:r>
              <a:endParaRPr lang="en-US" sz="2400" dirty="0"/>
            </a:p>
          </p:txBody>
        </p:sp>
        <p:cxnSp>
          <p:nvCxnSpPr>
            <p:cNvPr id="18" name="Curved Connector 17"/>
            <p:cNvCxnSpPr/>
            <p:nvPr/>
          </p:nvCxnSpPr>
          <p:spPr>
            <a:xfrm flipV="1">
              <a:off x="2819400" y="3505200"/>
              <a:ext cx="838200" cy="3810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TEKNIK NON PROBABILITY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Accidental (</a:t>
            </a:r>
            <a:r>
              <a:rPr lang="en-US" dirty="0" err="1" smtClean="0">
                <a:latin typeface="Comic Sans MS" pitchFamily="66" charset="0"/>
              </a:rPr>
              <a:t>Kebetulan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Purposive sampling (</a:t>
            </a:r>
            <a:r>
              <a:rPr lang="en-US" dirty="0" err="1" smtClean="0">
                <a:latin typeface="Comic Sans MS" pitchFamily="66" charset="0"/>
              </a:rPr>
              <a:t>Bertujuan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Quota sampling (</a:t>
            </a:r>
            <a:r>
              <a:rPr lang="en-US" dirty="0" err="1" smtClean="0">
                <a:latin typeface="Comic Sans MS" pitchFamily="66" charset="0"/>
              </a:rPr>
              <a:t>Jatah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Snowball Sampling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TEKNIK ACCIDENTAL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 err="1" smtClean="0"/>
              <a:t>Teknik</a:t>
            </a:r>
            <a:r>
              <a:rPr lang="en-US" sz="2400" dirty="0" smtClean="0"/>
              <a:t>  sampling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spontanitas</a:t>
            </a:r>
            <a:r>
              <a:rPr lang="en-US" sz="2400" dirty="0" smtClean="0"/>
              <a:t>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sengaja</a:t>
            </a:r>
            <a:r>
              <a:rPr lang="en-US" sz="2400" dirty="0" smtClean="0"/>
              <a:t> </a:t>
            </a:r>
            <a:r>
              <a:rPr lang="en-US" sz="2400" dirty="0" err="1" smtClean="0"/>
              <a:t>bertemu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endParaRPr lang="en-US" sz="2400" dirty="0" smtClean="0"/>
          </a:p>
          <a:p>
            <a:pPr>
              <a:lnSpc>
                <a:spcPct val="150000"/>
              </a:lnSpc>
              <a:defRPr/>
            </a:pP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mengunjungi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angket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pengunjung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PURPOSIVE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lnSpc>
                <a:spcPct val="150000"/>
              </a:lnSpc>
              <a:buFont typeface="Wingdings 2" pitchFamily="18" charset="2"/>
              <a:buChar char=""/>
            </a:pP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</a:t>
            </a:r>
          </a:p>
          <a:p>
            <a:pPr marL="639763" lvl="1" indent="-246063">
              <a:lnSpc>
                <a:spcPct val="150000"/>
              </a:lnSpc>
              <a:buFont typeface="Wingdings 2" pitchFamily="18" charset="2"/>
              <a:buChar char=""/>
            </a:pP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,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diyakini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unit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QUOTA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 err="1" smtClean="0"/>
              <a:t>Teknik</a:t>
            </a:r>
            <a:r>
              <a:rPr lang="en-US" sz="2400" dirty="0" smtClean="0"/>
              <a:t> sampling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(</a:t>
            </a:r>
            <a:r>
              <a:rPr lang="en-US" sz="2400" dirty="0" err="1" smtClean="0"/>
              <a:t>kuota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1000 guru PNS.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kuota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100 guru,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SNOWBALL 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Teknik</a:t>
            </a:r>
            <a:r>
              <a:rPr lang="en-US" sz="2400" dirty="0" smtClean="0"/>
              <a:t> sampling yang </a:t>
            </a:r>
            <a:r>
              <a:rPr lang="en-US" sz="2400" dirty="0" err="1" smtClean="0"/>
              <a:t>semula</a:t>
            </a:r>
            <a:r>
              <a:rPr lang="en-US" sz="2400" dirty="0" smtClean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(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)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temannnya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SAMPLING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Proses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menyeleksi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sejumlah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elemen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populasi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sehingga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mempelajari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sampel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memahami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sifat-sifat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subyek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sampel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kita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mampu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mengeneralisir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sifat-sifat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tersebut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elemen-elemen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populasi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52400"/>
            <a:ext cx="2971800" cy="2743200"/>
            <a:chOff x="685800" y="762000"/>
            <a:chExt cx="2971800" cy="2743200"/>
          </a:xfrm>
        </p:grpSpPr>
        <p:sp>
          <p:nvSpPr>
            <p:cNvPr id="6" name="Oval Callout 5"/>
            <p:cNvSpPr/>
            <p:nvPr/>
          </p:nvSpPr>
          <p:spPr>
            <a:xfrm>
              <a:off x="685800" y="762000"/>
              <a:ext cx="2971800" cy="2743200"/>
            </a:xfrm>
            <a:prstGeom prst="wedgeEllipseCallout">
              <a:avLst>
                <a:gd name="adj1" fmla="val 65231"/>
                <a:gd name="adj2" fmla="val 364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0600" y="1295400"/>
              <a:ext cx="2204450" cy="1508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Kenapa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Sampling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digunakan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…??</a:t>
              </a:r>
              <a:endParaRPr lang="en-US" sz="24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3657600" y="1335156"/>
            <a:ext cx="1295400" cy="1143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5187" y="1066800"/>
            <a:ext cx="352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67200" y="247484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2057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SDM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102088" y="3173896"/>
            <a:ext cx="4114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200" dirty="0" err="1"/>
              <a:t>kadang</a:t>
            </a:r>
            <a:r>
              <a:rPr lang="en-US" sz="2200" dirty="0"/>
              <a:t>,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sampel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reliabel</a:t>
            </a:r>
            <a:endParaRPr lang="en-US" sz="2200" dirty="0" smtClean="0"/>
          </a:p>
          <a:p>
            <a:r>
              <a:rPr lang="en-US" sz="2200" dirty="0" smtClean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endParaRPr lang="en-US" sz="2200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3568148" y="2478156"/>
            <a:ext cx="1487556" cy="1255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SYARAT SAMPEL YANG BAIK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valid,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.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2 </a:t>
            </a:r>
            <a:r>
              <a:rPr lang="en-US" sz="2400" dirty="0" err="1" smtClean="0"/>
              <a:t>pertimbangan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  <a:endParaRPr lang="en-US" sz="2000" dirty="0" smtClean="0"/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Akurasi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ketepatan</a:t>
            </a:r>
            <a:r>
              <a:rPr lang="en-US" sz="2000" dirty="0" smtClean="0"/>
              <a:t>.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ketidakadaan</a:t>
            </a:r>
            <a:r>
              <a:rPr lang="en-US" sz="2000" dirty="0"/>
              <a:t> “bias” (</a:t>
            </a:r>
            <a:r>
              <a:rPr lang="en-US" sz="2000" dirty="0" err="1"/>
              <a:t>kekeliruan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sample.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lain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kekeliruan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,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akurat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857250" lvl="1" indent="-457200">
              <a:buFont typeface="+mj-lt"/>
              <a:buAutoNum type="arabicPeriod"/>
            </a:pPr>
            <a:endParaRPr lang="en-US" sz="2000" dirty="0" smtClean="0"/>
          </a:p>
          <a:p>
            <a:pPr marL="857250" lvl="1" indent="-457200">
              <a:lnSpc>
                <a:spcPct val="150000"/>
              </a:lnSpc>
              <a:buNone/>
            </a:pPr>
            <a:r>
              <a:rPr lang="en-US" sz="2000" dirty="0" smtClean="0"/>
              <a:t>2.     </a:t>
            </a:r>
            <a:r>
              <a:rPr lang="en-US" sz="2400" dirty="0" err="1" smtClean="0"/>
              <a:t>Presisi</a:t>
            </a:r>
            <a:r>
              <a:rPr lang="en-US" sz="2400" dirty="0" smtClean="0"/>
              <a:t>.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sedekat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estimasi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Presisi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(</a:t>
            </a:r>
            <a:r>
              <a:rPr lang="en-US" sz="2400" i="1" dirty="0" smtClean="0"/>
              <a:t>standard error</a:t>
            </a:r>
            <a:r>
              <a:rPr lang="en-US" sz="2400" dirty="0" smtClean="0"/>
              <a:t>). Makin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(S)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sz="2400" dirty="0" smtClean="0"/>
              <a:t>),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pula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presisinya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UKURAN 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2400" kern="0" dirty="0" err="1"/>
              <a:t>Banyak</a:t>
            </a:r>
            <a:r>
              <a:rPr lang="en-US" sz="2400" kern="0" dirty="0"/>
              <a:t>  </a:t>
            </a:r>
            <a:r>
              <a:rPr lang="en-US" sz="2400" kern="0" dirty="0" err="1"/>
              <a:t>cara</a:t>
            </a:r>
            <a:r>
              <a:rPr lang="en-US" sz="2400" kern="0" dirty="0"/>
              <a:t> </a:t>
            </a:r>
            <a:r>
              <a:rPr lang="en-US" sz="2400" kern="0" dirty="0" err="1"/>
              <a:t>menentukan</a:t>
            </a:r>
            <a:r>
              <a:rPr lang="en-US" sz="2400" kern="0" dirty="0"/>
              <a:t> </a:t>
            </a:r>
            <a:r>
              <a:rPr lang="en-US" sz="2400" kern="0" dirty="0" err="1"/>
              <a:t>ukuran</a:t>
            </a:r>
            <a:r>
              <a:rPr lang="en-US" sz="2400" kern="0" dirty="0"/>
              <a:t> </a:t>
            </a:r>
            <a:r>
              <a:rPr lang="en-US" sz="2400" kern="0" dirty="0" err="1"/>
              <a:t>sampel</a:t>
            </a:r>
            <a:r>
              <a:rPr lang="en-US" sz="2400" kern="0" dirty="0"/>
              <a:t> </a:t>
            </a:r>
            <a:r>
              <a:rPr lang="en-US" sz="2400" kern="0" dirty="0" err="1"/>
              <a:t>dari</a:t>
            </a:r>
            <a:r>
              <a:rPr lang="en-US" sz="2400" kern="0" dirty="0"/>
              <a:t> </a:t>
            </a:r>
            <a:r>
              <a:rPr lang="en-US" sz="2400" kern="0" dirty="0" err="1"/>
              <a:t>suatu</a:t>
            </a:r>
            <a:r>
              <a:rPr lang="en-US" sz="2400" kern="0" dirty="0"/>
              <a:t> </a:t>
            </a:r>
            <a:r>
              <a:rPr lang="en-US" sz="2400" kern="0" dirty="0" err="1"/>
              <a:t>populasi</a:t>
            </a:r>
            <a:r>
              <a:rPr lang="en-US" sz="2400" kern="0" dirty="0"/>
              <a:t>.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2400" kern="0" dirty="0" err="1"/>
              <a:t>Beberapa</a:t>
            </a:r>
            <a:r>
              <a:rPr lang="en-US" sz="2400" kern="0" dirty="0"/>
              <a:t> </a:t>
            </a:r>
            <a:r>
              <a:rPr lang="en-US" sz="2400" kern="0" dirty="0" err="1"/>
              <a:t>ahli</a:t>
            </a:r>
            <a:r>
              <a:rPr lang="en-US" sz="2400" kern="0" dirty="0"/>
              <a:t> </a:t>
            </a:r>
            <a:r>
              <a:rPr lang="en-US" sz="2400" kern="0" dirty="0" err="1"/>
              <a:t>mengemukakan</a:t>
            </a:r>
            <a:r>
              <a:rPr lang="en-US" sz="2400" kern="0" dirty="0"/>
              <a:t> </a:t>
            </a:r>
            <a:r>
              <a:rPr lang="en-US" sz="2400" kern="0" dirty="0" err="1"/>
              <a:t>berbagai</a:t>
            </a:r>
            <a:r>
              <a:rPr lang="en-US" sz="2400" kern="0" dirty="0"/>
              <a:t> </a:t>
            </a:r>
            <a:r>
              <a:rPr lang="en-US" sz="2400" kern="0" dirty="0" err="1"/>
              <a:t>cara</a:t>
            </a:r>
            <a:r>
              <a:rPr lang="en-US" sz="2400" kern="0" dirty="0"/>
              <a:t> yang </a:t>
            </a:r>
            <a:r>
              <a:rPr lang="en-US" sz="2400" kern="0" dirty="0" err="1"/>
              <a:t>berbeda</a:t>
            </a:r>
            <a:r>
              <a:rPr lang="en-US" sz="2400" kern="0" dirty="0" smtClean="0"/>
              <a:t>.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2400" kern="0" dirty="0" err="1" smtClean="0"/>
              <a:t>Faktor-faktor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yangmempengaruhi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ukuran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sampel</a:t>
            </a:r>
            <a:endParaRPr lang="en-US" sz="2400" kern="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id-ID" sz="2400" dirty="0" smtClean="0"/>
              <a:t>presisi yang diinginkan </a:t>
            </a:r>
            <a:r>
              <a:rPr lang="en-US" sz="2400" dirty="0" smtClean="0"/>
              <a:t>(</a:t>
            </a:r>
            <a:r>
              <a:rPr lang="en-US" sz="2400" i="1" dirty="0" smtClean="0"/>
              <a:t>level of precisions</a:t>
            </a:r>
            <a:r>
              <a:rPr lang="en-US" sz="24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keseragaman</a:t>
            </a:r>
            <a:r>
              <a:rPr lang="en-US" sz="2400" dirty="0" smtClean="0"/>
              <a:t> (</a:t>
            </a:r>
            <a:r>
              <a:rPr lang="en-US" sz="2400" i="1" dirty="0" smtClean="0"/>
              <a:t>degree of </a:t>
            </a:r>
            <a:r>
              <a:rPr lang="en-US" sz="2400" i="1" dirty="0" err="1" smtClean="0"/>
              <a:t>homogenity</a:t>
            </a:r>
            <a:r>
              <a:rPr lang="en-US" sz="2400" dirty="0" smtClean="0"/>
              <a:t>). </a:t>
            </a:r>
          </a:p>
          <a:p>
            <a:pPr lvl="1">
              <a:lnSpc>
                <a:spcPct val="150000"/>
              </a:lnSpc>
            </a:pPr>
            <a:r>
              <a:rPr lang="id-ID" sz="2400" dirty="0" smtClean="0"/>
              <a:t>Banyaknya variabel yang diteliti dan </a:t>
            </a:r>
            <a:r>
              <a:rPr lang="en-US" sz="2400" dirty="0" smtClean="0"/>
              <a:t>r</a:t>
            </a:r>
            <a:r>
              <a:rPr lang="id-ID" sz="2400" dirty="0" smtClean="0"/>
              <a:t>ancangan </a:t>
            </a:r>
            <a:r>
              <a:rPr lang="en-US" sz="2400" dirty="0" err="1" smtClean="0"/>
              <a:t>analisis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.</a:t>
            </a:r>
            <a:endParaRPr lang="id-ID" sz="2400" dirty="0" smtClean="0"/>
          </a:p>
          <a:p>
            <a:pPr lvl="1">
              <a:lnSpc>
                <a:spcPct val="150000"/>
              </a:lnSpc>
              <a:buFontTx/>
              <a:buNone/>
            </a:pPr>
            <a:r>
              <a:rPr lang="id-ID" sz="2400" dirty="0" smtClean="0"/>
              <a:t>    (Singarimbun dan Effendy, 1989).</a:t>
            </a:r>
            <a:endParaRPr lang="en-US" sz="2400" dirty="0" smtClean="0"/>
          </a:p>
          <a:p>
            <a:pPr lvl="1">
              <a:buFontTx/>
              <a:buChar char="•"/>
              <a:defRPr/>
            </a:pPr>
            <a:endParaRPr lang="en-US" sz="2000" kern="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Keseragaman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</a:t>
            </a:r>
            <a:r>
              <a:rPr lang="en-US" sz="2400" i="1" dirty="0" smtClean="0"/>
              <a:t>degree of </a:t>
            </a:r>
            <a:r>
              <a:rPr lang="en-US" sz="2400" i="1" dirty="0" err="1" smtClean="0"/>
              <a:t>homogenity</a:t>
            </a:r>
            <a:r>
              <a:rPr lang="en-US" sz="2400" dirty="0" smtClean="0"/>
              <a:t>).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homogenitas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boleh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begitupula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2400" dirty="0" smtClean="0"/>
              <a:t>Tingkat </a:t>
            </a:r>
            <a:r>
              <a:rPr lang="en-US" sz="2400" dirty="0" err="1" smtClean="0"/>
              <a:t>Presisi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(</a:t>
            </a:r>
            <a:r>
              <a:rPr lang="en-US" sz="2400" i="1" dirty="0" smtClean="0"/>
              <a:t>level of precisions</a:t>
            </a:r>
            <a:r>
              <a:rPr lang="en-US" sz="2400" dirty="0" smtClean="0"/>
              <a:t>).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,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defRPr/>
            </a:pP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Hair et al (1998)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Rasio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multivariat</a:t>
            </a:r>
            <a:r>
              <a:rPr lang="en-US" sz="2400" dirty="0" smtClean="0"/>
              <a:t> </a:t>
            </a:r>
            <a:r>
              <a:rPr lang="en-US" sz="2400" dirty="0" err="1" smtClean="0"/>
              <a:t>dianjurkan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15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20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per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478</TotalTime>
  <Words>997</Words>
  <Application>Microsoft Office PowerPoint</Application>
  <PresentationFormat>On-screen Show (4:3)</PresentationFormat>
  <Paragraphs>112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SAMPLING</vt:lpstr>
      <vt:lpstr>Slide 4</vt:lpstr>
      <vt:lpstr>SYARAT SAMPEL YANG BAIK</vt:lpstr>
      <vt:lpstr>Slide 6</vt:lpstr>
      <vt:lpstr>UKURAN SAMPEL</vt:lpstr>
      <vt:lpstr>Slide 8</vt:lpstr>
      <vt:lpstr> Hair et al (1998) </vt:lpstr>
      <vt:lpstr>  ROSCOE  (1975)  </vt:lpstr>
      <vt:lpstr>TIPE DESAIN SAMPLING</vt:lpstr>
      <vt:lpstr>Slide 12</vt:lpstr>
      <vt:lpstr>Slide 13</vt:lpstr>
      <vt:lpstr>Slide 14</vt:lpstr>
      <vt:lpstr>Slide 15</vt:lpstr>
      <vt:lpstr>CLUSTER SAMPLING  (Area Sampling)</vt:lpstr>
      <vt:lpstr>SISTEMATIC SAMPLING</vt:lpstr>
      <vt:lpstr>Slide 18</vt:lpstr>
      <vt:lpstr>Slide 19</vt:lpstr>
      <vt:lpstr>TEKNIK NON PROBABILITY SAMPLING</vt:lpstr>
      <vt:lpstr>TEKNIK ACCIDENTAL</vt:lpstr>
      <vt:lpstr>PURPOSIVE SAMPLING</vt:lpstr>
      <vt:lpstr>QUOTA SAMPLING</vt:lpstr>
      <vt:lpstr>SNOWBALL SAMPLING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39</cp:revision>
  <dcterms:created xsi:type="dcterms:W3CDTF">2012-05-01T02:53:31Z</dcterms:created>
  <dcterms:modified xsi:type="dcterms:W3CDTF">2012-05-04T08:06:06Z</dcterms:modified>
</cp:coreProperties>
</file>