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73" r:id="rId4"/>
    <p:sldId id="274" r:id="rId5"/>
    <p:sldId id="258" r:id="rId6"/>
    <p:sldId id="260" r:id="rId7"/>
    <p:sldId id="261" r:id="rId8"/>
    <p:sldId id="262" r:id="rId9"/>
    <p:sldId id="263" r:id="rId10"/>
    <p:sldId id="264" r:id="rId11"/>
    <p:sldId id="265" r:id="rId12"/>
    <p:sldId id="266" r:id="rId13"/>
    <p:sldId id="267" r:id="rId14"/>
    <p:sldId id="277" r:id="rId15"/>
    <p:sldId id="268" r:id="rId16"/>
    <p:sldId id="275" r:id="rId17"/>
    <p:sldId id="269" r:id="rId18"/>
    <p:sldId id="270" r:id="rId19"/>
    <p:sldId id="271" r:id="rId20"/>
    <p:sldId id="272" r:id="rId21"/>
    <p:sldId id="276" r:id="rId22"/>
    <p:sldId id="278" r:id="rId2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422C16"/>
    <a:srgbClr val="0C788E"/>
    <a:srgbClr val="025198"/>
    <a:srgbClr val="000099"/>
    <a:srgbClr val="1C1C1C"/>
    <a:srgbClr val="660066"/>
    <a:srgbClr val="000058"/>
    <a:srgbClr val="0085B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75" autoAdjust="0"/>
    <p:restoredTop sz="94652" autoAdjust="0"/>
  </p:normalViewPr>
  <p:slideViewPr>
    <p:cSldViewPr>
      <p:cViewPr varScale="1">
        <p:scale>
          <a:sx n="69" d="100"/>
          <a:sy n="69" d="100"/>
        </p:scale>
        <p:origin x="-65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4985D2-BB69-4EB4-8D45-F4119AB54B7B}" type="doc">
      <dgm:prSet loTypeId="urn:microsoft.com/office/officeart/2005/8/layout/chevron1" loCatId="process" qsTypeId="urn:microsoft.com/office/officeart/2005/8/quickstyle/3d3" qsCatId="3D" csTypeId="urn:microsoft.com/office/officeart/2005/8/colors/accent6_5" csCatId="accent6" phldr="1"/>
      <dgm:spPr/>
    </dgm:pt>
    <dgm:pt modelId="{504751E3-1CAF-4029-8739-D8C7679EC9FE}">
      <dgm:prSet phldrT="[Text]"/>
      <dgm:spPr/>
      <dgm:t>
        <a:bodyPr/>
        <a:lstStyle/>
        <a:p>
          <a:r>
            <a:rPr lang="id-ID" dirty="0" smtClean="0"/>
            <a:t>Parameter Populasi</a:t>
          </a:r>
          <a:endParaRPr lang="id-ID" dirty="0"/>
        </a:p>
      </dgm:t>
    </dgm:pt>
    <dgm:pt modelId="{E24A7F49-0F29-4D70-AA4E-2D55D4D3CBA2}" type="parTrans" cxnId="{0CC25D21-6EEE-4115-A5A0-2C41B6AE806A}">
      <dgm:prSet/>
      <dgm:spPr/>
      <dgm:t>
        <a:bodyPr/>
        <a:lstStyle/>
        <a:p>
          <a:endParaRPr lang="id-ID"/>
        </a:p>
      </dgm:t>
    </dgm:pt>
    <dgm:pt modelId="{1FFF0C3E-852D-4860-BC1A-0FB9E8915CF9}" type="sibTrans" cxnId="{0CC25D21-6EEE-4115-A5A0-2C41B6AE806A}">
      <dgm:prSet/>
      <dgm:spPr/>
      <dgm:t>
        <a:bodyPr/>
        <a:lstStyle/>
        <a:p>
          <a:endParaRPr lang="id-ID"/>
        </a:p>
      </dgm:t>
    </dgm:pt>
    <dgm:pt modelId="{BD2430D2-F3CD-4EC6-9594-8D788FB63736}">
      <dgm:prSet phldrT="[Text]"/>
      <dgm:spPr/>
      <dgm:t>
        <a:bodyPr/>
        <a:lstStyle/>
        <a:p>
          <a:r>
            <a:rPr lang="id-ID" dirty="0" smtClean="0"/>
            <a:t>Ditaksir</a:t>
          </a:r>
          <a:endParaRPr lang="id-ID" dirty="0"/>
        </a:p>
      </dgm:t>
    </dgm:pt>
    <dgm:pt modelId="{BCB2B85C-A835-44E9-9711-6384C41437D3}" type="parTrans" cxnId="{76913345-A3BC-4D36-9184-D9DE42155C06}">
      <dgm:prSet/>
      <dgm:spPr/>
      <dgm:t>
        <a:bodyPr/>
        <a:lstStyle/>
        <a:p>
          <a:endParaRPr lang="id-ID"/>
        </a:p>
      </dgm:t>
    </dgm:pt>
    <dgm:pt modelId="{4BC10DD8-503F-4524-A233-2FF9914B509F}" type="sibTrans" cxnId="{76913345-A3BC-4D36-9184-D9DE42155C06}">
      <dgm:prSet/>
      <dgm:spPr/>
      <dgm:t>
        <a:bodyPr/>
        <a:lstStyle/>
        <a:p>
          <a:endParaRPr lang="id-ID"/>
        </a:p>
      </dgm:t>
    </dgm:pt>
    <dgm:pt modelId="{199A09D2-3D8B-4CDA-A5C4-E36F40510DC6}">
      <dgm:prSet phldrT="[Text]"/>
      <dgm:spPr/>
      <dgm:t>
        <a:bodyPr/>
        <a:lstStyle/>
        <a:p>
          <a:r>
            <a:rPr lang="id-ID" dirty="0" smtClean="0"/>
            <a:t>Titik Sampel</a:t>
          </a:r>
          <a:endParaRPr lang="id-ID" dirty="0"/>
        </a:p>
      </dgm:t>
    </dgm:pt>
    <dgm:pt modelId="{C5B008E6-EC91-40C8-97E3-58751D4232F2}" type="parTrans" cxnId="{74CA0488-3E0C-4252-A459-067D3296A7E3}">
      <dgm:prSet/>
      <dgm:spPr/>
      <dgm:t>
        <a:bodyPr/>
        <a:lstStyle/>
        <a:p>
          <a:endParaRPr lang="id-ID"/>
        </a:p>
      </dgm:t>
    </dgm:pt>
    <dgm:pt modelId="{793B1C3D-AE58-4244-AE0F-C6A89E51C13A}" type="sibTrans" cxnId="{74CA0488-3E0C-4252-A459-067D3296A7E3}">
      <dgm:prSet/>
      <dgm:spPr/>
      <dgm:t>
        <a:bodyPr/>
        <a:lstStyle/>
        <a:p>
          <a:endParaRPr lang="id-ID"/>
        </a:p>
      </dgm:t>
    </dgm:pt>
    <dgm:pt modelId="{0DD91325-2648-48D6-ACC0-3E36A2EC032D}" type="pres">
      <dgm:prSet presAssocID="{FD4985D2-BB69-4EB4-8D45-F4119AB54B7B}" presName="Name0" presStyleCnt="0">
        <dgm:presLayoutVars>
          <dgm:dir/>
          <dgm:animLvl val="lvl"/>
          <dgm:resizeHandles val="exact"/>
        </dgm:presLayoutVars>
      </dgm:prSet>
      <dgm:spPr/>
    </dgm:pt>
    <dgm:pt modelId="{4BB18B27-B6FA-41F0-894E-4317DF602A92}" type="pres">
      <dgm:prSet presAssocID="{504751E3-1CAF-4029-8739-D8C7679EC9FE}" presName="parTxOnly" presStyleLbl="node1" presStyleIdx="0" presStyleCnt="3" custLinFactNeighborY="-2172">
        <dgm:presLayoutVars>
          <dgm:chMax val="0"/>
          <dgm:chPref val="0"/>
          <dgm:bulletEnabled val="1"/>
        </dgm:presLayoutVars>
      </dgm:prSet>
      <dgm:spPr/>
      <dgm:t>
        <a:bodyPr/>
        <a:lstStyle/>
        <a:p>
          <a:endParaRPr lang="id-ID"/>
        </a:p>
      </dgm:t>
    </dgm:pt>
    <dgm:pt modelId="{272DE57A-D9F4-47E4-917B-EAB6C01BCC8E}" type="pres">
      <dgm:prSet presAssocID="{1FFF0C3E-852D-4860-BC1A-0FB9E8915CF9}" presName="parTxOnlySpace" presStyleCnt="0"/>
      <dgm:spPr/>
    </dgm:pt>
    <dgm:pt modelId="{1E39CA04-BA88-4D11-9BBB-8E79F178CB72}" type="pres">
      <dgm:prSet presAssocID="{BD2430D2-F3CD-4EC6-9594-8D788FB63736}" presName="parTxOnly" presStyleLbl="node1" presStyleIdx="1" presStyleCnt="3" custLinFactNeighborX="-7284" custLinFactNeighborY="-2172">
        <dgm:presLayoutVars>
          <dgm:chMax val="0"/>
          <dgm:chPref val="0"/>
          <dgm:bulletEnabled val="1"/>
        </dgm:presLayoutVars>
      </dgm:prSet>
      <dgm:spPr/>
      <dgm:t>
        <a:bodyPr/>
        <a:lstStyle/>
        <a:p>
          <a:endParaRPr lang="id-ID"/>
        </a:p>
      </dgm:t>
    </dgm:pt>
    <dgm:pt modelId="{936FB8B7-1A0E-4F0B-8429-FDF310DB3F09}" type="pres">
      <dgm:prSet presAssocID="{4BC10DD8-503F-4524-A233-2FF9914B509F}" presName="parTxOnlySpace" presStyleCnt="0"/>
      <dgm:spPr/>
    </dgm:pt>
    <dgm:pt modelId="{453ED013-D512-4070-A285-5F129C340F30}" type="pres">
      <dgm:prSet presAssocID="{199A09D2-3D8B-4CDA-A5C4-E36F40510DC6}" presName="parTxOnly" presStyleLbl="node1" presStyleIdx="2" presStyleCnt="3">
        <dgm:presLayoutVars>
          <dgm:chMax val="0"/>
          <dgm:chPref val="0"/>
          <dgm:bulletEnabled val="1"/>
        </dgm:presLayoutVars>
      </dgm:prSet>
      <dgm:spPr/>
      <dgm:t>
        <a:bodyPr/>
        <a:lstStyle/>
        <a:p>
          <a:endParaRPr lang="id-ID"/>
        </a:p>
      </dgm:t>
    </dgm:pt>
  </dgm:ptLst>
  <dgm:cxnLst>
    <dgm:cxn modelId="{0CC25D21-6EEE-4115-A5A0-2C41B6AE806A}" srcId="{FD4985D2-BB69-4EB4-8D45-F4119AB54B7B}" destId="{504751E3-1CAF-4029-8739-D8C7679EC9FE}" srcOrd="0" destOrd="0" parTransId="{E24A7F49-0F29-4D70-AA4E-2D55D4D3CBA2}" sibTransId="{1FFF0C3E-852D-4860-BC1A-0FB9E8915CF9}"/>
    <dgm:cxn modelId="{74CA0488-3E0C-4252-A459-067D3296A7E3}" srcId="{FD4985D2-BB69-4EB4-8D45-F4119AB54B7B}" destId="{199A09D2-3D8B-4CDA-A5C4-E36F40510DC6}" srcOrd="2" destOrd="0" parTransId="{C5B008E6-EC91-40C8-97E3-58751D4232F2}" sibTransId="{793B1C3D-AE58-4244-AE0F-C6A89E51C13A}"/>
    <dgm:cxn modelId="{4755F057-2494-4F91-A624-9763D9CD4C86}" type="presOf" srcId="{504751E3-1CAF-4029-8739-D8C7679EC9FE}" destId="{4BB18B27-B6FA-41F0-894E-4317DF602A92}" srcOrd="0" destOrd="0" presId="urn:microsoft.com/office/officeart/2005/8/layout/chevron1"/>
    <dgm:cxn modelId="{439E5B7B-3C9F-4405-AFD7-370E18CCAB8F}" type="presOf" srcId="{FD4985D2-BB69-4EB4-8D45-F4119AB54B7B}" destId="{0DD91325-2648-48D6-ACC0-3E36A2EC032D}" srcOrd="0" destOrd="0" presId="urn:microsoft.com/office/officeart/2005/8/layout/chevron1"/>
    <dgm:cxn modelId="{EF766DFA-50A2-4649-B50E-E42821E6F1A4}" type="presOf" srcId="{BD2430D2-F3CD-4EC6-9594-8D788FB63736}" destId="{1E39CA04-BA88-4D11-9BBB-8E79F178CB72}" srcOrd="0" destOrd="0" presId="urn:microsoft.com/office/officeart/2005/8/layout/chevron1"/>
    <dgm:cxn modelId="{76913345-A3BC-4D36-9184-D9DE42155C06}" srcId="{FD4985D2-BB69-4EB4-8D45-F4119AB54B7B}" destId="{BD2430D2-F3CD-4EC6-9594-8D788FB63736}" srcOrd="1" destOrd="0" parTransId="{BCB2B85C-A835-44E9-9711-6384C41437D3}" sibTransId="{4BC10DD8-503F-4524-A233-2FF9914B509F}"/>
    <dgm:cxn modelId="{6A54BD44-0DED-4020-B8C8-35DCBAB4074D}" type="presOf" srcId="{199A09D2-3D8B-4CDA-A5C4-E36F40510DC6}" destId="{453ED013-D512-4070-A285-5F129C340F30}" srcOrd="0" destOrd="0" presId="urn:microsoft.com/office/officeart/2005/8/layout/chevron1"/>
    <dgm:cxn modelId="{DF8911BD-2D1C-491C-9760-2BAA5328209D}" type="presParOf" srcId="{0DD91325-2648-48D6-ACC0-3E36A2EC032D}" destId="{4BB18B27-B6FA-41F0-894E-4317DF602A92}" srcOrd="0" destOrd="0" presId="urn:microsoft.com/office/officeart/2005/8/layout/chevron1"/>
    <dgm:cxn modelId="{B4A63EF9-96C7-48D4-A639-61D3FF1F17F2}" type="presParOf" srcId="{0DD91325-2648-48D6-ACC0-3E36A2EC032D}" destId="{272DE57A-D9F4-47E4-917B-EAB6C01BCC8E}" srcOrd="1" destOrd="0" presId="urn:microsoft.com/office/officeart/2005/8/layout/chevron1"/>
    <dgm:cxn modelId="{424E04EC-A4F4-41DF-B78A-7F0A7BEAD256}" type="presParOf" srcId="{0DD91325-2648-48D6-ACC0-3E36A2EC032D}" destId="{1E39CA04-BA88-4D11-9BBB-8E79F178CB72}" srcOrd="2" destOrd="0" presId="urn:microsoft.com/office/officeart/2005/8/layout/chevron1"/>
    <dgm:cxn modelId="{18DA1833-B30C-49F6-9AF0-8274C1D5E518}" type="presParOf" srcId="{0DD91325-2648-48D6-ACC0-3E36A2EC032D}" destId="{936FB8B7-1A0E-4F0B-8429-FDF310DB3F09}" srcOrd="3" destOrd="0" presId="urn:microsoft.com/office/officeart/2005/8/layout/chevron1"/>
    <dgm:cxn modelId="{F162F8AD-5C0D-4E4B-A82E-FCF4B08B5C36}" type="presParOf" srcId="{0DD91325-2648-48D6-ACC0-3E36A2EC032D}" destId="{453ED013-D512-4070-A285-5F129C340F30}" srcOrd="4"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B18B27-B6FA-41F0-894E-4317DF602A92}">
      <dsp:nvSpPr>
        <dsp:cNvPr id="0" name=""/>
        <dsp:cNvSpPr/>
      </dsp:nvSpPr>
      <dsp:spPr>
        <a:xfrm>
          <a:off x="1785" y="338010"/>
          <a:ext cx="2175867" cy="870346"/>
        </a:xfrm>
        <a:prstGeom prst="chevron">
          <a:avLst/>
        </a:prstGeom>
        <a:solidFill>
          <a:schemeClr val="accent6">
            <a:alpha val="9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id-ID" sz="2000" kern="1200" dirty="0" smtClean="0"/>
            <a:t>Parameter Populasi</a:t>
          </a:r>
          <a:endParaRPr lang="id-ID" sz="2000" kern="1200" dirty="0"/>
        </a:p>
      </dsp:txBody>
      <dsp:txXfrm>
        <a:off x="1785" y="338010"/>
        <a:ext cx="2175867" cy="870346"/>
      </dsp:txXfrm>
    </dsp:sp>
    <dsp:sp modelId="{1E39CA04-BA88-4D11-9BBB-8E79F178CB72}">
      <dsp:nvSpPr>
        <dsp:cNvPr id="0" name=""/>
        <dsp:cNvSpPr/>
      </dsp:nvSpPr>
      <dsp:spPr>
        <a:xfrm>
          <a:off x="1944217" y="338010"/>
          <a:ext cx="2175867" cy="870346"/>
        </a:xfrm>
        <a:prstGeom prst="chevron">
          <a:avLst/>
        </a:prstGeom>
        <a:solidFill>
          <a:schemeClr val="accent6">
            <a:alpha val="90000"/>
            <a:hueOff val="0"/>
            <a:satOff val="0"/>
            <a:lumOff val="0"/>
            <a:alphaOff val="-2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id-ID" sz="2000" kern="1200" dirty="0" smtClean="0"/>
            <a:t>Ditaksir</a:t>
          </a:r>
          <a:endParaRPr lang="id-ID" sz="2000" kern="1200" dirty="0"/>
        </a:p>
      </dsp:txBody>
      <dsp:txXfrm>
        <a:off x="1944217" y="338010"/>
        <a:ext cx="2175867" cy="870346"/>
      </dsp:txXfrm>
    </dsp:sp>
    <dsp:sp modelId="{453ED013-D512-4070-A285-5F129C340F30}">
      <dsp:nvSpPr>
        <dsp:cNvPr id="0" name=""/>
        <dsp:cNvSpPr/>
      </dsp:nvSpPr>
      <dsp:spPr>
        <a:xfrm>
          <a:off x="3918346" y="356914"/>
          <a:ext cx="2175867" cy="870346"/>
        </a:xfrm>
        <a:prstGeom prst="chevron">
          <a:avLst/>
        </a:prstGeom>
        <a:solidFill>
          <a:schemeClr val="accent6">
            <a:alpha val="90000"/>
            <a:hueOff val="0"/>
            <a:satOff val="0"/>
            <a:lumOff val="0"/>
            <a:alpha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id-ID" sz="2000" kern="1200" dirty="0" smtClean="0"/>
            <a:t>Titik Sampel</a:t>
          </a:r>
          <a:endParaRPr lang="id-ID" sz="2000" kern="1200" dirty="0"/>
        </a:p>
      </dsp:txBody>
      <dsp:txXfrm>
        <a:off x="3918346" y="356914"/>
        <a:ext cx="2175867" cy="8703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7.wmf"/><Relationship Id="rId4"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5" Type="http://schemas.openxmlformats.org/officeDocument/2006/relationships/image" Target="../media/image21.wmf"/><Relationship Id="rId4"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0BC3D-4584-43EC-8927-F9AB019843AD}" type="datetimeFigureOut">
              <a:rPr lang="id-ID" smtClean="0"/>
              <a:pPr/>
              <a:t>20/05/2013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2D4D87-DF68-4DB2-81F9-F7CE4D609100}"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22</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832D4D87-DF68-4DB2-81F9-F7CE4D609100}" type="slidenum">
              <a:rPr lang="id-ID" smtClean="0"/>
              <a:pPr/>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B81F9D8D-6759-4F9E-B6B7-2720C0D3EBC9}" type="slidenum">
              <a:rPr lang="id-ID" smtClean="0"/>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DC8A8781-209E-4282-B38D-1552B695BB91}"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C6EC979-627A-4847-A646-3E9614BEFE0A}"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C7041A9-DF4E-4A4D-A8AB-7458F24D3A2C}"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75D8C6E-3CFA-4F71-AD26-DC2B94BA2CE1}"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282C8DF-605B-41C6-8AEC-583CAAEB2AD4}"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0E57AAF3-F6D5-42F9-A902-A3B9F5EC9F59}"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BEC47FDA-14EB-4BEF-9D4B-7F9E6760E71D}"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C44609EA-CE27-47B5-BA77-0CCBD772BB30}"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E9E06F96-8B86-4DDB-894F-4FB75D6E786A}"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F63F2F72-1151-4C42-925F-3584F8666D09}"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99E0E873-89BA-4DFA-AC54-3D6FC65DB887}"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C7F96F6-510B-4410-8478-9CB2E4BC2E52}"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10.xml"/><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 Id="rId9"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2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5.xml"/><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3.bin"/><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17.xml"/><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6.bin"/><Relationship Id="rId5" Type="http://schemas.openxmlformats.org/officeDocument/2006/relationships/oleObject" Target="../embeddings/oleObject35.bin"/><Relationship Id="rId10" Type="http://schemas.openxmlformats.org/officeDocument/2006/relationships/oleObject" Target="../embeddings/oleObject40.bin"/><Relationship Id="rId4" Type="http://schemas.openxmlformats.org/officeDocument/2006/relationships/oleObject" Target="../embeddings/oleObject34.bin"/><Relationship Id="rId9" Type="http://schemas.openxmlformats.org/officeDocument/2006/relationships/oleObject" Target="../embeddings/oleObject3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43.bin"/><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44.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notesSlide" Target="../notesSlides/notesSlide21.xml"/><Relationship Id="rId7"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9.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8" name="Rectangle 110"/>
          <p:cNvSpPr>
            <a:spLocks noGrp="1" noChangeArrowheads="1"/>
          </p:cNvSpPr>
          <p:nvPr>
            <p:ph type="ctrTitle"/>
          </p:nvPr>
        </p:nvSpPr>
        <p:spPr>
          <a:xfrm>
            <a:off x="395288" y="4868863"/>
            <a:ext cx="5328840" cy="544512"/>
          </a:xfrm>
          <a:noFill/>
          <a:ln/>
        </p:spPr>
        <p:txBody>
          <a:bodyPr/>
          <a:lstStyle/>
          <a:p>
            <a:pPr algn="l"/>
            <a:r>
              <a:rPr lang="id-ID" sz="3600" b="1" dirty="0" smtClean="0">
                <a:solidFill>
                  <a:srgbClr val="0085B4"/>
                </a:solidFill>
              </a:rPr>
              <a:t>Penaksiran Parameter</a:t>
            </a:r>
            <a:endParaRPr lang="es-ES" sz="3600" b="1" dirty="0">
              <a:solidFill>
                <a:srgbClr val="0085B4"/>
              </a:solidFill>
            </a:endParaRPr>
          </a:p>
        </p:txBody>
      </p:sp>
      <p:sp>
        <p:nvSpPr>
          <p:cNvPr id="2170" name="Rectangle 122"/>
          <p:cNvSpPr>
            <a:spLocks noChangeArrowheads="1"/>
          </p:cNvSpPr>
          <p:nvPr/>
        </p:nvSpPr>
        <p:spPr bwMode="auto">
          <a:xfrm>
            <a:off x="395288" y="5516563"/>
            <a:ext cx="5544864" cy="503237"/>
          </a:xfrm>
          <a:prstGeom prst="rect">
            <a:avLst/>
          </a:prstGeom>
          <a:noFill/>
          <a:ln w="9525">
            <a:noFill/>
            <a:miter lim="800000"/>
            <a:headEnd/>
            <a:tailEnd/>
          </a:ln>
          <a:effectLst/>
        </p:spPr>
        <p:txBody>
          <a:bodyPr anchor="ctr"/>
          <a:lstStyle/>
          <a:p>
            <a:r>
              <a:rPr lang="id-ID" b="1" dirty="0" smtClean="0">
                <a:solidFill>
                  <a:srgbClr val="0085B4"/>
                </a:solidFill>
              </a:rPr>
              <a:t>Rata-rata, Proporsi, Simpangan Baku</a:t>
            </a:r>
            <a:endParaRPr lang="es-ES" b="1" dirty="0">
              <a:solidFill>
                <a:srgbClr val="0085B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5"/>
            <a:ext cx="8229600" cy="3024336"/>
          </a:xfrm>
        </p:spPr>
        <p:txBody>
          <a:bodyPr/>
          <a:lstStyle/>
          <a:p>
            <a:pPr>
              <a:buNone/>
            </a:pPr>
            <a:r>
              <a:rPr lang="en-US" sz="2400" dirty="0" smtClean="0"/>
              <a:t>	</a:t>
            </a:r>
            <a:endParaRPr lang="id-ID" sz="2400" dirty="0" smtClean="0"/>
          </a:p>
          <a:p>
            <a:pPr>
              <a:buNone/>
            </a:pPr>
            <a:endParaRPr lang="id-ID" sz="2400" dirty="0" smtClean="0"/>
          </a:p>
          <a:p>
            <a:pPr>
              <a:buNone/>
            </a:pPr>
            <a:r>
              <a:rPr lang="en-US" sz="2400" dirty="0" err="1" smtClean="0"/>
              <a:t>Dengan</a:t>
            </a:r>
            <a:r>
              <a:rPr lang="en-US" sz="2400" dirty="0" smtClean="0"/>
              <a:t> </a:t>
            </a:r>
          </a:p>
          <a:p>
            <a:pPr>
              <a:lnSpc>
                <a:spcPct val="150000"/>
              </a:lnSpc>
            </a:pPr>
            <a:r>
              <a:rPr lang="en-US" sz="2400" dirty="0" smtClean="0"/>
              <a:t>                  </a:t>
            </a:r>
            <a:r>
              <a:rPr lang="en-US" sz="2400" dirty="0" err="1" smtClean="0"/>
              <a:t>Merupakan</a:t>
            </a:r>
            <a:r>
              <a:rPr lang="en-US" sz="2400" dirty="0" smtClean="0"/>
              <a:t> </a:t>
            </a:r>
            <a:r>
              <a:rPr lang="en-US" sz="2400" dirty="0" err="1" smtClean="0"/>
              <a:t>batas</a:t>
            </a:r>
            <a:r>
              <a:rPr lang="en-US" sz="2400" dirty="0" smtClean="0"/>
              <a:t> </a:t>
            </a:r>
            <a:r>
              <a:rPr lang="en-US" sz="2400" dirty="0" err="1" smtClean="0"/>
              <a:t>bawah</a:t>
            </a:r>
            <a:r>
              <a:rPr lang="en-US" sz="2400" dirty="0" smtClean="0"/>
              <a:t> </a:t>
            </a:r>
            <a:r>
              <a:rPr lang="en-US" sz="2400" dirty="0" err="1" smtClean="0"/>
              <a:t>taksiran</a:t>
            </a:r>
            <a:endParaRPr lang="en-US" sz="2400" dirty="0" smtClean="0"/>
          </a:p>
          <a:p>
            <a:r>
              <a:rPr lang="en-US" sz="2400" dirty="0" smtClean="0"/>
              <a:t>                  </a:t>
            </a:r>
            <a:r>
              <a:rPr lang="en-US" sz="2400" dirty="0" err="1" smtClean="0"/>
              <a:t>Merupakan</a:t>
            </a:r>
            <a:r>
              <a:rPr lang="en-US" sz="2400" dirty="0" smtClean="0"/>
              <a:t> </a:t>
            </a:r>
            <a:r>
              <a:rPr lang="en-US" sz="2400" dirty="0" err="1" smtClean="0"/>
              <a:t>batas</a:t>
            </a:r>
            <a:r>
              <a:rPr lang="en-US" sz="2400" dirty="0" smtClean="0"/>
              <a:t> </a:t>
            </a:r>
            <a:r>
              <a:rPr lang="en-US" sz="2400" dirty="0" err="1" smtClean="0"/>
              <a:t>atas</a:t>
            </a:r>
            <a:r>
              <a:rPr lang="en-US" sz="2400" dirty="0" smtClean="0"/>
              <a:t> </a:t>
            </a:r>
            <a:r>
              <a:rPr lang="en-US" sz="2400" dirty="0" err="1" smtClean="0"/>
              <a:t>taksiran</a:t>
            </a:r>
            <a:endParaRPr lang="en-US" sz="2400" dirty="0" smtClean="0"/>
          </a:p>
          <a:p>
            <a:pPr>
              <a:lnSpc>
                <a:spcPct val="150000"/>
              </a:lnSpc>
            </a:pPr>
            <a:r>
              <a:rPr lang="en-US" sz="2400" dirty="0" err="1" smtClean="0"/>
              <a:t>Contoh</a:t>
            </a:r>
            <a:r>
              <a:rPr lang="en-US" sz="2400" dirty="0" smtClean="0"/>
              <a:t> </a:t>
            </a:r>
            <a:r>
              <a:rPr lang="en-US" sz="2400" dirty="0" err="1" smtClean="0"/>
              <a:t>soal</a:t>
            </a:r>
            <a:r>
              <a:rPr lang="en-US" sz="2400" dirty="0" smtClean="0"/>
              <a:t>:</a:t>
            </a:r>
            <a:endParaRPr lang="id-ID" sz="2400" dirty="0" smtClean="0"/>
          </a:p>
          <a:p>
            <a:pPr>
              <a:lnSpc>
                <a:spcPct val="150000"/>
              </a:lnSpc>
              <a:buNone/>
            </a:pPr>
            <a:endParaRPr lang="en-US" sz="2400" dirty="0" smtClean="0"/>
          </a:p>
        </p:txBody>
      </p:sp>
      <p:graphicFrame>
        <p:nvGraphicFramePr>
          <p:cNvPr id="3074" name="Object 2"/>
          <p:cNvGraphicFramePr>
            <a:graphicFrameLocks noChangeAspect="1"/>
          </p:cNvGraphicFramePr>
          <p:nvPr/>
        </p:nvGraphicFramePr>
        <p:xfrm>
          <a:off x="1004888" y="2996952"/>
          <a:ext cx="1135062" cy="550862"/>
        </p:xfrm>
        <a:graphic>
          <a:graphicData uri="http://schemas.openxmlformats.org/presentationml/2006/ole">
            <p:oleObj spid="_x0000_s152578" name="Equation" r:id="rId4" imgW="863280" imgH="419040" progId="Equation.DSMT4">
              <p:embed/>
            </p:oleObj>
          </a:graphicData>
        </a:graphic>
      </p:graphicFrame>
      <p:graphicFrame>
        <p:nvGraphicFramePr>
          <p:cNvPr id="5" name="Object 2"/>
          <p:cNvGraphicFramePr>
            <a:graphicFrameLocks noChangeAspect="1"/>
          </p:cNvGraphicFramePr>
          <p:nvPr/>
        </p:nvGraphicFramePr>
        <p:xfrm>
          <a:off x="4818530" y="1556792"/>
          <a:ext cx="1481662" cy="720080"/>
        </p:xfrm>
        <a:graphic>
          <a:graphicData uri="http://schemas.openxmlformats.org/presentationml/2006/ole">
            <p:oleObj spid="_x0000_s152579" name="Equation" r:id="rId5" imgW="863280" imgH="419040" progId="Equation.DSMT4">
              <p:embed/>
            </p:oleObj>
          </a:graphicData>
        </a:graphic>
      </p:graphicFrame>
      <p:sp>
        <p:nvSpPr>
          <p:cNvPr id="8" name="Title 1"/>
          <p:cNvSpPr>
            <a:spLocks noGrp="1"/>
          </p:cNvSpPr>
          <p:nvPr>
            <p:ph type="title"/>
          </p:nvPr>
        </p:nvSpPr>
        <p:spPr>
          <a:xfrm>
            <a:off x="179512" y="443164"/>
            <a:ext cx="8445624" cy="1143000"/>
          </a:xfrm>
        </p:spPr>
        <p:txBody>
          <a:bodyPr>
            <a:noAutofit/>
          </a:bodyPr>
          <a:lstStyle/>
          <a:p>
            <a:r>
              <a:rPr lang="en-US" sz="3600" b="1" dirty="0" smtClean="0"/>
              <a:t>  TAKSIRAN INTERVAL RATA-RATA</a:t>
            </a:r>
            <a:r>
              <a:rPr lang="id-ID" sz="3600" b="1" dirty="0" smtClean="0"/>
              <a:t/>
            </a:r>
            <a:br>
              <a:rPr lang="id-ID" sz="3600" b="1" dirty="0" smtClean="0"/>
            </a:br>
            <a:r>
              <a:rPr lang="id-ID" sz="3600" b="1" dirty="0" smtClean="0"/>
              <a:t>      DENGAN     DIKETAHUI </a:t>
            </a:r>
            <a:endParaRPr lang="en-US" sz="3600" b="1" dirty="0"/>
          </a:p>
        </p:txBody>
      </p:sp>
      <p:graphicFrame>
        <p:nvGraphicFramePr>
          <p:cNvPr id="10" name="Object 9"/>
          <p:cNvGraphicFramePr>
            <a:graphicFrameLocks noChangeAspect="1"/>
          </p:cNvGraphicFramePr>
          <p:nvPr/>
        </p:nvGraphicFramePr>
        <p:xfrm>
          <a:off x="4283968" y="1052736"/>
          <a:ext cx="504056" cy="504056"/>
        </p:xfrm>
        <a:graphic>
          <a:graphicData uri="http://schemas.openxmlformats.org/presentationml/2006/ole">
            <p:oleObj spid="_x0000_s152582" name="Equation" r:id="rId6" imgW="152280" imgH="139680" progId="Equation.DSMT4">
              <p:embed/>
            </p:oleObj>
          </a:graphicData>
        </a:graphic>
      </p:graphicFrame>
      <p:graphicFrame>
        <p:nvGraphicFramePr>
          <p:cNvPr id="152584" name="Object 8"/>
          <p:cNvGraphicFramePr>
            <a:graphicFrameLocks noChangeAspect="1"/>
          </p:cNvGraphicFramePr>
          <p:nvPr/>
        </p:nvGraphicFramePr>
        <p:xfrm>
          <a:off x="3867150" y="1728788"/>
          <a:ext cx="909638" cy="385762"/>
        </p:xfrm>
        <a:graphic>
          <a:graphicData uri="http://schemas.openxmlformats.org/presentationml/2006/ole">
            <p:oleObj spid="_x0000_s152584" name="Equation" r:id="rId7" imgW="380880" imgH="164880" progId="Equation.DSMT4">
              <p:embed/>
            </p:oleObj>
          </a:graphicData>
        </a:graphic>
      </p:graphicFrame>
      <p:graphicFrame>
        <p:nvGraphicFramePr>
          <p:cNvPr id="152586" name="Object 10"/>
          <p:cNvGraphicFramePr>
            <a:graphicFrameLocks noChangeAspect="1"/>
          </p:cNvGraphicFramePr>
          <p:nvPr/>
        </p:nvGraphicFramePr>
        <p:xfrm>
          <a:off x="2267744" y="1556792"/>
          <a:ext cx="1483739" cy="720080"/>
        </p:xfrm>
        <a:graphic>
          <a:graphicData uri="http://schemas.openxmlformats.org/presentationml/2006/ole">
            <p:oleObj spid="_x0000_s152586" name="Equation" r:id="rId8" imgW="863280" imgH="419040" progId="Equation.DSMT4">
              <p:embed/>
            </p:oleObj>
          </a:graphicData>
        </a:graphic>
      </p:graphicFrame>
      <p:graphicFrame>
        <p:nvGraphicFramePr>
          <p:cNvPr id="152588" name="Object 2"/>
          <p:cNvGraphicFramePr>
            <a:graphicFrameLocks noChangeAspect="1"/>
          </p:cNvGraphicFramePr>
          <p:nvPr/>
        </p:nvGraphicFramePr>
        <p:xfrm>
          <a:off x="971600" y="2492896"/>
          <a:ext cx="1133475" cy="550862"/>
        </p:xfrm>
        <a:graphic>
          <a:graphicData uri="http://schemas.openxmlformats.org/presentationml/2006/ole">
            <p:oleObj spid="_x0000_s152588" name="Equation" r:id="rId9" imgW="863280" imgH="419040" progId="Equation.DSMT4">
              <p:embed/>
            </p:oleObj>
          </a:graphicData>
        </a:graphic>
      </p:graphicFrame>
      <p:sp>
        <p:nvSpPr>
          <p:cNvPr id="11" name="Rectangle 10"/>
          <p:cNvSpPr/>
          <p:nvPr/>
        </p:nvSpPr>
        <p:spPr>
          <a:xfrm>
            <a:off x="683568" y="4226312"/>
            <a:ext cx="8208912" cy="1938992"/>
          </a:xfrm>
          <a:prstGeom prst="rect">
            <a:avLst/>
          </a:prstGeom>
        </p:spPr>
        <p:txBody>
          <a:bodyPr wrap="square">
            <a:spAutoFit/>
          </a:bodyPr>
          <a:lstStyle/>
          <a:p>
            <a:pPr>
              <a:buNone/>
            </a:pPr>
            <a:r>
              <a:rPr lang="id-ID" sz="2400" dirty="0" smtClean="0"/>
              <a:t>Sebuah perusahaan memproduksi bohlam yang umurnya mengikuti distribusi normal dengan simpangan baku 40 jam. Bila suatu sampel acak 30 bohlam mencapai rata-rata 780 jam. Tentukan taksiran interval rata-rata umur bohlam dengan kepercayaan 96 %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2584"/>
                                        </p:tgtEl>
                                        <p:attrNameLst>
                                          <p:attrName>style.visibility</p:attrName>
                                        </p:attrNameLst>
                                      </p:cBhvr>
                                      <p:to>
                                        <p:strVal val="visible"/>
                                      </p:to>
                                    </p:set>
                                    <p:animEffect transition="in" filter="blinds(horizontal)">
                                      <p:cBhvr>
                                        <p:cTn id="12" dur="500"/>
                                        <p:tgtEl>
                                          <p:spTgt spid="15258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52586"/>
                                        </p:tgtEl>
                                        <p:attrNameLst>
                                          <p:attrName>style.visibility</p:attrName>
                                        </p:attrNameLst>
                                      </p:cBhvr>
                                      <p:to>
                                        <p:strVal val="visible"/>
                                      </p:to>
                                    </p:set>
                                    <p:animEffect transition="in" filter="blinds(horizontal)">
                                      <p:cBhvr>
                                        <p:cTn id="17" dur="500"/>
                                        <p:tgtEl>
                                          <p:spTgt spid="15258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52588"/>
                                        </p:tgtEl>
                                        <p:attrNameLst>
                                          <p:attrName>style.visibility</p:attrName>
                                        </p:attrNameLst>
                                      </p:cBhvr>
                                      <p:to>
                                        <p:strVal val="visible"/>
                                      </p:to>
                                    </p:set>
                                    <p:animEffect transition="in" filter="blinds(horizontal)">
                                      <p:cBhvr>
                                        <p:cTn id="32" dur="500"/>
                                        <p:tgtEl>
                                          <p:spTgt spid="15258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linds(horizont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074"/>
                                        </p:tgtEl>
                                        <p:attrNameLst>
                                          <p:attrName>style.visibility</p:attrName>
                                        </p:attrNameLst>
                                      </p:cBhvr>
                                      <p:to>
                                        <p:strVal val="visible"/>
                                      </p:to>
                                    </p:set>
                                    <p:animEffect transition="in" filter="blinds(horizontal)">
                                      <p:cBhvr>
                                        <p:cTn id="42" dur="500"/>
                                        <p:tgtEl>
                                          <p:spTgt spid="307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blinds(horizontal)">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7373"/>
            <a:ext cx="8229600" cy="1933675"/>
          </a:xfrm>
        </p:spPr>
        <p:txBody>
          <a:bodyPr>
            <a:normAutofit/>
          </a:bodyPr>
          <a:lstStyle/>
          <a:p>
            <a:pPr marL="596646" indent="-514350">
              <a:buNone/>
            </a:pPr>
            <a:endParaRPr lang="en-US" sz="2400" u="sng" dirty="0" smtClean="0"/>
          </a:p>
          <a:p>
            <a:pPr marL="596646" indent="-514350">
              <a:buNone/>
            </a:pPr>
            <a:r>
              <a:rPr lang="en-US" sz="2400" dirty="0" smtClean="0"/>
              <a:t>      </a:t>
            </a:r>
            <a:r>
              <a:rPr lang="en-US" sz="2400" dirty="0" err="1" smtClean="0"/>
              <a:t>dengan</a:t>
            </a:r>
            <a:r>
              <a:rPr lang="en-US" sz="2400" dirty="0" smtClean="0"/>
              <a:t> </a:t>
            </a:r>
          </a:p>
          <a:p>
            <a:pPr marL="596646" indent="-514350"/>
            <a:endParaRPr lang="id-ID" sz="2400" dirty="0" smtClean="0"/>
          </a:p>
          <a:p>
            <a:pPr marL="596646" indent="-514350">
              <a:buNone/>
            </a:pPr>
            <a:r>
              <a:rPr lang="en-US" sz="2400" dirty="0" err="1" smtClean="0"/>
              <a:t>Contoh</a:t>
            </a:r>
            <a:r>
              <a:rPr lang="en-US" sz="2400" dirty="0" smtClean="0"/>
              <a:t> :</a:t>
            </a:r>
          </a:p>
          <a:p>
            <a:pPr marL="596646" indent="-514350">
              <a:buNone/>
            </a:pPr>
            <a:endParaRPr lang="en-US" sz="2400" dirty="0" smtClean="0"/>
          </a:p>
          <a:p>
            <a:pPr marL="596646" indent="-514350">
              <a:buNone/>
            </a:pPr>
            <a:endParaRPr lang="en-US" sz="2400" u="sng" dirty="0" smtClean="0"/>
          </a:p>
          <a:p>
            <a:pPr marL="596646" indent="-514350">
              <a:buNone/>
            </a:pPr>
            <a:endParaRPr lang="en-US" sz="2400" u="sng" dirty="0" smtClean="0"/>
          </a:p>
          <a:p>
            <a:pPr marL="596646" indent="-514350">
              <a:buNone/>
            </a:pPr>
            <a:endParaRPr lang="en-US" sz="2400" u="sng" dirty="0" smtClean="0"/>
          </a:p>
          <a:p>
            <a:pPr marL="596646" indent="-514350">
              <a:buNone/>
            </a:pPr>
            <a:endParaRPr lang="en-US" sz="2400" u="sng" dirty="0" smtClean="0"/>
          </a:p>
        </p:txBody>
      </p:sp>
      <p:graphicFrame>
        <p:nvGraphicFramePr>
          <p:cNvPr id="4099" name="Object 3"/>
          <p:cNvGraphicFramePr>
            <a:graphicFrameLocks noChangeAspect="1"/>
          </p:cNvGraphicFramePr>
          <p:nvPr/>
        </p:nvGraphicFramePr>
        <p:xfrm>
          <a:off x="2303463" y="1620838"/>
          <a:ext cx="4851400" cy="800100"/>
        </p:xfrm>
        <a:graphic>
          <a:graphicData uri="http://schemas.openxmlformats.org/presentationml/2006/ole">
            <p:oleObj spid="_x0000_s153603" name="Equation" r:id="rId4" imgW="2539800" imgH="419040" progId="Equation.DSMT4">
              <p:embed/>
            </p:oleObj>
          </a:graphicData>
        </a:graphic>
      </p:graphicFrame>
      <p:graphicFrame>
        <p:nvGraphicFramePr>
          <p:cNvPr id="5" name="Object 4"/>
          <p:cNvGraphicFramePr>
            <a:graphicFrameLocks noChangeAspect="1"/>
          </p:cNvGraphicFramePr>
          <p:nvPr/>
        </p:nvGraphicFramePr>
        <p:xfrm>
          <a:off x="2915815" y="2708920"/>
          <a:ext cx="2088233" cy="477310"/>
        </p:xfrm>
        <a:graphic>
          <a:graphicData uri="http://schemas.openxmlformats.org/presentationml/2006/ole">
            <p:oleObj spid="_x0000_s153604" name="Equation" r:id="rId5" imgW="888840" imgH="203040" progId="Equation.3">
              <p:embed/>
            </p:oleObj>
          </a:graphicData>
        </a:graphic>
      </p:graphicFrame>
      <p:sp>
        <p:nvSpPr>
          <p:cNvPr id="7" name="Title 1"/>
          <p:cNvSpPr>
            <a:spLocks noGrp="1"/>
          </p:cNvSpPr>
          <p:nvPr>
            <p:ph type="title"/>
          </p:nvPr>
        </p:nvSpPr>
        <p:spPr>
          <a:xfrm>
            <a:off x="518864" y="260648"/>
            <a:ext cx="8229600" cy="1143000"/>
          </a:xfrm>
        </p:spPr>
        <p:txBody>
          <a:bodyPr>
            <a:noAutofit/>
          </a:bodyPr>
          <a:lstStyle/>
          <a:p>
            <a:r>
              <a:rPr lang="en-US" sz="3600" b="1" dirty="0" smtClean="0"/>
              <a:t>  TAKSIRAN INTERVAL RATA-RATA</a:t>
            </a:r>
            <a:r>
              <a:rPr lang="id-ID" sz="3600" b="1" dirty="0" smtClean="0"/>
              <a:t/>
            </a:r>
            <a:br>
              <a:rPr lang="id-ID" sz="3600" b="1" dirty="0" smtClean="0"/>
            </a:br>
            <a:r>
              <a:rPr lang="id-ID" sz="3600" b="1" dirty="0" smtClean="0"/>
              <a:t>      DENGAN     TIDAK DIKETAHUI </a:t>
            </a:r>
            <a:endParaRPr lang="en-US" sz="3600" b="1" dirty="0"/>
          </a:p>
        </p:txBody>
      </p:sp>
      <p:graphicFrame>
        <p:nvGraphicFramePr>
          <p:cNvPr id="153605" name="Object 5"/>
          <p:cNvGraphicFramePr>
            <a:graphicFrameLocks noChangeAspect="1"/>
          </p:cNvGraphicFramePr>
          <p:nvPr/>
        </p:nvGraphicFramePr>
        <p:xfrm>
          <a:off x="3779912" y="907951"/>
          <a:ext cx="503237" cy="504825"/>
        </p:xfrm>
        <a:graphic>
          <a:graphicData uri="http://schemas.openxmlformats.org/presentationml/2006/ole">
            <p:oleObj spid="_x0000_s153605" name="Equation" r:id="rId6" imgW="152280" imgH="139680" progId="Equation.DSMT4">
              <p:embed/>
            </p:oleObj>
          </a:graphicData>
        </a:graphic>
      </p:graphicFrame>
      <p:sp>
        <p:nvSpPr>
          <p:cNvPr id="11" name="Rectangle 10"/>
          <p:cNvSpPr/>
          <p:nvPr/>
        </p:nvSpPr>
        <p:spPr>
          <a:xfrm>
            <a:off x="467544" y="3717032"/>
            <a:ext cx="8352928" cy="2677656"/>
          </a:xfrm>
          <a:prstGeom prst="rect">
            <a:avLst/>
          </a:prstGeom>
        </p:spPr>
        <p:txBody>
          <a:bodyPr wrap="square">
            <a:spAutoFit/>
          </a:bodyPr>
          <a:lstStyle/>
          <a:p>
            <a:r>
              <a:rPr lang="en-US" sz="2400" dirty="0" err="1" smtClean="0"/>
              <a:t>Sebuah</a:t>
            </a:r>
            <a:r>
              <a:rPr lang="en-US" sz="2400" dirty="0" smtClean="0"/>
              <a:t> </a:t>
            </a:r>
            <a:r>
              <a:rPr lang="en-US" sz="2400" dirty="0" err="1" smtClean="0"/>
              <a:t>perusahaan</a:t>
            </a:r>
            <a:r>
              <a:rPr lang="en-US" sz="2400" dirty="0" smtClean="0"/>
              <a:t> </a:t>
            </a:r>
            <a:r>
              <a:rPr lang="en-US" sz="2400" dirty="0" err="1" smtClean="0"/>
              <a:t>kayu</a:t>
            </a:r>
            <a:r>
              <a:rPr lang="en-US" sz="2400" dirty="0" smtClean="0"/>
              <a:t> </a:t>
            </a:r>
            <a:r>
              <a:rPr lang="en-US" sz="2400" dirty="0" err="1" smtClean="0"/>
              <a:t>ingin</a:t>
            </a:r>
            <a:r>
              <a:rPr lang="id-ID" sz="2400" dirty="0" smtClean="0"/>
              <a:t> </a:t>
            </a:r>
            <a:r>
              <a:rPr lang="en-US" sz="2400" dirty="0" err="1" smtClean="0"/>
              <a:t>mengetahui</a:t>
            </a:r>
            <a:r>
              <a:rPr lang="en-US" sz="2400" dirty="0" smtClean="0"/>
              <a:t> </a:t>
            </a:r>
            <a:r>
              <a:rPr lang="id-ID" sz="2400" dirty="0" smtClean="0"/>
              <a:t>rata-rata</a:t>
            </a:r>
            <a:r>
              <a:rPr lang="en-US" sz="2400" dirty="0" smtClean="0"/>
              <a:t> </a:t>
            </a:r>
            <a:r>
              <a:rPr lang="en-US" sz="2400" dirty="0" err="1" smtClean="0"/>
              <a:t>waktu</a:t>
            </a:r>
            <a:r>
              <a:rPr lang="en-US" sz="2400" dirty="0" smtClean="0"/>
              <a:t> yang </a:t>
            </a:r>
            <a:r>
              <a:rPr lang="en-US" sz="2400" dirty="0" err="1" smtClean="0"/>
              <a:t>dibutuhkan</a:t>
            </a:r>
            <a:r>
              <a:rPr lang="en-US" sz="2400" dirty="0" smtClean="0"/>
              <a:t> </a:t>
            </a:r>
            <a:r>
              <a:rPr lang="en-US" sz="2400" dirty="0" err="1" smtClean="0"/>
              <a:t>hingga</a:t>
            </a:r>
            <a:r>
              <a:rPr lang="en-US" sz="2400" dirty="0" smtClean="0"/>
              <a:t> </a:t>
            </a:r>
            <a:r>
              <a:rPr lang="en-US" sz="2400" dirty="0" err="1" smtClean="0"/>
              <a:t>daerah</a:t>
            </a:r>
            <a:r>
              <a:rPr lang="en-US" sz="2400" dirty="0" smtClean="0"/>
              <a:t> yang </a:t>
            </a:r>
            <a:r>
              <a:rPr lang="en-US" sz="2400" dirty="0" err="1" smtClean="0"/>
              <a:t>dicat</a:t>
            </a:r>
            <a:r>
              <a:rPr lang="en-US" sz="2400" dirty="0" smtClean="0"/>
              <a:t> </a:t>
            </a:r>
            <a:r>
              <a:rPr lang="en-US" sz="2400" dirty="0" err="1" smtClean="0"/>
              <a:t>itu</a:t>
            </a:r>
            <a:r>
              <a:rPr lang="en-US" sz="2400" dirty="0" smtClean="0"/>
              <a:t> </a:t>
            </a:r>
            <a:r>
              <a:rPr lang="en-US" sz="2400" dirty="0" err="1" smtClean="0"/>
              <a:t>kering</a:t>
            </a:r>
            <a:r>
              <a:rPr lang="en-US" sz="2400" dirty="0" smtClean="0"/>
              <a:t>. </a:t>
            </a:r>
            <a:r>
              <a:rPr lang="en-US" sz="2400" dirty="0" err="1" smtClean="0"/>
              <a:t>Untuk</a:t>
            </a:r>
            <a:r>
              <a:rPr lang="en-US" sz="2400" dirty="0" smtClean="0"/>
              <a:t> </a:t>
            </a:r>
            <a:r>
              <a:rPr lang="en-US" sz="2400" dirty="0" err="1" smtClean="0"/>
              <a:t>itu</a:t>
            </a:r>
            <a:r>
              <a:rPr lang="en-US" sz="2400" dirty="0" smtClean="0"/>
              <a:t> </a:t>
            </a:r>
            <a:r>
              <a:rPr lang="en-US" sz="2400" dirty="0" err="1" smtClean="0"/>
              <a:t>diambil</a:t>
            </a:r>
            <a:r>
              <a:rPr lang="en-US" sz="2400" dirty="0" smtClean="0"/>
              <a:t> 15 </a:t>
            </a:r>
            <a:r>
              <a:rPr lang="en-US" sz="2400" dirty="0" err="1" smtClean="0"/>
              <a:t>daerah</a:t>
            </a:r>
            <a:r>
              <a:rPr lang="en-US" sz="2400" dirty="0" smtClean="0"/>
              <a:t> yang </a:t>
            </a:r>
            <a:r>
              <a:rPr lang="en-US" sz="2400" dirty="0" err="1" smtClean="0"/>
              <a:t>berukuran</a:t>
            </a:r>
            <a:r>
              <a:rPr lang="en-US" sz="2400" dirty="0" smtClean="0"/>
              <a:t> </a:t>
            </a:r>
            <a:r>
              <a:rPr lang="en-US" sz="2400" dirty="0" err="1" smtClean="0"/>
              <a:t>sama</a:t>
            </a:r>
            <a:r>
              <a:rPr lang="en-US" sz="2400" dirty="0" smtClean="0"/>
              <a:t>, </a:t>
            </a:r>
            <a:r>
              <a:rPr lang="en-US" sz="2400" dirty="0" err="1" smtClean="0"/>
              <a:t>lalu</a:t>
            </a:r>
            <a:r>
              <a:rPr lang="en-US" sz="2400" dirty="0" smtClean="0"/>
              <a:t> </a:t>
            </a:r>
            <a:r>
              <a:rPr lang="en-US" sz="2400" dirty="0" err="1" smtClean="0"/>
              <a:t>ke</a:t>
            </a:r>
            <a:r>
              <a:rPr lang="en-US" sz="2400" dirty="0" smtClean="0"/>
              <a:t> 15 </a:t>
            </a:r>
            <a:r>
              <a:rPr lang="en-US" sz="2400" dirty="0" err="1" smtClean="0"/>
              <a:t>daerah</a:t>
            </a:r>
            <a:r>
              <a:rPr lang="en-US" sz="2400" dirty="0" smtClean="0"/>
              <a:t> </a:t>
            </a:r>
            <a:r>
              <a:rPr lang="en-US" sz="2400" dirty="0" err="1" smtClean="0"/>
              <a:t>itu</a:t>
            </a:r>
            <a:r>
              <a:rPr lang="en-US" sz="2400" dirty="0" smtClean="0"/>
              <a:t> </a:t>
            </a:r>
            <a:r>
              <a:rPr lang="en-US" sz="2400" dirty="0" err="1" smtClean="0"/>
              <a:t>dicat</a:t>
            </a:r>
            <a:r>
              <a:rPr lang="en-US" sz="2400" dirty="0" smtClean="0"/>
              <a:t>. </a:t>
            </a:r>
            <a:r>
              <a:rPr lang="en-US" sz="2400" dirty="0" err="1" smtClean="0"/>
              <a:t>Ternyata</a:t>
            </a:r>
            <a:r>
              <a:rPr lang="en-US" sz="2400" dirty="0" smtClean="0"/>
              <a:t> </a:t>
            </a:r>
            <a:r>
              <a:rPr lang="id-ID" sz="2400" dirty="0" smtClean="0"/>
              <a:t>rata-ratanya</a:t>
            </a:r>
            <a:r>
              <a:rPr lang="en-US" sz="2400" dirty="0" smtClean="0"/>
              <a:t> </a:t>
            </a:r>
            <a:r>
              <a:rPr lang="en-US" sz="2400" dirty="0" err="1" smtClean="0"/>
              <a:t>mencapai</a:t>
            </a:r>
            <a:r>
              <a:rPr lang="en-US" sz="2400" dirty="0" smtClean="0"/>
              <a:t> 60 </a:t>
            </a:r>
            <a:r>
              <a:rPr lang="en-US" sz="2400" dirty="0" err="1" smtClean="0"/>
              <a:t>menit</a:t>
            </a:r>
            <a:r>
              <a:rPr lang="en-US" sz="2400" dirty="0" smtClean="0"/>
              <a:t> </a:t>
            </a:r>
            <a:r>
              <a:rPr lang="en-US" sz="2400" dirty="0" err="1" smtClean="0"/>
              <a:t>dan</a:t>
            </a:r>
            <a:r>
              <a:rPr lang="en-US" sz="2400" dirty="0" smtClean="0"/>
              <a:t> </a:t>
            </a:r>
            <a:r>
              <a:rPr lang="en-US" sz="2400" dirty="0" err="1" smtClean="0"/>
              <a:t>simpangan</a:t>
            </a:r>
            <a:r>
              <a:rPr lang="en-US" sz="2400" dirty="0" smtClean="0"/>
              <a:t> </a:t>
            </a:r>
            <a:r>
              <a:rPr lang="en-US" sz="2400" dirty="0" err="1" smtClean="0"/>
              <a:t>bakunya</a:t>
            </a:r>
            <a:r>
              <a:rPr lang="en-US" sz="2400" dirty="0" smtClean="0"/>
              <a:t> 4,5 </a:t>
            </a:r>
            <a:r>
              <a:rPr lang="en-US" sz="2400" dirty="0" err="1" smtClean="0"/>
              <a:t>menit</a:t>
            </a:r>
            <a:r>
              <a:rPr lang="en-US" sz="2400" dirty="0" smtClean="0"/>
              <a:t>.</a:t>
            </a:r>
            <a:r>
              <a:rPr lang="id-ID" sz="2400" dirty="0" smtClean="0"/>
              <a:t> Diketahui pula lama daerah yang dicat mengikuti distribusi normal.</a:t>
            </a:r>
            <a:r>
              <a:rPr lang="en-US" sz="2400" dirty="0" smtClean="0"/>
              <a:t> </a:t>
            </a:r>
            <a:r>
              <a:rPr lang="en-US" sz="2400" dirty="0" err="1" smtClean="0"/>
              <a:t>Tentukan</a:t>
            </a:r>
            <a:r>
              <a:rPr lang="en-US" sz="2400" dirty="0" smtClean="0"/>
              <a:t> </a:t>
            </a:r>
            <a:r>
              <a:rPr lang="en-US" sz="2400" dirty="0" err="1" smtClean="0"/>
              <a:t>taksiran</a:t>
            </a:r>
            <a:r>
              <a:rPr lang="en-US" sz="2400" dirty="0" smtClean="0"/>
              <a:t> interval µ </a:t>
            </a:r>
            <a:r>
              <a:rPr lang="en-US" sz="2400" dirty="0" err="1" smtClean="0"/>
              <a:t>dengan</a:t>
            </a:r>
            <a:r>
              <a:rPr lang="en-US" sz="2400" dirty="0" smtClean="0"/>
              <a:t> </a:t>
            </a:r>
            <a:r>
              <a:rPr lang="en-US" sz="2400" dirty="0" err="1" smtClean="0"/>
              <a:t>derajat</a:t>
            </a:r>
            <a:r>
              <a:rPr lang="en-US" sz="2400" dirty="0" smtClean="0"/>
              <a:t> </a:t>
            </a:r>
            <a:r>
              <a:rPr lang="en-US" sz="2400" dirty="0" err="1" smtClean="0"/>
              <a:t>keyakinan</a:t>
            </a:r>
            <a:r>
              <a:rPr lang="en-US" sz="2400" dirty="0" smtClean="0"/>
              <a:t> 95%</a:t>
            </a:r>
            <a:endParaRPr lang="id-ID"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blinds(horizontal)">
                                      <p:cBhvr>
                                        <p:cTn id="7" dur="500"/>
                                        <p:tgtEl>
                                          <p:spTgt spid="409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424936" cy="1143000"/>
          </a:xfrm>
        </p:spPr>
        <p:txBody>
          <a:bodyPr>
            <a:normAutofit fontScale="90000"/>
          </a:bodyPr>
          <a:lstStyle/>
          <a:p>
            <a:r>
              <a:rPr lang="en-US" b="1" dirty="0" smtClean="0"/>
              <a:t>TAKSIRAN INTERVAL PROPORSI</a:t>
            </a:r>
            <a:endParaRPr lang="en-US" b="1" dirty="0"/>
          </a:p>
        </p:txBody>
      </p:sp>
      <p:sp>
        <p:nvSpPr>
          <p:cNvPr id="3" name="Content Placeholder 2"/>
          <p:cNvSpPr>
            <a:spLocks noGrp="1"/>
          </p:cNvSpPr>
          <p:nvPr>
            <p:ph idx="1"/>
          </p:nvPr>
        </p:nvSpPr>
        <p:spPr>
          <a:xfrm>
            <a:off x="457200" y="1484785"/>
            <a:ext cx="8229600" cy="3960440"/>
          </a:xfrm>
        </p:spPr>
        <p:txBody>
          <a:bodyPr>
            <a:normAutofit/>
          </a:bodyPr>
          <a:lstStyle/>
          <a:p>
            <a:pPr algn="just">
              <a:lnSpc>
                <a:spcPct val="150000"/>
              </a:lnSpc>
            </a:pPr>
            <a:r>
              <a:rPr lang="en-US" sz="2400" dirty="0" err="1" smtClean="0"/>
              <a:t>Perhatikan</a:t>
            </a:r>
            <a:r>
              <a:rPr lang="en-US" sz="2400" dirty="0" smtClean="0"/>
              <a:t> </a:t>
            </a:r>
            <a:r>
              <a:rPr lang="en-US" sz="2400" dirty="0" err="1" smtClean="0"/>
              <a:t>suatu</a:t>
            </a:r>
            <a:r>
              <a:rPr lang="en-US" sz="2400" dirty="0" smtClean="0"/>
              <a:t> </a:t>
            </a:r>
            <a:r>
              <a:rPr lang="en-US" sz="2400" dirty="0" err="1" smtClean="0"/>
              <a:t>populasi</a:t>
            </a:r>
            <a:r>
              <a:rPr lang="en-US" sz="2400" dirty="0" smtClean="0"/>
              <a:t> </a:t>
            </a:r>
            <a:r>
              <a:rPr lang="en-US" sz="2400" dirty="0" err="1" smtClean="0"/>
              <a:t>binom</a:t>
            </a:r>
            <a:r>
              <a:rPr lang="en-US" sz="2400" dirty="0" smtClean="0"/>
              <a:t> </a:t>
            </a:r>
            <a:r>
              <a:rPr lang="en-US" sz="2400" dirty="0" err="1" smtClean="0"/>
              <a:t>berukuran</a:t>
            </a:r>
            <a:r>
              <a:rPr lang="en-US" sz="2400" dirty="0" smtClean="0"/>
              <a:t> N </a:t>
            </a:r>
            <a:r>
              <a:rPr lang="en-US" sz="2400" dirty="0" err="1" smtClean="0"/>
              <a:t>dimana</a:t>
            </a:r>
            <a:r>
              <a:rPr lang="en-US" sz="2400" dirty="0" smtClean="0"/>
              <a:t> </a:t>
            </a:r>
            <a:r>
              <a:rPr lang="en-US" sz="2400" dirty="0" err="1" smtClean="0"/>
              <a:t>terdapat</a:t>
            </a:r>
            <a:r>
              <a:rPr lang="en-US" sz="2400" dirty="0" smtClean="0"/>
              <a:t> </a:t>
            </a:r>
            <a:r>
              <a:rPr lang="en-US" sz="2400" dirty="0" err="1" smtClean="0"/>
              <a:t>proporsi</a:t>
            </a:r>
            <a:r>
              <a:rPr lang="en-US" sz="2400" dirty="0" smtClean="0"/>
              <a:t>     </a:t>
            </a:r>
            <a:r>
              <a:rPr lang="en-US" sz="2400" dirty="0" err="1" smtClean="0"/>
              <a:t>untuk</a:t>
            </a:r>
            <a:r>
              <a:rPr lang="en-US" sz="2400" dirty="0" smtClean="0"/>
              <a:t> </a:t>
            </a:r>
            <a:r>
              <a:rPr lang="en-US" sz="2400" dirty="0" err="1" smtClean="0"/>
              <a:t>peristiwa</a:t>
            </a:r>
            <a:r>
              <a:rPr lang="en-US" sz="2400" dirty="0" smtClean="0"/>
              <a:t> A yang </a:t>
            </a:r>
            <a:r>
              <a:rPr lang="en-US" sz="2400" dirty="0" err="1" smtClean="0"/>
              <a:t>ada</a:t>
            </a:r>
            <a:r>
              <a:rPr lang="en-US" sz="2400" dirty="0" smtClean="0"/>
              <a:t> </a:t>
            </a:r>
            <a:r>
              <a:rPr lang="en-US" sz="2400" dirty="0" err="1" smtClean="0"/>
              <a:t>dalam</a:t>
            </a:r>
            <a:r>
              <a:rPr lang="en-US" sz="2400" dirty="0" smtClean="0"/>
              <a:t> </a:t>
            </a:r>
            <a:r>
              <a:rPr lang="en-US" sz="2400" dirty="0" err="1" smtClean="0"/>
              <a:t>populasi</a:t>
            </a:r>
            <a:r>
              <a:rPr lang="en-US" sz="2400" dirty="0" smtClean="0"/>
              <a:t>.  </a:t>
            </a:r>
            <a:r>
              <a:rPr lang="en-US" sz="2400" dirty="0" err="1" smtClean="0"/>
              <a:t>Sebuah</a:t>
            </a:r>
            <a:r>
              <a:rPr lang="en-US" sz="2400" dirty="0" smtClean="0"/>
              <a:t> </a:t>
            </a:r>
            <a:r>
              <a:rPr lang="en-US" sz="2400" dirty="0" err="1" smtClean="0"/>
              <a:t>sampel</a:t>
            </a:r>
            <a:r>
              <a:rPr lang="en-US" sz="2400" dirty="0" smtClean="0"/>
              <a:t> </a:t>
            </a:r>
            <a:r>
              <a:rPr lang="en-US" sz="2400" dirty="0" err="1" smtClean="0"/>
              <a:t>acak</a:t>
            </a:r>
            <a:r>
              <a:rPr lang="en-US" sz="2400" dirty="0" smtClean="0"/>
              <a:t> </a:t>
            </a:r>
            <a:r>
              <a:rPr lang="en-US" sz="2400" dirty="0" err="1" smtClean="0"/>
              <a:t>berukuran</a:t>
            </a:r>
            <a:r>
              <a:rPr lang="en-US" sz="2400" dirty="0" smtClean="0"/>
              <a:t> n </a:t>
            </a:r>
            <a:r>
              <a:rPr lang="en-US" sz="2400" dirty="0" err="1" smtClean="0"/>
              <a:t>diambil</a:t>
            </a:r>
            <a:r>
              <a:rPr lang="en-US" sz="2400" dirty="0" smtClean="0"/>
              <a:t>, </a:t>
            </a:r>
            <a:r>
              <a:rPr lang="en-US" sz="2400" dirty="0" err="1" smtClean="0"/>
              <a:t>misal</a:t>
            </a:r>
            <a:r>
              <a:rPr lang="en-US" sz="2400" dirty="0" smtClean="0"/>
              <a:t> </a:t>
            </a:r>
            <a:r>
              <a:rPr lang="en-US" sz="2400" dirty="0" err="1" smtClean="0"/>
              <a:t>terdapat</a:t>
            </a:r>
            <a:r>
              <a:rPr lang="en-US" sz="2400" dirty="0" smtClean="0"/>
              <a:t> x </a:t>
            </a:r>
            <a:r>
              <a:rPr lang="en-US" sz="2400" dirty="0" err="1" smtClean="0"/>
              <a:t>peristiwa</a:t>
            </a:r>
            <a:r>
              <a:rPr lang="en-US" sz="2400" dirty="0" smtClean="0"/>
              <a:t> A </a:t>
            </a:r>
            <a:r>
              <a:rPr lang="en-US" sz="2400" dirty="0" err="1" smtClean="0"/>
              <a:t>dalam</a:t>
            </a:r>
            <a:r>
              <a:rPr lang="en-US" sz="2400" dirty="0" smtClean="0"/>
              <a:t> </a:t>
            </a:r>
            <a:r>
              <a:rPr lang="en-US" sz="2400" dirty="0" err="1" smtClean="0"/>
              <a:t>sampel</a:t>
            </a:r>
            <a:r>
              <a:rPr lang="en-US" sz="2400" dirty="0" smtClean="0"/>
              <a:t> </a:t>
            </a:r>
            <a:r>
              <a:rPr lang="en-US" sz="2400" dirty="0" err="1" smtClean="0"/>
              <a:t>sehingga</a:t>
            </a:r>
            <a:r>
              <a:rPr lang="en-US" sz="2400" dirty="0" smtClean="0"/>
              <a:t> </a:t>
            </a:r>
            <a:r>
              <a:rPr lang="en-US" sz="2400" dirty="0" err="1" smtClean="0"/>
              <a:t>proporsi</a:t>
            </a:r>
            <a:r>
              <a:rPr lang="en-US" sz="2400" dirty="0" smtClean="0"/>
              <a:t> </a:t>
            </a:r>
            <a:r>
              <a:rPr lang="en-US" sz="2400" dirty="0" err="1" smtClean="0"/>
              <a:t>sampel</a:t>
            </a:r>
            <a:r>
              <a:rPr lang="en-US" sz="2400" dirty="0" smtClean="0"/>
              <a:t> </a:t>
            </a:r>
            <a:r>
              <a:rPr lang="en-US" sz="2400" dirty="0" err="1" smtClean="0"/>
              <a:t>untuk</a:t>
            </a:r>
            <a:r>
              <a:rPr lang="en-US" sz="2400" dirty="0" smtClean="0"/>
              <a:t> </a:t>
            </a:r>
            <a:r>
              <a:rPr lang="en-US" sz="2400" dirty="0" err="1" smtClean="0"/>
              <a:t>peristiwa</a:t>
            </a:r>
            <a:r>
              <a:rPr lang="en-US" sz="2400" dirty="0" smtClean="0"/>
              <a:t> A </a:t>
            </a:r>
            <a:r>
              <a:rPr lang="en-US" sz="2400" dirty="0" err="1" smtClean="0"/>
              <a:t>adalah</a:t>
            </a:r>
            <a:r>
              <a:rPr lang="en-US" sz="2400" dirty="0" smtClean="0"/>
              <a:t>          , </a:t>
            </a:r>
            <a:r>
              <a:rPr lang="en-US" sz="2400" dirty="0" err="1" smtClean="0"/>
              <a:t>denga</a:t>
            </a:r>
            <a:r>
              <a:rPr lang="id-ID" sz="2400" dirty="0" smtClean="0"/>
              <a:t>n</a:t>
            </a:r>
            <a:r>
              <a:rPr lang="en-US" sz="2400" dirty="0" smtClean="0"/>
              <a:t> </a:t>
            </a:r>
            <a:r>
              <a:rPr lang="en-US" sz="2400" dirty="0" err="1" smtClean="0"/>
              <a:t>koefisien</a:t>
            </a:r>
            <a:r>
              <a:rPr lang="en-US" sz="2400" dirty="0" smtClean="0"/>
              <a:t> </a:t>
            </a:r>
            <a:r>
              <a:rPr lang="en-US" sz="2400" dirty="0" err="1" smtClean="0"/>
              <a:t>keyakinan</a:t>
            </a:r>
            <a:r>
              <a:rPr lang="en-US" sz="2400" dirty="0" smtClean="0"/>
              <a:t> </a:t>
            </a:r>
            <a:r>
              <a:rPr lang="en-US" sz="2400" dirty="0" err="1" smtClean="0"/>
              <a:t>sebesar</a:t>
            </a:r>
            <a:r>
              <a:rPr lang="en-US" sz="2400" dirty="0" smtClean="0"/>
              <a:t>    , </a:t>
            </a:r>
            <a:r>
              <a:rPr lang="en-US" sz="2400" dirty="0" err="1" smtClean="0"/>
              <a:t>maka</a:t>
            </a:r>
            <a:r>
              <a:rPr lang="en-US" sz="2400" dirty="0" smtClean="0"/>
              <a:t> </a:t>
            </a:r>
            <a:r>
              <a:rPr lang="en-US" sz="2400" dirty="0" err="1" smtClean="0"/>
              <a:t>taksiran</a:t>
            </a:r>
            <a:r>
              <a:rPr lang="en-US" sz="2400" dirty="0" smtClean="0"/>
              <a:t> interval </a:t>
            </a:r>
            <a:r>
              <a:rPr lang="en-US" sz="2400" dirty="0" err="1" smtClean="0"/>
              <a:t>untuk</a:t>
            </a:r>
            <a:r>
              <a:rPr lang="en-US" sz="2400" dirty="0" smtClean="0"/>
              <a:t> </a:t>
            </a:r>
            <a:r>
              <a:rPr lang="en-US" sz="2400" dirty="0" err="1" smtClean="0"/>
              <a:t>proporsi</a:t>
            </a:r>
            <a:r>
              <a:rPr lang="en-US" sz="2400" dirty="0" smtClean="0"/>
              <a:t> </a:t>
            </a:r>
            <a:r>
              <a:rPr lang="en-US" sz="2400" dirty="0" err="1" smtClean="0"/>
              <a:t>adalah</a:t>
            </a:r>
            <a:r>
              <a:rPr lang="en-US" sz="2400" dirty="0" smtClean="0"/>
              <a:t>:                        </a:t>
            </a:r>
            <a:endParaRPr lang="en-US" sz="2400" dirty="0"/>
          </a:p>
        </p:txBody>
      </p:sp>
      <p:graphicFrame>
        <p:nvGraphicFramePr>
          <p:cNvPr id="4" name="Object 3"/>
          <p:cNvGraphicFramePr>
            <a:graphicFrameLocks noChangeAspect="1"/>
          </p:cNvGraphicFramePr>
          <p:nvPr/>
        </p:nvGraphicFramePr>
        <p:xfrm>
          <a:off x="3419872" y="2276872"/>
          <a:ext cx="298450" cy="298450"/>
        </p:xfrm>
        <a:graphic>
          <a:graphicData uri="http://schemas.openxmlformats.org/presentationml/2006/ole">
            <p:oleObj spid="_x0000_s154626" name="Equation" r:id="rId4" imgW="139680" imgH="139680" progId="Equation.3">
              <p:embed/>
            </p:oleObj>
          </a:graphicData>
        </a:graphic>
      </p:graphicFrame>
      <p:graphicFrame>
        <p:nvGraphicFramePr>
          <p:cNvPr id="5" name="Object 4"/>
          <p:cNvGraphicFramePr>
            <a:graphicFrameLocks noChangeAspect="1"/>
          </p:cNvGraphicFramePr>
          <p:nvPr/>
        </p:nvGraphicFramePr>
        <p:xfrm>
          <a:off x="6660232" y="3573016"/>
          <a:ext cx="799690" cy="774700"/>
        </p:xfrm>
        <a:graphic>
          <a:graphicData uri="http://schemas.openxmlformats.org/presentationml/2006/ole">
            <p:oleObj spid="_x0000_s154627" name="Equation" r:id="rId5" imgW="406080" imgH="393480" progId="Equation.3">
              <p:embed/>
            </p:oleObj>
          </a:graphicData>
        </a:graphic>
      </p:graphicFrame>
      <p:graphicFrame>
        <p:nvGraphicFramePr>
          <p:cNvPr id="21510" name="Object 2"/>
          <p:cNvGraphicFramePr>
            <a:graphicFrameLocks noChangeAspect="1"/>
          </p:cNvGraphicFramePr>
          <p:nvPr/>
        </p:nvGraphicFramePr>
        <p:xfrm>
          <a:off x="5004048" y="4428282"/>
          <a:ext cx="227013" cy="296862"/>
        </p:xfrm>
        <a:graphic>
          <a:graphicData uri="http://schemas.openxmlformats.org/presentationml/2006/ole">
            <p:oleObj spid="_x0000_s154628" name="Equation" r:id="rId6" imgW="126720" imgH="164880" progId="Equation.3">
              <p:embed/>
            </p:oleObj>
          </a:graphicData>
        </a:graphic>
      </p:graphicFrame>
      <p:graphicFrame>
        <p:nvGraphicFramePr>
          <p:cNvPr id="154629" name="Object 5"/>
          <p:cNvGraphicFramePr>
            <a:graphicFrameLocks noChangeAspect="1"/>
          </p:cNvGraphicFramePr>
          <p:nvPr/>
        </p:nvGraphicFramePr>
        <p:xfrm>
          <a:off x="2483768" y="5301208"/>
          <a:ext cx="4469082" cy="936104"/>
        </p:xfrm>
        <a:graphic>
          <a:graphicData uri="http://schemas.openxmlformats.org/presentationml/2006/ole">
            <p:oleObj spid="_x0000_s154629" name="Equation" r:id="rId7" imgW="2120760" imgH="4442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4629"/>
                                        </p:tgtEl>
                                        <p:attrNameLst>
                                          <p:attrName>style.visibility</p:attrName>
                                        </p:attrNameLst>
                                      </p:cBhvr>
                                      <p:to>
                                        <p:strVal val="visible"/>
                                      </p:to>
                                    </p:set>
                                    <p:animEffect transition="in" filter="blinds(horizontal)">
                                      <p:cBhvr>
                                        <p:cTn id="7" dur="500"/>
                                        <p:tgtEl>
                                          <p:spTgt spid="154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57200"/>
            <a:ext cx="8218160" cy="5791200"/>
          </a:xfrm>
        </p:spPr>
        <p:txBody>
          <a:bodyPr>
            <a:normAutofit lnSpcReduction="10000"/>
          </a:bodyPr>
          <a:lstStyle/>
          <a:p>
            <a:pPr algn="just">
              <a:lnSpc>
                <a:spcPct val="150000"/>
              </a:lnSpc>
            </a:pPr>
            <a:r>
              <a:rPr lang="en-US" sz="2400" dirty="0" err="1" smtClean="0"/>
              <a:t>Taksiran</a:t>
            </a:r>
            <a:r>
              <a:rPr lang="en-US" sz="2400" dirty="0" smtClean="0"/>
              <a:t> interval </a:t>
            </a:r>
            <a:r>
              <a:rPr lang="en-US" sz="2400" dirty="0" err="1" smtClean="0"/>
              <a:t>proporsi</a:t>
            </a:r>
            <a:r>
              <a:rPr lang="en-US" sz="2400" dirty="0" smtClean="0"/>
              <a:t> :</a:t>
            </a:r>
          </a:p>
          <a:p>
            <a:pPr algn="just">
              <a:lnSpc>
                <a:spcPct val="150000"/>
              </a:lnSpc>
            </a:pPr>
            <a:endParaRPr lang="en-US" sz="2400" dirty="0" smtClean="0"/>
          </a:p>
          <a:p>
            <a:pPr algn="just">
              <a:lnSpc>
                <a:spcPct val="150000"/>
              </a:lnSpc>
              <a:buNone/>
            </a:pPr>
            <a:r>
              <a:rPr lang="en-US" sz="2400" dirty="0" smtClean="0"/>
              <a:t>	</a:t>
            </a:r>
            <a:r>
              <a:rPr lang="en-US" sz="2400" dirty="0" err="1" smtClean="0"/>
              <a:t>dengan</a:t>
            </a:r>
            <a:r>
              <a:rPr lang="en-US" sz="2400" dirty="0" smtClean="0"/>
              <a:t> q = 1-p</a:t>
            </a:r>
          </a:p>
          <a:p>
            <a:pPr algn="just">
              <a:lnSpc>
                <a:spcPct val="150000"/>
              </a:lnSpc>
            </a:pPr>
            <a:r>
              <a:rPr lang="en-US" sz="2400" dirty="0" err="1" smtClean="0"/>
              <a:t>Contoh</a:t>
            </a:r>
            <a:r>
              <a:rPr lang="en-US" sz="2400" dirty="0" smtClean="0"/>
              <a:t> </a:t>
            </a:r>
            <a:r>
              <a:rPr lang="en-US" sz="2400" dirty="0" err="1" smtClean="0"/>
              <a:t>soal</a:t>
            </a:r>
            <a:r>
              <a:rPr lang="en-US" sz="2400" dirty="0" smtClean="0"/>
              <a:t> :</a:t>
            </a:r>
          </a:p>
          <a:p>
            <a:pPr algn="just">
              <a:lnSpc>
                <a:spcPct val="150000"/>
              </a:lnSpc>
              <a:buNone/>
            </a:pPr>
            <a:r>
              <a:rPr lang="en-US" sz="2400" dirty="0" smtClean="0"/>
              <a:t>	</a:t>
            </a:r>
            <a:r>
              <a:rPr lang="id-ID" sz="2400" dirty="0" err="1" smtClean="0"/>
              <a:t>D</a:t>
            </a:r>
            <a:r>
              <a:rPr lang="en-US" sz="2400" dirty="0" err="1" smtClean="0"/>
              <a:t>ari</a:t>
            </a:r>
            <a:r>
              <a:rPr lang="en-US" sz="2400" dirty="0" smtClean="0"/>
              <a:t> </a:t>
            </a:r>
            <a:r>
              <a:rPr lang="en-US" sz="2400" dirty="0" err="1" smtClean="0"/>
              <a:t>suatu</a:t>
            </a:r>
            <a:r>
              <a:rPr lang="en-US" sz="2400" dirty="0" smtClean="0"/>
              <a:t> </a:t>
            </a:r>
            <a:r>
              <a:rPr lang="en-US" sz="2400" dirty="0" err="1" smtClean="0"/>
              <a:t>sampel</a:t>
            </a:r>
            <a:r>
              <a:rPr lang="en-US" sz="2400" dirty="0" smtClean="0"/>
              <a:t> </a:t>
            </a:r>
            <a:r>
              <a:rPr lang="en-US" sz="2400" dirty="0" err="1" smtClean="0"/>
              <a:t>acak</a:t>
            </a:r>
            <a:r>
              <a:rPr lang="en-US" sz="2400" dirty="0" smtClean="0"/>
              <a:t> 500 </a:t>
            </a:r>
            <a:r>
              <a:rPr lang="en-US" sz="2400" dirty="0" err="1" smtClean="0"/>
              <a:t>orang</a:t>
            </a:r>
            <a:r>
              <a:rPr lang="en-US" sz="2400" dirty="0" smtClean="0"/>
              <a:t> yang </a:t>
            </a:r>
            <a:r>
              <a:rPr lang="en-US" sz="2400" dirty="0" err="1" smtClean="0"/>
              <a:t>makan</a:t>
            </a:r>
            <a:r>
              <a:rPr lang="en-US" sz="2400" dirty="0" smtClean="0"/>
              <a:t> </a:t>
            </a:r>
            <a:r>
              <a:rPr lang="en-US" sz="2400" dirty="0" err="1" smtClean="0"/>
              <a:t>siang</a:t>
            </a:r>
            <a:r>
              <a:rPr lang="en-US" sz="2400" dirty="0" smtClean="0"/>
              <a:t> </a:t>
            </a:r>
            <a:r>
              <a:rPr lang="en-US" sz="2400" dirty="0" err="1" smtClean="0"/>
              <a:t>di</a:t>
            </a:r>
            <a:r>
              <a:rPr lang="en-US" sz="2400" dirty="0" smtClean="0"/>
              <a:t> </a:t>
            </a:r>
            <a:r>
              <a:rPr lang="en-US" sz="2400" dirty="0" err="1" smtClean="0"/>
              <a:t>sebuah</a:t>
            </a:r>
            <a:r>
              <a:rPr lang="en-US" sz="2400" dirty="0" smtClean="0"/>
              <a:t> </a:t>
            </a:r>
            <a:r>
              <a:rPr lang="en-US" sz="2400" dirty="0" err="1" smtClean="0"/>
              <a:t>restoran</a:t>
            </a:r>
            <a:r>
              <a:rPr lang="en-US" sz="2400" dirty="0" smtClean="0"/>
              <a:t> </a:t>
            </a:r>
            <a:r>
              <a:rPr lang="en-US" sz="2400" dirty="0" err="1" smtClean="0"/>
              <a:t>selama</a:t>
            </a:r>
            <a:r>
              <a:rPr lang="en-US" sz="2400" dirty="0" smtClean="0"/>
              <a:t> </a:t>
            </a:r>
            <a:r>
              <a:rPr lang="en-US" sz="2400" dirty="0" err="1" smtClean="0"/>
              <a:t>beberapa</a:t>
            </a:r>
            <a:r>
              <a:rPr lang="en-US" sz="2400" dirty="0" smtClean="0"/>
              <a:t> </a:t>
            </a:r>
            <a:r>
              <a:rPr lang="en-US" sz="2400" dirty="0" err="1" smtClean="0"/>
              <a:t>hari</a:t>
            </a:r>
            <a:r>
              <a:rPr lang="en-US" sz="2400" dirty="0" smtClean="0"/>
              <a:t> </a:t>
            </a:r>
            <a:r>
              <a:rPr lang="en-US" sz="2400" dirty="0" err="1" smtClean="0"/>
              <a:t>jumat</a:t>
            </a:r>
            <a:r>
              <a:rPr lang="en-US" sz="2400" dirty="0" smtClean="0"/>
              <a:t>, </a:t>
            </a:r>
            <a:r>
              <a:rPr lang="en-US" sz="2400" dirty="0" err="1" smtClean="0"/>
              <a:t>diperoleh</a:t>
            </a:r>
            <a:r>
              <a:rPr lang="en-US" sz="2400" dirty="0" smtClean="0"/>
              <a:t> </a:t>
            </a:r>
            <a:r>
              <a:rPr lang="en-US" sz="2400" dirty="0" err="1" smtClean="0"/>
              <a:t>informasi</a:t>
            </a:r>
            <a:r>
              <a:rPr lang="en-US" sz="2400" dirty="0" smtClean="0"/>
              <a:t> 150 </a:t>
            </a:r>
            <a:r>
              <a:rPr lang="en-US" sz="2400" dirty="0" err="1" smtClean="0"/>
              <a:t>orang</a:t>
            </a:r>
            <a:r>
              <a:rPr lang="en-US" sz="2400" dirty="0" smtClean="0"/>
              <a:t> </a:t>
            </a:r>
            <a:r>
              <a:rPr lang="en-US" sz="2400" dirty="0" err="1" smtClean="0"/>
              <a:t>yg</a:t>
            </a:r>
            <a:r>
              <a:rPr lang="en-US" sz="2400" dirty="0" smtClean="0"/>
              <a:t> </a:t>
            </a:r>
            <a:r>
              <a:rPr lang="en-US" sz="2400" dirty="0" err="1" smtClean="0"/>
              <a:t>menyukai</a:t>
            </a:r>
            <a:r>
              <a:rPr lang="en-US" sz="2400" dirty="0" smtClean="0"/>
              <a:t> </a:t>
            </a:r>
            <a:r>
              <a:rPr lang="en-US" sz="2400" dirty="0" err="1" smtClean="0"/>
              <a:t>makanan</a:t>
            </a:r>
            <a:r>
              <a:rPr lang="en-US" sz="2400" dirty="0" smtClean="0"/>
              <a:t> </a:t>
            </a:r>
            <a:r>
              <a:rPr lang="en-US" sz="2400" dirty="0" err="1" smtClean="0"/>
              <a:t>laut</a:t>
            </a:r>
            <a:r>
              <a:rPr lang="en-US" sz="2400" dirty="0" smtClean="0"/>
              <a:t>. </a:t>
            </a:r>
            <a:r>
              <a:rPr lang="en-US" sz="2400" dirty="0" err="1" smtClean="0"/>
              <a:t>Tentukan</a:t>
            </a:r>
            <a:r>
              <a:rPr lang="en-US" sz="2400" dirty="0" smtClean="0"/>
              <a:t>  </a:t>
            </a:r>
            <a:r>
              <a:rPr lang="en-US" sz="2400" dirty="0" err="1" smtClean="0"/>
              <a:t>selang</a:t>
            </a:r>
            <a:r>
              <a:rPr lang="en-US" sz="2400" dirty="0" smtClean="0"/>
              <a:t> </a:t>
            </a:r>
            <a:r>
              <a:rPr lang="en-US" sz="2400" dirty="0" err="1" smtClean="0"/>
              <a:t>kepercayaan</a:t>
            </a:r>
            <a:r>
              <a:rPr lang="en-US" sz="2400" dirty="0" smtClean="0"/>
              <a:t> 95% </a:t>
            </a:r>
            <a:r>
              <a:rPr lang="en-US" sz="2400" dirty="0" err="1" smtClean="0"/>
              <a:t>bagi</a:t>
            </a:r>
            <a:r>
              <a:rPr lang="en-US" sz="2400" dirty="0" smtClean="0"/>
              <a:t> </a:t>
            </a:r>
            <a:r>
              <a:rPr lang="en-US" sz="2400" dirty="0" err="1" smtClean="0"/>
              <a:t>proporsi</a:t>
            </a:r>
            <a:r>
              <a:rPr lang="en-US" sz="2400" dirty="0" smtClean="0"/>
              <a:t> </a:t>
            </a:r>
            <a:r>
              <a:rPr lang="en-US" sz="2400" dirty="0" err="1" smtClean="0"/>
              <a:t>sesungguhnya</a:t>
            </a:r>
            <a:r>
              <a:rPr lang="en-US" sz="2400" dirty="0" smtClean="0"/>
              <a:t> </a:t>
            </a:r>
            <a:r>
              <a:rPr lang="en-US" sz="2400" dirty="0" err="1" smtClean="0"/>
              <a:t>orang</a:t>
            </a:r>
            <a:r>
              <a:rPr lang="en-US" sz="2400" dirty="0" smtClean="0"/>
              <a:t> yang </a:t>
            </a:r>
            <a:r>
              <a:rPr lang="en-US" sz="2400" dirty="0" err="1" smtClean="0"/>
              <a:t>menyukai</a:t>
            </a:r>
            <a:r>
              <a:rPr lang="en-US" sz="2400" dirty="0" smtClean="0"/>
              <a:t> </a:t>
            </a:r>
            <a:r>
              <a:rPr lang="en-US" sz="2400" dirty="0" err="1" smtClean="0"/>
              <a:t>makanan</a:t>
            </a:r>
            <a:r>
              <a:rPr lang="en-US" sz="2400" dirty="0" smtClean="0"/>
              <a:t> </a:t>
            </a:r>
            <a:r>
              <a:rPr lang="en-US" sz="2400" dirty="0" err="1" smtClean="0"/>
              <a:t>laut</a:t>
            </a:r>
            <a:r>
              <a:rPr lang="en-US" sz="2400" dirty="0" smtClean="0"/>
              <a:t> </a:t>
            </a:r>
            <a:r>
              <a:rPr lang="en-US" sz="2400" dirty="0" err="1" smtClean="0"/>
              <a:t>untuk</a:t>
            </a:r>
            <a:r>
              <a:rPr lang="en-US" sz="2400" dirty="0" smtClean="0"/>
              <a:t> </a:t>
            </a:r>
            <a:r>
              <a:rPr lang="en-US" sz="2400" dirty="0" err="1" smtClean="0"/>
              <a:t>makan</a:t>
            </a:r>
            <a:r>
              <a:rPr lang="en-US" sz="2400" dirty="0" smtClean="0"/>
              <a:t> </a:t>
            </a:r>
            <a:r>
              <a:rPr lang="en-US" sz="2400" dirty="0" err="1" smtClean="0"/>
              <a:t>siangnya</a:t>
            </a:r>
            <a:r>
              <a:rPr lang="en-US" sz="2400" dirty="0" smtClean="0"/>
              <a:t> </a:t>
            </a:r>
            <a:r>
              <a:rPr lang="en-US" sz="2400" dirty="0" err="1" smtClean="0"/>
              <a:t>pada</a:t>
            </a:r>
            <a:r>
              <a:rPr lang="en-US" sz="2400" dirty="0" smtClean="0"/>
              <a:t> </a:t>
            </a:r>
            <a:r>
              <a:rPr lang="en-US" sz="2400" dirty="0" err="1" smtClean="0"/>
              <a:t>hari</a:t>
            </a:r>
            <a:r>
              <a:rPr lang="en-US" sz="2400" dirty="0" smtClean="0"/>
              <a:t> </a:t>
            </a:r>
            <a:r>
              <a:rPr lang="en-US" sz="2400" dirty="0" err="1" smtClean="0"/>
              <a:t>jumat</a:t>
            </a:r>
            <a:r>
              <a:rPr lang="en-US" sz="2400" dirty="0" smtClean="0"/>
              <a:t> </a:t>
            </a:r>
            <a:r>
              <a:rPr lang="en-US" sz="2400" dirty="0" err="1" smtClean="0"/>
              <a:t>di</a:t>
            </a:r>
            <a:r>
              <a:rPr lang="en-US" sz="2400" dirty="0" smtClean="0"/>
              <a:t> </a:t>
            </a:r>
            <a:r>
              <a:rPr lang="en-US" sz="2400" dirty="0" err="1" smtClean="0"/>
              <a:t>restoran</a:t>
            </a:r>
            <a:r>
              <a:rPr lang="en-US" sz="2400" dirty="0" smtClean="0"/>
              <a:t> </a:t>
            </a:r>
            <a:r>
              <a:rPr lang="en-US" sz="2400" dirty="0" err="1" smtClean="0"/>
              <a:t>ini</a:t>
            </a:r>
            <a:r>
              <a:rPr lang="en-US" sz="2400" dirty="0" smtClean="0"/>
              <a:t>.</a:t>
            </a:r>
          </a:p>
        </p:txBody>
      </p:sp>
      <p:graphicFrame>
        <p:nvGraphicFramePr>
          <p:cNvPr id="22530" name="Object 2"/>
          <p:cNvGraphicFramePr>
            <a:graphicFrameLocks noChangeAspect="1"/>
          </p:cNvGraphicFramePr>
          <p:nvPr/>
        </p:nvGraphicFramePr>
        <p:xfrm>
          <a:off x="2382838" y="980728"/>
          <a:ext cx="4061370" cy="850705"/>
        </p:xfrm>
        <a:graphic>
          <a:graphicData uri="http://schemas.openxmlformats.org/presentationml/2006/ole">
            <p:oleObj spid="_x0000_s155650" name="Equation" r:id="rId4" imgW="2120760" imgH="4442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530"/>
                                        </p:tgtEl>
                                        <p:attrNameLst>
                                          <p:attrName>style.visibility</p:attrName>
                                        </p:attrNameLst>
                                      </p:cBhvr>
                                      <p:to>
                                        <p:strVal val="visible"/>
                                      </p:to>
                                    </p:set>
                                    <p:animEffect transition="in" filter="blinds(horizontal)">
                                      <p:cBhvr>
                                        <p:cTn id="12" dur="500"/>
                                        <p:tgtEl>
                                          <p:spTgt spid="2253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000" b="1" dirty="0" smtClean="0"/>
              <a:t>TAKSIRAN SIMPANGAN BAKU</a:t>
            </a:r>
            <a:endParaRPr lang="id-ID" sz="4000" b="1" dirty="0"/>
          </a:p>
        </p:txBody>
      </p:sp>
      <p:sp>
        <p:nvSpPr>
          <p:cNvPr id="3" name="Content Placeholder 2"/>
          <p:cNvSpPr>
            <a:spLocks noGrp="1"/>
          </p:cNvSpPr>
          <p:nvPr>
            <p:ph idx="1"/>
          </p:nvPr>
        </p:nvSpPr>
        <p:spPr>
          <a:xfrm>
            <a:off x="395536" y="1268760"/>
            <a:ext cx="8352928" cy="4525963"/>
          </a:xfrm>
        </p:spPr>
        <p:txBody>
          <a:bodyPr/>
          <a:lstStyle/>
          <a:p>
            <a:r>
              <a:rPr lang="id-ID" sz="2800" dirty="0" smtClean="0"/>
              <a:t>Untuk menaksir simpangan baku digunakan taksiran varians       yaitu:</a:t>
            </a:r>
          </a:p>
          <a:p>
            <a:endParaRPr lang="id-ID" sz="2800" dirty="0" smtClean="0"/>
          </a:p>
          <a:p>
            <a:endParaRPr lang="id-ID" sz="2800" dirty="0" smtClean="0"/>
          </a:p>
          <a:p>
            <a:r>
              <a:rPr lang="id-ID" sz="2800" dirty="0" smtClean="0"/>
              <a:t>Taksiran simpangan baku tinggal diakarkan kedua batas atas dan bawahnya</a:t>
            </a:r>
          </a:p>
          <a:p>
            <a:r>
              <a:rPr lang="id-ID" sz="2800" dirty="0" smtClean="0"/>
              <a:t>Sebuah sampel acak berukuran 30 telah diambil dari populasi yang berdistribusi normal dengan simpangan baku . Diketahui varians sampelnya 7,8. Dengan derajat kepercayaan 95% tentukan taksiran  untuk simpangan baku populasinya</a:t>
            </a:r>
          </a:p>
          <a:p>
            <a:endParaRPr lang="id-ID" sz="2800" dirty="0" smtClean="0"/>
          </a:p>
          <a:p>
            <a:pPr>
              <a:buNone/>
            </a:pPr>
            <a:endParaRPr lang="id-ID" sz="2800" dirty="0" smtClean="0"/>
          </a:p>
          <a:p>
            <a:pPr>
              <a:buNone/>
            </a:pPr>
            <a:r>
              <a:rPr lang="id-ID" sz="2800" dirty="0" smtClean="0"/>
              <a:t> </a:t>
            </a:r>
            <a:endParaRPr lang="id-ID" sz="2800" dirty="0"/>
          </a:p>
        </p:txBody>
      </p:sp>
      <p:graphicFrame>
        <p:nvGraphicFramePr>
          <p:cNvPr id="4" name="Object 3"/>
          <p:cNvGraphicFramePr>
            <a:graphicFrameLocks noChangeAspect="1"/>
          </p:cNvGraphicFramePr>
          <p:nvPr/>
        </p:nvGraphicFramePr>
        <p:xfrm>
          <a:off x="3491880" y="1700808"/>
          <a:ext cx="432048" cy="432048"/>
        </p:xfrm>
        <a:graphic>
          <a:graphicData uri="http://schemas.openxmlformats.org/presentationml/2006/ole">
            <p:oleObj spid="_x0000_s209922" name="Equation" r:id="rId4" imgW="203040" imgH="203040" progId="Equation.DSMT4">
              <p:embed/>
            </p:oleObj>
          </a:graphicData>
        </a:graphic>
      </p:graphicFrame>
      <p:graphicFrame>
        <p:nvGraphicFramePr>
          <p:cNvPr id="5" name="Object 4"/>
          <p:cNvGraphicFramePr>
            <a:graphicFrameLocks noChangeAspect="1"/>
          </p:cNvGraphicFramePr>
          <p:nvPr/>
        </p:nvGraphicFramePr>
        <p:xfrm>
          <a:off x="2195736" y="2132856"/>
          <a:ext cx="4680520" cy="1131890"/>
        </p:xfrm>
        <a:graphic>
          <a:graphicData uri="http://schemas.openxmlformats.org/presentationml/2006/ole">
            <p:oleObj spid="_x0000_s209923" name="Equation" r:id="rId5" imgW="1942920" imgH="4698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noAutofit/>
          </a:bodyPr>
          <a:lstStyle/>
          <a:p>
            <a:pPr algn="ctr"/>
            <a:r>
              <a:rPr lang="en-US" sz="4000" b="1" dirty="0" smtClean="0"/>
              <a:t>TAKSIRAN INTERVAL </a:t>
            </a:r>
            <a:br>
              <a:rPr lang="en-US" sz="4000" b="1" dirty="0" smtClean="0"/>
            </a:br>
            <a:r>
              <a:rPr lang="en-US" sz="4000" b="1" dirty="0" smtClean="0"/>
              <a:t>SELISIH RATA-RATA</a:t>
            </a:r>
            <a:r>
              <a:rPr lang="id-ID" sz="4000" b="1" dirty="0" smtClean="0"/>
              <a:t> </a:t>
            </a:r>
            <a:endParaRPr lang="en-US" sz="4000" b="1" dirty="0"/>
          </a:p>
        </p:txBody>
      </p:sp>
      <p:sp>
        <p:nvSpPr>
          <p:cNvPr id="3" name="Content Placeholder 2"/>
          <p:cNvSpPr>
            <a:spLocks noGrp="1"/>
          </p:cNvSpPr>
          <p:nvPr>
            <p:ph idx="1"/>
          </p:nvPr>
        </p:nvSpPr>
        <p:spPr>
          <a:xfrm>
            <a:off x="251520" y="1772816"/>
            <a:ext cx="8435280" cy="4353347"/>
          </a:xfrm>
        </p:spPr>
        <p:txBody>
          <a:bodyPr>
            <a:normAutofit/>
          </a:bodyPr>
          <a:lstStyle/>
          <a:p>
            <a:pPr algn="just">
              <a:lnSpc>
                <a:spcPct val="150000"/>
              </a:lnSpc>
            </a:pPr>
            <a:r>
              <a:rPr lang="en-US" sz="2400" dirty="0" err="1" smtClean="0"/>
              <a:t>Misalkan</a:t>
            </a:r>
            <a:r>
              <a:rPr lang="en-US" sz="2400" dirty="0" smtClean="0"/>
              <a:t> </a:t>
            </a:r>
            <a:r>
              <a:rPr lang="en-US" sz="2400" dirty="0" err="1" smtClean="0"/>
              <a:t>terdapat</a:t>
            </a:r>
            <a:r>
              <a:rPr lang="en-US" sz="2400" dirty="0" smtClean="0"/>
              <a:t> </a:t>
            </a:r>
            <a:r>
              <a:rPr lang="en-US" sz="2400" dirty="0" err="1" smtClean="0"/>
              <a:t>dua</a:t>
            </a:r>
            <a:r>
              <a:rPr lang="en-US" sz="2400" dirty="0" smtClean="0"/>
              <a:t> </a:t>
            </a:r>
            <a:r>
              <a:rPr lang="en-US" sz="2400" dirty="0" err="1" smtClean="0"/>
              <a:t>buah</a:t>
            </a:r>
            <a:r>
              <a:rPr lang="en-US" sz="2400" dirty="0" smtClean="0"/>
              <a:t> </a:t>
            </a:r>
            <a:r>
              <a:rPr lang="en-US" sz="2400" dirty="0" err="1" smtClean="0"/>
              <a:t>populasi</a:t>
            </a:r>
            <a:r>
              <a:rPr lang="en-US" sz="2400" dirty="0" smtClean="0"/>
              <a:t>, </a:t>
            </a:r>
            <a:r>
              <a:rPr lang="en-US" sz="2400" dirty="0" err="1" smtClean="0"/>
              <a:t>kedua-duanya</a:t>
            </a:r>
            <a:r>
              <a:rPr lang="en-US" sz="2400" dirty="0" smtClean="0"/>
              <a:t>  </a:t>
            </a:r>
            <a:r>
              <a:rPr lang="en-US" sz="2400" dirty="0" err="1" smtClean="0"/>
              <a:t>berdistribusi</a:t>
            </a:r>
            <a:r>
              <a:rPr lang="en-US" sz="2400" dirty="0" smtClean="0"/>
              <a:t> normal.  Rata-rata </a:t>
            </a:r>
            <a:r>
              <a:rPr lang="en-US" sz="2400" dirty="0" err="1" smtClean="0"/>
              <a:t>dan</a:t>
            </a:r>
            <a:r>
              <a:rPr lang="en-US" sz="2400" dirty="0" smtClean="0"/>
              <a:t> </a:t>
            </a:r>
            <a:r>
              <a:rPr lang="en-US" sz="2400" dirty="0" err="1" smtClean="0"/>
              <a:t>simpangan</a:t>
            </a:r>
            <a:r>
              <a:rPr lang="en-US" sz="2400" dirty="0" smtClean="0"/>
              <a:t> </a:t>
            </a:r>
            <a:r>
              <a:rPr lang="en-US" sz="2400" dirty="0" err="1" smtClean="0"/>
              <a:t>bakunya</a:t>
            </a:r>
            <a:r>
              <a:rPr lang="en-US" sz="2400" dirty="0" smtClean="0"/>
              <a:t> </a:t>
            </a:r>
            <a:r>
              <a:rPr lang="en-US" sz="2400" dirty="0" err="1" smtClean="0"/>
              <a:t>masing-masing</a:t>
            </a:r>
            <a:r>
              <a:rPr lang="en-US" sz="2400" dirty="0" smtClean="0"/>
              <a:t>     </a:t>
            </a:r>
            <a:r>
              <a:rPr lang="en-US" sz="2400" dirty="0" err="1" smtClean="0"/>
              <a:t>dan</a:t>
            </a:r>
            <a:r>
              <a:rPr lang="en-US" sz="2400" dirty="0" smtClean="0"/>
              <a:t>     </a:t>
            </a:r>
            <a:r>
              <a:rPr lang="en-US" sz="2400" dirty="0" err="1" smtClean="0"/>
              <a:t>untuk</a:t>
            </a:r>
            <a:r>
              <a:rPr lang="en-US" sz="2400" dirty="0" smtClean="0"/>
              <a:t> </a:t>
            </a:r>
            <a:r>
              <a:rPr lang="en-US" sz="2400" dirty="0" err="1" smtClean="0"/>
              <a:t>populasi</a:t>
            </a:r>
            <a:r>
              <a:rPr lang="en-US" sz="2400" dirty="0" smtClean="0"/>
              <a:t> </a:t>
            </a:r>
            <a:r>
              <a:rPr lang="en-US" sz="2400" dirty="0" err="1" smtClean="0"/>
              <a:t>pertama</a:t>
            </a:r>
            <a:r>
              <a:rPr lang="en-US" sz="2400" dirty="0" smtClean="0"/>
              <a:t>,      </a:t>
            </a:r>
            <a:r>
              <a:rPr lang="en-US" sz="2400" dirty="0" err="1" smtClean="0"/>
              <a:t>dan</a:t>
            </a:r>
            <a:r>
              <a:rPr lang="en-US" sz="2400" dirty="0" smtClean="0"/>
              <a:t>           	</a:t>
            </a:r>
            <a:r>
              <a:rPr lang="en-US" sz="2400" dirty="0" err="1" smtClean="0"/>
              <a:t>untuk</a:t>
            </a:r>
            <a:r>
              <a:rPr lang="en-US" sz="2400" dirty="0" smtClean="0"/>
              <a:t> </a:t>
            </a:r>
            <a:r>
              <a:rPr lang="en-US" sz="2400" dirty="0" err="1" smtClean="0"/>
              <a:t>populasi</a:t>
            </a:r>
            <a:r>
              <a:rPr lang="en-US" sz="2400" dirty="0" smtClean="0"/>
              <a:t> </a:t>
            </a:r>
            <a:r>
              <a:rPr lang="en-US" sz="2400" dirty="0" err="1" smtClean="0"/>
              <a:t>kedua</a:t>
            </a:r>
            <a:r>
              <a:rPr lang="en-US" sz="2400" dirty="0" smtClean="0"/>
              <a:t>.  Dari </a:t>
            </a:r>
            <a:r>
              <a:rPr lang="en-US" sz="2400" dirty="0" err="1" smtClean="0"/>
              <a:t>masing-masing</a:t>
            </a:r>
            <a:r>
              <a:rPr lang="en-US" sz="2400" dirty="0" smtClean="0"/>
              <a:t> </a:t>
            </a:r>
            <a:r>
              <a:rPr lang="en-US" sz="2400" dirty="0" err="1" smtClean="0"/>
              <a:t>populasi</a:t>
            </a:r>
            <a:r>
              <a:rPr lang="en-US" sz="2400" dirty="0" smtClean="0"/>
              <a:t> </a:t>
            </a:r>
            <a:r>
              <a:rPr lang="en-US" sz="2400" dirty="0" err="1" smtClean="0"/>
              <a:t>diambil</a:t>
            </a:r>
            <a:r>
              <a:rPr lang="en-US" sz="2400" dirty="0" smtClean="0"/>
              <a:t> </a:t>
            </a:r>
            <a:r>
              <a:rPr lang="en-US" sz="2400" dirty="0" err="1" smtClean="0"/>
              <a:t>sampel</a:t>
            </a:r>
            <a:r>
              <a:rPr lang="en-US" sz="2400" dirty="0" smtClean="0"/>
              <a:t> </a:t>
            </a:r>
            <a:r>
              <a:rPr lang="en-US" sz="2400" dirty="0" err="1" smtClean="0"/>
              <a:t>acak</a:t>
            </a:r>
            <a:r>
              <a:rPr lang="en-US" sz="2400" dirty="0" smtClean="0"/>
              <a:t> </a:t>
            </a:r>
            <a:r>
              <a:rPr lang="en-US" sz="2400" dirty="0" err="1" smtClean="0"/>
              <a:t>secara</a:t>
            </a:r>
            <a:r>
              <a:rPr lang="en-US" sz="2400" dirty="0" smtClean="0"/>
              <a:t> </a:t>
            </a:r>
            <a:r>
              <a:rPr lang="en-US" sz="2400" dirty="0" err="1" smtClean="0"/>
              <a:t>independen</a:t>
            </a:r>
            <a:r>
              <a:rPr lang="en-US" sz="2400" dirty="0" smtClean="0"/>
              <a:t>.  </a:t>
            </a:r>
            <a:r>
              <a:rPr lang="en-US" sz="2400" dirty="0" err="1" smtClean="0"/>
              <a:t>Maka</a:t>
            </a:r>
            <a:r>
              <a:rPr lang="en-US" sz="2400" dirty="0" smtClean="0"/>
              <a:t> </a:t>
            </a:r>
            <a:r>
              <a:rPr lang="en-US" sz="2400" dirty="0" err="1" smtClean="0"/>
              <a:t>taksiran</a:t>
            </a:r>
            <a:r>
              <a:rPr lang="en-US" sz="2400" dirty="0" smtClean="0"/>
              <a:t> interval </a:t>
            </a:r>
            <a:r>
              <a:rPr lang="en-US" sz="2400" dirty="0" err="1" smtClean="0"/>
              <a:t>untuk</a:t>
            </a:r>
            <a:r>
              <a:rPr lang="en-US" sz="2400" dirty="0" smtClean="0"/>
              <a:t> </a:t>
            </a:r>
            <a:r>
              <a:rPr lang="en-US" sz="2400" dirty="0" err="1" smtClean="0"/>
              <a:t>selisih</a:t>
            </a:r>
            <a:r>
              <a:rPr lang="en-US" sz="2400" dirty="0" smtClean="0"/>
              <a:t> rata-rata</a:t>
            </a:r>
            <a:r>
              <a:rPr lang="id-ID" sz="2400" dirty="0" smtClean="0"/>
              <a:t>           dibagi menjadi beberapa kasus</a:t>
            </a:r>
            <a:endParaRPr lang="en-US" sz="2400" dirty="0"/>
          </a:p>
        </p:txBody>
      </p:sp>
      <p:graphicFrame>
        <p:nvGraphicFramePr>
          <p:cNvPr id="4" name="Object 3"/>
          <p:cNvGraphicFramePr>
            <a:graphicFrameLocks noChangeAspect="1"/>
          </p:cNvGraphicFramePr>
          <p:nvPr/>
        </p:nvGraphicFramePr>
        <p:xfrm>
          <a:off x="2915816" y="3058886"/>
          <a:ext cx="304800" cy="370114"/>
        </p:xfrm>
        <a:graphic>
          <a:graphicData uri="http://schemas.openxmlformats.org/presentationml/2006/ole">
            <p:oleObj spid="_x0000_s156674" name="Equation" r:id="rId4" imgW="177480" imgH="215640" progId="Equation.3">
              <p:embed/>
            </p:oleObj>
          </a:graphicData>
        </a:graphic>
      </p:graphicFrame>
      <p:graphicFrame>
        <p:nvGraphicFramePr>
          <p:cNvPr id="5" name="Object 4"/>
          <p:cNvGraphicFramePr>
            <a:graphicFrameLocks noChangeAspect="1"/>
          </p:cNvGraphicFramePr>
          <p:nvPr/>
        </p:nvGraphicFramePr>
        <p:xfrm>
          <a:off x="3851920" y="3058886"/>
          <a:ext cx="304800" cy="370114"/>
        </p:xfrm>
        <a:graphic>
          <a:graphicData uri="http://schemas.openxmlformats.org/presentationml/2006/ole">
            <p:oleObj spid="_x0000_s156675" name="Equation" r:id="rId5" imgW="177480" imgH="215640" progId="Equation.3">
              <p:embed/>
            </p:oleObj>
          </a:graphicData>
        </a:graphic>
      </p:graphicFrame>
      <p:graphicFrame>
        <p:nvGraphicFramePr>
          <p:cNvPr id="6" name="Object 5"/>
          <p:cNvGraphicFramePr>
            <a:graphicFrameLocks noChangeAspect="1"/>
          </p:cNvGraphicFramePr>
          <p:nvPr/>
        </p:nvGraphicFramePr>
        <p:xfrm>
          <a:off x="7668344" y="3059113"/>
          <a:ext cx="327025" cy="369887"/>
        </p:xfrm>
        <a:graphic>
          <a:graphicData uri="http://schemas.openxmlformats.org/presentationml/2006/ole">
            <p:oleObj spid="_x0000_s156676" name="Equation" r:id="rId6" imgW="190440" imgH="215640" progId="Equation.3">
              <p:embed/>
            </p:oleObj>
          </a:graphicData>
        </a:graphic>
      </p:graphicFrame>
      <p:graphicFrame>
        <p:nvGraphicFramePr>
          <p:cNvPr id="7" name="Object 6"/>
          <p:cNvGraphicFramePr>
            <a:graphicFrameLocks noChangeAspect="1"/>
          </p:cNvGraphicFramePr>
          <p:nvPr/>
        </p:nvGraphicFramePr>
        <p:xfrm>
          <a:off x="827584" y="3563169"/>
          <a:ext cx="327025" cy="369887"/>
        </p:xfrm>
        <a:graphic>
          <a:graphicData uri="http://schemas.openxmlformats.org/presentationml/2006/ole">
            <p:oleObj spid="_x0000_s156677" name="Equation" r:id="rId7" imgW="190440" imgH="215640" progId="Equation.3">
              <p:embed/>
            </p:oleObj>
          </a:graphicData>
        </a:graphic>
      </p:graphicFrame>
      <p:graphicFrame>
        <p:nvGraphicFramePr>
          <p:cNvPr id="8" name="Object 7"/>
          <p:cNvGraphicFramePr>
            <a:graphicFrameLocks noChangeAspect="1"/>
          </p:cNvGraphicFramePr>
          <p:nvPr/>
        </p:nvGraphicFramePr>
        <p:xfrm>
          <a:off x="5364088" y="4653136"/>
          <a:ext cx="864096" cy="432048"/>
        </p:xfrm>
        <a:graphic>
          <a:graphicData uri="http://schemas.openxmlformats.org/presentationml/2006/ole">
            <p:oleObj spid="_x0000_s156678" name="Equation" r:id="rId8" imgW="457200" imgH="22860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000" b="1" dirty="0" smtClean="0"/>
              <a:t>Kasus Menaksir Selisih Rata-rata</a:t>
            </a:r>
            <a:endParaRPr lang="id-ID" sz="4000" b="1" dirty="0"/>
          </a:p>
        </p:txBody>
      </p:sp>
      <p:sp>
        <p:nvSpPr>
          <p:cNvPr id="3" name="Content Placeholder 2"/>
          <p:cNvSpPr>
            <a:spLocks noGrp="1"/>
          </p:cNvSpPr>
          <p:nvPr>
            <p:ph idx="1"/>
          </p:nvPr>
        </p:nvSpPr>
        <p:spPr/>
        <p:txBody>
          <a:bodyPr/>
          <a:lstStyle/>
          <a:p>
            <a:pPr marL="514350" indent="-514350">
              <a:buFont typeface="+mj-lt"/>
              <a:buAutoNum type="arabicPeriod"/>
            </a:pPr>
            <a:r>
              <a:rPr lang="id-ID" dirty="0" smtClean="0"/>
              <a:t>                  dan nilainya diketahui</a:t>
            </a:r>
          </a:p>
          <a:p>
            <a:pPr marL="514350" indent="-514350">
              <a:buFont typeface="+mj-lt"/>
              <a:buAutoNum type="arabicPeriod"/>
            </a:pPr>
            <a:r>
              <a:rPr lang="id-ID" dirty="0" smtClean="0"/>
              <a:t>                  dan nilainya tidak diketahui</a:t>
            </a:r>
          </a:p>
          <a:p>
            <a:pPr marL="514350" indent="-514350">
              <a:buFont typeface="+mj-lt"/>
              <a:buAutoNum type="arabicPeriod"/>
            </a:pPr>
            <a:r>
              <a:rPr lang="id-ID" dirty="0" smtClean="0"/>
              <a:t>                  dan nilainya diketahui</a:t>
            </a:r>
          </a:p>
          <a:p>
            <a:pPr marL="514350" indent="-514350">
              <a:buFont typeface="+mj-lt"/>
              <a:buAutoNum type="arabicPeriod"/>
            </a:pPr>
            <a:endParaRPr lang="id-ID" dirty="0"/>
          </a:p>
        </p:txBody>
      </p:sp>
      <p:graphicFrame>
        <p:nvGraphicFramePr>
          <p:cNvPr id="4" name="Object 3"/>
          <p:cNvGraphicFramePr>
            <a:graphicFrameLocks noChangeAspect="1"/>
          </p:cNvGraphicFramePr>
          <p:nvPr/>
        </p:nvGraphicFramePr>
        <p:xfrm>
          <a:off x="1331640" y="1628800"/>
          <a:ext cx="1680187" cy="504056"/>
        </p:xfrm>
        <a:graphic>
          <a:graphicData uri="http://schemas.openxmlformats.org/presentationml/2006/ole">
            <p:oleObj spid="_x0000_s199682" name="Equation" r:id="rId4" imgW="761760" imgH="228600" progId="Equation.DSMT4">
              <p:embed/>
            </p:oleObj>
          </a:graphicData>
        </a:graphic>
      </p:graphicFrame>
      <p:graphicFrame>
        <p:nvGraphicFramePr>
          <p:cNvPr id="199684" name="Object 4"/>
          <p:cNvGraphicFramePr>
            <a:graphicFrameLocks noChangeAspect="1"/>
          </p:cNvGraphicFramePr>
          <p:nvPr/>
        </p:nvGraphicFramePr>
        <p:xfrm>
          <a:off x="1403648" y="2276103"/>
          <a:ext cx="1679575" cy="504825"/>
        </p:xfrm>
        <a:graphic>
          <a:graphicData uri="http://schemas.openxmlformats.org/presentationml/2006/ole">
            <p:oleObj spid="_x0000_s199684" name="Equation" r:id="rId5" imgW="761760" imgH="228600" progId="Equation.DSMT4">
              <p:embed/>
            </p:oleObj>
          </a:graphicData>
        </a:graphic>
      </p:graphicFrame>
      <p:graphicFrame>
        <p:nvGraphicFramePr>
          <p:cNvPr id="199686" name="Object 6"/>
          <p:cNvGraphicFramePr>
            <a:graphicFrameLocks noChangeAspect="1"/>
          </p:cNvGraphicFramePr>
          <p:nvPr/>
        </p:nvGraphicFramePr>
        <p:xfrm>
          <a:off x="1331640" y="2852936"/>
          <a:ext cx="1063625" cy="504825"/>
        </p:xfrm>
        <a:graphic>
          <a:graphicData uri="http://schemas.openxmlformats.org/presentationml/2006/ole">
            <p:oleObj spid="_x0000_s199686" name="Equation" r:id="rId6" imgW="4824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9684"/>
                                        </p:tgtEl>
                                        <p:attrNameLst>
                                          <p:attrName>style.visibility</p:attrName>
                                        </p:attrNameLst>
                                      </p:cBhvr>
                                      <p:to>
                                        <p:strVal val="visible"/>
                                      </p:to>
                                    </p:set>
                                    <p:animEffect transition="in" filter="blinds(horizontal)">
                                      <p:cBhvr>
                                        <p:cTn id="22" dur="500"/>
                                        <p:tgtEl>
                                          <p:spTgt spid="19968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linds(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99686"/>
                                        </p:tgtEl>
                                        <p:attrNameLst>
                                          <p:attrName>style.visibility</p:attrName>
                                        </p:attrNameLst>
                                      </p:cBhvr>
                                      <p:to>
                                        <p:strVal val="visible"/>
                                      </p:to>
                                    </p:set>
                                    <p:animEffect transition="in" filter="blinds(horizontal)">
                                      <p:cBhvr>
                                        <p:cTn id="32" dur="500"/>
                                        <p:tgtEl>
                                          <p:spTgt spid="1996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7200" y="485800"/>
            <a:ext cx="8229600" cy="1143000"/>
          </a:xfrm>
        </p:spPr>
        <p:txBody>
          <a:bodyPr/>
          <a:lstStyle/>
          <a:p>
            <a:r>
              <a:rPr lang="id-ID" sz="4000" b="1" dirty="0" smtClean="0"/>
              <a:t>TAKSIRAN SELISIH RATA-RATA DAN                  .            </a:t>
            </a:r>
            <a:endParaRPr lang="id-ID" sz="4000" b="1" dirty="0"/>
          </a:p>
        </p:txBody>
      </p:sp>
      <p:sp>
        <p:nvSpPr>
          <p:cNvPr id="3" name="Content Placeholder 2"/>
          <p:cNvSpPr>
            <a:spLocks noGrp="1"/>
          </p:cNvSpPr>
          <p:nvPr>
            <p:ph idx="1"/>
          </p:nvPr>
        </p:nvSpPr>
        <p:spPr>
          <a:xfrm>
            <a:off x="179512" y="1844824"/>
            <a:ext cx="8712968" cy="4608512"/>
          </a:xfrm>
        </p:spPr>
        <p:txBody>
          <a:bodyPr>
            <a:noAutofit/>
          </a:bodyPr>
          <a:lstStyle/>
          <a:p>
            <a:pPr marL="539496" indent="-457200" algn="just">
              <a:lnSpc>
                <a:spcPct val="150000"/>
              </a:lnSpc>
              <a:buFont typeface="+mj-lt"/>
              <a:buAutoNum type="arabicPeriod"/>
            </a:pPr>
            <a:r>
              <a:rPr lang="en-US" sz="2400" dirty="0" err="1" smtClean="0"/>
              <a:t>Jika</a:t>
            </a:r>
            <a:r>
              <a:rPr lang="en-US" sz="2400" dirty="0" smtClean="0"/>
              <a:t> </a:t>
            </a:r>
            <a:r>
              <a:rPr lang="en-US" sz="2400" dirty="0" err="1" smtClean="0"/>
              <a:t>kedua</a:t>
            </a:r>
            <a:r>
              <a:rPr lang="en-US" sz="2400" dirty="0" smtClean="0"/>
              <a:t> </a:t>
            </a:r>
            <a:r>
              <a:rPr lang="en-US" sz="2400" dirty="0" err="1" smtClean="0"/>
              <a:t>populasi</a:t>
            </a:r>
            <a:r>
              <a:rPr lang="en-US" sz="2400" dirty="0" smtClean="0"/>
              <a:t> </a:t>
            </a:r>
            <a:r>
              <a:rPr lang="en-US" sz="2400" dirty="0" err="1" smtClean="0"/>
              <a:t>mempunyai</a:t>
            </a:r>
            <a:r>
              <a:rPr lang="en-US" sz="2400" dirty="0" smtClean="0"/>
              <a:t>                 </a:t>
            </a:r>
            <a:r>
              <a:rPr lang="en-US" sz="2400" dirty="0" err="1" smtClean="0"/>
              <a:t>dan</a:t>
            </a:r>
            <a:r>
              <a:rPr lang="en-US" sz="2400" dirty="0" smtClean="0"/>
              <a:t> </a:t>
            </a:r>
            <a:r>
              <a:rPr lang="id-ID" sz="2400" dirty="0" smtClean="0"/>
              <a:t>nilainya </a:t>
            </a:r>
            <a:r>
              <a:rPr lang="en-US" sz="2400" dirty="0" smtClean="0"/>
              <a:t> </a:t>
            </a:r>
            <a:r>
              <a:rPr lang="en-US" sz="2400" dirty="0" err="1" smtClean="0"/>
              <a:t>diketahui</a:t>
            </a:r>
            <a:r>
              <a:rPr lang="en-US" sz="2400" dirty="0" smtClean="0"/>
              <a:t>   </a:t>
            </a:r>
            <a:endParaRPr lang="id-ID" sz="2400" dirty="0" smtClean="0"/>
          </a:p>
          <a:p>
            <a:pPr marL="539496" indent="-457200" algn="just">
              <a:lnSpc>
                <a:spcPct val="150000"/>
              </a:lnSpc>
              <a:buFont typeface="+mj-lt"/>
              <a:buAutoNum type="arabicPeriod"/>
            </a:pPr>
            <a:endParaRPr lang="id-ID" sz="2400" dirty="0" smtClean="0"/>
          </a:p>
          <a:p>
            <a:pPr marL="539496" indent="-457200" algn="just">
              <a:lnSpc>
                <a:spcPct val="150000"/>
              </a:lnSpc>
              <a:buFont typeface="+mj-lt"/>
              <a:buAutoNum type="arabicPeriod"/>
            </a:pPr>
            <a:r>
              <a:rPr lang="id-ID" sz="2400" dirty="0" smtClean="0"/>
              <a:t>Jika kedua populasi mempunyai                      dan nilainya tidak diketahui </a:t>
            </a:r>
            <a:endParaRPr lang="en-US" sz="2400" dirty="0" smtClean="0"/>
          </a:p>
          <a:p>
            <a:pPr algn="just">
              <a:lnSpc>
                <a:spcPct val="200000"/>
              </a:lnSpc>
              <a:buNone/>
            </a:pPr>
            <a:endParaRPr lang="en-US" sz="2400" dirty="0" smtClean="0"/>
          </a:p>
          <a:p>
            <a:pPr algn="just">
              <a:lnSpc>
                <a:spcPct val="200000"/>
              </a:lnSpc>
            </a:pPr>
            <a:r>
              <a:rPr lang="en-US" sz="2400" dirty="0" err="1" smtClean="0"/>
              <a:t>Dengan</a:t>
            </a:r>
            <a:endParaRPr lang="en-US" sz="2400" dirty="0" smtClean="0"/>
          </a:p>
        </p:txBody>
      </p:sp>
      <p:graphicFrame>
        <p:nvGraphicFramePr>
          <p:cNvPr id="10" name="Object 9"/>
          <p:cNvGraphicFramePr>
            <a:graphicFrameLocks noChangeAspect="1"/>
          </p:cNvGraphicFramePr>
          <p:nvPr/>
        </p:nvGraphicFramePr>
        <p:xfrm>
          <a:off x="3995936" y="1052736"/>
          <a:ext cx="2285582" cy="648072"/>
        </p:xfrm>
        <a:graphic>
          <a:graphicData uri="http://schemas.openxmlformats.org/presentationml/2006/ole">
            <p:oleObj spid="_x0000_s157704" name="Equation" r:id="rId4" imgW="761760" imgH="215640" progId="Equation.3">
              <p:embed/>
            </p:oleObj>
          </a:graphicData>
        </a:graphic>
      </p:graphicFrame>
      <p:graphicFrame>
        <p:nvGraphicFramePr>
          <p:cNvPr id="24585" name="Object 9"/>
          <p:cNvGraphicFramePr>
            <a:graphicFrameLocks noChangeAspect="1"/>
          </p:cNvGraphicFramePr>
          <p:nvPr/>
        </p:nvGraphicFramePr>
        <p:xfrm>
          <a:off x="3838326" y="4221088"/>
          <a:ext cx="4910138" cy="1828800"/>
        </p:xfrm>
        <a:graphic>
          <a:graphicData uri="http://schemas.openxmlformats.org/presentationml/2006/ole">
            <p:oleObj spid="_x0000_s157705" name="Equation" r:id="rId5" imgW="2590560" imgH="965160" progId="Equation.DSMT4">
              <p:embed/>
            </p:oleObj>
          </a:graphicData>
        </a:graphic>
      </p:graphicFrame>
      <p:graphicFrame>
        <p:nvGraphicFramePr>
          <p:cNvPr id="11" name="Object 10"/>
          <p:cNvGraphicFramePr>
            <a:graphicFrameLocks noChangeAspect="1"/>
          </p:cNvGraphicFramePr>
          <p:nvPr/>
        </p:nvGraphicFramePr>
        <p:xfrm>
          <a:off x="323528" y="4797152"/>
          <a:ext cx="3253153" cy="857250"/>
        </p:xfrm>
        <a:graphic>
          <a:graphicData uri="http://schemas.openxmlformats.org/presentationml/2006/ole">
            <p:oleObj spid="_x0000_s157706" name="Equation" r:id="rId6" imgW="1879560" imgH="495000" progId="Equation.3">
              <p:embed/>
            </p:oleObj>
          </a:graphicData>
        </a:graphic>
      </p:graphicFrame>
      <p:graphicFrame>
        <p:nvGraphicFramePr>
          <p:cNvPr id="24587" name="Object 11"/>
          <p:cNvGraphicFramePr>
            <a:graphicFrameLocks noChangeAspect="1"/>
          </p:cNvGraphicFramePr>
          <p:nvPr/>
        </p:nvGraphicFramePr>
        <p:xfrm>
          <a:off x="1907704" y="5877272"/>
          <a:ext cx="1656184" cy="378556"/>
        </p:xfrm>
        <a:graphic>
          <a:graphicData uri="http://schemas.openxmlformats.org/presentationml/2006/ole">
            <p:oleObj spid="_x0000_s157707" name="Equation" r:id="rId7" imgW="888840" imgH="203040" progId="Equation.3">
              <p:embed/>
            </p:oleObj>
          </a:graphicData>
        </a:graphic>
      </p:graphicFrame>
      <p:graphicFrame>
        <p:nvGraphicFramePr>
          <p:cNvPr id="157708" name="Object 12"/>
          <p:cNvGraphicFramePr>
            <a:graphicFrameLocks noChangeAspect="1"/>
          </p:cNvGraphicFramePr>
          <p:nvPr/>
        </p:nvGraphicFramePr>
        <p:xfrm>
          <a:off x="5436096" y="1972038"/>
          <a:ext cx="1584176" cy="448850"/>
        </p:xfrm>
        <a:graphic>
          <a:graphicData uri="http://schemas.openxmlformats.org/presentationml/2006/ole">
            <p:oleObj spid="_x0000_s157708" name="Equation" r:id="rId8" imgW="761760" imgH="215640" progId="Equation.3">
              <p:embed/>
            </p:oleObj>
          </a:graphicData>
        </a:graphic>
      </p:graphicFrame>
      <p:graphicFrame>
        <p:nvGraphicFramePr>
          <p:cNvPr id="157709" name="Object 2"/>
          <p:cNvGraphicFramePr>
            <a:graphicFrameLocks noChangeAspect="1"/>
          </p:cNvGraphicFramePr>
          <p:nvPr/>
        </p:nvGraphicFramePr>
        <p:xfrm>
          <a:off x="1131888" y="2906713"/>
          <a:ext cx="7035800" cy="828675"/>
        </p:xfrm>
        <a:graphic>
          <a:graphicData uri="http://schemas.openxmlformats.org/presentationml/2006/ole">
            <p:oleObj spid="_x0000_s157709" name="Equation" r:id="rId9" imgW="4101840" imgH="482400" progId="Equation.DSMT4">
              <p:embed/>
            </p:oleObj>
          </a:graphicData>
        </a:graphic>
      </p:graphicFrame>
      <p:graphicFrame>
        <p:nvGraphicFramePr>
          <p:cNvPr id="157711" name="Object 15"/>
          <p:cNvGraphicFramePr>
            <a:graphicFrameLocks noChangeAspect="1"/>
          </p:cNvGraphicFramePr>
          <p:nvPr/>
        </p:nvGraphicFramePr>
        <p:xfrm>
          <a:off x="5292080" y="3789040"/>
          <a:ext cx="1582738" cy="449262"/>
        </p:xfrm>
        <a:graphic>
          <a:graphicData uri="http://schemas.openxmlformats.org/presentationml/2006/ole">
            <p:oleObj spid="_x0000_s157711" name="Equation" r:id="rId10" imgW="761760" imgH="215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7708"/>
                                        </p:tgtEl>
                                        <p:attrNameLst>
                                          <p:attrName>style.visibility</p:attrName>
                                        </p:attrNameLst>
                                      </p:cBhvr>
                                      <p:to>
                                        <p:strVal val="visible"/>
                                      </p:to>
                                    </p:set>
                                    <p:animEffect transition="in" filter="blinds(horizontal)">
                                      <p:cBhvr>
                                        <p:cTn id="12" dur="500"/>
                                        <p:tgtEl>
                                          <p:spTgt spid="15770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57709"/>
                                        </p:tgtEl>
                                        <p:attrNameLst>
                                          <p:attrName>style.visibility</p:attrName>
                                        </p:attrNameLst>
                                      </p:cBhvr>
                                      <p:to>
                                        <p:strVal val="visible"/>
                                      </p:to>
                                    </p:set>
                                    <p:animEffect transition="in" filter="blinds(horizontal)">
                                      <p:cBhvr>
                                        <p:cTn id="17" dur="500"/>
                                        <p:tgtEl>
                                          <p:spTgt spid="15770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57711"/>
                                        </p:tgtEl>
                                        <p:attrNameLst>
                                          <p:attrName>style.visibility</p:attrName>
                                        </p:attrNameLst>
                                      </p:cBhvr>
                                      <p:to>
                                        <p:strVal val="visible"/>
                                      </p:to>
                                    </p:set>
                                    <p:animEffect transition="in" filter="blinds(horizontal)">
                                      <p:cBhvr>
                                        <p:cTn id="27" dur="500"/>
                                        <p:tgtEl>
                                          <p:spTgt spid="1577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4585"/>
                                        </p:tgtEl>
                                        <p:attrNameLst>
                                          <p:attrName>style.visibility</p:attrName>
                                        </p:attrNameLst>
                                      </p:cBhvr>
                                      <p:to>
                                        <p:strVal val="visible"/>
                                      </p:to>
                                    </p:set>
                                    <p:animEffect transition="in" filter="blinds(horizontal)">
                                      <p:cBhvr>
                                        <p:cTn id="37" dur="500"/>
                                        <p:tgtEl>
                                          <p:spTgt spid="2458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blinds(horizontal)">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4587"/>
                                        </p:tgtEl>
                                        <p:attrNameLst>
                                          <p:attrName>style.visibility</p:attrName>
                                        </p:attrNameLst>
                                      </p:cBhvr>
                                      <p:to>
                                        <p:strVal val="visible"/>
                                      </p:to>
                                    </p:set>
                                    <p:animEffect transition="in" filter="blinds(horizontal)">
                                      <p:cBhvr>
                                        <p:cTn id="47" dur="500"/>
                                        <p:tgtEl>
                                          <p:spTgt spid="24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610160" cy="5867400"/>
          </a:xfrm>
        </p:spPr>
        <p:txBody>
          <a:bodyPr>
            <a:noAutofit/>
          </a:bodyPr>
          <a:lstStyle/>
          <a:p>
            <a:pPr algn="just">
              <a:lnSpc>
                <a:spcPct val="150000"/>
              </a:lnSpc>
            </a:pPr>
            <a:r>
              <a:rPr lang="en-US" sz="2400" dirty="0" err="1" smtClean="0"/>
              <a:t>Jika</a:t>
            </a:r>
            <a:r>
              <a:rPr lang="en-US" sz="2400" dirty="0" smtClean="0"/>
              <a:t>             </a:t>
            </a:r>
            <a:r>
              <a:rPr lang="id-ID" sz="2400" dirty="0" smtClean="0"/>
              <a:t>     </a:t>
            </a:r>
            <a:r>
              <a:rPr lang="en-US" sz="2400" dirty="0" smtClean="0"/>
              <a:t>       </a:t>
            </a:r>
            <a:r>
              <a:rPr lang="en-US" sz="2400" dirty="0" err="1" smtClean="0"/>
              <a:t>dan</a:t>
            </a:r>
            <a:r>
              <a:rPr lang="en-US" sz="2400" dirty="0" smtClean="0"/>
              <a:t> </a:t>
            </a:r>
            <a:r>
              <a:rPr lang="en-US" sz="2400" dirty="0" err="1" smtClean="0"/>
              <a:t>besarnya</a:t>
            </a:r>
            <a:r>
              <a:rPr lang="en-US" sz="2400" dirty="0" smtClean="0"/>
              <a:t>  </a:t>
            </a:r>
            <a:r>
              <a:rPr lang="en-US" sz="2400" dirty="0" err="1" smtClean="0"/>
              <a:t>diketahui</a:t>
            </a:r>
            <a:r>
              <a:rPr lang="id-ID" sz="2400" dirty="0" smtClean="0"/>
              <a:t>/tidak diketahui</a:t>
            </a:r>
            <a:endParaRPr lang="en-US" sz="2400" dirty="0" smtClean="0"/>
          </a:p>
          <a:p>
            <a:pPr algn="just">
              <a:lnSpc>
                <a:spcPct val="150000"/>
              </a:lnSpc>
              <a:buNone/>
            </a:pPr>
            <a:endParaRPr lang="id-ID" sz="2400" dirty="0" smtClean="0"/>
          </a:p>
          <a:p>
            <a:pPr algn="just">
              <a:lnSpc>
                <a:spcPct val="150000"/>
              </a:lnSpc>
              <a:buNone/>
            </a:pPr>
            <a:endParaRPr lang="en-US" sz="2400" dirty="0" smtClean="0"/>
          </a:p>
          <a:p>
            <a:pPr algn="just">
              <a:buNone/>
            </a:pPr>
            <a:r>
              <a:rPr lang="en-US" sz="2200" dirty="0" err="1" smtClean="0"/>
              <a:t>Contoh</a:t>
            </a:r>
            <a:r>
              <a:rPr lang="en-US" sz="2200" dirty="0" smtClean="0"/>
              <a:t> </a:t>
            </a:r>
            <a:r>
              <a:rPr lang="en-US" sz="2200" dirty="0" smtClean="0"/>
              <a:t>:</a:t>
            </a:r>
          </a:p>
          <a:p>
            <a:pPr algn="just"/>
            <a:r>
              <a:rPr lang="en-US" sz="2200" dirty="0" smtClean="0"/>
              <a:t>1.  Perusahaan A </a:t>
            </a:r>
            <a:r>
              <a:rPr lang="en-US" sz="2200" dirty="0" err="1" smtClean="0"/>
              <a:t>memproduksi</a:t>
            </a:r>
            <a:r>
              <a:rPr lang="en-US" sz="2200" dirty="0" smtClean="0"/>
              <a:t> bola </a:t>
            </a:r>
            <a:r>
              <a:rPr lang="en-US" sz="2200" dirty="0" err="1" smtClean="0"/>
              <a:t>lampu</a:t>
            </a:r>
            <a:r>
              <a:rPr lang="en-US" sz="2200" dirty="0" smtClean="0"/>
              <a:t> SINAR.  </a:t>
            </a:r>
            <a:r>
              <a:rPr lang="en-US" sz="2200" dirty="0" err="1" smtClean="0"/>
              <a:t>Dalam</a:t>
            </a:r>
            <a:r>
              <a:rPr lang="en-US" sz="2200" dirty="0" smtClean="0"/>
              <a:t> </a:t>
            </a:r>
            <a:r>
              <a:rPr lang="en-US" sz="2200" dirty="0" err="1" smtClean="0"/>
              <a:t>hal</a:t>
            </a:r>
            <a:r>
              <a:rPr lang="en-US" sz="2200" dirty="0" smtClean="0"/>
              <a:t> </a:t>
            </a:r>
            <a:r>
              <a:rPr lang="en-US" sz="2200" dirty="0" err="1" smtClean="0"/>
              <a:t>ini</a:t>
            </a:r>
            <a:r>
              <a:rPr lang="en-US" sz="2200" dirty="0" smtClean="0"/>
              <a:t>, </a:t>
            </a:r>
            <a:r>
              <a:rPr lang="en-US" sz="2200" dirty="0" err="1" smtClean="0"/>
              <a:t>akan</a:t>
            </a:r>
            <a:r>
              <a:rPr lang="en-US" sz="2200" dirty="0" smtClean="0"/>
              <a:t> </a:t>
            </a:r>
            <a:r>
              <a:rPr lang="en-US" sz="2200" dirty="0" err="1" smtClean="0"/>
              <a:t>dilihat</a:t>
            </a:r>
            <a:r>
              <a:rPr lang="en-US" sz="2200" dirty="0" smtClean="0"/>
              <a:t> </a:t>
            </a:r>
            <a:r>
              <a:rPr lang="en-US" sz="2200" dirty="0" err="1" smtClean="0"/>
              <a:t>masa</a:t>
            </a:r>
            <a:r>
              <a:rPr lang="en-US" sz="2200" dirty="0" smtClean="0"/>
              <a:t> </a:t>
            </a:r>
            <a:r>
              <a:rPr lang="en-US" sz="2200" dirty="0" err="1" smtClean="0"/>
              <a:t>hidup</a:t>
            </a:r>
            <a:r>
              <a:rPr lang="en-US" sz="2200" dirty="0" smtClean="0"/>
              <a:t> bola </a:t>
            </a:r>
            <a:r>
              <a:rPr lang="en-US" sz="2200" dirty="0" err="1" smtClean="0"/>
              <a:t>lampu</a:t>
            </a:r>
            <a:r>
              <a:rPr lang="en-US" sz="2200" dirty="0" smtClean="0"/>
              <a:t> </a:t>
            </a:r>
            <a:r>
              <a:rPr lang="en-US" sz="2200" dirty="0" err="1" smtClean="0"/>
              <a:t>itu</a:t>
            </a:r>
            <a:r>
              <a:rPr lang="en-US" sz="2200" dirty="0" smtClean="0"/>
              <a:t> </a:t>
            </a:r>
            <a:r>
              <a:rPr lang="en-US" sz="2200" dirty="0" err="1" smtClean="0"/>
              <a:t>secara</a:t>
            </a:r>
            <a:r>
              <a:rPr lang="en-US" sz="2200" dirty="0" smtClean="0"/>
              <a:t> </a:t>
            </a:r>
            <a:r>
              <a:rPr lang="en-US" sz="2200" dirty="0" err="1" smtClean="0"/>
              <a:t>terus</a:t>
            </a:r>
            <a:r>
              <a:rPr lang="en-US" sz="2200" dirty="0" smtClean="0"/>
              <a:t> </a:t>
            </a:r>
            <a:r>
              <a:rPr lang="en-US" sz="2200" dirty="0" err="1" smtClean="0"/>
              <a:t>menerus</a:t>
            </a:r>
            <a:r>
              <a:rPr lang="en-US" sz="2200" dirty="0" smtClean="0"/>
              <a:t> </a:t>
            </a:r>
            <a:r>
              <a:rPr lang="en-US" sz="2200" dirty="0" err="1" smtClean="0"/>
              <a:t>sampai</a:t>
            </a:r>
            <a:r>
              <a:rPr lang="en-US" sz="2200" dirty="0" smtClean="0"/>
              <a:t> </a:t>
            </a:r>
            <a:r>
              <a:rPr lang="en-US" sz="2200" dirty="0" err="1" smtClean="0"/>
              <a:t>padam</a:t>
            </a:r>
            <a:r>
              <a:rPr lang="en-US" sz="2200" dirty="0" smtClean="0"/>
              <a:t>. Dari </a:t>
            </a:r>
            <a:r>
              <a:rPr lang="en-US" sz="2200" dirty="0" err="1" smtClean="0"/>
              <a:t>hasi</a:t>
            </a:r>
            <a:r>
              <a:rPr lang="id-ID" sz="2200" dirty="0" smtClean="0"/>
              <a:t>l</a:t>
            </a:r>
            <a:r>
              <a:rPr lang="en-US" sz="2200" dirty="0" smtClean="0"/>
              <a:t> </a:t>
            </a:r>
            <a:r>
              <a:rPr lang="en-US" sz="2200" dirty="0" err="1" smtClean="0"/>
              <a:t>produksi</a:t>
            </a:r>
            <a:r>
              <a:rPr lang="en-US" sz="2200" dirty="0" smtClean="0"/>
              <a:t> </a:t>
            </a:r>
            <a:r>
              <a:rPr lang="en-US" sz="2200" dirty="0" err="1" smtClean="0"/>
              <a:t>diambil</a:t>
            </a:r>
            <a:r>
              <a:rPr lang="en-US" sz="2200" dirty="0" smtClean="0"/>
              <a:t> </a:t>
            </a:r>
            <a:r>
              <a:rPr lang="en-US" sz="2200" dirty="0" err="1" smtClean="0"/>
              <a:t>sampel</a:t>
            </a:r>
            <a:r>
              <a:rPr lang="en-US" sz="2200" dirty="0" smtClean="0"/>
              <a:t> </a:t>
            </a:r>
            <a:r>
              <a:rPr lang="en-US" sz="2200" dirty="0" err="1" smtClean="0"/>
              <a:t>acak</a:t>
            </a:r>
            <a:r>
              <a:rPr lang="en-US" sz="2200" dirty="0" smtClean="0"/>
              <a:t> </a:t>
            </a:r>
            <a:r>
              <a:rPr lang="en-US" sz="2200" dirty="0" err="1" smtClean="0"/>
              <a:t>sebanyak</a:t>
            </a:r>
            <a:r>
              <a:rPr lang="en-US" sz="2200" dirty="0" smtClean="0"/>
              <a:t> 50 </a:t>
            </a:r>
            <a:r>
              <a:rPr lang="en-US" sz="2200" dirty="0" err="1" smtClean="0"/>
              <a:t>buah</a:t>
            </a:r>
            <a:r>
              <a:rPr lang="en-US" sz="2200" dirty="0" smtClean="0"/>
              <a:t> </a:t>
            </a:r>
            <a:r>
              <a:rPr lang="en-US" sz="2200" dirty="0" err="1" smtClean="0"/>
              <a:t>dengan</a:t>
            </a:r>
            <a:r>
              <a:rPr lang="en-US" sz="2200" dirty="0" smtClean="0"/>
              <a:t> r</a:t>
            </a:r>
            <a:r>
              <a:rPr lang="id-ID" sz="2200" dirty="0" smtClean="0"/>
              <a:t>ata-rata</a:t>
            </a:r>
            <a:r>
              <a:rPr lang="en-US" sz="2200" dirty="0" smtClean="0"/>
              <a:t> </a:t>
            </a:r>
            <a:r>
              <a:rPr lang="en-US" sz="2200" dirty="0" err="1" smtClean="0"/>
              <a:t>masa</a:t>
            </a:r>
            <a:r>
              <a:rPr lang="en-US" sz="2200" dirty="0" smtClean="0"/>
              <a:t> </a:t>
            </a:r>
            <a:r>
              <a:rPr lang="en-US" sz="2200" dirty="0" err="1" smtClean="0"/>
              <a:t>hidup</a:t>
            </a:r>
            <a:r>
              <a:rPr lang="en-US" sz="2200" dirty="0" smtClean="0"/>
              <a:t> 430 jam. </a:t>
            </a:r>
            <a:r>
              <a:rPr lang="en-US" sz="2200" dirty="0" err="1" smtClean="0"/>
              <a:t>Simpangan</a:t>
            </a:r>
            <a:r>
              <a:rPr lang="en-US" sz="2200" dirty="0" smtClean="0"/>
              <a:t> </a:t>
            </a:r>
            <a:r>
              <a:rPr lang="en-US" sz="2200" dirty="0" err="1" smtClean="0"/>
              <a:t>baku</a:t>
            </a:r>
            <a:r>
              <a:rPr lang="en-US" sz="2200" dirty="0" smtClean="0"/>
              <a:t> pop</a:t>
            </a:r>
            <a:r>
              <a:rPr lang="id-ID" sz="2200" dirty="0" smtClean="0"/>
              <a:t>ulasi</a:t>
            </a:r>
            <a:r>
              <a:rPr lang="en-US" sz="2200" dirty="0" smtClean="0"/>
              <a:t> 38 jam.</a:t>
            </a:r>
          </a:p>
          <a:p>
            <a:pPr algn="just">
              <a:buNone/>
            </a:pPr>
            <a:r>
              <a:rPr lang="en-US" sz="2200" dirty="0" smtClean="0"/>
              <a:t>	Perusahaan B </a:t>
            </a:r>
            <a:r>
              <a:rPr lang="en-US" sz="2200" dirty="0" err="1" smtClean="0"/>
              <a:t>memproduksi</a:t>
            </a:r>
            <a:r>
              <a:rPr lang="en-US" sz="2200" dirty="0" smtClean="0"/>
              <a:t> </a:t>
            </a:r>
            <a:r>
              <a:rPr lang="en-US" sz="2200" dirty="0" err="1" smtClean="0"/>
              <a:t>lampu</a:t>
            </a:r>
            <a:r>
              <a:rPr lang="en-US" sz="2200" dirty="0" smtClean="0"/>
              <a:t> TERANG. </a:t>
            </a:r>
            <a:r>
              <a:rPr lang="en-US" sz="2200" dirty="0" err="1" smtClean="0"/>
              <a:t>Dengan</a:t>
            </a:r>
            <a:r>
              <a:rPr lang="en-US" sz="2200" dirty="0" smtClean="0"/>
              <a:t> </a:t>
            </a:r>
            <a:r>
              <a:rPr lang="en-US" sz="2200" dirty="0" err="1" smtClean="0"/>
              <a:t>perlakuan</a:t>
            </a:r>
            <a:r>
              <a:rPr lang="en-US" sz="2200" dirty="0" smtClean="0"/>
              <a:t> yang </a:t>
            </a:r>
            <a:r>
              <a:rPr lang="en-US" sz="2200" dirty="0" err="1" smtClean="0"/>
              <a:t>sama</a:t>
            </a:r>
            <a:r>
              <a:rPr lang="en-US" sz="2200" dirty="0" smtClean="0"/>
              <a:t> </a:t>
            </a:r>
            <a:r>
              <a:rPr lang="en-US" sz="2200" dirty="0" err="1" smtClean="0"/>
              <a:t>diambil</a:t>
            </a:r>
            <a:r>
              <a:rPr lang="en-US" sz="2200" dirty="0" smtClean="0"/>
              <a:t> </a:t>
            </a:r>
            <a:r>
              <a:rPr lang="en-US" sz="2200" dirty="0" err="1" smtClean="0"/>
              <a:t>sampel</a:t>
            </a:r>
            <a:r>
              <a:rPr lang="en-US" sz="2200" dirty="0" smtClean="0"/>
              <a:t> </a:t>
            </a:r>
            <a:r>
              <a:rPr lang="en-US" sz="2200" dirty="0" err="1" smtClean="0"/>
              <a:t>acak</a:t>
            </a:r>
            <a:r>
              <a:rPr lang="en-US" sz="2200" dirty="0" smtClean="0"/>
              <a:t> </a:t>
            </a:r>
            <a:r>
              <a:rPr lang="en-US" sz="2200" dirty="0" err="1" smtClean="0"/>
              <a:t>sebanyak</a:t>
            </a:r>
            <a:r>
              <a:rPr lang="en-US" sz="2200" dirty="0" smtClean="0"/>
              <a:t> 70 </a:t>
            </a:r>
            <a:r>
              <a:rPr lang="en-US" sz="2200" dirty="0" err="1" smtClean="0"/>
              <a:t>buah</a:t>
            </a:r>
            <a:r>
              <a:rPr lang="en-US" sz="2200" dirty="0" smtClean="0"/>
              <a:t> </a:t>
            </a:r>
            <a:r>
              <a:rPr lang="en-US" sz="2200" dirty="0" err="1" smtClean="0"/>
              <a:t>dengan</a:t>
            </a:r>
            <a:r>
              <a:rPr lang="en-US" sz="2200" dirty="0" smtClean="0"/>
              <a:t> r</a:t>
            </a:r>
            <a:r>
              <a:rPr lang="id-ID" sz="2200" dirty="0" smtClean="0"/>
              <a:t>ata-rata</a:t>
            </a:r>
            <a:r>
              <a:rPr lang="en-US" sz="2200" dirty="0" smtClean="0"/>
              <a:t> </a:t>
            </a:r>
            <a:r>
              <a:rPr lang="en-US" sz="2200" dirty="0" err="1" smtClean="0"/>
              <a:t>hidup</a:t>
            </a:r>
            <a:r>
              <a:rPr lang="en-US" sz="2200" dirty="0" smtClean="0"/>
              <a:t> 410 jam </a:t>
            </a:r>
            <a:r>
              <a:rPr lang="en-US" sz="2200" dirty="0" err="1" smtClean="0"/>
              <a:t>dan</a:t>
            </a:r>
            <a:r>
              <a:rPr lang="en-US" sz="2200" dirty="0" smtClean="0"/>
              <a:t> </a:t>
            </a:r>
            <a:r>
              <a:rPr lang="en-US" sz="2200" dirty="0" err="1" smtClean="0"/>
              <a:t>simpangan</a:t>
            </a:r>
            <a:r>
              <a:rPr lang="en-US" sz="2200" dirty="0" smtClean="0"/>
              <a:t> </a:t>
            </a:r>
            <a:r>
              <a:rPr lang="en-US" sz="2200" dirty="0" err="1" smtClean="0"/>
              <a:t>baku</a:t>
            </a:r>
            <a:r>
              <a:rPr lang="en-US" sz="2200" dirty="0" smtClean="0"/>
              <a:t> pop</a:t>
            </a:r>
            <a:r>
              <a:rPr lang="id-ID" sz="2200" dirty="0" smtClean="0"/>
              <a:t>ulasi</a:t>
            </a:r>
            <a:r>
              <a:rPr lang="en-US" sz="2200" dirty="0" smtClean="0"/>
              <a:t> 30 jam. </a:t>
            </a:r>
            <a:r>
              <a:rPr lang="en-US" sz="2200" dirty="0" err="1" smtClean="0"/>
              <a:t>Tentukan</a:t>
            </a:r>
            <a:r>
              <a:rPr lang="en-US" sz="2200" dirty="0" smtClean="0"/>
              <a:t> </a:t>
            </a:r>
            <a:r>
              <a:rPr lang="en-US" sz="2200" dirty="0" err="1" smtClean="0"/>
              <a:t>taksiran</a:t>
            </a:r>
            <a:r>
              <a:rPr lang="en-US" sz="2200" dirty="0" smtClean="0"/>
              <a:t> interval </a:t>
            </a:r>
            <a:r>
              <a:rPr lang="en-US" sz="2200" dirty="0" err="1" smtClean="0"/>
              <a:t>untuk</a:t>
            </a:r>
            <a:r>
              <a:rPr lang="en-US" sz="2200" dirty="0" smtClean="0"/>
              <a:t> </a:t>
            </a:r>
            <a:r>
              <a:rPr lang="en-US" sz="2200" dirty="0" err="1" smtClean="0"/>
              <a:t>selisih</a:t>
            </a:r>
            <a:r>
              <a:rPr lang="en-US" sz="2200" dirty="0" smtClean="0"/>
              <a:t> </a:t>
            </a:r>
            <a:r>
              <a:rPr lang="en-US" sz="2200" dirty="0" err="1" smtClean="0"/>
              <a:t>dua</a:t>
            </a:r>
            <a:r>
              <a:rPr lang="en-US" sz="2200" dirty="0" smtClean="0"/>
              <a:t> r</a:t>
            </a:r>
            <a:r>
              <a:rPr lang="id-ID" sz="2200" dirty="0" smtClean="0"/>
              <a:t>ata-rata</a:t>
            </a:r>
            <a:r>
              <a:rPr lang="en-US" sz="2200" dirty="0" smtClean="0"/>
              <a:t> yang </a:t>
            </a:r>
            <a:r>
              <a:rPr lang="en-US" sz="2200" dirty="0" err="1" smtClean="0"/>
              <a:t>sebenarnya</a:t>
            </a:r>
            <a:r>
              <a:rPr lang="en-US" sz="2200" dirty="0" smtClean="0"/>
              <a:t> </a:t>
            </a:r>
            <a:r>
              <a:rPr lang="en-US" sz="2200" dirty="0" err="1" smtClean="0"/>
              <a:t>dari</a:t>
            </a:r>
            <a:r>
              <a:rPr lang="en-US" sz="2200" dirty="0" smtClean="0"/>
              <a:t> </a:t>
            </a:r>
            <a:r>
              <a:rPr lang="en-US" sz="2200" dirty="0" err="1" smtClean="0"/>
              <a:t>masa</a:t>
            </a:r>
            <a:r>
              <a:rPr lang="en-US" sz="2200" dirty="0" smtClean="0"/>
              <a:t> </a:t>
            </a:r>
            <a:r>
              <a:rPr lang="en-US" sz="2200" dirty="0" err="1" smtClean="0"/>
              <a:t>hidup</a:t>
            </a:r>
            <a:r>
              <a:rPr lang="en-US" sz="2200" dirty="0" smtClean="0"/>
              <a:t> </a:t>
            </a:r>
            <a:r>
              <a:rPr lang="en-US" sz="2200" dirty="0" err="1" smtClean="0"/>
              <a:t>kedua</a:t>
            </a:r>
            <a:r>
              <a:rPr lang="en-US" sz="2200" dirty="0" smtClean="0"/>
              <a:t> </a:t>
            </a:r>
            <a:r>
              <a:rPr lang="en-US" sz="2200" dirty="0" err="1" smtClean="0"/>
              <a:t>lampu</a:t>
            </a:r>
            <a:r>
              <a:rPr lang="en-US" sz="2200" dirty="0" smtClean="0"/>
              <a:t> </a:t>
            </a:r>
            <a:r>
              <a:rPr lang="en-US" sz="2200" dirty="0" err="1" smtClean="0"/>
              <a:t>tsb</a:t>
            </a:r>
            <a:r>
              <a:rPr lang="en-US" sz="2200" dirty="0" smtClean="0"/>
              <a:t> </a:t>
            </a:r>
            <a:r>
              <a:rPr lang="en-US" sz="2200" dirty="0" err="1" smtClean="0"/>
              <a:t>dengan</a:t>
            </a:r>
            <a:r>
              <a:rPr lang="en-US" sz="2200" dirty="0" smtClean="0"/>
              <a:t> </a:t>
            </a:r>
            <a:r>
              <a:rPr lang="en-US" sz="2200" dirty="0" err="1" smtClean="0"/>
              <a:t>derajat</a:t>
            </a:r>
            <a:r>
              <a:rPr lang="en-US" sz="2200" dirty="0" smtClean="0"/>
              <a:t> </a:t>
            </a:r>
            <a:r>
              <a:rPr lang="en-US" sz="2200" dirty="0" err="1" smtClean="0"/>
              <a:t>keyakinan</a:t>
            </a:r>
            <a:r>
              <a:rPr lang="en-US" sz="2200" dirty="0" smtClean="0"/>
              <a:t> 95%</a:t>
            </a:r>
          </a:p>
          <a:p>
            <a:pPr algn="just">
              <a:lnSpc>
                <a:spcPct val="150000"/>
              </a:lnSpc>
            </a:pPr>
            <a:endParaRPr lang="en-US" sz="2400" dirty="0" smtClean="0"/>
          </a:p>
          <a:p>
            <a:pPr algn="just">
              <a:lnSpc>
                <a:spcPct val="150000"/>
              </a:lnSpc>
              <a:buNone/>
            </a:pPr>
            <a:endParaRPr lang="en-US" sz="2400" dirty="0" smtClean="0"/>
          </a:p>
          <a:p>
            <a:pPr algn="just">
              <a:lnSpc>
                <a:spcPct val="250000"/>
              </a:lnSpc>
              <a:buNone/>
            </a:pPr>
            <a:endParaRPr lang="en-US" sz="2400" dirty="0" smtClean="0"/>
          </a:p>
        </p:txBody>
      </p:sp>
      <p:graphicFrame>
        <p:nvGraphicFramePr>
          <p:cNvPr id="4" name="Object 3"/>
          <p:cNvGraphicFramePr>
            <a:graphicFrameLocks noChangeAspect="1"/>
          </p:cNvGraphicFramePr>
          <p:nvPr/>
        </p:nvGraphicFramePr>
        <p:xfrm>
          <a:off x="1835696" y="476672"/>
          <a:ext cx="947738" cy="412750"/>
        </p:xfrm>
        <a:graphic>
          <a:graphicData uri="http://schemas.openxmlformats.org/presentationml/2006/ole">
            <p:oleObj spid="_x0000_s158722" name="Equation" r:id="rId4" imgW="495000" imgH="215640" progId="Equation.3">
              <p:embed/>
            </p:oleObj>
          </a:graphicData>
        </a:graphic>
      </p:graphicFrame>
      <p:graphicFrame>
        <p:nvGraphicFramePr>
          <p:cNvPr id="25603" name="Object 3"/>
          <p:cNvGraphicFramePr>
            <a:graphicFrameLocks noChangeAspect="1"/>
          </p:cNvGraphicFramePr>
          <p:nvPr/>
        </p:nvGraphicFramePr>
        <p:xfrm>
          <a:off x="971600" y="834604"/>
          <a:ext cx="7751713" cy="938212"/>
        </p:xfrm>
        <a:graphic>
          <a:graphicData uri="http://schemas.openxmlformats.org/presentationml/2006/ole">
            <p:oleObj spid="_x0000_s158723" name="Equation" r:id="rId5" imgW="3848040" imgH="495000" progId="Equation.DSMT4">
              <p:embed/>
            </p:oleObj>
          </a:graphicData>
        </a:graphic>
      </p:graphicFrame>
      <p:graphicFrame>
        <p:nvGraphicFramePr>
          <p:cNvPr id="158724" name="Object 4"/>
          <p:cNvGraphicFramePr>
            <a:graphicFrameLocks noChangeAspect="1"/>
          </p:cNvGraphicFramePr>
          <p:nvPr/>
        </p:nvGraphicFramePr>
        <p:xfrm>
          <a:off x="1043608" y="1700808"/>
          <a:ext cx="2940050" cy="511175"/>
        </p:xfrm>
        <a:graphic>
          <a:graphicData uri="http://schemas.openxmlformats.org/presentationml/2006/ole">
            <p:oleObj spid="_x0000_s158724" name="Equation" r:id="rId6" imgW="1536480" imgH="266400" progId="Equation.DSMT4">
              <p:embed/>
            </p:oleObj>
          </a:graphicData>
        </a:graphic>
      </p:graphicFrame>
      <p:sp>
        <p:nvSpPr>
          <p:cNvPr id="6" name="Rectangle 5"/>
          <p:cNvSpPr/>
          <p:nvPr/>
        </p:nvSpPr>
        <p:spPr>
          <a:xfrm>
            <a:off x="4211960" y="1772816"/>
            <a:ext cx="2376264" cy="369332"/>
          </a:xfrm>
          <a:prstGeom prst="rect">
            <a:avLst/>
          </a:prstGeom>
        </p:spPr>
        <p:txBody>
          <a:bodyPr wrap="square">
            <a:spAutoFit/>
          </a:bodyPr>
          <a:lstStyle/>
          <a:p>
            <a:r>
              <a:rPr lang="id-ID" dirty="0" smtClean="0"/>
              <a:t>Hanya hampiran</a:t>
            </a:r>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5603"/>
                                        </p:tgtEl>
                                        <p:attrNameLst>
                                          <p:attrName>style.visibility</p:attrName>
                                        </p:attrNameLst>
                                      </p:cBhvr>
                                      <p:to>
                                        <p:strVal val="visible"/>
                                      </p:to>
                                    </p:set>
                                    <p:animEffect transition="in" filter="blinds(horizontal)">
                                      <p:cBhvr>
                                        <p:cTn id="17" dur="500"/>
                                        <p:tgtEl>
                                          <p:spTgt spid="2560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58724"/>
                                        </p:tgtEl>
                                        <p:attrNameLst>
                                          <p:attrName>style.visibility</p:attrName>
                                        </p:attrNameLst>
                                      </p:cBhvr>
                                      <p:to>
                                        <p:strVal val="visible"/>
                                      </p:to>
                                    </p:set>
                                    <p:animEffect transition="in" filter="blinds(horizontal)">
                                      <p:cBhvr>
                                        <p:cTn id="22" dur="500"/>
                                        <p:tgtEl>
                                          <p:spTgt spid="1587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linds(horizont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linds(horizont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linds(horizontal)">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smtClean="0"/>
              <a:t>Soal</a:t>
            </a:r>
            <a:endParaRPr lang="id-ID" dirty="0"/>
          </a:p>
        </p:txBody>
      </p:sp>
      <p:sp>
        <p:nvSpPr>
          <p:cNvPr id="3" name="Content Placeholder 2"/>
          <p:cNvSpPr>
            <a:spLocks noGrp="1"/>
          </p:cNvSpPr>
          <p:nvPr>
            <p:ph idx="1"/>
          </p:nvPr>
        </p:nvSpPr>
        <p:spPr/>
        <p:txBody>
          <a:bodyPr>
            <a:normAutofit/>
          </a:bodyPr>
          <a:lstStyle/>
          <a:p>
            <a:pPr algn="just"/>
            <a:r>
              <a:rPr lang="en-US" sz="2400" dirty="0" smtClean="0"/>
              <a:t>2.  </a:t>
            </a:r>
            <a:r>
              <a:rPr lang="en-US" sz="2400" dirty="0" err="1" smtClean="0"/>
              <a:t>Pabrik</a:t>
            </a:r>
            <a:r>
              <a:rPr lang="en-US" sz="2400" dirty="0" smtClean="0"/>
              <a:t> </a:t>
            </a:r>
            <a:r>
              <a:rPr lang="en-US" sz="2400" dirty="0" err="1" smtClean="0"/>
              <a:t>rokok</a:t>
            </a:r>
            <a:r>
              <a:rPr lang="en-US" sz="2400" dirty="0" smtClean="0"/>
              <a:t> </a:t>
            </a:r>
            <a:r>
              <a:rPr lang="en-US" sz="2400" dirty="0" err="1" smtClean="0"/>
              <a:t>memproduksi</a:t>
            </a:r>
            <a:r>
              <a:rPr lang="en-US" sz="2400" dirty="0" smtClean="0"/>
              <a:t> </a:t>
            </a:r>
            <a:r>
              <a:rPr lang="en-US" sz="2400" dirty="0" err="1" smtClean="0"/>
              <a:t>rokok</a:t>
            </a:r>
            <a:r>
              <a:rPr lang="en-US" sz="2400" dirty="0" smtClean="0"/>
              <a:t> A </a:t>
            </a:r>
            <a:r>
              <a:rPr lang="en-US" sz="2400" dirty="0" err="1" smtClean="0"/>
              <a:t>dan</a:t>
            </a:r>
            <a:r>
              <a:rPr lang="en-US" sz="2400" dirty="0" smtClean="0"/>
              <a:t> </a:t>
            </a:r>
            <a:r>
              <a:rPr lang="en-US" sz="2400" dirty="0" err="1" smtClean="0"/>
              <a:t>dilihat</a:t>
            </a:r>
            <a:r>
              <a:rPr lang="en-US" sz="2400" dirty="0" smtClean="0"/>
              <a:t> </a:t>
            </a:r>
            <a:r>
              <a:rPr lang="en-US" sz="2400" dirty="0" err="1" smtClean="0"/>
              <a:t>kadar</a:t>
            </a:r>
            <a:r>
              <a:rPr lang="en-US" sz="2400" dirty="0" smtClean="0"/>
              <a:t> </a:t>
            </a:r>
            <a:r>
              <a:rPr lang="en-US" sz="2400" dirty="0" err="1" smtClean="0"/>
              <a:t>nikotin</a:t>
            </a:r>
            <a:r>
              <a:rPr lang="en-US" sz="2400" dirty="0" smtClean="0"/>
              <a:t> </a:t>
            </a:r>
            <a:r>
              <a:rPr lang="en-US" sz="2400" dirty="0" err="1" smtClean="0"/>
              <a:t>didalamnya</a:t>
            </a:r>
            <a:r>
              <a:rPr lang="en-US" sz="2400" dirty="0" smtClean="0"/>
              <a:t>. Dari </a:t>
            </a:r>
            <a:r>
              <a:rPr lang="en-US" sz="2400" dirty="0" err="1" smtClean="0"/>
              <a:t>hasil</a:t>
            </a:r>
            <a:r>
              <a:rPr lang="en-US" sz="2400" dirty="0" smtClean="0"/>
              <a:t> </a:t>
            </a:r>
            <a:r>
              <a:rPr lang="en-US" sz="2400" dirty="0" err="1" smtClean="0"/>
              <a:t>produksi</a:t>
            </a:r>
            <a:r>
              <a:rPr lang="en-US" sz="2400" dirty="0" smtClean="0"/>
              <a:t> </a:t>
            </a:r>
            <a:r>
              <a:rPr lang="en-US" sz="2400" dirty="0" err="1" smtClean="0"/>
              <a:t>diambil</a:t>
            </a:r>
            <a:r>
              <a:rPr lang="en-US" sz="2400" dirty="0" smtClean="0"/>
              <a:t> </a:t>
            </a:r>
            <a:r>
              <a:rPr lang="en-US" sz="2400" dirty="0" err="1" smtClean="0"/>
              <a:t>sampel</a:t>
            </a:r>
            <a:r>
              <a:rPr lang="en-US" sz="2400" dirty="0" smtClean="0"/>
              <a:t> </a:t>
            </a:r>
            <a:r>
              <a:rPr lang="en-US" sz="2400" dirty="0" err="1" smtClean="0"/>
              <a:t>acak</a:t>
            </a:r>
            <a:r>
              <a:rPr lang="en-US" sz="2400" dirty="0" smtClean="0"/>
              <a:t> </a:t>
            </a:r>
            <a:r>
              <a:rPr lang="en-US" sz="2400" dirty="0" err="1" smtClean="0"/>
              <a:t>sebanyak</a:t>
            </a:r>
            <a:r>
              <a:rPr lang="en-US" sz="2400" dirty="0" smtClean="0"/>
              <a:t> 25 </a:t>
            </a:r>
            <a:r>
              <a:rPr lang="en-US" sz="2400" dirty="0" err="1" smtClean="0"/>
              <a:t>batang</a:t>
            </a:r>
            <a:r>
              <a:rPr lang="en-US" sz="2400" dirty="0" smtClean="0"/>
              <a:t> </a:t>
            </a:r>
            <a:r>
              <a:rPr lang="en-US" sz="2400" dirty="0" err="1" smtClean="0"/>
              <a:t>dan</a:t>
            </a:r>
            <a:r>
              <a:rPr lang="en-US" sz="2400" dirty="0" smtClean="0"/>
              <a:t> r</a:t>
            </a:r>
            <a:r>
              <a:rPr lang="id-ID" sz="2400" dirty="0" smtClean="0"/>
              <a:t>ata-rata</a:t>
            </a:r>
            <a:r>
              <a:rPr lang="en-US" sz="2400" dirty="0" smtClean="0"/>
              <a:t> </a:t>
            </a:r>
            <a:r>
              <a:rPr lang="en-US" sz="2400" dirty="0" err="1" smtClean="0"/>
              <a:t>kadar</a:t>
            </a:r>
            <a:r>
              <a:rPr lang="en-US" sz="2400" dirty="0" smtClean="0"/>
              <a:t> </a:t>
            </a:r>
            <a:r>
              <a:rPr lang="en-US" sz="2400" dirty="0" err="1" smtClean="0"/>
              <a:t>nikotin</a:t>
            </a:r>
            <a:r>
              <a:rPr lang="id-ID" sz="2400" dirty="0" smtClean="0"/>
              <a:t>n</a:t>
            </a:r>
            <a:r>
              <a:rPr lang="en-US" sz="2400" dirty="0" err="1" smtClean="0"/>
              <a:t>ya</a:t>
            </a:r>
            <a:r>
              <a:rPr lang="en-US" sz="2400" dirty="0" smtClean="0"/>
              <a:t> 4 mg </a:t>
            </a:r>
            <a:r>
              <a:rPr lang="en-US" sz="2400" dirty="0" err="1" smtClean="0"/>
              <a:t>dengan</a:t>
            </a:r>
            <a:r>
              <a:rPr lang="en-US" sz="2400" dirty="0" smtClean="0"/>
              <a:t> </a:t>
            </a:r>
            <a:r>
              <a:rPr lang="en-US" sz="2400" dirty="0" err="1" smtClean="0"/>
              <a:t>simpangan</a:t>
            </a:r>
            <a:r>
              <a:rPr lang="en-US" sz="2400" dirty="0" smtClean="0"/>
              <a:t> </a:t>
            </a:r>
            <a:r>
              <a:rPr lang="en-US" sz="2400" dirty="0" err="1" smtClean="0"/>
              <a:t>baku</a:t>
            </a:r>
            <a:r>
              <a:rPr lang="en-US" sz="2400" dirty="0" smtClean="0"/>
              <a:t> 0.8 mg.  </a:t>
            </a:r>
            <a:r>
              <a:rPr lang="en-US" sz="2400" dirty="0" err="1" smtClean="0"/>
              <a:t>Selain</a:t>
            </a:r>
            <a:r>
              <a:rPr lang="en-US" sz="2400" dirty="0" smtClean="0"/>
              <a:t> </a:t>
            </a:r>
            <a:r>
              <a:rPr lang="en-US" sz="2400" dirty="0" err="1" smtClean="0"/>
              <a:t>rokok</a:t>
            </a:r>
            <a:r>
              <a:rPr lang="en-US" sz="2400" dirty="0" smtClean="0"/>
              <a:t> A </a:t>
            </a:r>
            <a:r>
              <a:rPr lang="en-US" sz="2400" dirty="0" err="1" smtClean="0"/>
              <a:t>diproduksi</a:t>
            </a:r>
            <a:r>
              <a:rPr lang="en-US" sz="2400" dirty="0" smtClean="0"/>
              <a:t> </a:t>
            </a:r>
            <a:r>
              <a:rPr lang="en-US" sz="2400" dirty="0" err="1" smtClean="0"/>
              <a:t>juga</a:t>
            </a:r>
            <a:r>
              <a:rPr lang="en-US" sz="2400" dirty="0" smtClean="0"/>
              <a:t> </a:t>
            </a:r>
            <a:r>
              <a:rPr lang="en-US" sz="2400" dirty="0" err="1" smtClean="0"/>
              <a:t>rokok</a:t>
            </a:r>
            <a:r>
              <a:rPr lang="en-US" sz="2400" dirty="0" smtClean="0"/>
              <a:t> B, </a:t>
            </a:r>
            <a:r>
              <a:rPr lang="en-US" sz="2400" dirty="0" err="1" smtClean="0"/>
              <a:t>dari</a:t>
            </a:r>
            <a:r>
              <a:rPr lang="en-US" sz="2400" dirty="0" smtClean="0"/>
              <a:t> </a:t>
            </a:r>
            <a:r>
              <a:rPr lang="en-US" sz="2400" dirty="0" err="1" smtClean="0"/>
              <a:t>hasil</a:t>
            </a:r>
            <a:r>
              <a:rPr lang="en-US" sz="2400" dirty="0" smtClean="0"/>
              <a:t> </a:t>
            </a:r>
            <a:r>
              <a:rPr lang="en-US" sz="2400" dirty="0" err="1" smtClean="0"/>
              <a:t>produksi</a:t>
            </a:r>
            <a:r>
              <a:rPr lang="en-US" sz="2400" dirty="0" smtClean="0"/>
              <a:t> </a:t>
            </a:r>
            <a:r>
              <a:rPr lang="en-US" sz="2400" dirty="0" err="1" smtClean="0"/>
              <a:t>diambil</a:t>
            </a:r>
            <a:r>
              <a:rPr lang="en-US" sz="2400" dirty="0" smtClean="0"/>
              <a:t> </a:t>
            </a:r>
            <a:r>
              <a:rPr lang="en-US" sz="2400" dirty="0" err="1" smtClean="0"/>
              <a:t>sampel</a:t>
            </a:r>
            <a:r>
              <a:rPr lang="en-US" sz="2400" dirty="0" smtClean="0"/>
              <a:t> </a:t>
            </a:r>
            <a:r>
              <a:rPr lang="en-US" sz="2400" dirty="0" err="1" smtClean="0"/>
              <a:t>acak</a:t>
            </a:r>
            <a:r>
              <a:rPr lang="en-US" sz="2400" dirty="0" smtClean="0"/>
              <a:t> </a:t>
            </a:r>
            <a:r>
              <a:rPr lang="en-US" sz="2400" dirty="0" err="1" smtClean="0"/>
              <a:t>sebanyak</a:t>
            </a:r>
            <a:r>
              <a:rPr lang="en-US" sz="2400" dirty="0" smtClean="0"/>
              <a:t> 20 </a:t>
            </a:r>
            <a:r>
              <a:rPr lang="en-US" sz="2400" dirty="0" err="1" smtClean="0"/>
              <a:t>batang</a:t>
            </a:r>
            <a:r>
              <a:rPr lang="en-US" sz="2400" dirty="0" smtClean="0"/>
              <a:t> </a:t>
            </a:r>
            <a:r>
              <a:rPr lang="en-US" sz="2400" dirty="0" err="1" smtClean="0"/>
              <a:t>dan</a:t>
            </a:r>
            <a:r>
              <a:rPr lang="en-US" sz="2400" dirty="0" smtClean="0"/>
              <a:t> r</a:t>
            </a:r>
            <a:r>
              <a:rPr lang="id-ID" sz="2400" dirty="0" smtClean="0"/>
              <a:t>ata-rata</a:t>
            </a:r>
            <a:r>
              <a:rPr lang="en-US" sz="2400" dirty="0" smtClean="0"/>
              <a:t> </a:t>
            </a:r>
            <a:r>
              <a:rPr lang="en-US" sz="2400" dirty="0" err="1" smtClean="0"/>
              <a:t>kadar</a:t>
            </a:r>
            <a:r>
              <a:rPr lang="en-US" sz="2400" dirty="0" smtClean="0"/>
              <a:t> </a:t>
            </a:r>
            <a:r>
              <a:rPr lang="en-US" sz="2400" dirty="0" err="1" smtClean="0"/>
              <a:t>nikotinnya</a:t>
            </a:r>
            <a:r>
              <a:rPr lang="en-US" sz="2400" dirty="0" smtClean="0"/>
              <a:t> 3.4 mg </a:t>
            </a:r>
            <a:r>
              <a:rPr lang="en-US" sz="2400" dirty="0" err="1" smtClean="0"/>
              <a:t>dengan</a:t>
            </a:r>
            <a:r>
              <a:rPr lang="en-US" sz="2400" dirty="0" smtClean="0"/>
              <a:t> </a:t>
            </a:r>
            <a:r>
              <a:rPr lang="en-US" sz="2400" dirty="0" err="1" smtClean="0"/>
              <a:t>simpangan</a:t>
            </a:r>
            <a:r>
              <a:rPr lang="en-US" sz="2400" dirty="0" smtClean="0"/>
              <a:t> </a:t>
            </a:r>
            <a:r>
              <a:rPr lang="en-US" sz="2400" dirty="0" err="1" smtClean="0"/>
              <a:t>baku</a:t>
            </a:r>
            <a:r>
              <a:rPr lang="en-US" sz="2400" dirty="0" smtClean="0"/>
              <a:t> 1 mg. </a:t>
            </a:r>
            <a:r>
              <a:rPr lang="en-US" sz="2400" dirty="0" err="1" smtClean="0"/>
              <a:t>jika</a:t>
            </a:r>
            <a:r>
              <a:rPr lang="en-US" sz="2400" dirty="0" smtClean="0"/>
              <a:t> </a:t>
            </a:r>
            <a:r>
              <a:rPr lang="en-US" sz="2400" dirty="0" err="1" smtClean="0"/>
              <a:t>kedua</a:t>
            </a:r>
            <a:r>
              <a:rPr lang="en-US" sz="2400" dirty="0" smtClean="0"/>
              <a:t> </a:t>
            </a:r>
            <a:r>
              <a:rPr lang="en-US" sz="2400" dirty="0" err="1" smtClean="0"/>
              <a:t>sampel</a:t>
            </a:r>
            <a:r>
              <a:rPr lang="en-US" sz="2400" dirty="0" smtClean="0"/>
              <a:t> </a:t>
            </a:r>
            <a:r>
              <a:rPr lang="en-US" sz="2400" dirty="0" err="1" smtClean="0"/>
              <a:t>tersebut</a:t>
            </a:r>
            <a:r>
              <a:rPr lang="en-US" sz="2400" dirty="0" smtClean="0"/>
              <a:t> </a:t>
            </a:r>
            <a:r>
              <a:rPr lang="en-US" sz="2400" dirty="0" err="1" smtClean="0"/>
              <a:t>berasal</a:t>
            </a:r>
            <a:r>
              <a:rPr lang="en-US" sz="2400" dirty="0" smtClean="0"/>
              <a:t> </a:t>
            </a:r>
            <a:r>
              <a:rPr lang="en-US" sz="2400" dirty="0" err="1" smtClean="0"/>
              <a:t>dari</a:t>
            </a:r>
            <a:r>
              <a:rPr lang="en-US" sz="2400" dirty="0" smtClean="0"/>
              <a:t> </a:t>
            </a:r>
            <a:r>
              <a:rPr lang="en-US" sz="2400" dirty="0" err="1" smtClean="0"/>
              <a:t>populasi</a:t>
            </a:r>
            <a:r>
              <a:rPr lang="en-US" sz="2400" dirty="0" smtClean="0"/>
              <a:t> normal </a:t>
            </a:r>
            <a:r>
              <a:rPr lang="en-US" sz="2400" dirty="0" err="1" smtClean="0"/>
              <a:t>dengan</a:t>
            </a:r>
            <a:r>
              <a:rPr lang="en-US" sz="2400" dirty="0" smtClean="0"/>
              <a:t> </a:t>
            </a:r>
            <a:r>
              <a:rPr lang="en-US" sz="2400" dirty="0" err="1" smtClean="0"/>
              <a:t>variansi</a:t>
            </a:r>
            <a:r>
              <a:rPr lang="en-US" sz="2400" dirty="0" smtClean="0"/>
              <a:t> yang </a:t>
            </a:r>
            <a:r>
              <a:rPr lang="en-US" sz="2400" dirty="0" err="1" smtClean="0"/>
              <a:t>sama</a:t>
            </a:r>
            <a:r>
              <a:rPr lang="en-US" sz="2400" dirty="0" smtClean="0"/>
              <a:t> </a:t>
            </a:r>
            <a:r>
              <a:rPr lang="en-US" sz="2400" dirty="0" err="1" smtClean="0"/>
              <a:t>maka</a:t>
            </a:r>
            <a:r>
              <a:rPr lang="en-US" sz="2400" dirty="0" smtClean="0"/>
              <a:t> </a:t>
            </a:r>
            <a:r>
              <a:rPr lang="en-US" sz="2400" dirty="0" err="1" smtClean="0"/>
              <a:t>tentukan</a:t>
            </a:r>
            <a:r>
              <a:rPr lang="en-US" sz="2400" dirty="0" smtClean="0"/>
              <a:t> </a:t>
            </a:r>
            <a:r>
              <a:rPr lang="en-US" sz="2400" dirty="0" err="1" smtClean="0"/>
              <a:t>taksiran</a:t>
            </a:r>
            <a:r>
              <a:rPr lang="en-US" sz="2400" dirty="0" smtClean="0"/>
              <a:t> interval </a:t>
            </a:r>
            <a:r>
              <a:rPr lang="en-US" sz="2400" dirty="0" err="1" smtClean="0"/>
              <a:t>untuk</a:t>
            </a:r>
            <a:r>
              <a:rPr lang="en-US" sz="2400" dirty="0" smtClean="0"/>
              <a:t> </a:t>
            </a:r>
            <a:r>
              <a:rPr lang="en-US" sz="2400" dirty="0" err="1" smtClean="0"/>
              <a:t>selisih</a:t>
            </a:r>
            <a:r>
              <a:rPr lang="en-US" sz="2400" dirty="0" smtClean="0"/>
              <a:t> </a:t>
            </a:r>
            <a:r>
              <a:rPr lang="en-US" sz="2400" dirty="0" err="1" smtClean="0"/>
              <a:t>dua</a:t>
            </a:r>
            <a:r>
              <a:rPr lang="en-US" sz="2400" dirty="0" smtClean="0"/>
              <a:t> r</a:t>
            </a:r>
            <a:r>
              <a:rPr lang="id-ID" sz="2400" dirty="0" smtClean="0"/>
              <a:t>ata-rata</a:t>
            </a:r>
            <a:r>
              <a:rPr lang="en-US" sz="2400" dirty="0" smtClean="0"/>
              <a:t> yang </a:t>
            </a:r>
            <a:r>
              <a:rPr lang="en-US" sz="2400" dirty="0" err="1" smtClean="0"/>
              <a:t>sebenarnya</a:t>
            </a:r>
            <a:r>
              <a:rPr lang="en-US" sz="2400" dirty="0" smtClean="0"/>
              <a:t> </a:t>
            </a:r>
            <a:r>
              <a:rPr lang="en-US" sz="2400" dirty="0" err="1" smtClean="0"/>
              <a:t>dari</a:t>
            </a:r>
            <a:r>
              <a:rPr lang="en-US" sz="2400" dirty="0" smtClean="0"/>
              <a:t> </a:t>
            </a:r>
            <a:r>
              <a:rPr lang="en-US" sz="2400" dirty="0" err="1" smtClean="0"/>
              <a:t>kadar</a:t>
            </a:r>
            <a:r>
              <a:rPr lang="en-US" sz="2400" dirty="0" smtClean="0"/>
              <a:t> </a:t>
            </a:r>
            <a:r>
              <a:rPr lang="en-US" sz="2400" dirty="0" err="1" smtClean="0"/>
              <a:t>nikotin</a:t>
            </a:r>
            <a:r>
              <a:rPr lang="en-US" sz="2400" dirty="0" smtClean="0"/>
              <a:t> </a:t>
            </a:r>
            <a:r>
              <a:rPr lang="en-US" sz="2400" dirty="0" err="1" smtClean="0"/>
              <a:t>dengan</a:t>
            </a:r>
            <a:r>
              <a:rPr lang="en-US" sz="2400" dirty="0" smtClean="0"/>
              <a:t> </a:t>
            </a:r>
            <a:r>
              <a:rPr lang="en-US" sz="2400" dirty="0" err="1" smtClean="0"/>
              <a:t>derajat</a:t>
            </a:r>
            <a:r>
              <a:rPr lang="en-US" sz="2400" dirty="0" smtClean="0"/>
              <a:t> </a:t>
            </a:r>
            <a:r>
              <a:rPr lang="en-US" sz="2400" dirty="0" err="1" smtClean="0"/>
              <a:t>keyakinan</a:t>
            </a:r>
            <a:r>
              <a:rPr lang="en-US" sz="2400" dirty="0" smtClean="0"/>
              <a:t> </a:t>
            </a:r>
            <a:r>
              <a:rPr lang="en-US" sz="2400" dirty="0" err="1" smtClean="0"/>
              <a:t>sebesar</a:t>
            </a:r>
            <a:r>
              <a:rPr lang="en-US" sz="2400" dirty="0" smtClean="0"/>
              <a:t> 95 %</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95288" y="188913"/>
            <a:ext cx="8229600" cy="981075"/>
          </a:xfrm>
        </p:spPr>
        <p:txBody>
          <a:bodyPr/>
          <a:lstStyle/>
          <a:p>
            <a:r>
              <a:rPr lang="id-ID" b="1" dirty="0" smtClean="0">
                <a:solidFill>
                  <a:schemeClr val="tx1"/>
                </a:solidFill>
              </a:rPr>
              <a:t>Sampling</a:t>
            </a:r>
            <a:endParaRPr lang="id-ID" b="1" dirty="0">
              <a:solidFill>
                <a:schemeClr val="tx1"/>
              </a:solidFill>
            </a:endParaRPr>
          </a:p>
        </p:txBody>
      </p:sp>
      <p:grpSp>
        <p:nvGrpSpPr>
          <p:cNvPr id="7" name="Text Placeholder 6"/>
          <p:cNvGrpSpPr>
            <a:grpSpLocks noGrp="1"/>
          </p:cNvGrpSpPr>
          <p:nvPr>
            <p:ph type="body" idx="1"/>
          </p:nvPr>
        </p:nvGrpSpPr>
        <p:grpSpPr>
          <a:xfrm>
            <a:off x="395536" y="1628800"/>
            <a:ext cx="4258816" cy="3744838"/>
            <a:chOff x="500063" y="1071563"/>
            <a:chExt cx="8001000" cy="4929187"/>
          </a:xfrm>
        </p:grpSpPr>
        <p:sp>
          <p:nvSpPr>
            <p:cNvPr id="8" name="Cloud 7"/>
            <p:cNvSpPr/>
            <p:nvPr/>
          </p:nvSpPr>
          <p:spPr>
            <a:xfrm>
              <a:off x="500063" y="1071563"/>
              <a:ext cx="8001000" cy="492918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9" name="TextBox 3"/>
            <p:cNvSpPr txBox="1">
              <a:spLocks noChangeArrowheads="1"/>
            </p:cNvSpPr>
            <p:nvPr/>
          </p:nvSpPr>
          <p:spPr bwMode="auto">
            <a:xfrm>
              <a:off x="3205679" y="1450689"/>
              <a:ext cx="4406602" cy="931763"/>
            </a:xfrm>
            <a:prstGeom prst="rect">
              <a:avLst/>
            </a:prstGeom>
            <a:noFill/>
            <a:ln w="9525">
              <a:noFill/>
              <a:miter lim="800000"/>
              <a:headEnd/>
              <a:tailEnd/>
            </a:ln>
          </p:spPr>
          <p:txBody>
            <a:bodyPr wrap="square">
              <a:spAutoFit/>
            </a:bodyPr>
            <a:lstStyle/>
            <a:p>
              <a:r>
                <a:rPr lang="id-ID" sz="4000" dirty="0"/>
                <a:t>Populasi</a:t>
              </a:r>
            </a:p>
          </p:txBody>
        </p:sp>
        <p:sp>
          <p:nvSpPr>
            <p:cNvPr id="10" name="Oval 9"/>
            <p:cNvSpPr/>
            <p:nvPr/>
          </p:nvSpPr>
          <p:spPr>
            <a:xfrm>
              <a:off x="2664556" y="3251535"/>
              <a:ext cx="3857626" cy="2071688"/>
            </a:xfrm>
            <a:prstGeom prst="ellipse">
              <a:avLst/>
            </a:prstGeom>
            <a:solidFill>
              <a:schemeClr val="accent6">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1" name="TextBox 5"/>
            <p:cNvSpPr txBox="1">
              <a:spLocks noChangeArrowheads="1"/>
            </p:cNvSpPr>
            <p:nvPr/>
          </p:nvSpPr>
          <p:spPr bwMode="auto">
            <a:xfrm>
              <a:off x="3205679" y="3429631"/>
              <a:ext cx="2960729" cy="769717"/>
            </a:xfrm>
            <a:prstGeom prst="rect">
              <a:avLst/>
            </a:prstGeom>
            <a:noFill/>
            <a:ln w="9525">
              <a:noFill/>
              <a:miter lim="800000"/>
              <a:headEnd/>
              <a:tailEnd/>
            </a:ln>
          </p:spPr>
          <p:txBody>
            <a:bodyPr wrap="square">
              <a:spAutoFit/>
            </a:bodyPr>
            <a:lstStyle/>
            <a:p>
              <a:r>
                <a:rPr lang="id-ID" sz="3200" dirty="0"/>
                <a:t>Sampel</a:t>
              </a:r>
            </a:p>
          </p:txBody>
        </p:sp>
        <p:sp>
          <p:nvSpPr>
            <p:cNvPr id="12" name="TextBox 6"/>
            <p:cNvSpPr txBox="1">
              <a:spLocks noChangeArrowheads="1"/>
            </p:cNvSpPr>
            <p:nvPr/>
          </p:nvSpPr>
          <p:spPr bwMode="auto">
            <a:xfrm>
              <a:off x="1447029" y="2208940"/>
              <a:ext cx="3111458" cy="1093810"/>
            </a:xfrm>
            <a:prstGeom prst="rect">
              <a:avLst/>
            </a:prstGeom>
            <a:noFill/>
            <a:ln w="9525">
              <a:noFill/>
              <a:miter lim="800000"/>
              <a:headEnd/>
              <a:tailEnd/>
            </a:ln>
          </p:spPr>
          <p:txBody>
            <a:bodyPr wrap="square">
              <a:spAutoFit/>
            </a:bodyPr>
            <a:lstStyle/>
            <a:p>
              <a:r>
                <a:rPr lang="id-ID" sz="2400" dirty="0"/>
                <a:t>Sensus</a:t>
              </a:r>
            </a:p>
            <a:p>
              <a:r>
                <a:rPr lang="id-ID" sz="2400" dirty="0"/>
                <a:t>Parameter</a:t>
              </a:r>
            </a:p>
          </p:txBody>
        </p:sp>
        <p:sp>
          <p:nvSpPr>
            <p:cNvPr id="13" name="TextBox 7"/>
            <p:cNvSpPr txBox="1">
              <a:spLocks noChangeArrowheads="1"/>
            </p:cNvSpPr>
            <p:nvPr/>
          </p:nvSpPr>
          <p:spPr bwMode="auto">
            <a:xfrm>
              <a:off x="3262186" y="4053353"/>
              <a:ext cx="3325513" cy="1093810"/>
            </a:xfrm>
            <a:prstGeom prst="rect">
              <a:avLst/>
            </a:prstGeom>
            <a:noFill/>
            <a:ln w="9525">
              <a:noFill/>
              <a:miter lim="800000"/>
              <a:headEnd/>
              <a:tailEnd/>
            </a:ln>
          </p:spPr>
          <p:txBody>
            <a:bodyPr wrap="square">
              <a:spAutoFit/>
            </a:bodyPr>
            <a:lstStyle/>
            <a:p>
              <a:r>
                <a:rPr lang="id-ID" sz="2400" dirty="0"/>
                <a:t>Sampling</a:t>
              </a:r>
            </a:p>
            <a:p>
              <a:r>
                <a:rPr lang="id-ID" sz="2400" dirty="0"/>
                <a:t>Statistik</a:t>
              </a:r>
            </a:p>
          </p:txBody>
        </p:sp>
      </p:grpSp>
      <p:sp>
        <p:nvSpPr>
          <p:cNvPr id="14" name="Bent-Up Arrow 13"/>
          <p:cNvSpPr/>
          <p:nvPr/>
        </p:nvSpPr>
        <p:spPr>
          <a:xfrm>
            <a:off x="4067944" y="2780928"/>
            <a:ext cx="3888432" cy="86409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TextBox 14"/>
          <p:cNvSpPr txBox="1"/>
          <p:nvPr/>
        </p:nvSpPr>
        <p:spPr>
          <a:xfrm>
            <a:off x="4067944" y="3717032"/>
            <a:ext cx="3744416" cy="369332"/>
          </a:xfrm>
          <a:prstGeom prst="rect">
            <a:avLst/>
          </a:prstGeom>
          <a:solidFill>
            <a:srgbClr val="FF66FF"/>
          </a:solidFill>
        </p:spPr>
        <p:txBody>
          <a:bodyPr wrap="square" rtlCol="0">
            <a:spAutoFit/>
          </a:bodyPr>
          <a:lstStyle/>
          <a:p>
            <a:r>
              <a:rPr lang="id-ID" dirty="0" smtClean="0"/>
              <a:t>Pengambilan Sampel secara acak</a:t>
            </a:r>
            <a:endParaRPr lang="id-ID" dirty="0"/>
          </a:p>
        </p:txBody>
      </p:sp>
      <p:sp>
        <p:nvSpPr>
          <p:cNvPr id="16" name="TextBox 15"/>
          <p:cNvSpPr txBox="1"/>
          <p:nvPr/>
        </p:nvSpPr>
        <p:spPr>
          <a:xfrm>
            <a:off x="4716016" y="1340768"/>
            <a:ext cx="3744416" cy="1323439"/>
          </a:xfrm>
          <a:prstGeom prst="rect">
            <a:avLst/>
          </a:prstGeom>
          <a:solidFill>
            <a:srgbClr val="92D050"/>
          </a:solidFill>
        </p:spPr>
        <p:txBody>
          <a:bodyPr wrap="square" rtlCol="0">
            <a:spAutoFit/>
          </a:bodyPr>
          <a:lstStyle/>
          <a:p>
            <a:pPr algn="ctr"/>
            <a:r>
              <a:rPr lang="id-ID" sz="2000" dirty="0" smtClean="0"/>
              <a:t>Nilai Statistik digunakan untuk menyimpulkan parameter dari populasi </a:t>
            </a:r>
            <a:r>
              <a:rPr lang="id-ID" sz="2000" dirty="0" smtClean="0">
                <a:latin typeface="Arial"/>
                <a:cs typeface="Arial"/>
              </a:rPr>
              <a:t>→ menggambarkan perilaku populasi</a:t>
            </a:r>
            <a:endParaRPr lang="id-ID" sz="2000" dirty="0"/>
          </a:p>
        </p:txBody>
      </p:sp>
      <p:sp>
        <p:nvSpPr>
          <p:cNvPr id="17" name="Down Arrow 16"/>
          <p:cNvSpPr/>
          <p:nvPr/>
        </p:nvSpPr>
        <p:spPr>
          <a:xfrm>
            <a:off x="5796136" y="4149080"/>
            <a:ext cx="43204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4211960" y="4941168"/>
            <a:ext cx="4536504" cy="1015663"/>
          </a:xfrm>
          <a:prstGeom prst="rect">
            <a:avLst/>
          </a:prstGeom>
          <a:solidFill>
            <a:schemeClr val="accent6">
              <a:lumMod val="40000"/>
              <a:lumOff val="60000"/>
            </a:schemeClr>
          </a:solidFill>
        </p:spPr>
        <p:txBody>
          <a:bodyPr wrap="square" rtlCol="0">
            <a:spAutoFit/>
          </a:bodyPr>
          <a:lstStyle/>
          <a:p>
            <a:pPr algn="ctr"/>
            <a:r>
              <a:rPr lang="id-ID" sz="2000" dirty="0" smtClean="0"/>
              <a:t>Harapannya sampel akan merepesentasikan keadaan dari populasi yang diamati</a:t>
            </a:r>
            <a:endParaRPr lang="id-ID"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horizont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noAutofit/>
          </a:bodyPr>
          <a:lstStyle/>
          <a:p>
            <a:pPr algn="ctr"/>
            <a:r>
              <a:rPr lang="en-US" sz="4000" b="1" dirty="0" smtClean="0"/>
              <a:t>TAKSIRAN INTERVAL SELISIH PROPORSI</a:t>
            </a:r>
            <a:endParaRPr lang="en-US" sz="4000" b="1" dirty="0"/>
          </a:p>
        </p:txBody>
      </p:sp>
      <p:graphicFrame>
        <p:nvGraphicFramePr>
          <p:cNvPr id="4" name="Content Placeholder 3"/>
          <p:cNvGraphicFramePr>
            <a:graphicFrameLocks noChangeAspect="1"/>
          </p:cNvGraphicFramePr>
          <p:nvPr>
            <p:ph idx="1"/>
          </p:nvPr>
        </p:nvGraphicFramePr>
        <p:xfrm>
          <a:off x="611560" y="1772816"/>
          <a:ext cx="8170631" cy="912812"/>
        </p:xfrm>
        <a:graphic>
          <a:graphicData uri="http://schemas.openxmlformats.org/presentationml/2006/ole">
            <p:oleObj spid="_x0000_s159746" name="Equation" r:id="rId4" imgW="4317840" imgH="482400" progId="Equation.3">
              <p:embed/>
            </p:oleObj>
          </a:graphicData>
        </a:graphic>
      </p:graphicFrame>
      <p:sp>
        <p:nvSpPr>
          <p:cNvPr id="7" name="TextBox 6"/>
          <p:cNvSpPr txBox="1"/>
          <p:nvPr/>
        </p:nvSpPr>
        <p:spPr>
          <a:xfrm>
            <a:off x="323528" y="3284984"/>
            <a:ext cx="8748463" cy="2677656"/>
          </a:xfrm>
          <a:prstGeom prst="rect">
            <a:avLst/>
          </a:prstGeom>
          <a:noFill/>
        </p:spPr>
        <p:txBody>
          <a:bodyPr wrap="square" rtlCol="0">
            <a:spAutoFit/>
          </a:bodyPr>
          <a:lstStyle/>
          <a:p>
            <a:r>
              <a:rPr lang="en-US" sz="2400" dirty="0" err="1" smtClean="0"/>
              <a:t>Contoh</a:t>
            </a:r>
            <a:r>
              <a:rPr lang="en-US" sz="2400" dirty="0" smtClean="0"/>
              <a:t> :</a:t>
            </a:r>
          </a:p>
          <a:p>
            <a:r>
              <a:rPr lang="en-US" sz="2400" dirty="0" err="1" smtClean="0"/>
              <a:t>Dua</a:t>
            </a:r>
            <a:r>
              <a:rPr lang="en-US" sz="2400" dirty="0" smtClean="0"/>
              <a:t> </a:t>
            </a:r>
            <a:r>
              <a:rPr lang="en-US" sz="2400" dirty="0" err="1" smtClean="0"/>
              <a:t>sampel</a:t>
            </a:r>
            <a:r>
              <a:rPr lang="en-US" sz="2400" dirty="0" smtClean="0"/>
              <a:t> </a:t>
            </a:r>
            <a:r>
              <a:rPr lang="en-US" sz="2400" dirty="0" err="1" smtClean="0"/>
              <a:t>acak</a:t>
            </a:r>
            <a:r>
              <a:rPr lang="en-US" sz="2400" dirty="0" smtClean="0"/>
              <a:t> yang </a:t>
            </a:r>
            <a:r>
              <a:rPr lang="en-US" sz="2400" dirty="0" err="1" smtClean="0"/>
              <a:t>satu</a:t>
            </a:r>
            <a:r>
              <a:rPr lang="en-US" sz="2400" dirty="0" smtClean="0"/>
              <a:t> </a:t>
            </a:r>
            <a:r>
              <a:rPr lang="en-US" sz="2400" dirty="0" err="1" smtClean="0"/>
              <a:t>terdiri</a:t>
            </a:r>
            <a:r>
              <a:rPr lang="en-US" sz="2400" dirty="0" smtClean="0"/>
              <a:t> </a:t>
            </a:r>
            <a:r>
              <a:rPr lang="en-US" sz="2400" dirty="0" err="1" smtClean="0"/>
              <a:t>dari</a:t>
            </a:r>
            <a:r>
              <a:rPr lang="en-US" sz="2400" dirty="0" smtClean="0"/>
              <a:t> 500 </a:t>
            </a:r>
            <a:r>
              <a:rPr lang="en-US" sz="2400" dirty="0" err="1" smtClean="0"/>
              <a:t>pemudi</a:t>
            </a:r>
            <a:r>
              <a:rPr lang="en-US" sz="2400" dirty="0" smtClean="0"/>
              <a:t> </a:t>
            </a:r>
            <a:r>
              <a:rPr lang="en-US" sz="2400" dirty="0" err="1" smtClean="0"/>
              <a:t>dan</a:t>
            </a:r>
            <a:r>
              <a:rPr lang="en-US" sz="2400" dirty="0" smtClean="0"/>
              <a:t> 700 </a:t>
            </a:r>
            <a:endParaRPr lang="id-ID" sz="2400" dirty="0" smtClean="0"/>
          </a:p>
          <a:p>
            <a:r>
              <a:rPr lang="en-US" sz="2400" dirty="0" err="1" smtClean="0"/>
              <a:t>pemuda</a:t>
            </a:r>
            <a:r>
              <a:rPr lang="en-US" sz="2400" dirty="0" smtClean="0"/>
              <a:t> yang </a:t>
            </a:r>
            <a:r>
              <a:rPr lang="en-US" sz="2400" dirty="0" err="1" smtClean="0"/>
              <a:t>mengunjungi</a:t>
            </a:r>
            <a:r>
              <a:rPr lang="en-US" sz="2400" dirty="0" smtClean="0"/>
              <a:t> </a:t>
            </a:r>
            <a:r>
              <a:rPr lang="en-US" sz="2400" dirty="0" err="1" smtClean="0"/>
              <a:t>sebuah</a:t>
            </a:r>
            <a:r>
              <a:rPr lang="en-US" sz="2400" dirty="0" smtClean="0"/>
              <a:t> </a:t>
            </a:r>
            <a:r>
              <a:rPr lang="en-US" sz="2400" dirty="0" err="1" smtClean="0"/>
              <a:t>pameran</a:t>
            </a:r>
            <a:r>
              <a:rPr lang="en-US" sz="2400" dirty="0" smtClean="0"/>
              <a:t> </a:t>
            </a:r>
            <a:r>
              <a:rPr lang="en-US" sz="2400" dirty="0" err="1" smtClean="0"/>
              <a:t>telah</a:t>
            </a:r>
            <a:r>
              <a:rPr lang="en-US" sz="2400" dirty="0" smtClean="0"/>
              <a:t> </a:t>
            </a:r>
            <a:r>
              <a:rPr lang="en-US" sz="2400" dirty="0" err="1" smtClean="0"/>
              <a:t>diambil</a:t>
            </a:r>
            <a:r>
              <a:rPr lang="en-US" sz="2400" dirty="0" smtClean="0"/>
              <a:t>.</a:t>
            </a:r>
            <a:endParaRPr lang="id-ID" sz="2400" dirty="0" smtClean="0"/>
          </a:p>
          <a:p>
            <a:r>
              <a:rPr lang="en-US" sz="2400" dirty="0" err="1" smtClean="0"/>
              <a:t>Ternyata</a:t>
            </a:r>
            <a:r>
              <a:rPr lang="en-US" sz="2400" dirty="0" smtClean="0"/>
              <a:t> </a:t>
            </a:r>
            <a:r>
              <a:rPr lang="en-US" sz="2400" dirty="0" err="1" smtClean="0"/>
              <a:t>dari</a:t>
            </a:r>
            <a:r>
              <a:rPr lang="en-US" sz="2400" dirty="0" smtClean="0"/>
              <a:t> </a:t>
            </a:r>
            <a:r>
              <a:rPr lang="en-US" sz="2400" dirty="0" err="1" smtClean="0"/>
              <a:t>sampel</a:t>
            </a:r>
            <a:r>
              <a:rPr lang="en-US" sz="2400" dirty="0" smtClean="0"/>
              <a:t> </a:t>
            </a:r>
            <a:r>
              <a:rPr lang="en-US" sz="2400" dirty="0" err="1" smtClean="0"/>
              <a:t>acak</a:t>
            </a:r>
            <a:r>
              <a:rPr lang="en-US" sz="2400" dirty="0" smtClean="0"/>
              <a:t> </a:t>
            </a:r>
            <a:r>
              <a:rPr lang="en-US" sz="2400" dirty="0" err="1" smtClean="0"/>
              <a:t>tersebut</a:t>
            </a:r>
            <a:r>
              <a:rPr lang="en-US" sz="2400" dirty="0" smtClean="0"/>
              <a:t> 325 </a:t>
            </a:r>
            <a:r>
              <a:rPr lang="en-US" sz="2400" dirty="0" err="1" smtClean="0"/>
              <a:t>pe</a:t>
            </a:r>
            <a:r>
              <a:rPr lang="id-ID" sz="2400" dirty="0" smtClean="0"/>
              <a:t>mudi</a:t>
            </a:r>
            <a:r>
              <a:rPr lang="en-US" sz="2400" dirty="0" smtClean="0"/>
              <a:t> </a:t>
            </a:r>
            <a:r>
              <a:rPr lang="en-US" sz="2400" dirty="0" err="1" smtClean="0"/>
              <a:t>dan</a:t>
            </a:r>
            <a:r>
              <a:rPr lang="en-US" sz="2400" dirty="0" smtClean="0"/>
              <a:t> </a:t>
            </a:r>
            <a:endParaRPr lang="id-ID" sz="2400" dirty="0" smtClean="0"/>
          </a:p>
          <a:p>
            <a:r>
              <a:rPr lang="en-US" sz="2400" dirty="0" smtClean="0"/>
              <a:t>400 </a:t>
            </a:r>
            <a:r>
              <a:rPr lang="en-US" sz="2400" dirty="0" err="1" smtClean="0"/>
              <a:t>pemuda</a:t>
            </a:r>
            <a:r>
              <a:rPr lang="en-US" sz="2400" dirty="0" smtClean="0"/>
              <a:t> </a:t>
            </a:r>
            <a:r>
              <a:rPr lang="en-US" sz="2400" dirty="0" err="1" smtClean="0"/>
              <a:t>menyukai</a:t>
            </a:r>
            <a:r>
              <a:rPr lang="en-US" sz="2400" dirty="0" smtClean="0"/>
              <a:t> </a:t>
            </a:r>
            <a:r>
              <a:rPr lang="en-US" sz="2400" dirty="0" err="1" smtClean="0"/>
              <a:t>pameran</a:t>
            </a:r>
            <a:r>
              <a:rPr lang="en-US" sz="2400" dirty="0" smtClean="0"/>
              <a:t> </a:t>
            </a:r>
            <a:r>
              <a:rPr lang="en-US" sz="2400" dirty="0" err="1" smtClean="0"/>
              <a:t>tersebut</a:t>
            </a:r>
            <a:r>
              <a:rPr lang="en-US" sz="2400" dirty="0" smtClean="0"/>
              <a:t>.</a:t>
            </a:r>
          </a:p>
          <a:p>
            <a:r>
              <a:rPr lang="en-US" sz="2400" dirty="0" err="1" smtClean="0"/>
              <a:t>Tentukan</a:t>
            </a:r>
            <a:r>
              <a:rPr lang="en-US" sz="2400" dirty="0" smtClean="0"/>
              <a:t> interval </a:t>
            </a:r>
            <a:r>
              <a:rPr lang="en-US" sz="2400" dirty="0" err="1" smtClean="0"/>
              <a:t>kepercayaan</a:t>
            </a:r>
            <a:r>
              <a:rPr lang="en-US" sz="2400" dirty="0" smtClean="0"/>
              <a:t> 95% </a:t>
            </a:r>
            <a:r>
              <a:rPr lang="en-US" sz="2400" dirty="0" err="1" smtClean="0"/>
              <a:t>untuk</a:t>
            </a:r>
            <a:r>
              <a:rPr lang="en-US" sz="2400" dirty="0" smtClean="0"/>
              <a:t> </a:t>
            </a:r>
            <a:r>
              <a:rPr lang="en-US" sz="2400" dirty="0" err="1" smtClean="0"/>
              <a:t>perbedaan</a:t>
            </a:r>
            <a:r>
              <a:rPr lang="en-US" sz="2400" dirty="0" smtClean="0"/>
              <a:t> </a:t>
            </a:r>
            <a:r>
              <a:rPr lang="en-US" sz="2400" dirty="0" err="1" smtClean="0"/>
              <a:t>proporsi</a:t>
            </a:r>
            <a:r>
              <a:rPr lang="en-US" sz="2400" dirty="0" smtClean="0"/>
              <a:t> </a:t>
            </a:r>
            <a:endParaRPr lang="id-ID" sz="2400" dirty="0" smtClean="0"/>
          </a:p>
          <a:p>
            <a:r>
              <a:rPr lang="id-ID" sz="2400" dirty="0" smtClean="0"/>
              <a:t>p</a:t>
            </a:r>
            <a:r>
              <a:rPr lang="en-US" sz="2400" dirty="0" err="1" smtClean="0"/>
              <a:t>emuda</a:t>
            </a:r>
            <a:r>
              <a:rPr lang="en-US" sz="2400" dirty="0" smtClean="0"/>
              <a:t> </a:t>
            </a:r>
            <a:r>
              <a:rPr lang="en-US" sz="2400" dirty="0" err="1" smtClean="0"/>
              <a:t>dan</a:t>
            </a:r>
            <a:r>
              <a:rPr lang="en-US" sz="2400" dirty="0" smtClean="0"/>
              <a:t> </a:t>
            </a:r>
            <a:r>
              <a:rPr lang="en-US" sz="2400" dirty="0" err="1" smtClean="0"/>
              <a:t>pemudi</a:t>
            </a:r>
            <a:r>
              <a:rPr lang="en-US" sz="2400" dirty="0" smtClean="0"/>
              <a:t> </a:t>
            </a:r>
            <a:r>
              <a:rPr lang="en-US" sz="2400" dirty="0" err="1" smtClean="0"/>
              <a:t>pengunjung</a:t>
            </a:r>
            <a:r>
              <a:rPr lang="en-US" sz="2400" dirty="0" smtClean="0"/>
              <a:t> </a:t>
            </a:r>
            <a:r>
              <a:rPr lang="en-US" sz="2400" dirty="0" err="1" smtClean="0"/>
              <a:t>pameran</a:t>
            </a:r>
            <a:r>
              <a:rPr lang="en-US" sz="2400" dirty="0" smtClean="0"/>
              <a:t> </a:t>
            </a:r>
            <a:r>
              <a:rPr lang="en-US" sz="2400" dirty="0" err="1" smtClean="0"/>
              <a:t>dan</a:t>
            </a:r>
            <a:r>
              <a:rPr lang="en-US" sz="2400" dirty="0" smtClean="0"/>
              <a:t> </a:t>
            </a:r>
            <a:r>
              <a:rPr lang="en-US" sz="2400" dirty="0" err="1" smtClean="0"/>
              <a:t>menyukainya</a:t>
            </a:r>
            <a:r>
              <a:rPr lang="en-US" sz="2400" dirty="0" smtClean="0"/>
              <a: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UKURAN SAMPEL</a:t>
            </a:r>
            <a:endParaRPr lang="id-ID" b="1" dirty="0"/>
          </a:p>
        </p:txBody>
      </p:sp>
      <p:sp>
        <p:nvSpPr>
          <p:cNvPr id="3" name="Content Placeholder 2"/>
          <p:cNvSpPr>
            <a:spLocks noGrp="1"/>
          </p:cNvSpPr>
          <p:nvPr>
            <p:ph idx="1"/>
          </p:nvPr>
        </p:nvSpPr>
        <p:spPr>
          <a:xfrm>
            <a:off x="457200" y="1600201"/>
            <a:ext cx="8229600" cy="1108720"/>
          </a:xfrm>
        </p:spPr>
        <p:txBody>
          <a:bodyPr/>
          <a:lstStyle/>
          <a:p>
            <a:r>
              <a:rPr lang="id-ID" dirty="0" smtClean="0"/>
              <a:t>Untuk menaksir rata-rata     oleh    maka ukuran sampel adalah:</a:t>
            </a:r>
          </a:p>
          <a:p>
            <a:endParaRPr lang="id-ID" dirty="0" smtClean="0"/>
          </a:p>
          <a:p>
            <a:endParaRPr lang="id-ID" dirty="0" smtClean="0"/>
          </a:p>
          <a:p>
            <a:endParaRPr lang="id-ID" dirty="0" smtClean="0"/>
          </a:p>
          <a:p>
            <a:r>
              <a:rPr lang="id-ID" dirty="0" smtClean="0"/>
              <a:t>Sedangkan untuk menaksir proporsi   </a:t>
            </a:r>
            <a:endParaRPr lang="id-ID" dirty="0"/>
          </a:p>
        </p:txBody>
      </p:sp>
      <p:graphicFrame>
        <p:nvGraphicFramePr>
          <p:cNvPr id="4" name="Object 3"/>
          <p:cNvGraphicFramePr>
            <a:graphicFrameLocks noChangeAspect="1"/>
          </p:cNvGraphicFramePr>
          <p:nvPr/>
        </p:nvGraphicFramePr>
        <p:xfrm>
          <a:off x="5436096" y="1772816"/>
          <a:ext cx="432048" cy="468052"/>
        </p:xfrm>
        <a:graphic>
          <a:graphicData uri="http://schemas.openxmlformats.org/presentationml/2006/ole">
            <p:oleObj spid="_x0000_s210946" name="Equation" r:id="rId4" imgW="152280" imgH="164880" progId="Equation.DSMT4">
              <p:embed/>
            </p:oleObj>
          </a:graphicData>
        </a:graphic>
      </p:graphicFrame>
      <p:graphicFrame>
        <p:nvGraphicFramePr>
          <p:cNvPr id="5" name="Object 4"/>
          <p:cNvGraphicFramePr>
            <a:graphicFrameLocks noChangeAspect="1"/>
          </p:cNvGraphicFramePr>
          <p:nvPr/>
        </p:nvGraphicFramePr>
        <p:xfrm>
          <a:off x="6732240" y="1628800"/>
          <a:ext cx="288033" cy="504056"/>
        </p:xfrm>
        <a:graphic>
          <a:graphicData uri="http://schemas.openxmlformats.org/presentationml/2006/ole">
            <p:oleObj spid="_x0000_s210947" name="Equation" r:id="rId5" imgW="126720" imgH="215640" progId="Equation.DSMT4">
              <p:embed/>
            </p:oleObj>
          </a:graphicData>
        </a:graphic>
      </p:graphicFrame>
      <p:graphicFrame>
        <p:nvGraphicFramePr>
          <p:cNvPr id="6" name="Object 5"/>
          <p:cNvGraphicFramePr>
            <a:graphicFrameLocks noChangeAspect="1"/>
          </p:cNvGraphicFramePr>
          <p:nvPr/>
        </p:nvGraphicFramePr>
        <p:xfrm>
          <a:off x="3214688" y="2606675"/>
          <a:ext cx="2139950" cy="1550988"/>
        </p:xfrm>
        <a:graphic>
          <a:graphicData uri="http://schemas.openxmlformats.org/presentationml/2006/ole">
            <p:oleObj spid="_x0000_s210948" name="Equation" r:id="rId6" imgW="876240" imgH="634680" progId="Equation.DSMT4">
              <p:embed/>
            </p:oleObj>
          </a:graphicData>
        </a:graphic>
      </p:graphicFrame>
      <p:graphicFrame>
        <p:nvGraphicFramePr>
          <p:cNvPr id="7" name="Object 6"/>
          <p:cNvGraphicFramePr>
            <a:graphicFrameLocks noChangeAspect="1"/>
          </p:cNvGraphicFramePr>
          <p:nvPr/>
        </p:nvGraphicFramePr>
        <p:xfrm>
          <a:off x="7524328" y="4581128"/>
          <a:ext cx="294506" cy="372467"/>
        </p:xfrm>
        <a:graphic>
          <a:graphicData uri="http://schemas.openxmlformats.org/presentationml/2006/ole">
            <p:oleObj spid="_x0000_s210949" name="Equation" r:id="rId7" imgW="139680" imgH="139680" progId="Equation.DSMT4">
              <p:embed/>
            </p:oleObj>
          </a:graphicData>
        </a:graphic>
      </p:graphicFrame>
      <p:graphicFrame>
        <p:nvGraphicFramePr>
          <p:cNvPr id="210951" name="Object 7"/>
          <p:cNvGraphicFramePr>
            <a:graphicFrameLocks noChangeAspect="1"/>
          </p:cNvGraphicFramePr>
          <p:nvPr/>
        </p:nvGraphicFramePr>
        <p:xfrm>
          <a:off x="2722563" y="4911725"/>
          <a:ext cx="3411537" cy="1550988"/>
        </p:xfrm>
        <a:graphic>
          <a:graphicData uri="http://schemas.openxmlformats.org/presentationml/2006/ole">
            <p:oleObj spid="_x0000_s210951" name="Equation" r:id="rId8" imgW="1396800" imgH="6346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10951"/>
                                        </p:tgtEl>
                                        <p:attrNameLst>
                                          <p:attrName>style.visibility</p:attrName>
                                        </p:attrNameLst>
                                      </p:cBhvr>
                                      <p:to>
                                        <p:strVal val="visible"/>
                                      </p:to>
                                    </p:set>
                                    <p:animEffect transition="in" filter="blinds(horizontal)">
                                      <p:cBhvr>
                                        <p:cTn id="22" dur="500"/>
                                        <p:tgtEl>
                                          <p:spTgt spid="2109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id-ID" dirty="0" smtClean="0"/>
              <a:t>Contoh</a:t>
            </a:r>
            <a:endParaRPr lang="id-ID" dirty="0"/>
          </a:p>
        </p:txBody>
      </p:sp>
      <p:sp>
        <p:nvSpPr>
          <p:cNvPr id="3" name="Content Placeholder 2"/>
          <p:cNvSpPr>
            <a:spLocks noGrp="1"/>
          </p:cNvSpPr>
          <p:nvPr>
            <p:ph idx="1"/>
          </p:nvPr>
        </p:nvSpPr>
        <p:spPr>
          <a:xfrm>
            <a:off x="457200" y="1124744"/>
            <a:ext cx="8229600" cy="5001419"/>
          </a:xfrm>
        </p:spPr>
        <p:txBody>
          <a:bodyPr/>
          <a:lstStyle/>
          <a:p>
            <a:r>
              <a:rPr lang="id-ID" dirty="0" smtClean="0"/>
              <a:t>Akan ditaksir rata-rata lamanya mahasiswa dalam menyelesaikan ujian. Dengan derajat kepercayaan 95% tentukan berapa jumlah sampel yang harus diambil jika perbedaan rata-rata waktu menyelesaikan ujian dari populasi mahasiswa dengan sampel yang diambil tidak lebih dari 0.05 menit dan simpangan baku populasinya 0.5 menit.</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0662"/>
            <a:ext cx="8229600" cy="706090"/>
          </a:xfrm>
        </p:spPr>
        <p:txBody>
          <a:bodyPr/>
          <a:lstStyle/>
          <a:p>
            <a:r>
              <a:rPr lang="id-ID" dirty="0" smtClean="0"/>
              <a:t>Contoh Kasus</a:t>
            </a:r>
            <a:endParaRPr lang="id-ID" dirty="0"/>
          </a:p>
        </p:txBody>
      </p:sp>
      <p:sp>
        <p:nvSpPr>
          <p:cNvPr id="4" name="Content Placeholder 2"/>
          <p:cNvSpPr>
            <a:spLocks noGrp="1"/>
          </p:cNvSpPr>
          <p:nvPr>
            <p:ph idx="1"/>
          </p:nvPr>
        </p:nvSpPr>
        <p:spPr>
          <a:xfrm>
            <a:off x="457200" y="1495325"/>
            <a:ext cx="8229600" cy="4525963"/>
          </a:xfrm>
        </p:spPr>
        <p:txBody>
          <a:bodyPr/>
          <a:lstStyle/>
          <a:p>
            <a:r>
              <a:rPr lang="id-ID" sz="2800" dirty="0" smtClean="0"/>
              <a:t>CJW sebuah perusahaan jasa internet ingin mengukur tingkat kepuasan pelanggan terhadap pelayanan yang diberikan oleh bagian customer service. Setiap bulan dikirimkan kuesioner secara acak ke pelanggan yang telah berlangganan pada bulan sebelumnya. Nilai yang diberikan antara 0 – 100. Dari sampel yang didapatkan diolah. Rata-rata nilai kepuasan pelanggan digunakan untuk mengukur kualitas pelayanan. </a:t>
            </a:r>
            <a:endParaRPr lang="id-ID"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id-ID" dirty="0" smtClean="0"/>
              <a:t>Dari histori data diasumsikan bahwa </a:t>
            </a:r>
            <a:r>
              <a:rPr lang="id-ID" b="1" dirty="0" smtClean="0"/>
              <a:t>standar deviasi dari populasinya 20</a:t>
            </a:r>
            <a:r>
              <a:rPr lang="id-ID" dirty="0" smtClean="0"/>
              <a:t>. Dari </a:t>
            </a:r>
            <a:r>
              <a:rPr lang="id-ID" b="1" dirty="0" smtClean="0"/>
              <a:t>100 orang pelanggan</a:t>
            </a:r>
            <a:r>
              <a:rPr lang="id-ID" dirty="0" smtClean="0"/>
              <a:t> yang diambil diperoleh </a:t>
            </a:r>
            <a:r>
              <a:rPr lang="id-ID" b="1" dirty="0" smtClean="0"/>
              <a:t>rata-rata tingkat kepuasan adalah 82</a:t>
            </a:r>
            <a:r>
              <a:rPr lang="id-ID" dirty="0" smtClean="0"/>
              <a:t>. Nilai rata-rata ini digunakan untuk mengukur rata-rata tingkat kepuasan dari seluruh pelanggan.</a:t>
            </a:r>
          </a:p>
          <a:p>
            <a:r>
              <a:rPr lang="id-ID" b="1" dirty="0" smtClean="0"/>
              <a:t>Maka dapat digunakan selang interval untuk menaksir/mengestimasi rata-rata tingkat kepuasan seluruh pelanggan CJW</a:t>
            </a:r>
            <a:endParaRPr lang="id-ID"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748464" cy="1143000"/>
          </a:xfrm>
        </p:spPr>
        <p:txBody>
          <a:bodyPr/>
          <a:lstStyle/>
          <a:p>
            <a:r>
              <a:rPr lang="id-ID" sz="4000" b="1" dirty="0" smtClean="0"/>
              <a:t>Parameter &amp; Statistik yang diamati</a:t>
            </a:r>
            <a:endParaRPr lang="id-ID" sz="4000" b="1" dirty="0"/>
          </a:p>
        </p:txBody>
      </p:sp>
      <p:graphicFrame>
        <p:nvGraphicFramePr>
          <p:cNvPr id="4" name="Content Placeholder 3"/>
          <p:cNvGraphicFramePr>
            <a:graphicFrameLocks noGrp="1"/>
          </p:cNvGraphicFramePr>
          <p:nvPr>
            <p:ph idx="1"/>
          </p:nvPr>
        </p:nvGraphicFramePr>
        <p:xfrm>
          <a:off x="683568" y="1628800"/>
          <a:ext cx="7643193" cy="1828800"/>
        </p:xfrm>
        <a:graphic>
          <a:graphicData uri="http://schemas.openxmlformats.org/drawingml/2006/table">
            <a:tbl>
              <a:tblPr firstRow="1" bandRow="1">
                <a:tableStyleId>{21E4AEA4-8DFA-4A89-87EB-49C32662AFE0}</a:tableStyleId>
              </a:tblPr>
              <a:tblGrid>
                <a:gridCol w="3312368"/>
                <a:gridCol w="2304256"/>
                <a:gridCol w="2026569"/>
              </a:tblGrid>
              <a:tr h="370840">
                <a:tc>
                  <a:txBody>
                    <a:bodyPr/>
                    <a:lstStyle/>
                    <a:p>
                      <a:r>
                        <a:rPr lang="id-ID" sz="2400" dirty="0" smtClean="0"/>
                        <a:t>Nilai</a:t>
                      </a:r>
                      <a:r>
                        <a:rPr lang="id-ID" sz="2400" baseline="0" dirty="0" smtClean="0"/>
                        <a:t> yg diamati</a:t>
                      </a:r>
                      <a:endParaRPr lang="id-ID" sz="2400" dirty="0"/>
                    </a:p>
                  </a:txBody>
                  <a:tcPr/>
                </a:tc>
                <a:tc>
                  <a:txBody>
                    <a:bodyPr/>
                    <a:lstStyle/>
                    <a:p>
                      <a:pPr algn="ctr"/>
                      <a:r>
                        <a:rPr lang="id-ID" sz="2400" dirty="0" smtClean="0"/>
                        <a:t>Parameter</a:t>
                      </a:r>
                      <a:endParaRPr lang="id-ID" sz="2400" dirty="0"/>
                    </a:p>
                  </a:txBody>
                  <a:tcPr/>
                </a:tc>
                <a:tc>
                  <a:txBody>
                    <a:bodyPr/>
                    <a:lstStyle/>
                    <a:p>
                      <a:pPr algn="ctr"/>
                      <a:r>
                        <a:rPr lang="id-ID" sz="2400" dirty="0" smtClean="0"/>
                        <a:t>Statistik</a:t>
                      </a:r>
                      <a:endParaRPr lang="id-ID" sz="2400" dirty="0"/>
                    </a:p>
                  </a:txBody>
                  <a:tcPr/>
                </a:tc>
              </a:tr>
              <a:tr h="370840">
                <a:tc>
                  <a:txBody>
                    <a:bodyPr/>
                    <a:lstStyle/>
                    <a:p>
                      <a:r>
                        <a:rPr lang="id-ID" sz="2400" dirty="0" smtClean="0"/>
                        <a:t>Rata-rata</a:t>
                      </a:r>
                      <a:endParaRPr lang="id-ID" sz="2400" dirty="0"/>
                    </a:p>
                  </a:txBody>
                  <a:tcPr/>
                </a:tc>
                <a:tc>
                  <a:txBody>
                    <a:bodyPr/>
                    <a:lstStyle/>
                    <a:p>
                      <a:pPr algn="ctr"/>
                      <a:r>
                        <a:rPr lang="el-GR" sz="2400" dirty="0" smtClean="0">
                          <a:latin typeface="Times New Roman"/>
                          <a:cs typeface="Times New Roman"/>
                        </a:rPr>
                        <a:t>μ</a:t>
                      </a:r>
                      <a:endParaRPr lang="id-ID" sz="2400" dirty="0"/>
                    </a:p>
                  </a:txBody>
                  <a:tcPr/>
                </a:tc>
                <a:tc>
                  <a:txBody>
                    <a:bodyPr/>
                    <a:lstStyle/>
                    <a:p>
                      <a:pPr algn="ctr"/>
                      <a:r>
                        <a:rPr lang="id-ID" sz="2400" dirty="0" smtClean="0"/>
                        <a:t>x</a:t>
                      </a:r>
                      <a:endParaRPr lang="id-ID" sz="2400" dirty="0"/>
                    </a:p>
                  </a:txBody>
                  <a:tcPr/>
                </a:tc>
              </a:tr>
              <a:tr h="370840">
                <a:tc>
                  <a:txBody>
                    <a:bodyPr/>
                    <a:lstStyle/>
                    <a:p>
                      <a:r>
                        <a:rPr lang="id-ID" sz="2400" dirty="0" smtClean="0"/>
                        <a:t>Simpangan Baku/SD</a:t>
                      </a:r>
                      <a:endParaRPr lang="id-ID" sz="2400" dirty="0"/>
                    </a:p>
                  </a:txBody>
                  <a:tcPr/>
                </a:tc>
                <a:tc>
                  <a:txBody>
                    <a:bodyPr/>
                    <a:lstStyle/>
                    <a:p>
                      <a:pPr algn="ctr"/>
                      <a:r>
                        <a:rPr lang="el-GR" sz="2400" dirty="0" smtClean="0">
                          <a:latin typeface="Times New Roman"/>
                          <a:cs typeface="Times New Roman"/>
                        </a:rPr>
                        <a:t>σ</a:t>
                      </a:r>
                      <a:endParaRPr lang="id-ID" sz="2400" dirty="0"/>
                    </a:p>
                  </a:txBody>
                  <a:tcPr/>
                </a:tc>
                <a:tc>
                  <a:txBody>
                    <a:bodyPr/>
                    <a:lstStyle/>
                    <a:p>
                      <a:pPr algn="ctr"/>
                      <a:r>
                        <a:rPr lang="id-ID" sz="2400" dirty="0" smtClean="0"/>
                        <a:t>s</a:t>
                      </a:r>
                      <a:endParaRPr lang="id-ID" sz="2400" dirty="0"/>
                    </a:p>
                  </a:txBody>
                  <a:tcPr/>
                </a:tc>
              </a:tr>
              <a:tr h="370840">
                <a:tc>
                  <a:txBody>
                    <a:bodyPr/>
                    <a:lstStyle/>
                    <a:p>
                      <a:r>
                        <a:rPr lang="id-ID" sz="2400" dirty="0" smtClean="0"/>
                        <a:t>Proporsi</a:t>
                      </a:r>
                      <a:endParaRPr lang="id-ID" sz="2400" dirty="0"/>
                    </a:p>
                  </a:txBody>
                  <a:tcPr/>
                </a:tc>
                <a:tc>
                  <a:txBody>
                    <a:bodyPr/>
                    <a:lstStyle/>
                    <a:p>
                      <a:pPr algn="ctr"/>
                      <a:r>
                        <a:rPr lang="el-GR" sz="2400" dirty="0" smtClean="0">
                          <a:latin typeface="Times New Roman"/>
                          <a:cs typeface="Times New Roman"/>
                        </a:rPr>
                        <a:t>π</a:t>
                      </a:r>
                      <a:endParaRPr lang="id-ID" sz="2400" dirty="0"/>
                    </a:p>
                  </a:txBody>
                  <a:tcPr/>
                </a:tc>
                <a:tc>
                  <a:txBody>
                    <a:bodyPr/>
                    <a:lstStyle/>
                    <a:p>
                      <a:pPr algn="ctr"/>
                      <a:r>
                        <a:rPr lang="id-ID" sz="2400" dirty="0" smtClean="0"/>
                        <a:t>p=x/n</a:t>
                      </a:r>
                      <a:endParaRPr lang="id-ID" sz="2400" dirty="0"/>
                    </a:p>
                  </a:txBody>
                  <a:tcPr/>
                </a:tc>
              </a:tr>
            </a:tbl>
          </a:graphicData>
        </a:graphic>
      </p:graphicFrame>
      <p:sp>
        <p:nvSpPr>
          <p:cNvPr id="5" name="TextBox 4"/>
          <p:cNvSpPr txBox="1"/>
          <p:nvPr/>
        </p:nvSpPr>
        <p:spPr>
          <a:xfrm>
            <a:off x="611560" y="3573016"/>
            <a:ext cx="8064896" cy="954107"/>
          </a:xfrm>
          <a:prstGeom prst="rect">
            <a:avLst/>
          </a:prstGeom>
          <a:solidFill>
            <a:srgbClr val="FF66FF"/>
          </a:solidFill>
        </p:spPr>
        <p:txBody>
          <a:bodyPr wrap="square" rtlCol="0">
            <a:spAutoFit/>
          </a:bodyPr>
          <a:lstStyle/>
          <a:p>
            <a:r>
              <a:rPr lang="id-ID" sz="2800" dirty="0" smtClean="0"/>
              <a:t>Sejauh mana nilai statistika yang diambil akan merepresentasikan  nilai parameter dari populasi</a:t>
            </a:r>
            <a:endParaRPr lang="id-ID" sz="2800" dirty="0"/>
          </a:p>
        </p:txBody>
      </p:sp>
      <p:sp>
        <p:nvSpPr>
          <p:cNvPr id="6" name="Rectangle 5"/>
          <p:cNvSpPr/>
          <p:nvPr/>
        </p:nvSpPr>
        <p:spPr>
          <a:xfrm>
            <a:off x="1043608" y="5282044"/>
            <a:ext cx="2808312" cy="523220"/>
          </a:xfrm>
          <a:prstGeom prst="rect">
            <a:avLst/>
          </a:prstGeom>
          <a:solidFill>
            <a:srgbClr val="92D050"/>
          </a:solidFill>
        </p:spPr>
        <p:txBody>
          <a:bodyPr wrap="square">
            <a:spAutoFit/>
          </a:bodyPr>
          <a:lstStyle/>
          <a:p>
            <a:r>
              <a:rPr lang="en-US" sz="2800" dirty="0" err="1" smtClean="0"/>
              <a:t>penaksiran</a:t>
            </a:r>
            <a:r>
              <a:rPr lang="en-US" sz="2800" dirty="0" smtClean="0"/>
              <a:t> </a:t>
            </a:r>
            <a:r>
              <a:rPr lang="en-US" sz="2800" dirty="0" err="1" smtClean="0"/>
              <a:t>titik</a:t>
            </a:r>
            <a:r>
              <a:rPr lang="en-US" sz="2800" dirty="0" smtClean="0"/>
              <a:t> </a:t>
            </a:r>
            <a:endParaRPr lang="id-ID" sz="2800" dirty="0"/>
          </a:p>
        </p:txBody>
      </p:sp>
      <p:sp>
        <p:nvSpPr>
          <p:cNvPr id="7" name="Rectangle 6"/>
          <p:cNvSpPr/>
          <p:nvPr/>
        </p:nvSpPr>
        <p:spPr>
          <a:xfrm>
            <a:off x="4860032" y="5282044"/>
            <a:ext cx="3206327" cy="523220"/>
          </a:xfrm>
          <a:prstGeom prst="rect">
            <a:avLst/>
          </a:prstGeom>
          <a:solidFill>
            <a:srgbClr val="92D050"/>
          </a:solidFill>
        </p:spPr>
        <p:txBody>
          <a:bodyPr wrap="none">
            <a:spAutoFit/>
          </a:bodyPr>
          <a:lstStyle/>
          <a:p>
            <a:r>
              <a:rPr lang="en-US" sz="2800" dirty="0" err="1" smtClean="0"/>
              <a:t>penaksiran</a:t>
            </a:r>
            <a:r>
              <a:rPr lang="en-US" sz="2800" dirty="0" smtClean="0"/>
              <a:t> interval</a:t>
            </a:r>
            <a:endParaRPr lang="id-ID" sz="2800" dirty="0"/>
          </a:p>
        </p:txBody>
      </p:sp>
      <p:cxnSp>
        <p:nvCxnSpPr>
          <p:cNvPr id="9" name="Straight Arrow Connector 8"/>
          <p:cNvCxnSpPr>
            <a:endCxn id="6" idx="0"/>
          </p:cNvCxnSpPr>
          <p:nvPr/>
        </p:nvCxnSpPr>
        <p:spPr>
          <a:xfrm flipH="1">
            <a:off x="2447764" y="4509120"/>
            <a:ext cx="1980220" cy="772924"/>
          </a:xfrm>
          <a:prstGeom prst="straightConnector1">
            <a:avLst/>
          </a:prstGeom>
          <a:ln w="381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16016" y="4509120"/>
            <a:ext cx="1944216" cy="792088"/>
          </a:xfrm>
          <a:prstGeom prst="straightConnector1">
            <a:avLst/>
          </a:prstGeom>
          <a:ln w="381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PENAKSIRAN TITIK</a:t>
            </a:r>
            <a:endParaRPr lang="en-US" b="1" dirty="0"/>
          </a:p>
        </p:txBody>
      </p:sp>
      <p:sp>
        <p:nvSpPr>
          <p:cNvPr id="3" name="Content Placeholder 2"/>
          <p:cNvSpPr>
            <a:spLocks noGrp="1"/>
          </p:cNvSpPr>
          <p:nvPr>
            <p:ph idx="1"/>
          </p:nvPr>
        </p:nvSpPr>
        <p:spPr>
          <a:xfrm>
            <a:off x="395536" y="3068960"/>
            <a:ext cx="8229600" cy="3068960"/>
          </a:xfrm>
        </p:spPr>
        <p:txBody>
          <a:bodyPr>
            <a:normAutofit/>
          </a:bodyPr>
          <a:lstStyle/>
          <a:p>
            <a:pPr>
              <a:lnSpc>
                <a:spcPct val="150000"/>
              </a:lnSpc>
            </a:pPr>
            <a:r>
              <a:rPr lang="id-ID" sz="2800" dirty="0" smtClean="0"/>
              <a:t>Untuk menaksir </a:t>
            </a:r>
            <a:r>
              <a:rPr lang="id-ID" sz="2800" dirty="0" smtClean="0">
                <a:sym typeface="Wingdings" pitchFamily="2" charset="2"/>
              </a:rPr>
              <a:t></a:t>
            </a:r>
            <a:r>
              <a:rPr lang="en-US" sz="2800" dirty="0" smtClean="0"/>
              <a:t> </a:t>
            </a:r>
            <a:r>
              <a:rPr lang="en-US" sz="2800" dirty="0" err="1" smtClean="0"/>
              <a:t>tentukan</a:t>
            </a:r>
            <a:r>
              <a:rPr lang="en-US" sz="2800" dirty="0" smtClean="0"/>
              <a:t> </a:t>
            </a:r>
            <a:r>
              <a:rPr lang="en-US" sz="2800" dirty="0" err="1" smtClean="0"/>
              <a:t>suatu</a:t>
            </a:r>
            <a:r>
              <a:rPr lang="en-US" sz="2800" dirty="0" smtClean="0"/>
              <a:t> </a:t>
            </a:r>
            <a:r>
              <a:rPr lang="en-US" sz="2800" dirty="0" err="1" smtClean="0"/>
              <a:t>nilai</a:t>
            </a:r>
            <a:r>
              <a:rPr lang="en-US" sz="2800" dirty="0" smtClean="0"/>
              <a:t> </a:t>
            </a:r>
            <a:r>
              <a:rPr lang="en-US" sz="2800" dirty="0" err="1" smtClean="0"/>
              <a:t>tunggal</a:t>
            </a:r>
            <a:r>
              <a:rPr lang="en-US" sz="2800" dirty="0" smtClean="0"/>
              <a:t> yang </a:t>
            </a:r>
            <a:r>
              <a:rPr lang="en-US" sz="2800" dirty="0" err="1" smtClean="0"/>
              <a:t>mendekati</a:t>
            </a:r>
            <a:r>
              <a:rPr lang="en-US" sz="2800" dirty="0" smtClean="0"/>
              <a:t> </a:t>
            </a:r>
            <a:r>
              <a:rPr lang="en-US" sz="2800" dirty="0" err="1" smtClean="0"/>
              <a:t>nilai</a:t>
            </a:r>
            <a:r>
              <a:rPr lang="en-US" sz="2800" dirty="0" smtClean="0"/>
              <a:t> parameter </a:t>
            </a:r>
            <a:r>
              <a:rPr lang="en-US" sz="2800" dirty="0" err="1" smtClean="0"/>
              <a:t>tersebut</a:t>
            </a:r>
            <a:r>
              <a:rPr lang="en-US" sz="2800" dirty="0" smtClean="0"/>
              <a:t>. </a:t>
            </a:r>
            <a:endParaRPr lang="id-ID" sz="2800" dirty="0" smtClean="0"/>
          </a:p>
          <a:p>
            <a:pPr>
              <a:lnSpc>
                <a:spcPct val="150000"/>
              </a:lnSpc>
            </a:pPr>
            <a:r>
              <a:rPr lang="id-ID" sz="2800" dirty="0" smtClean="0"/>
              <a:t>P</a:t>
            </a:r>
            <a:r>
              <a:rPr lang="en-US" sz="2800" dirty="0" err="1" smtClean="0"/>
              <a:t>enaksir</a:t>
            </a:r>
            <a:r>
              <a:rPr lang="en-US" sz="2800" dirty="0" smtClean="0"/>
              <a:t> yang </a:t>
            </a:r>
            <a:r>
              <a:rPr lang="en-US" sz="2800" dirty="0" err="1" smtClean="0"/>
              <a:t>baik</a:t>
            </a:r>
            <a:r>
              <a:rPr lang="en-US" sz="2800" dirty="0" smtClean="0"/>
              <a:t> </a:t>
            </a:r>
            <a:r>
              <a:rPr lang="en-US" sz="2800" dirty="0" err="1" smtClean="0"/>
              <a:t>adalah</a:t>
            </a:r>
            <a:r>
              <a:rPr lang="en-US" sz="2800" dirty="0" smtClean="0"/>
              <a:t>: unbiased (</a:t>
            </a:r>
            <a:r>
              <a:rPr lang="en-US" sz="2800" dirty="0" err="1" smtClean="0"/>
              <a:t>tak</a:t>
            </a:r>
            <a:r>
              <a:rPr lang="en-US" sz="2800" dirty="0" smtClean="0"/>
              <a:t> </a:t>
            </a:r>
            <a:r>
              <a:rPr lang="en-US" sz="2800" dirty="0" err="1" smtClean="0"/>
              <a:t>berbias</a:t>
            </a:r>
            <a:r>
              <a:rPr lang="en-US" sz="2800" dirty="0" smtClean="0"/>
              <a:t>) </a:t>
            </a:r>
            <a:r>
              <a:rPr lang="en-US" sz="2800" dirty="0" err="1" smtClean="0"/>
              <a:t>dan</a:t>
            </a:r>
            <a:r>
              <a:rPr lang="en-US" sz="2800" dirty="0" smtClean="0"/>
              <a:t> </a:t>
            </a:r>
            <a:r>
              <a:rPr lang="en-US" sz="2800" dirty="0" err="1" smtClean="0"/>
              <a:t>efisien</a:t>
            </a:r>
            <a:r>
              <a:rPr lang="en-US" sz="2800" dirty="0" smtClean="0"/>
              <a:t>.</a:t>
            </a:r>
          </a:p>
          <a:p>
            <a:pPr>
              <a:lnSpc>
                <a:spcPct val="150000"/>
              </a:lnSpc>
            </a:pPr>
            <a:endParaRPr lang="en-US" sz="2800" dirty="0" smtClean="0"/>
          </a:p>
          <a:p>
            <a:pPr>
              <a:lnSpc>
                <a:spcPct val="150000"/>
              </a:lnSpc>
            </a:pPr>
            <a:endParaRPr lang="en-US" sz="2800" dirty="0"/>
          </a:p>
        </p:txBody>
      </p:sp>
      <p:graphicFrame>
        <p:nvGraphicFramePr>
          <p:cNvPr id="4" name="Diagram 3"/>
          <p:cNvGraphicFramePr/>
          <p:nvPr/>
        </p:nvGraphicFramePr>
        <p:xfrm>
          <a:off x="1475656" y="1340768"/>
          <a:ext cx="6096000" cy="1584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PENAKSIRAN INTERVAL</a:t>
            </a:r>
            <a:endParaRPr lang="en-US" b="1" dirty="0"/>
          </a:p>
        </p:txBody>
      </p:sp>
      <p:sp>
        <p:nvSpPr>
          <p:cNvPr id="3" name="Content Placeholder 2"/>
          <p:cNvSpPr>
            <a:spLocks noGrp="1"/>
          </p:cNvSpPr>
          <p:nvPr>
            <p:ph idx="1"/>
          </p:nvPr>
        </p:nvSpPr>
        <p:spPr>
          <a:xfrm>
            <a:off x="354328" y="1775792"/>
            <a:ext cx="8538152" cy="4821560"/>
          </a:xfrm>
        </p:spPr>
        <p:txBody>
          <a:bodyPr>
            <a:noAutofit/>
          </a:bodyPr>
          <a:lstStyle/>
          <a:p>
            <a:pPr>
              <a:lnSpc>
                <a:spcPct val="150000"/>
              </a:lnSpc>
            </a:pPr>
            <a:r>
              <a:rPr lang="id-ID" sz="2800" dirty="0" smtClean="0"/>
              <a:t>Kekurangan</a:t>
            </a:r>
            <a:r>
              <a:rPr lang="en-US" sz="2800" dirty="0" smtClean="0"/>
              <a:t> </a:t>
            </a:r>
            <a:r>
              <a:rPr lang="en-US" sz="2800" dirty="0" err="1" smtClean="0"/>
              <a:t>penaksiran</a:t>
            </a:r>
            <a:r>
              <a:rPr lang="en-US" sz="2800" dirty="0" smtClean="0"/>
              <a:t> </a:t>
            </a:r>
            <a:r>
              <a:rPr lang="en-US" sz="2800" dirty="0" err="1" smtClean="0"/>
              <a:t>titik</a:t>
            </a:r>
            <a:r>
              <a:rPr lang="id-ID" sz="2800" dirty="0" smtClean="0"/>
              <a:t> </a:t>
            </a:r>
            <a:r>
              <a:rPr lang="id-ID" sz="2800" dirty="0" smtClean="0">
                <a:sym typeface="Wingdings" pitchFamily="2" charset="2"/>
              </a:rPr>
              <a:t></a:t>
            </a:r>
            <a:r>
              <a:rPr lang="id-ID" sz="2800" dirty="0" smtClean="0"/>
              <a:t> kecil</a:t>
            </a:r>
            <a:r>
              <a:rPr lang="en-US" sz="2800" dirty="0" smtClean="0"/>
              <a:t> </a:t>
            </a:r>
            <a:r>
              <a:rPr lang="en-US" sz="2800" dirty="0" err="1" smtClean="0"/>
              <a:t>kemungkinan</a:t>
            </a:r>
            <a:r>
              <a:rPr lang="en-US" sz="2800" dirty="0" smtClean="0"/>
              <a:t> </a:t>
            </a:r>
            <a:r>
              <a:rPr lang="en-US" sz="2800" dirty="0" err="1" smtClean="0"/>
              <a:t>menaksir</a:t>
            </a:r>
            <a:r>
              <a:rPr lang="en-US" sz="2800" dirty="0" smtClean="0"/>
              <a:t> parameter </a:t>
            </a:r>
            <a:r>
              <a:rPr lang="en-US" sz="2800" dirty="0" err="1" smtClean="0"/>
              <a:t>secara</a:t>
            </a:r>
            <a:r>
              <a:rPr lang="en-US" sz="2800" dirty="0" smtClean="0"/>
              <a:t> </a:t>
            </a:r>
            <a:r>
              <a:rPr lang="en-US" sz="2800" dirty="0" err="1" smtClean="0"/>
              <a:t>tepat</a:t>
            </a:r>
            <a:r>
              <a:rPr lang="en-US" sz="2800" dirty="0" smtClean="0"/>
              <a:t>. </a:t>
            </a:r>
          </a:p>
          <a:p>
            <a:pPr>
              <a:lnSpc>
                <a:spcPct val="150000"/>
              </a:lnSpc>
            </a:pPr>
            <a:r>
              <a:rPr lang="id-ID" sz="2800" dirty="0" smtClean="0"/>
              <a:t>Lebih baik</a:t>
            </a:r>
            <a:r>
              <a:rPr lang="en-US" sz="2800" dirty="0" smtClean="0"/>
              <a:t> </a:t>
            </a:r>
            <a:r>
              <a:rPr lang="id-ID" sz="2800" dirty="0" smtClean="0"/>
              <a:t>menaksir parameter menggunakan </a:t>
            </a:r>
            <a:r>
              <a:rPr lang="en-US" sz="2800" dirty="0" smtClean="0"/>
              <a:t>interval </a:t>
            </a:r>
            <a:r>
              <a:rPr lang="id-ID" sz="2800" dirty="0" smtClean="0">
                <a:sym typeface="Wingdings" pitchFamily="2" charset="2"/>
              </a:rPr>
              <a:t> </a:t>
            </a:r>
            <a:r>
              <a:rPr lang="id-ID" sz="2800" dirty="0" smtClean="0"/>
              <a:t>harapannya </a:t>
            </a:r>
            <a:r>
              <a:rPr lang="en-US" sz="2800" dirty="0" err="1" smtClean="0"/>
              <a:t>nilai</a:t>
            </a:r>
            <a:r>
              <a:rPr lang="en-US" sz="2800" dirty="0" smtClean="0"/>
              <a:t> parameter yang </a:t>
            </a:r>
            <a:r>
              <a:rPr lang="en-US" sz="2800" dirty="0" err="1" smtClean="0"/>
              <a:t>sebenarnya</a:t>
            </a:r>
            <a:r>
              <a:rPr lang="en-US" sz="2800" dirty="0" smtClean="0"/>
              <a:t> </a:t>
            </a:r>
            <a:r>
              <a:rPr lang="id-ID" sz="2800" dirty="0" smtClean="0"/>
              <a:t>ada</a:t>
            </a:r>
            <a:r>
              <a:rPr lang="en-US" sz="2800" dirty="0" smtClean="0"/>
              <a:t> </a:t>
            </a:r>
            <a:r>
              <a:rPr lang="en-US" sz="2800" dirty="0" err="1" smtClean="0"/>
              <a:t>di</a:t>
            </a:r>
            <a:r>
              <a:rPr lang="en-US" sz="2800" dirty="0" smtClean="0"/>
              <a:t> </a:t>
            </a:r>
            <a:r>
              <a:rPr lang="en-US" sz="2800" dirty="0" err="1" smtClean="0"/>
              <a:t>dalam</a:t>
            </a:r>
            <a:r>
              <a:rPr lang="en-US" sz="2800" dirty="0" smtClean="0"/>
              <a:t> interval </a:t>
            </a:r>
            <a:r>
              <a:rPr lang="en-US" sz="2800" dirty="0" err="1" smtClean="0"/>
              <a:t>tersebut</a:t>
            </a:r>
            <a:r>
              <a:rPr lang="en-US" sz="2800" dirty="0" smtClean="0"/>
              <a:t>.  </a:t>
            </a:r>
            <a:endParaRPr lang="id-ID" sz="2800" dirty="0" smtClean="0"/>
          </a:p>
          <a:p>
            <a:pPr>
              <a:lnSpc>
                <a:spcPct val="150000"/>
              </a:lnSpc>
            </a:pPr>
            <a:r>
              <a:rPr lang="en-US" sz="2800" dirty="0" err="1" smtClean="0"/>
              <a:t>Iterval</a:t>
            </a:r>
            <a:r>
              <a:rPr lang="en-US" sz="2800" dirty="0" smtClean="0"/>
              <a:t> </a:t>
            </a:r>
            <a:r>
              <a:rPr lang="id-ID" sz="2800" dirty="0" smtClean="0"/>
              <a:t>ini </a:t>
            </a:r>
            <a:r>
              <a:rPr lang="en-US" sz="2800" dirty="0" err="1" smtClean="0"/>
              <a:t>disebut</a:t>
            </a:r>
            <a:r>
              <a:rPr lang="en-US" sz="2800" dirty="0" smtClean="0"/>
              <a:t> </a:t>
            </a:r>
            <a:r>
              <a:rPr lang="en-US" sz="2800" dirty="0" err="1" smtClean="0"/>
              <a:t>taksiran</a:t>
            </a:r>
            <a:r>
              <a:rPr lang="en-US" sz="2800" dirty="0" smtClean="0"/>
              <a:t> interval</a:t>
            </a:r>
          </a:p>
          <a:p>
            <a:pPr>
              <a:buNone/>
            </a:pPr>
            <a:r>
              <a:rPr lang="en-US" sz="2800" dirty="0" smtClean="0"/>
              <a:t>	</a:t>
            </a:r>
          </a:p>
          <a:p>
            <a:pPr>
              <a:buNone/>
            </a:pPr>
            <a:r>
              <a:rPr lang="en-US" sz="2800" dirty="0" smtClean="0"/>
              <a:t>	</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413792"/>
            <a:ext cx="8229600" cy="1143000"/>
          </a:xfrm>
        </p:spPr>
        <p:txBody>
          <a:bodyPr/>
          <a:lstStyle/>
          <a:p>
            <a:r>
              <a:rPr lang="id-ID" b="1" dirty="0" smtClean="0"/>
              <a:t>ISTILAH </a:t>
            </a:r>
            <a:r>
              <a:rPr lang="en-US" b="1" dirty="0" smtClean="0"/>
              <a:t>PENAKSIRAN INTERVAL</a:t>
            </a:r>
            <a:endParaRPr lang="id-ID" dirty="0"/>
          </a:p>
        </p:txBody>
      </p:sp>
      <p:sp>
        <p:nvSpPr>
          <p:cNvPr id="3" name="Content Placeholder 2"/>
          <p:cNvSpPr>
            <a:spLocks noGrp="1"/>
          </p:cNvSpPr>
          <p:nvPr>
            <p:ph idx="1"/>
          </p:nvPr>
        </p:nvSpPr>
        <p:spPr>
          <a:xfrm>
            <a:off x="457200" y="1567333"/>
            <a:ext cx="8229600" cy="4525963"/>
          </a:xfrm>
        </p:spPr>
        <p:txBody>
          <a:bodyPr>
            <a:noAutofit/>
          </a:bodyPr>
          <a:lstStyle/>
          <a:p>
            <a:pPr algn="just">
              <a:lnSpc>
                <a:spcPct val="150000"/>
              </a:lnSpc>
            </a:pPr>
            <a:r>
              <a:rPr lang="en-US" sz="2400" dirty="0" err="1" smtClean="0"/>
              <a:t>Selang</a:t>
            </a:r>
            <a:r>
              <a:rPr lang="en-US" sz="2400" dirty="0" smtClean="0"/>
              <a:t> </a:t>
            </a:r>
            <a:r>
              <a:rPr lang="en-US" sz="2400" dirty="0" err="1" smtClean="0"/>
              <a:t>kepercayaan</a:t>
            </a:r>
            <a:r>
              <a:rPr lang="en-US" sz="2400" dirty="0" smtClean="0"/>
              <a:t> </a:t>
            </a:r>
            <a:r>
              <a:rPr lang="id-ID" sz="2400" dirty="0" smtClean="0">
                <a:sym typeface="Wingdings" pitchFamily="2" charset="2"/>
              </a:rPr>
              <a:t></a:t>
            </a:r>
            <a:r>
              <a:rPr lang="en-US" sz="2400" dirty="0" smtClean="0"/>
              <a:t> interval </a:t>
            </a:r>
            <a:r>
              <a:rPr lang="en-US" sz="2400" dirty="0" err="1" smtClean="0"/>
              <a:t>antara</a:t>
            </a:r>
            <a:r>
              <a:rPr lang="en-US" sz="2400" dirty="0" smtClean="0"/>
              <a:t> </a:t>
            </a:r>
            <a:r>
              <a:rPr lang="en-US" sz="2400" dirty="0" err="1" smtClean="0"/>
              <a:t>dua</a:t>
            </a:r>
            <a:r>
              <a:rPr lang="en-US" sz="2400" dirty="0" smtClean="0"/>
              <a:t> </a:t>
            </a:r>
            <a:r>
              <a:rPr lang="en-US" sz="2400" dirty="0" err="1" smtClean="0"/>
              <a:t>nilai</a:t>
            </a:r>
            <a:r>
              <a:rPr lang="en-US" sz="2400" dirty="0" smtClean="0"/>
              <a:t>, </a:t>
            </a:r>
            <a:r>
              <a:rPr lang="en-US" sz="2400" dirty="0" err="1" smtClean="0"/>
              <a:t>dimana</a:t>
            </a:r>
            <a:r>
              <a:rPr lang="en-US" sz="2400" dirty="0" smtClean="0"/>
              <a:t> </a:t>
            </a:r>
            <a:r>
              <a:rPr lang="en-US" sz="2400" dirty="0" err="1" smtClean="0"/>
              <a:t>dipercaya</a:t>
            </a:r>
            <a:r>
              <a:rPr lang="en-US" sz="2400" dirty="0" smtClean="0"/>
              <a:t> </a:t>
            </a:r>
            <a:r>
              <a:rPr lang="en-US" sz="2400" dirty="0" err="1" smtClean="0"/>
              <a:t>nilai</a:t>
            </a:r>
            <a:r>
              <a:rPr lang="en-US" sz="2400" dirty="0" smtClean="0"/>
              <a:t> parameter </a:t>
            </a:r>
            <a:r>
              <a:rPr lang="en-US" sz="2400" dirty="0" err="1" smtClean="0"/>
              <a:t>sebuah</a:t>
            </a:r>
            <a:r>
              <a:rPr lang="en-US" sz="2400" dirty="0" smtClean="0"/>
              <a:t> </a:t>
            </a:r>
            <a:r>
              <a:rPr lang="en-US" sz="2400" dirty="0" err="1" smtClean="0"/>
              <a:t>populasi</a:t>
            </a:r>
            <a:r>
              <a:rPr lang="en-US" sz="2400" dirty="0" smtClean="0"/>
              <a:t> </a:t>
            </a:r>
            <a:r>
              <a:rPr lang="en-US" sz="2400" dirty="0" err="1" smtClean="0"/>
              <a:t>terletak</a:t>
            </a:r>
            <a:r>
              <a:rPr lang="en-US" sz="2400" dirty="0" smtClean="0"/>
              <a:t> </a:t>
            </a:r>
            <a:r>
              <a:rPr lang="en-US" sz="2400" dirty="0" err="1" smtClean="0"/>
              <a:t>dalam</a:t>
            </a:r>
            <a:r>
              <a:rPr lang="en-US" sz="2400" dirty="0" smtClean="0"/>
              <a:t> interval </a:t>
            </a:r>
            <a:r>
              <a:rPr lang="en-US" sz="2400" dirty="0" err="1" smtClean="0"/>
              <a:t>tersebut</a:t>
            </a:r>
            <a:endParaRPr lang="en-US" sz="2400" dirty="0" smtClean="0"/>
          </a:p>
          <a:p>
            <a:pPr algn="just">
              <a:lnSpc>
                <a:spcPct val="150000"/>
              </a:lnSpc>
            </a:pPr>
            <a:r>
              <a:rPr lang="en-US" sz="2400" dirty="0" err="1" smtClean="0"/>
              <a:t>Koefisien</a:t>
            </a:r>
            <a:r>
              <a:rPr lang="id-ID" sz="2400" dirty="0" smtClean="0"/>
              <a:t> </a:t>
            </a:r>
            <a:r>
              <a:rPr lang="en-US" sz="2400" dirty="0" err="1" smtClean="0"/>
              <a:t>kepercayaan</a:t>
            </a:r>
            <a:r>
              <a:rPr lang="en-US" sz="2400" dirty="0" smtClean="0"/>
              <a:t> </a:t>
            </a:r>
            <a:r>
              <a:rPr lang="id-ID" sz="2400" dirty="0" smtClean="0"/>
              <a:t>/ </a:t>
            </a:r>
            <a:r>
              <a:rPr lang="en-US" sz="2400" dirty="0" err="1" smtClean="0"/>
              <a:t>derajat</a:t>
            </a:r>
            <a:r>
              <a:rPr lang="en-US" sz="2400" dirty="0" smtClean="0"/>
              <a:t> </a:t>
            </a:r>
            <a:r>
              <a:rPr lang="en-US" sz="2400" dirty="0" err="1" smtClean="0"/>
              <a:t>kepercayaan</a:t>
            </a:r>
            <a:r>
              <a:rPr lang="en-US" sz="2400" dirty="0" smtClean="0"/>
              <a:t> </a:t>
            </a:r>
            <a:r>
              <a:rPr lang="id-ID" sz="2400" dirty="0" smtClean="0"/>
              <a:t>   </a:t>
            </a:r>
          </a:p>
          <a:p>
            <a:pPr algn="just">
              <a:lnSpc>
                <a:spcPct val="150000"/>
              </a:lnSpc>
            </a:pPr>
            <a:r>
              <a:rPr lang="en-US" sz="2400" dirty="0" smtClean="0"/>
              <a:t> 0 &lt;    &lt; 1. </a:t>
            </a:r>
            <a:r>
              <a:rPr lang="en-US" sz="2400" dirty="0" err="1" smtClean="0"/>
              <a:t>Nilai</a:t>
            </a:r>
            <a:r>
              <a:rPr lang="en-US" sz="2400" dirty="0" smtClean="0"/>
              <a:t>    yang </a:t>
            </a:r>
            <a:r>
              <a:rPr lang="en-US" sz="2400" dirty="0" err="1" smtClean="0"/>
              <a:t>digunakan</a:t>
            </a:r>
            <a:r>
              <a:rPr lang="en-US" sz="2400" dirty="0" smtClean="0"/>
              <a:t> </a:t>
            </a:r>
            <a:r>
              <a:rPr lang="en-US" sz="2400" dirty="0" err="1" smtClean="0"/>
              <a:t>bergantung</a:t>
            </a:r>
            <a:r>
              <a:rPr lang="en-US" sz="2400" dirty="0" smtClean="0"/>
              <a:t> </a:t>
            </a:r>
            <a:r>
              <a:rPr lang="en-US" sz="2400" dirty="0" err="1" smtClean="0"/>
              <a:t>pada</a:t>
            </a:r>
            <a:r>
              <a:rPr lang="en-US" sz="2400" dirty="0" smtClean="0"/>
              <a:t> </a:t>
            </a:r>
            <a:r>
              <a:rPr lang="en-US" sz="2400" dirty="0" err="1" smtClean="0"/>
              <a:t>persoalan</a:t>
            </a:r>
            <a:r>
              <a:rPr lang="en-US" sz="2400" dirty="0" smtClean="0"/>
              <a:t> yang </a:t>
            </a:r>
            <a:r>
              <a:rPr lang="en-US" sz="2400" dirty="0" err="1" smtClean="0"/>
              <a:t>dihadapi</a:t>
            </a:r>
            <a:r>
              <a:rPr lang="en-US" sz="2400" dirty="0" smtClean="0"/>
              <a:t> </a:t>
            </a:r>
            <a:r>
              <a:rPr lang="en-US" sz="2400" dirty="0" err="1" smtClean="0"/>
              <a:t>dan</a:t>
            </a:r>
            <a:r>
              <a:rPr lang="en-US" sz="2400" dirty="0" smtClean="0"/>
              <a:t> </a:t>
            </a:r>
            <a:r>
              <a:rPr lang="en-US" sz="2400" dirty="0" err="1" smtClean="0"/>
              <a:t>berapa</a:t>
            </a:r>
            <a:r>
              <a:rPr lang="en-US" sz="2400" dirty="0" smtClean="0"/>
              <a:t> </a:t>
            </a:r>
            <a:r>
              <a:rPr lang="en-US" sz="2400" dirty="0" err="1" smtClean="0"/>
              <a:t>besar</a:t>
            </a:r>
            <a:r>
              <a:rPr lang="en-US" sz="2400" dirty="0" smtClean="0"/>
              <a:t> </a:t>
            </a:r>
            <a:r>
              <a:rPr lang="en-US" sz="2400" dirty="0" err="1" smtClean="0"/>
              <a:t>si</a:t>
            </a:r>
            <a:r>
              <a:rPr lang="en-US" sz="2400" dirty="0" smtClean="0"/>
              <a:t> </a:t>
            </a:r>
            <a:r>
              <a:rPr lang="en-US" sz="2400" dirty="0" err="1" smtClean="0"/>
              <a:t>peneliti</a:t>
            </a:r>
            <a:r>
              <a:rPr lang="en-US" sz="2400" dirty="0" smtClean="0"/>
              <a:t> </a:t>
            </a:r>
            <a:r>
              <a:rPr lang="en-US" sz="2400" dirty="0" err="1" smtClean="0"/>
              <a:t>ingin</a:t>
            </a:r>
            <a:r>
              <a:rPr lang="en-US" sz="2400" dirty="0" smtClean="0"/>
              <a:t> </a:t>
            </a:r>
            <a:r>
              <a:rPr lang="en-US" sz="2400" dirty="0" err="1" smtClean="0"/>
              <a:t>yakin</a:t>
            </a:r>
            <a:r>
              <a:rPr lang="en-US" sz="2400" dirty="0" smtClean="0"/>
              <a:t> </a:t>
            </a:r>
            <a:r>
              <a:rPr lang="en-US" sz="2400" dirty="0" err="1" smtClean="0"/>
              <a:t>dalam</a:t>
            </a:r>
            <a:r>
              <a:rPr lang="en-US" sz="2400" dirty="0" smtClean="0"/>
              <a:t> </a:t>
            </a:r>
            <a:r>
              <a:rPr lang="en-US" sz="2400" dirty="0" err="1" smtClean="0"/>
              <a:t>membuat</a:t>
            </a:r>
            <a:r>
              <a:rPr lang="en-US" sz="2400" dirty="0" smtClean="0"/>
              <a:t> </a:t>
            </a:r>
            <a:r>
              <a:rPr lang="en-US" sz="2400" dirty="0" err="1" smtClean="0"/>
              <a:t>pernyataan</a:t>
            </a:r>
            <a:r>
              <a:rPr lang="en-US" sz="2400" dirty="0" smtClean="0"/>
              <a:t>.  </a:t>
            </a:r>
            <a:r>
              <a:rPr lang="en-US" sz="2400" dirty="0" err="1" smtClean="0"/>
              <a:t>Nilai</a:t>
            </a:r>
            <a:r>
              <a:rPr lang="en-US" sz="2400" dirty="0" smtClean="0"/>
              <a:t>       yang </a:t>
            </a:r>
            <a:r>
              <a:rPr lang="en-US" sz="2400" dirty="0" err="1" smtClean="0"/>
              <a:t>biasa</a:t>
            </a:r>
            <a:r>
              <a:rPr lang="en-US" sz="2400" dirty="0" smtClean="0"/>
              <a:t> </a:t>
            </a:r>
            <a:r>
              <a:rPr lang="en-US" sz="2400" dirty="0" err="1" smtClean="0"/>
              <a:t>digunakan</a:t>
            </a:r>
            <a:r>
              <a:rPr lang="en-US" sz="2400" dirty="0" smtClean="0"/>
              <a:t> </a:t>
            </a:r>
            <a:r>
              <a:rPr lang="en-US" sz="2400" dirty="0" err="1" smtClean="0"/>
              <a:t>adalah</a:t>
            </a:r>
            <a:r>
              <a:rPr lang="en-US" sz="2400" dirty="0" smtClean="0"/>
              <a:t> 0.95 </a:t>
            </a:r>
            <a:r>
              <a:rPr lang="en-US" sz="2400" dirty="0" err="1" smtClean="0"/>
              <a:t>atau</a:t>
            </a:r>
            <a:r>
              <a:rPr lang="en-US" sz="2400" dirty="0" smtClean="0"/>
              <a:t>  0.99</a:t>
            </a:r>
            <a:endParaRPr lang="en-US" sz="2400" dirty="0"/>
          </a:p>
        </p:txBody>
      </p:sp>
      <p:graphicFrame>
        <p:nvGraphicFramePr>
          <p:cNvPr id="4" name="Object 3"/>
          <p:cNvGraphicFramePr>
            <a:graphicFrameLocks noChangeAspect="1"/>
          </p:cNvGraphicFramePr>
          <p:nvPr/>
        </p:nvGraphicFramePr>
        <p:xfrm>
          <a:off x="7092280" y="3492177"/>
          <a:ext cx="227013" cy="296863"/>
        </p:xfrm>
        <a:graphic>
          <a:graphicData uri="http://schemas.openxmlformats.org/presentationml/2006/ole">
            <p:oleObj spid="_x0000_s150530" name="Equation" r:id="rId4" imgW="126720" imgH="164880" progId="Equation.3">
              <p:embed/>
            </p:oleObj>
          </a:graphicData>
        </a:graphic>
      </p:graphicFrame>
      <p:graphicFrame>
        <p:nvGraphicFramePr>
          <p:cNvPr id="6" name="Object 5"/>
          <p:cNvGraphicFramePr>
            <a:graphicFrameLocks noChangeAspect="1"/>
          </p:cNvGraphicFramePr>
          <p:nvPr/>
        </p:nvGraphicFramePr>
        <p:xfrm>
          <a:off x="3491880" y="4140249"/>
          <a:ext cx="227013" cy="296863"/>
        </p:xfrm>
        <a:graphic>
          <a:graphicData uri="http://schemas.openxmlformats.org/presentationml/2006/ole">
            <p:oleObj spid="_x0000_s150532" name="Equation" r:id="rId5" imgW="126720" imgH="164880" progId="Equation.3">
              <p:embed/>
            </p:oleObj>
          </a:graphicData>
        </a:graphic>
      </p:graphicFrame>
      <p:graphicFrame>
        <p:nvGraphicFramePr>
          <p:cNvPr id="150534" name="Object 6"/>
          <p:cNvGraphicFramePr>
            <a:graphicFrameLocks noChangeAspect="1"/>
          </p:cNvGraphicFramePr>
          <p:nvPr/>
        </p:nvGraphicFramePr>
        <p:xfrm>
          <a:off x="1680691" y="4140250"/>
          <a:ext cx="227013" cy="296862"/>
        </p:xfrm>
        <a:graphic>
          <a:graphicData uri="http://schemas.openxmlformats.org/presentationml/2006/ole">
            <p:oleObj spid="_x0000_s150534" name="Equation" r:id="rId6" imgW="126720" imgH="164880" progId="Equation.3">
              <p:embed/>
            </p:oleObj>
          </a:graphicData>
        </a:graphic>
      </p:graphicFrame>
      <p:graphicFrame>
        <p:nvGraphicFramePr>
          <p:cNvPr id="150535" name="Object 7"/>
          <p:cNvGraphicFramePr>
            <a:graphicFrameLocks noChangeAspect="1"/>
          </p:cNvGraphicFramePr>
          <p:nvPr/>
        </p:nvGraphicFramePr>
        <p:xfrm>
          <a:off x="7524328" y="5229200"/>
          <a:ext cx="227013" cy="296862"/>
        </p:xfrm>
        <a:graphic>
          <a:graphicData uri="http://schemas.openxmlformats.org/presentationml/2006/ole">
            <p:oleObj spid="_x0000_s150535" name="Equation" r:id="rId7" imgW="126720" imgH="1648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50534"/>
                                        </p:tgtEl>
                                        <p:attrNameLst>
                                          <p:attrName>style.visibility</p:attrName>
                                        </p:attrNameLst>
                                      </p:cBhvr>
                                      <p:to>
                                        <p:strVal val="visible"/>
                                      </p:to>
                                    </p:set>
                                    <p:animEffect transition="in" filter="blinds(horizontal)">
                                      <p:cBhvr>
                                        <p:cTn id="27" dur="500"/>
                                        <p:tgtEl>
                                          <p:spTgt spid="15053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50535"/>
                                        </p:tgtEl>
                                        <p:attrNameLst>
                                          <p:attrName>style.visibility</p:attrName>
                                        </p:attrNameLst>
                                      </p:cBhvr>
                                      <p:to>
                                        <p:strVal val="visible"/>
                                      </p:to>
                                    </p:set>
                                    <p:animEffect transition="in" filter="blinds(horizontal)">
                                      <p:cBhvr>
                                        <p:cTn id="37" dur="500"/>
                                        <p:tgtEl>
                                          <p:spTgt spid="150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 y="332656"/>
            <a:ext cx="9011344" cy="1143000"/>
          </a:xfrm>
        </p:spPr>
        <p:txBody>
          <a:bodyPr>
            <a:noAutofit/>
          </a:bodyPr>
          <a:lstStyle/>
          <a:p>
            <a:r>
              <a:rPr lang="en-US" sz="4000" b="1" dirty="0" smtClean="0"/>
              <a:t>  TAKSIRAN INTERVAL RATA-RATA</a:t>
            </a:r>
            <a:endParaRPr lang="en-US" sz="4000" b="1" dirty="0"/>
          </a:p>
        </p:txBody>
      </p:sp>
      <p:sp>
        <p:nvSpPr>
          <p:cNvPr id="3" name="Content Placeholder 2"/>
          <p:cNvSpPr>
            <a:spLocks noGrp="1"/>
          </p:cNvSpPr>
          <p:nvPr>
            <p:ph idx="1"/>
          </p:nvPr>
        </p:nvSpPr>
        <p:spPr>
          <a:xfrm>
            <a:off x="385192" y="1600200"/>
            <a:ext cx="8435280" cy="4525963"/>
          </a:xfrm>
        </p:spPr>
        <p:txBody>
          <a:bodyPr>
            <a:normAutofit/>
          </a:bodyPr>
          <a:lstStyle/>
          <a:p>
            <a:pPr>
              <a:lnSpc>
                <a:spcPct val="150000"/>
              </a:lnSpc>
            </a:pPr>
            <a:r>
              <a:rPr lang="id-ID" sz="2400" dirty="0" smtClean="0"/>
              <a:t>P</a:t>
            </a:r>
            <a:r>
              <a:rPr lang="en-US" sz="2400" dirty="0" err="1" smtClean="0"/>
              <a:t>opulasi</a:t>
            </a:r>
            <a:r>
              <a:rPr lang="en-US" sz="2400" dirty="0" smtClean="0"/>
              <a:t> </a:t>
            </a:r>
            <a:r>
              <a:rPr lang="en-US" sz="2400" dirty="0" err="1" smtClean="0"/>
              <a:t>berukuran</a:t>
            </a:r>
            <a:r>
              <a:rPr lang="en-US" sz="2400" dirty="0" smtClean="0"/>
              <a:t> N </a:t>
            </a:r>
            <a:r>
              <a:rPr lang="en-US" sz="2400" dirty="0" err="1" smtClean="0"/>
              <a:t>dengan</a:t>
            </a:r>
            <a:r>
              <a:rPr lang="en-US" sz="2400" dirty="0" smtClean="0"/>
              <a:t> rata-rata µ </a:t>
            </a:r>
            <a:r>
              <a:rPr lang="en-US" sz="2400" dirty="0" err="1" smtClean="0"/>
              <a:t>dan</a:t>
            </a:r>
            <a:r>
              <a:rPr lang="en-US" sz="2400" dirty="0" smtClean="0"/>
              <a:t> </a:t>
            </a:r>
            <a:r>
              <a:rPr lang="en-US" sz="2400" dirty="0" err="1" smtClean="0"/>
              <a:t>simpangan</a:t>
            </a:r>
            <a:r>
              <a:rPr lang="en-US" sz="2400" dirty="0" smtClean="0"/>
              <a:t> </a:t>
            </a:r>
            <a:r>
              <a:rPr lang="en-US" sz="2400" dirty="0" err="1" smtClean="0"/>
              <a:t>baku</a:t>
            </a:r>
            <a:r>
              <a:rPr lang="en-US" sz="2400" dirty="0" smtClean="0"/>
              <a:t>   . </a:t>
            </a:r>
            <a:r>
              <a:rPr lang="id-ID" sz="2400" dirty="0" smtClean="0"/>
              <a:t>Akan ditaksir</a:t>
            </a:r>
            <a:r>
              <a:rPr lang="en-US" sz="2400" dirty="0" smtClean="0"/>
              <a:t> parameter µ</a:t>
            </a:r>
            <a:r>
              <a:rPr lang="id-ID" sz="2400" dirty="0" smtClean="0"/>
              <a:t>. D</a:t>
            </a:r>
            <a:r>
              <a:rPr lang="en-US" sz="2400" dirty="0" err="1" smtClean="0"/>
              <a:t>ibutuhkan</a:t>
            </a:r>
            <a:r>
              <a:rPr lang="en-US" sz="2400" dirty="0" smtClean="0"/>
              <a:t> </a:t>
            </a:r>
            <a:r>
              <a:rPr lang="en-US" sz="2400" dirty="0" err="1" smtClean="0"/>
              <a:t>nilai-nilai</a:t>
            </a:r>
            <a:r>
              <a:rPr lang="en-US" sz="2400" dirty="0" smtClean="0"/>
              <a:t> </a:t>
            </a:r>
            <a:r>
              <a:rPr lang="en-US" sz="2400" dirty="0" err="1" smtClean="0"/>
              <a:t>statistik</a:t>
            </a:r>
            <a:r>
              <a:rPr lang="en-US" sz="2400" dirty="0" smtClean="0"/>
              <a:t> </a:t>
            </a:r>
            <a:r>
              <a:rPr lang="en-US" sz="2400" dirty="0" err="1" smtClean="0"/>
              <a:t>sampel</a:t>
            </a:r>
            <a:r>
              <a:rPr lang="en-US" sz="2400" dirty="0" smtClean="0"/>
              <a:t> </a:t>
            </a:r>
            <a:r>
              <a:rPr lang="en-US" sz="2400" dirty="0" err="1" smtClean="0"/>
              <a:t>dengan</a:t>
            </a:r>
            <a:r>
              <a:rPr lang="en-US" sz="2400" dirty="0" smtClean="0"/>
              <a:t> </a:t>
            </a:r>
            <a:r>
              <a:rPr lang="en-US" sz="2400" dirty="0" err="1" smtClean="0"/>
              <a:t>ukuran</a:t>
            </a:r>
            <a:r>
              <a:rPr lang="en-US" sz="2400" dirty="0" smtClean="0"/>
              <a:t> </a:t>
            </a:r>
            <a:r>
              <a:rPr lang="en-US" sz="2400" dirty="0" err="1" smtClean="0"/>
              <a:t>sampel</a:t>
            </a:r>
            <a:r>
              <a:rPr lang="en-US" sz="2400" dirty="0" smtClean="0"/>
              <a:t> n . </a:t>
            </a:r>
          </a:p>
          <a:p>
            <a:pPr marL="539496" indent="-457200">
              <a:lnSpc>
                <a:spcPct val="150000"/>
              </a:lnSpc>
              <a:buFont typeface="+mj-lt"/>
              <a:buAutoNum type="arabicPeriod"/>
            </a:pPr>
            <a:r>
              <a:rPr lang="en-US" sz="2400" u="sng" dirty="0" err="1" smtClean="0"/>
              <a:t>Taksiran</a:t>
            </a:r>
            <a:r>
              <a:rPr lang="en-US" sz="2400" u="sng" dirty="0" smtClean="0"/>
              <a:t> Interval </a:t>
            </a:r>
            <a:r>
              <a:rPr lang="en-US" sz="2400" u="sng" dirty="0" err="1" smtClean="0"/>
              <a:t>untuk</a:t>
            </a:r>
            <a:r>
              <a:rPr lang="en-US" sz="2400" u="sng" dirty="0" smtClean="0"/>
              <a:t> µ </a:t>
            </a:r>
            <a:r>
              <a:rPr lang="en-US" sz="2400" u="sng" dirty="0" err="1" smtClean="0"/>
              <a:t>dengan</a:t>
            </a:r>
            <a:r>
              <a:rPr lang="en-US" sz="2400" u="sng" dirty="0" smtClean="0"/>
              <a:t>  </a:t>
            </a:r>
            <a:r>
              <a:rPr lang="id-ID" sz="2400" u="sng" dirty="0" smtClean="0"/>
              <a:t>   </a:t>
            </a:r>
            <a:r>
              <a:rPr lang="en-US" sz="2400" u="sng" dirty="0" err="1" smtClean="0"/>
              <a:t>diketahui</a:t>
            </a:r>
            <a:r>
              <a:rPr lang="en-US" sz="2400" u="sng" dirty="0" smtClean="0"/>
              <a:t> </a:t>
            </a:r>
            <a:r>
              <a:rPr lang="en-US" sz="2400" u="sng" dirty="0" err="1" smtClean="0"/>
              <a:t>dan</a:t>
            </a:r>
            <a:r>
              <a:rPr lang="en-US" sz="2400" u="sng" dirty="0" smtClean="0"/>
              <a:t> </a:t>
            </a:r>
            <a:r>
              <a:rPr lang="en-US" sz="2400" u="sng" dirty="0" err="1" smtClean="0"/>
              <a:t>derajat</a:t>
            </a:r>
            <a:r>
              <a:rPr lang="en-US" sz="2400" u="sng" dirty="0" smtClean="0"/>
              <a:t> </a:t>
            </a:r>
            <a:r>
              <a:rPr lang="en-US" sz="2400" u="sng" dirty="0" err="1" smtClean="0"/>
              <a:t>kepercayaan</a:t>
            </a:r>
            <a:r>
              <a:rPr lang="en-US" sz="2400" u="sng" dirty="0" smtClean="0"/>
              <a:t> </a:t>
            </a:r>
            <a:r>
              <a:rPr lang="en-US" sz="2400" u="sng" dirty="0" err="1" smtClean="0"/>
              <a:t>sebesar</a:t>
            </a:r>
            <a:r>
              <a:rPr lang="en-US" sz="2400" u="sng" dirty="0" smtClean="0"/>
              <a:t>  </a:t>
            </a:r>
            <a:endParaRPr lang="id-ID" sz="2400" u="sng" dirty="0" smtClean="0"/>
          </a:p>
          <a:p>
            <a:pPr marL="539496" indent="-457200">
              <a:lnSpc>
                <a:spcPct val="150000"/>
              </a:lnSpc>
              <a:buFont typeface="+mj-lt"/>
              <a:buAutoNum type="arabicPeriod"/>
            </a:pPr>
            <a:r>
              <a:rPr lang="en-US" sz="2400" u="sng" dirty="0" err="1" smtClean="0"/>
              <a:t>Taksiran</a:t>
            </a:r>
            <a:r>
              <a:rPr lang="en-US" sz="2400" u="sng" dirty="0" smtClean="0"/>
              <a:t> Interval </a:t>
            </a:r>
            <a:r>
              <a:rPr lang="en-US" sz="2400" u="sng" dirty="0" err="1" smtClean="0"/>
              <a:t>untuk</a:t>
            </a:r>
            <a:r>
              <a:rPr lang="en-US" sz="2400" u="sng" dirty="0" smtClean="0"/>
              <a:t> µ </a:t>
            </a:r>
            <a:r>
              <a:rPr lang="en-US" sz="2400" u="sng" dirty="0" err="1" smtClean="0"/>
              <a:t>dengan</a:t>
            </a:r>
            <a:r>
              <a:rPr lang="en-US" sz="2400" u="sng" dirty="0" smtClean="0"/>
              <a:t> </a:t>
            </a:r>
            <a:r>
              <a:rPr lang="id-ID" sz="2400" u="sng" dirty="0" smtClean="0"/>
              <a:t>   </a:t>
            </a:r>
            <a:r>
              <a:rPr lang="en-US" sz="2400" u="sng" dirty="0" err="1" smtClean="0"/>
              <a:t>tidak</a:t>
            </a:r>
            <a:r>
              <a:rPr lang="en-US" sz="2400" u="sng" dirty="0" smtClean="0"/>
              <a:t> </a:t>
            </a:r>
            <a:r>
              <a:rPr lang="en-US" sz="2400" u="sng" dirty="0" err="1" smtClean="0"/>
              <a:t>diketahui</a:t>
            </a:r>
            <a:r>
              <a:rPr lang="en-US" sz="2400" u="sng" dirty="0" smtClean="0"/>
              <a:t> </a:t>
            </a:r>
            <a:r>
              <a:rPr lang="en-US" sz="2400" u="sng" dirty="0" err="1" smtClean="0"/>
              <a:t>dan</a:t>
            </a:r>
            <a:r>
              <a:rPr lang="en-US" sz="2400" u="sng" dirty="0" smtClean="0"/>
              <a:t> </a:t>
            </a:r>
            <a:r>
              <a:rPr lang="en-US" sz="2400" u="sng" dirty="0" err="1" smtClean="0"/>
              <a:t>derajat</a:t>
            </a:r>
            <a:r>
              <a:rPr lang="en-US" sz="2400" u="sng" dirty="0" smtClean="0"/>
              <a:t> </a:t>
            </a:r>
            <a:r>
              <a:rPr lang="en-US" sz="2400" u="sng" dirty="0" err="1" smtClean="0"/>
              <a:t>kepercayaan</a:t>
            </a:r>
            <a:r>
              <a:rPr lang="en-US" sz="2400" u="sng" dirty="0" smtClean="0"/>
              <a:t> </a:t>
            </a:r>
            <a:r>
              <a:rPr lang="en-US" sz="2400" u="sng" dirty="0" err="1" smtClean="0"/>
              <a:t>sebesar</a:t>
            </a:r>
            <a:endParaRPr lang="en-US" sz="2400" u="sng" dirty="0" smtClean="0"/>
          </a:p>
          <a:p>
            <a:pPr marL="539496" indent="-457200">
              <a:lnSpc>
                <a:spcPct val="150000"/>
              </a:lnSpc>
              <a:buFont typeface="+mj-lt"/>
              <a:buAutoNum type="arabicPeriod"/>
            </a:pPr>
            <a:endParaRPr lang="en-US" sz="2400" u="sng" dirty="0"/>
          </a:p>
        </p:txBody>
      </p:sp>
      <p:graphicFrame>
        <p:nvGraphicFramePr>
          <p:cNvPr id="4" name="Object 3"/>
          <p:cNvGraphicFramePr>
            <a:graphicFrameLocks noChangeAspect="1"/>
          </p:cNvGraphicFramePr>
          <p:nvPr/>
        </p:nvGraphicFramePr>
        <p:xfrm>
          <a:off x="1475656" y="2357512"/>
          <a:ext cx="304800" cy="279400"/>
        </p:xfrm>
        <a:graphic>
          <a:graphicData uri="http://schemas.openxmlformats.org/presentationml/2006/ole">
            <p:oleObj spid="_x0000_s151554" name="Equation" r:id="rId4" imgW="152280" imgH="139680" progId="Equation.3">
              <p:embed/>
            </p:oleObj>
          </a:graphicData>
        </a:graphic>
      </p:graphicFrame>
      <p:graphicFrame>
        <p:nvGraphicFramePr>
          <p:cNvPr id="2052" name="Object 2"/>
          <p:cNvGraphicFramePr>
            <a:graphicFrameLocks noChangeAspect="1"/>
          </p:cNvGraphicFramePr>
          <p:nvPr/>
        </p:nvGraphicFramePr>
        <p:xfrm>
          <a:off x="3995936" y="4077072"/>
          <a:ext cx="227013" cy="296862"/>
        </p:xfrm>
        <a:graphic>
          <a:graphicData uri="http://schemas.openxmlformats.org/presentationml/2006/ole">
            <p:oleObj spid="_x0000_s151555" name="Equation" r:id="rId5" imgW="126720" imgH="164880" progId="Equation.3">
              <p:embed/>
            </p:oleObj>
          </a:graphicData>
        </a:graphic>
      </p:graphicFrame>
      <p:graphicFrame>
        <p:nvGraphicFramePr>
          <p:cNvPr id="151557" name="Object 5"/>
          <p:cNvGraphicFramePr>
            <a:graphicFrameLocks noChangeAspect="1"/>
          </p:cNvGraphicFramePr>
          <p:nvPr/>
        </p:nvGraphicFramePr>
        <p:xfrm>
          <a:off x="5508104" y="3581648"/>
          <a:ext cx="304800" cy="279400"/>
        </p:xfrm>
        <a:graphic>
          <a:graphicData uri="http://schemas.openxmlformats.org/presentationml/2006/ole">
            <p:oleObj spid="_x0000_s151557" name="Equation" r:id="rId6" imgW="152280" imgH="139680" progId="Equation.3">
              <p:embed/>
            </p:oleObj>
          </a:graphicData>
        </a:graphic>
      </p:graphicFrame>
      <p:graphicFrame>
        <p:nvGraphicFramePr>
          <p:cNvPr id="151559" name="Object 7"/>
          <p:cNvGraphicFramePr>
            <a:graphicFrameLocks noChangeAspect="1"/>
          </p:cNvGraphicFramePr>
          <p:nvPr/>
        </p:nvGraphicFramePr>
        <p:xfrm>
          <a:off x="5436096" y="4733776"/>
          <a:ext cx="304800" cy="279400"/>
        </p:xfrm>
        <a:graphic>
          <a:graphicData uri="http://schemas.openxmlformats.org/presentationml/2006/ole">
            <p:oleObj spid="_x0000_s151559" name="Equation" r:id="rId7" imgW="152280" imgH="139680" progId="Equation.3">
              <p:embed/>
            </p:oleObj>
          </a:graphicData>
        </a:graphic>
      </p:graphicFrame>
      <p:graphicFrame>
        <p:nvGraphicFramePr>
          <p:cNvPr id="151560" name="Object 2"/>
          <p:cNvGraphicFramePr>
            <a:graphicFrameLocks noChangeAspect="1"/>
          </p:cNvGraphicFramePr>
          <p:nvPr/>
        </p:nvGraphicFramePr>
        <p:xfrm>
          <a:off x="5004048" y="5301208"/>
          <a:ext cx="227012" cy="296863"/>
        </p:xfrm>
        <a:graphic>
          <a:graphicData uri="http://schemas.openxmlformats.org/presentationml/2006/ole">
            <p:oleObj spid="_x0000_s151560" name="Equation" r:id="rId8" imgW="126720" imgH="1648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51557"/>
                                        </p:tgtEl>
                                        <p:attrNameLst>
                                          <p:attrName>style.visibility</p:attrName>
                                        </p:attrNameLst>
                                      </p:cBhvr>
                                      <p:to>
                                        <p:strVal val="visible"/>
                                      </p:to>
                                    </p:set>
                                    <p:animEffect transition="in" filter="blinds(horizontal)">
                                      <p:cBhvr>
                                        <p:cTn id="22" dur="500"/>
                                        <p:tgtEl>
                                          <p:spTgt spid="15155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052"/>
                                        </p:tgtEl>
                                        <p:attrNameLst>
                                          <p:attrName>style.visibility</p:attrName>
                                        </p:attrNameLst>
                                      </p:cBhvr>
                                      <p:to>
                                        <p:strVal val="visible"/>
                                      </p:to>
                                    </p:set>
                                    <p:animEffect transition="in" filter="blinds(horizontal)">
                                      <p:cBhvr>
                                        <p:cTn id="27" dur="500"/>
                                        <p:tgtEl>
                                          <p:spTgt spid="205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linds(horizontal)">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51559"/>
                                        </p:tgtEl>
                                        <p:attrNameLst>
                                          <p:attrName>style.visibility</p:attrName>
                                        </p:attrNameLst>
                                      </p:cBhvr>
                                      <p:to>
                                        <p:strVal val="visible"/>
                                      </p:to>
                                    </p:set>
                                    <p:animEffect transition="in" filter="blinds(horizontal)">
                                      <p:cBhvr>
                                        <p:cTn id="37" dur="500"/>
                                        <p:tgtEl>
                                          <p:spTgt spid="15155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51560"/>
                                        </p:tgtEl>
                                        <p:attrNameLst>
                                          <p:attrName>style.visibility</p:attrName>
                                        </p:attrNameLst>
                                      </p:cBhvr>
                                      <p:to>
                                        <p:strVal val="visible"/>
                                      </p:to>
                                    </p:set>
                                    <p:animEffect transition="in" filter="blinds(horizontal)">
                                      <p:cBhvr>
                                        <p:cTn id="42" dur="500"/>
                                        <p:tgtEl>
                                          <p:spTgt spid="151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8127</TotalTime>
  <Words>953</Words>
  <Application>Microsoft Office PowerPoint</Application>
  <PresentationFormat>On-screen Show (4:3)</PresentationFormat>
  <Paragraphs>145</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Diseño predeterminado</vt:lpstr>
      <vt:lpstr>Equation</vt:lpstr>
      <vt:lpstr>MathType 6.0 Equation</vt:lpstr>
      <vt:lpstr>Penaksiran Parameter</vt:lpstr>
      <vt:lpstr>Sampling</vt:lpstr>
      <vt:lpstr>Contoh Kasus</vt:lpstr>
      <vt:lpstr>Slide 4</vt:lpstr>
      <vt:lpstr>Parameter &amp; Statistik yang diamati</vt:lpstr>
      <vt:lpstr>PENAKSIRAN TITIK</vt:lpstr>
      <vt:lpstr>PENAKSIRAN INTERVAL</vt:lpstr>
      <vt:lpstr>ISTILAH PENAKSIRAN INTERVAL</vt:lpstr>
      <vt:lpstr>  TAKSIRAN INTERVAL RATA-RATA</vt:lpstr>
      <vt:lpstr>  TAKSIRAN INTERVAL RATA-RATA       DENGAN     DIKETAHUI </vt:lpstr>
      <vt:lpstr>  TAKSIRAN INTERVAL RATA-RATA       DENGAN     TIDAK DIKETAHUI </vt:lpstr>
      <vt:lpstr>TAKSIRAN INTERVAL PROPORSI</vt:lpstr>
      <vt:lpstr>Slide 13</vt:lpstr>
      <vt:lpstr>TAKSIRAN SIMPANGAN BAKU</vt:lpstr>
      <vt:lpstr>TAKSIRAN INTERVAL  SELISIH RATA-RATA </vt:lpstr>
      <vt:lpstr>Kasus Menaksir Selisih Rata-rata</vt:lpstr>
      <vt:lpstr>TAKSIRAN SELISIH RATA-RATA DAN                  .            </vt:lpstr>
      <vt:lpstr>Slide 18</vt:lpstr>
      <vt:lpstr>Soal</vt:lpstr>
      <vt:lpstr>TAKSIRAN INTERVAL SELISIH PROPORSI</vt:lpstr>
      <vt:lpstr>UKURAN SAMPEL</vt:lpstr>
      <vt:lpstr>Contoh</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Edna</cp:lastModifiedBy>
  <cp:revision>681</cp:revision>
  <dcterms:created xsi:type="dcterms:W3CDTF">2010-05-23T14:28:12Z</dcterms:created>
  <dcterms:modified xsi:type="dcterms:W3CDTF">2013-05-19T21:56:49Z</dcterms:modified>
</cp:coreProperties>
</file>