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20"/>
  </p:notesMasterIdLst>
  <p:handoutMasterIdLst>
    <p:handoutMasterId r:id="rId21"/>
  </p:handoutMasterIdLst>
  <p:sldIdLst>
    <p:sldId id="256" r:id="rId2"/>
    <p:sldId id="324" r:id="rId3"/>
    <p:sldId id="325" r:id="rId4"/>
    <p:sldId id="326" r:id="rId5"/>
    <p:sldId id="311" r:id="rId6"/>
    <p:sldId id="312" r:id="rId7"/>
    <p:sldId id="313" r:id="rId8"/>
    <p:sldId id="314" r:id="rId9"/>
    <p:sldId id="315" r:id="rId10"/>
    <p:sldId id="316" r:id="rId11"/>
    <p:sldId id="327" r:id="rId12"/>
    <p:sldId id="317" r:id="rId13"/>
    <p:sldId id="318" r:id="rId14"/>
    <p:sldId id="319" r:id="rId15"/>
    <p:sldId id="320" r:id="rId16"/>
    <p:sldId id="321" r:id="rId17"/>
    <p:sldId id="322" r:id="rId18"/>
    <p:sldId id="323" r:id="rId19"/>
  </p:sldIdLst>
  <p:sldSz cx="9144000" cy="6858000" type="screen4x3"/>
  <p:notesSz cx="6858000" cy="9144000"/>
  <p:defaultTextStyle>
    <a:defPPr>
      <a:defRPr lang="id-ID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475" autoAdjust="0"/>
  </p:normalViewPr>
  <p:slideViewPr>
    <p:cSldViewPr>
      <p:cViewPr varScale="1">
        <p:scale>
          <a:sx n="54" d="100"/>
          <a:sy n="54" d="100"/>
        </p:scale>
        <p:origin x="175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224F8CE-5A92-47C1-8FD1-F0C36C31D6D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0582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d-ID" noProof="0" smtClean="0"/>
              <a:t>Click to edit Master text styles</a:t>
            </a:r>
          </a:p>
          <a:p>
            <a:pPr lvl="1"/>
            <a:r>
              <a:rPr lang="id-ID" noProof="0" smtClean="0"/>
              <a:t>Second level</a:t>
            </a:r>
          </a:p>
          <a:p>
            <a:pPr lvl="2"/>
            <a:r>
              <a:rPr lang="id-ID" noProof="0" smtClean="0"/>
              <a:t>Third level</a:t>
            </a:r>
          </a:p>
          <a:p>
            <a:pPr lvl="3"/>
            <a:r>
              <a:rPr lang="id-ID" noProof="0" smtClean="0"/>
              <a:t>Fourth level</a:t>
            </a:r>
          </a:p>
          <a:p>
            <a:pPr lvl="4"/>
            <a:r>
              <a:rPr lang="id-ID" noProof="0" smtClean="0"/>
              <a:t>Fifth level</a:t>
            </a:r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83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F782E94-5229-4ED2-A39B-5058AFFD7EC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2926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2D691E-F2B1-420E-87B5-BB440615837C}" type="slidenum">
              <a:rPr lang="id-ID"/>
              <a:pPr/>
              <a:t>1</a:t>
            </a:fld>
            <a:endParaRPr lang="id-ID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d-ID" smtClean="0"/>
              <a:t>Membahas tentang user interface pada perangkat mobile yang memiliki beberapa keterbatasan jika dibandingkan dengan perangkat output lainnya yang telah dibahas pada pertemuan-pertemuan sebelumnya.</a:t>
            </a:r>
          </a:p>
        </p:txBody>
      </p:sp>
    </p:spTree>
    <p:extLst>
      <p:ext uri="{BB962C8B-B14F-4D97-AF65-F5344CB8AC3E}">
        <p14:creationId xmlns:p14="http://schemas.microsoft.com/office/powerpoint/2010/main" val="1554060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BFC668-2448-47F5-9B61-C6B336EB1757}" type="slidenum">
              <a:rPr lang="id-ID"/>
              <a:pPr/>
              <a:t>2</a:t>
            </a:fld>
            <a:endParaRPr lang="id-ID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d-ID" smtClean="0"/>
              <a:t>Seperti inikah yang dimaksud dengan mobile device?</a:t>
            </a:r>
          </a:p>
        </p:txBody>
      </p:sp>
    </p:spTree>
    <p:extLst>
      <p:ext uri="{BB962C8B-B14F-4D97-AF65-F5344CB8AC3E}">
        <p14:creationId xmlns:p14="http://schemas.microsoft.com/office/powerpoint/2010/main" val="3481630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8F807F-C4DB-482B-81D6-E854EA3D4439}" type="slidenum">
              <a:rPr lang="id-ID"/>
              <a:pPr/>
              <a:t>3</a:t>
            </a:fld>
            <a:endParaRPr lang="id-ID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7712" cy="3417887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1625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id-ID" dirty="0" smtClean="0"/>
              <a:t>Navigasi o</a:t>
            </a:r>
            <a:r>
              <a:rPr lang="en-US" dirty="0" smtClean="0"/>
              <a:t>ne-handed</a:t>
            </a:r>
            <a:endParaRPr lang="id-ID" dirty="0" smtClean="0"/>
          </a:p>
          <a:p>
            <a:pPr eaLnBrk="1" hangingPunct="1">
              <a:buFontTx/>
              <a:buChar char="•"/>
            </a:pPr>
            <a:r>
              <a:rPr lang="id-ID" dirty="0" smtClean="0"/>
              <a:t>Kamera mobile sebagai channel input</a:t>
            </a:r>
          </a:p>
          <a:p>
            <a:pPr eaLnBrk="1" hangingPunct="1">
              <a:buFontTx/>
              <a:buChar char="•"/>
            </a:pPr>
            <a:r>
              <a:rPr lang="id-ID" dirty="0" smtClean="0"/>
              <a:t>Mendeskripsikan karakteristik dan batasan</a:t>
            </a:r>
          </a:p>
          <a:p>
            <a:pPr eaLnBrk="1" hangingPunct="1">
              <a:buFontTx/>
              <a:buChar char="•"/>
            </a:pPr>
            <a:r>
              <a:rPr lang="id-ID" dirty="0" smtClean="0"/>
              <a:t>Mobile, wireless dan kemampuan akses Internet dimana pun kapan pun</a:t>
            </a:r>
          </a:p>
          <a:p>
            <a:pPr eaLnBrk="1" hangingPunct="1">
              <a:buFontTx/>
              <a:buChar char="•"/>
            </a:pPr>
            <a:r>
              <a:rPr lang="id-ID" dirty="0" smtClean="0"/>
              <a:t>Kelemahan: bandwidth kecil, tingkat kesulitan dan kecepatan input, layar kecil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9572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AAA789-E269-4AC3-A81C-484BC5442C75}" type="slidenum">
              <a:rPr lang="id-ID"/>
              <a:pPr/>
              <a:t>14</a:t>
            </a:fld>
            <a:endParaRPr lang="id-ID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d-ID" smtClean="0"/>
              <a:t>Interface mobile device yang menggantikan keypad dengan touch screen berupa alfabed yang disusun melingkar.</a:t>
            </a:r>
          </a:p>
          <a:p>
            <a:pPr eaLnBrk="1" hangingPunct="1"/>
            <a:r>
              <a:rPr lang="id-ID" smtClean="0"/>
              <a:t>Sesuaikah interface ini?</a:t>
            </a:r>
          </a:p>
        </p:txBody>
      </p:sp>
    </p:spTree>
    <p:extLst>
      <p:ext uri="{BB962C8B-B14F-4D97-AF65-F5344CB8AC3E}">
        <p14:creationId xmlns:p14="http://schemas.microsoft.com/office/powerpoint/2010/main" val="680699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FB8B0D-4ACC-47D6-A870-30DB99E5639B}" type="slidenum">
              <a:rPr lang="id-ID"/>
              <a:pPr/>
              <a:t>15</a:t>
            </a:fld>
            <a:endParaRPr lang="id-ID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d-ID" smtClean="0"/>
              <a:t>Mobile device yang dioperasikan dengan cara menggoyangkan perangkat ke arah depan-belakang, kiri-kanan untuk mengoperasikan susunan menu yang tersedia dalam perangkat tersebut.</a:t>
            </a:r>
          </a:p>
        </p:txBody>
      </p:sp>
    </p:spTree>
    <p:extLst>
      <p:ext uri="{BB962C8B-B14F-4D97-AF65-F5344CB8AC3E}">
        <p14:creationId xmlns:p14="http://schemas.microsoft.com/office/powerpoint/2010/main" val="2592515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185108-F83B-468C-9E81-E07D301910BE}" type="slidenum">
              <a:rPr lang="id-ID"/>
              <a:pPr/>
              <a:t>16</a:t>
            </a:fld>
            <a:endParaRPr lang="id-ID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d-ID" smtClean="0"/>
              <a:t>Keterbatasan layar menjadi salah satu kendala dalam mobile device untuk mengakses Internet.</a:t>
            </a:r>
          </a:p>
          <a:p>
            <a:pPr eaLnBrk="1" hangingPunct="1"/>
            <a:r>
              <a:rPr lang="id-ID" smtClean="0"/>
              <a:t>Lalu bagaimana menyesuaikan halaman website untuk dapat diakses melalui mobile device?</a:t>
            </a:r>
          </a:p>
        </p:txBody>
      </p:sp>
    </p:spTree>
    <p:extLst>
      <p:ext uri="{BB962C8B-B14F-4D97-AF65-F5344CB8AC3E}">
        <p14:creationId xmlns:p14="http://schemas.microsoft.com/office/powerpoint/2010/main" val="2930588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B2B5B-4492-45AB-ABD7-ACEFD48FE620}" type="slidenum">
              <a:rPr lang="id-ID"/>
              <a:pPr/>
              <a:t>17</a:t>
            </a:fld>
            <a:endParaRPr lang="id-ID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d-ID" smtClean="0"/>
              <a:t>Sebuah halaman website agar sesuai untuk ditampilkan pada layar sebuah mobile device, perlu adanya re-design.</a:t>
            </a:r>
          </a:p>
          <a:p>
            <a:pPr eaLnBrk="1" hangingPunct="1"/>
            <a:r>
              <a:rPr lang="id-ID" smtClean="0"/>
              <a:t>Adakah website yang telah menyediakan auto-converting tampilan website menyesuaikan dengan perangkat mobile yang mengaksesnya?</a:t>
            </a:r>
          </a:p>
        </p:txBody>
      </p:sp>
    </p:spTree>
    <p:extLst>
      <p:ext uri="{BB962C8B-B14F-4D97-AF65-F5344CB8AC3E}">
        <p14:creationId xmlns:p14="http://schemas.microsoft.com/office/powerpoint/2010/main" val="837350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043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24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3416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 smtClean="0"/>
              <a:t>“</a:t>
            </a:r>
            <a:endParaRPr lang="en-US" sz="12200" dirty="0"/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 smtClean="0"/>
              <a:t>”</a:t>
            </a:r>
            <a:endParaRPr lang="en-US" sz="12200" dirty="0"/>
          </a:p>
        </p:txBody>
      </p:sp>
    </p:spTree>
    <p:extLst>
      <p:ext uri="{BB962C8B-B14F-4D97-AF65-F5344CB8AC3E}">
        <p14:creationId xmlns:p14="http://schemas.microsoft.com/office/powerpoint/2010/main" val="3280692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807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3276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1409" y="4953001"/>
            <a:ext cx="6001049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 smtClean="0"/>
              <a:t>“</a:t>
            </a:r>
            <a:endParaRPr lang="en-US" sz="12200" dirty="0"/>
          </a:p>
        </p:txBody>
      </p:sp>
      <p:sp>
        <p:nvSpPr>
          <p:cNvPr id="15" name="TextBox 14"/>
          <p:cNvSpPr txBox="1"/>
          <p:nvPr/>
        </p:nvSpPr>
        <p:spPr>
          <a:xfrm>
            <a:off x="7002348" y="331651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 smtClean="0"/>
              <a:t>”</a:t>
            </a:r>
            <a:endParaRPr lang="en-US" sz="12200" dirty="0"/>
          </a:p>
        </p:txBody>
      </p:sp>
    </p:spTree>
    <p:extLst>
      <p:ext uri="{BB962C8B-B14F-4D97-AF65-F5344CB8AC3E}">
        <p14:creationId xmlns:p14="http://schemas.microsoft.com/office/powerpoint/2010/main" val="641245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1" y="3848611"/>
            <a:ext cx="6620968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5584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11/30/2012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397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11/30/2012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637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37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430214"/>
            <a:ext cx="5568812" cy="5826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1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84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3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5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11/30/2012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1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15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85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09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11/30/2012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7194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  <p:sldLayoutId id="2147483824" r:id="rId18"/>
    <p:sldLayoutId id="2147483825" r:id="rId19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-=%20Backup%20Data%20=-\-=%20Yanuar%20Documents%20=-\-=%5b%20DoKUMeN%20%5d=-\Dok%20Kerja\STT%20Telkom\Referensi%20Kuliah\IMK%202006\%5b%20Referensi%20%5d\Mobile%20Device\Dunlop.wmv" TargetMode="Externa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-=%20Backup%20Data%20=-\-=%20Yanuar%20Documents%20=-\-=%5b%20DoKUMeN%20%5d=-\Dok%20Kerja\STT%20Telkom\Referensi%20Kuliah\IMK%202006\%5b%20Referensi%20%5d\Mobile%20Device\Crossan.wmv" TargetMode="Externa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Mobile Device </a:t>
            </a:r>
            <a:br>
              <a:rPr lang="id-ID" smtClean="0"/>
            </a:br>
            <a:r>
              <a:rPr lang="id-ID" smtClean="0"/>
              <a:t>User Interface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smtClean="0"/>
              <a:t>Hal yang Diperhatikan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id-ID" dirty="0" smtClean="0"/>
              <a:t>Gaya dialog yang memungkinkan penggunaan layar yang terbatas.</a:t>
            </a:r>
          </a:p>
          <a:p>
            <a:pPr algn="just" eaLnBrk="1" hangingPunct="1"/>
            <a:r>
              <a:rPr lang="id-ID" dirty="0" smtClean="0"/>
              <a:t>Konsistensi</a:t>
            </a:r>
          </a:p>
          <a:p>
            <a:pPr lvl="1" algn="just" eaLnBrk="1" hangingPunct="1"/>
            <a:r>
              <a:rPr lang="id-ID" dirty="0" smtClean="0"/>
              <a:t>Tampilan dan gaya dialog suatu aplikasi harus sama pada lintas platform maupun ketika ditampilkan pada perangkat mobile yang berbeda-beda.</a:t>
            </a:r>
          </a:p>
          <a:p>
            <a:pPr lvl="1" algn="just" eaLnBrk="1" hangingPunct="1"/>
            <a:r>
              <a:rPr lang="id-ID" dirty="0" smtClean="0"/>
              <a:t>Mobile device harus dibekali dengan kemampuan metodologi I/O ketika menampilkan sebuah dokumen untuk menjaga konsistensi ketika ditampilkan pada mesin/komputer desktop dan mobile device itu sendiri.</a:t>
            </a:r>
          </a:p>
          <a:p>
            <a:pPr algn="just" eaLnBrk="1" hangingPunct="1"/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smtClean="0"/>
              <a:t>Hal yang Diperhatikan </a:t>
            </a:r>
            <a:r>
              <a:rPr lang="id-ID" sz="1800" smtClean="0"/>
              <a:t>(lanjutan)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id-ID" dirty="0" smtClean="0"/>
              <a:t>Pencegahan kesalahan dengan error handling yang sederhana	</a:t>
            </a:r>
          </a:p>
          <a:p>
            <a:pPr algn="just" eaLnBrk="1" hangingPunct="1"/>
            <a:r>
              <a:rPr lang="id-ID" dirty="0" smtClean="0"/>
              <a:t>Efisiensi dan optimasi penggunaan memori internal</a:t>
            </a:r>
          </a:p>
          <a:p>
            <a:pPr lvl="1" algn="just" eaLnBrk="1" hangingPunct="1"/>
            <a:r>
              <a:rPr lang="id-ID" dirty="0" smtClean="0"/>
              <a:t>Aplikasi mobile device harus memiliki desain antarmuka yang menggunakan memori sangat kecil selama menjalankan berbagai tugas</a:t>
            </a:r>
          </a:p>
          <a:p>
            <a:pPr algn="just" eaLnBrk="1" hangingPunct="1"/>
            <a:r>
              <a:rPr lang="id-ID" dirty="0" smtClean="0"/>
              <a:t>Stabilitas koneksi jaringan dan pemanfaatan akses jaringan yang seminimal mungkin.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smtClean="0"/>
              <a:t>Prinsip Desain Antarmuka Perangkat Mobile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 eaLnBrk="1" hangingPunct="1"/>
            <a:r>
              <a:rPr lang="id-ID" dirty="0" smtClean="0"/>
              <a:t>Desain konteks multiple dan dinamis</a:t>
            </a:r>
          </a:p>
          <a:p>
            <a:pPr lvl="1" algn="just" eaLnBrk="1" hangingPunct="1"/>
            <a:r>
              <a:rPr lang="id-ID" dirty="0" smtClean="0"/>
              <a:t>Memungkinkan user mengatur konfigurasi yang diinginkan</a:t>
            </a:r>
          </a:p>
          <a:p>
            <a:pPr lvl="1" algn="just" eaLnBrk="1" hangingPunct="1"/>
            <a:r>
              <a:rPr lang="id-ID" dirty="0" smtClean="0"/>
              <a:t>Memungkinkan pengoperasian dengan satu tangan atau hand-free</a:t>
            </a:r>
          </a:p>
          <a:p>
            <a:pPr lvl="1" algn="just" eaLnBrk="1" hangingPunct="1"/>
            <a:r>
              <a:rPr lang="id-ID" dirty="0" smtClean="0"/>
              <a:t>Memungkinkan aplikasi beradaptasi otomatis menyesuaikan lingkungan kerja pemakai</a:t>
            </a:r>
          </a:p>
          <a:p>
            <a:pPr algn="just" eaLnBrk="1" hangingPunct="1"/>
            <a:r>
              <a:rPr lang="id-ID" dirty="0" smtClean="0"/>
              <a:t>Desain perangkat dengan ukuran kecil</a:t>
            </a:r>
          </a:p>
          <a:p>
            <a:pPr lvl="1" algn="just" eaLnBrk="1" hangingPunct="1"/>
            <a:r>
              <a:rPr lang="id-ID" dirty="0" smtClean="0"/>
              <a:t>Memanfaatkan layar yang terbatas dengan menyusun fungsi berdasarkan urutan aktivitas</a:t>
            </a:r>
          </a:p>
          <a:p>
            <a:pPr lvl="1" algn="just" eaLnBrk="1" hangingPunct="1"/>
            <a:r>
              <a:rPr lang="id-ID" dirty="0" smtClean="0"/>
              <a:t>Menyediakan pemilihan huruf atau kata pada input teks</a:t>
            </a:r>
          </a:p>
          <a:p>
            <a:pPr algn="just" eaLnBrk="1" hangingPunct="1"/>
            <a:r>
              <a:rPr lang="id-ID" dirty="0" smtClean="0"/>
              <a:t>Desain dengan perhatian khusus</a:t>
            </a:r>
          </a:p>
          <a:p>
            <a:pPr lvl="1" algn="just" eaLnBrk="1" hangingPunct="1"/>
            <a:r>
              <a:rPr lang="id-ID" dirty="0" smtClean="0"/>
              <a:t>Menyediakan suara dan opsi keluaran sebagai umpan balik sistem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smtClean="0"/>
              <a:t>Prinsip Desain Antarmuka Perangkat Mobile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eaLnBrk="1" hangingPunct="1"/>
            <a:r>
              <a:rPr lang="id-ID" dirty="0" smtClean="0"/>
              <a:t>Desain kecepatan dan recovery</a:t>
            </a:r>
          </a:p>
          <a:p>
            <a:pPr lvl="1" algn="just" eaLnBrk="1" hangingPunct="1"/>
            <a:r>
              <a:rPr lang="id-ID" dirty="0" smtClean="0"/>
              <a:t>Memungkinkan aplikasi dihentikan, dimulai maupun dilanjutkan tanpa masalah</a:t>
            </a:r>
          </a:p>
          <a:p>
            <a:pPr lvl="1" algn="just" eaLnBrk="1" hangingPunct="1"/>
            <a:r>
              <a:rPr lang="id-ID" dirty="0" smtClean="0"/>
              <a:t>Aplikasi harus dapat berjalan cepat</a:t>
            </a:r>
          </a:p>
          <a:p>
            <a:pPr algn="just" eaLnBrk="1" hangingPunct="1"/>
            <a:r>
              <a:rPr lang="id-ID" dirty="0" smtClean="0"/>
              <a:t>Desain interaksi top-down</a:t>
            </a:r>
          </a:p>
          <a:p>
            <a:pPr lvl="1" algn="just" eaLnBrk="1" hangingPunct="1"/>
            <a:r>
              <a:rPr lang="id-ID" dirty="0" smtClean="0"/>
              <a:t>Menampilkan struktur informasi yang dapat dipilih detail informasi mana saja yang akan ditampilkan</a:t>
            </a:r>
          </a:p>
          <a:p>
            <a:pPr algn="just" eaLnBrk="1" hangingPunct="1"/>
            <a:r>
              <a:rPr lang="id-ID" dirty="0" smtClean="0"/>
              <a:t>Desain personalisasi</a:t>
            </a:r>
          </a:p>
          <a:p>
            <a:pPr lvl="1" algn="just" eaLnBrk="1" hangingPunct="1"/>
            <a:r>
              <a:rPr lang="id-ID" dirty="0" smtClean="0"/>
              <a:t>Menyediakan personalisasi aturan dan desain sesuai yang diinginkan pemakai</a:t>
            </a:r>
          </a:p>
          <a:p>
            <a:pPr algn="just" eaLnBrk="1" hangingPunct="1"/>
            <a:r>
              <a:rPr lang="id-ID" dirty="0" smtClean="0"/>
              <a:t>Desain yang menyenangkan</a:t>
            </a:r>
          </a:p>
          <a:p>
            <a:pPr lvl="1" algn="just" eaLnBrk="1" hangingPunct="1"/>
            <a:r>
              <a:rPr lang="id-ID" dirty="0" smtClean="0"/>
              <a:t>Aplikasi harus memiliki tampilan yang menarik dan interaktif saat digunakan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3060" name="Dunlop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63688" y="1628800"/>
            <a:ext cx="5568618" cy="417646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3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30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06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3060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5112" name="Crossan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91680" y="1988840"/>
            <a:ext cx="5560378" cy="417028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5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51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1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511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Browsing </a:t>
            </a:r>
            <a:r>
              <a:rPr lang="id-ID" sz="2800" smtClean="0"/>
              <a:t>Menggunakan </a:t>
            </a:r>
            <a:r>
              <a:rPr lang="en-US" sz="2800" smtClean="0"/>
              <a:t>Mobile Device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417638"/>
            <a:ext cx="8135937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Browsing </a:t>
            </a:r>
            <a:r>
              <a:rPr lang="id-ID" sz="2800" smtClean="0"/>
              <a:t>Menggunakan</a:t>
            </a:r>
            <a:r>
              <a:rPr lang="en-US" sz="2800" smtClean="0"/>
              <a:t> Mobile Device</a:t>
            </a:r>
          </a:p>
        </p:txBody>
      </p:sp>
      <p:sp>
        <p:nvSpPr>
          <p:cNvPr id="19459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457200" y="981075"/>
            <a:ext cx="2674938" cy="5472113"/>
          </a:xfrm>
        </p:spPr>
        <p:txBody>
          <a:bodyPr/>
          <a:lstStyle/>
          <a:p>
            <a:pPr eaLnBrk="1" hangingPunct="1"/>
            <a:r>
              <a:rPr lang="id-ID" smtClean="0"/>
              <a:t>Layout halaman website yang ditampilkan melalui web browser.</a:t>
            </a:r>
            <a:endParaRPr lang="en-US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908050"/>
            <a:ext cx="44164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Browsing </a:t>
            </a:r>
            <a:r>
              <a:rPr lang="id-ID" sz="2800" smtClean="0"/>
              <a:t>Menggunakan</a:t>
            </a:r>
            <a:r>
              <a:rPr lang="en-US" sz="2800" smtClean="0"/>
              <a:t> </a:t>
            </a:r>
            <a:r>
              <a:rPr lang="id-ID" sz="2800" smtClean="0"/>
              <a:t/>
            </a:r>
            <a:br>
              <a:rPr lang="id-ID" sz="2800" smtClean="0"/>
            </a:br>
            <a:r>
              <a:rPr lang="en-US" sz="2800" smtClean="0"/>
              <a:t>Mobile Device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5184775"/>
          </a:xfrm>
        </p:spPr>
        <p:txBody>
          <a:bodyPr/>
          <a:lstStyle/>
          <a:p>
            <a:pPr eaLnBrk="1" hangingPunct="1"/>
            <a:r>
              <a:rPr lang="id-ID" smtClean="0"/>
              <a:t>Auto-converting dari tampilan web </a:t>
            </a:r>
          </a:p>
          <a:p>
            <a:pPr eaLnBrk="1" hangingPunct="1">
              <a:buFont typeface="Wingdings" pitchFamily="2" charset="2"/>
              <a:buNone/>
            </a:pPr>
            <a:r>
              <a:rPr lang="id-ID" smtClean="0"/>
              <a:t>	menjadi tampilan pada perangkat</a:t>
            </a:r>
          </a:p>
          <a:p>
            <a:pPr eaLnBrk="1" hangingPunct="1">
              <a:buFont typeface="Wingdings" pitchFamily="2" charset="2"/>
              <a:buNone/>
            </a:pPr>
            <a:r>
              <a:rPr lang="id-ID" smtClean="0"/>
              <a:t>	mobile tidak selamanya dapat </a:t>
            </a:r>
          </a:p>
          <a:p>
            <a:pPr eaLnBrk="1" hangingPunct="1">
              <a:buFont typeface="Wingdings" pitchFamily="2" charset="2"/>
              <a:buNone/>
            </a:pPr>
            <a:r>
              <a:rPr lang="id-ID" smtClean="0"/>
              <a:t>	bekerja dengan baik, perlu</a:t>
            </a:r>
          </a:p>
          <a:p>
            <a:pPr eaLnBrk="1" hangingPunct="1">
              <a:buFont typeface="Wingdings" pitchFamily="2" charset="2"/>
              <a:buNone/>
            </a:pPr>
            <a:r>
              <a:rPr lang="id-ID" smtClean="0"/>
              <a:t>	re-design.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33375"/>
            <a:ext cx="1944688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785813"/>
            <a:ext cx="8064500" cy="530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enhancements_skr_335_pop"/>
          <p:cNvPicPr>
            <a:picLocks noChangeAspect="1" noChangeArrowheads="1"/>
          </p:cNvPicPr>
          <p:nvPr/>
        </p:nvPicPr>
        <p:blipFill>
          <a:blip r:embed="rId3"/>
          <a:srcRect l="6857" r="8571"/>
          <a:stretch>
            <a:fillRect/>
          </a:stretch>
        </p:blipFill>
        <p:spPr bwMode="auto">
          <a:xfrm>
            <a:off x="5724525" y="620713"/>
            <a:ext cx="28194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l_7200_englis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913" y="393700"/>
            <a:ext cx="28495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21169039_1_overview_3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3500438"/>
            <a:ext cx="28273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smtClean="0"/>
              <a:t>Apa yang Berbeda pada Perangkat Mobile?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smtClean="0"/>
              <a:t>Perbedaan input</a:t>
            </a:r>
          </a:p>
          <a:p>
            <a:pPr lvl="1" eaLnBrk="1" hangingPunct="1"/>
            <a:r>
              <a:rPr lang="id-ID" smtClean="0"/>
              <a:t>One-handed, keypad, camera, pens, soft keyboard</a:t>
            </a:r>
          </a:p>
          <a:p>
            <a:pPr eaLnBrk="1" hangingPunct="1"/>
            <a:r>
              <a:rPr lang="id-ID" smtClean="0"/>
              <a:t>Digunakan pada tempat berbeda</a:t>
            </a:r>
          </a:p>
          <a:p>
            <a:pPr eaLnBrk="1" hangingPunct="1"/>
            <a:r>
              <a:rPr lang="id-ID" smtClean="0"/>
              <a:t>Power yang terbatas</a:t>
            </a:r>
          </a:p>
          <a:p>
            <a:pPr eaLnBrk="1" hangingPunct="1"/>
            <a:r>
              <a:rPr lang="id-ID" smtClean="0"/>
              <a:t>Mudah rusak</a:t>
            </a:r>
          </a:p>
          <a:p>
            <a:pPr eaLnBrk="1" hangingPunct="1"/>
            <a:r>
              <a:rPr lang="id-ID" smtClean="0"/>
              <a:t>Bandwidth yang rendah</a:t>
            </a:r>
          </a:p>
          <a:p>
            <a:pPr eaLnBrk="1" hangingPunct="1"/>
            <a:r>
              <a:rPr lang="id-ID" smtClean="0"/>
              <a:t>Layar yang kecil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smtClean="0"/>
              <a:t>Interface Perangkat Mobile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smtClean="0"/>
              <a:t>Memungkinkan pemakai menggunakan shortcut</a:t>
            </a:r>
          </a:p>
          <a:p>
            <a:pPr eaLnBrk="1" hangingPunct="1"/>
            <a:r>
              <a:rPr lang="id-ID" smtClean="0"/>
              <a:t>Menawarkan umpan balik informasi</a:t>
            </a:r>
          </a:p>
          <a:p>
            <a:pPr eaLnBrk="1" hangingPunct="1"/>
            <a:r>
              <a:rPr lang="id-ID" smtClean="0"/>
              <a:t>Mendesain dialog yang mudah digunakan</a:t>
            </a:r>
          </a:p>
          <a:p>
            <a:pPr eaLnBrk="1" hangingPunct="1"/>
            <a:r>
              <a:rPr lang="id-ID" smtClean="0"/>
              <a:t>Mendukung kendali internal</a:t>
            </a:r>
          </a:p>
          <a:p>
            <a:pPr eaLnBrk="1" hangingPunct="1"/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smtClean="0"/>
              <a:t>Penggunaan Shortcut</a:t>
            </a:r>
            <a:endParaRPr lang="id-ID" sz="2800" b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id-ID" dirty="0" smtClean="0"/>
              <a:t>Pemakai cenderung lebih suka mengurangi jumlah interaksi.</a:t>
            </a:r>
          </a:p>
          <a:p>
            <a:pPr algn="just" eaLnBrk="1" hangingPunct="1">
              <a:lnSpc>
                <a:spcPct val="150000"/>
              </a:lnSpc>
            </a:pPr>
            <a:r>
              <a:rPr lang="id-ID" dirty="0" smtClean="0"/>
              <a:t>Pengurangan jumlah operasi untuk melakukan aktivitas.</a:t>
            </a:r>
          </a:p>
          <a:p>
            <a:pPr algn="just" eaLnBrk="1" hangingPunct="1">
              <a:lnSpc>
                <a:spcPct val="150000"/>
              </a:lnSpc>
            </a:pPr>
            <a:r>
              <a:rPr lang="id-ID" dirty="0" smtClean="0"/>
              <a:t>Shortcut untuk memudahkan pengoperasian fungsi tertentu.</a:t>
            </a:r>
          </a:p>
          <a:p>
            <a:pPr algn="just" eaLnBrk="1" hangingPunct="1">
              <a:lnSpc>
                <a:spcPct val="150000"/>
              </a:lnSpc>
            </a:pPr>
            <a:r>
              <a:rPr lang="id-ID" dirty="0" smtClean="0"/>
              <a:t>Tombol yang mudah digunakan.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smtClean="0"/>
              <a:t>Umpan Balik Informasi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id-ID" dirty="0" smtClean="0"/>
              <a:t>Setiap aksi dari sebuah operasi, disediakan adanya umpan balik sistem, misalnya dengan suara beep ketika tombol ditekan atau terjadi kesalahan.</a:t>
            </a:r>
          </a:p>
          <a:p>
            <a:pPr algn="just" eaLnBrk="1" hangingPunct="1">
              <a:lnSpc>
                <a:spcPct val="150000"/>
              </a:lnSpc>
            </a:pPr>
            <a:r>
              <a:rPr lang="id-ID" dirty="0" smtClean="0"/>
              <a:t>Umpan balik harus mudah dipahami oleh pamakai.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smtClean="0"/>
              <a:t>Desain Dialog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id-ID" dirty="0" smtClean="0"/>
              <a:t>Urutan aksi dan fungsionalitas sistem harus diorganisasikan dalam grup/kategori.</a:t>
            </a:r>
          </a:p>
          <a:p>
            <a:pPr algn="just" eaLnBrk="1" hangingPunct="1">
              <a:lnSpc>
                <a:spcPct val="150000"/>
              </a:lnSpc>
            </a:pPr>
            <a:r>
              <a:rPr lang="id-ID" dirty="0" smtClean="0"/>
              <a:t>Pemakai akan lebih nyaman jika menemukan gaya dialog yang sama antara penggunaan PC dengan perangkat mobile.</a:t>
            </a:r>
          </a:p>
          <a:p>
            <a:pPr algn="just" eaLnBrk="1" hangingPunct="1">
              <a:lnSpc>
                <a:spcPct val="150000"/>
              </a:lnSpc>
            </a:pPr>
            <a:endParaRPr lang="id-ID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smtClean="0"/>
              <a:t>Kendali Internal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id-ID" dirty="0" smtClean="0"/>
              <a:t>Pemakai akan lebih suka apabila sistem memberikan respon terhadap aksi mereka, daripada sistem yang mengontrol mereka.</a:t>
            </a:r>
          </a:p>
          <a:p>
            <a:pPr eaLnBrk="1" hangingPunct="1"/>
            <a:endParaRPr lang="id-ID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 Gree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489</TotalTime>
  <Words>566</Words>
  <Application>Microsoft Office PowerPoint</Application>
  <PresentationFormat>On-screen Show (4:3)</PresentationFormat>
  <Paragraphs>87</Paragraphs>
  <Slides>18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Wingdings</vt:lpstr>
      <vt:lpstr>Wingdings 3</vt:lpstr>
      <vt:lpstr>Ion</vt:lpstr>
      <vt:lpstr>Mobile Device  User Interface</vt:lpstr>
      <vt:lpstr>PowerPoint Presentation</vt:lpstr>
      <vt:lpstr>PowerPoint Presentation</vt:lpstr>
      <vt:lpstr>Apa yang Berbeda pada Perangkat Mobile?</vt:lpstr>
      <vt:lpstr>Interface Perangkat Mobile</vt:lpstr>
      <vt:lpstr>Penggunaan Shortcut</vt:lpstr>
      <vt:lpstr>Umpan Balik Informasi</vt:lpstr>
      <vt:lpstr>Desain Dialog</vt:lpstr>
      <vt:lpstr>Kendali Internal</vt:lpstr>
      <vt:lpstr>Hal yang Diperhatikan</vt:lpstr>
      <vt:lpstr>Hal yang Diperhatikan (lanjutan)</vt:lpstr>
      <vt:lpstr>Prinsip Desain Antarmuka Perangkat Mobile</vt:lpstr>
      <vt:lpstr>Prinsip Desain Antarmuka Perangkat Mobile</vt:lpstr>
      <vt:lpstr>PowerPoint Presentation</vt:lpstr>
      <vt:lpstr>PowerPoint Presentation</vt:lpstr>
      <vt:lpstr>Browsing Menggunakan Mobile Device</vt:lpstr>
      <vt:lpstr>Browsing Menggunakan Mobile Device</vt:lpstr>
      <vt:lpstr>Browsing Menggunakan  Mobile Device</vt:lpstr>
    </vt:vector>
  </TitlesOfParts>
  <Company>eXplore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eXtreme Name</dc:creator>
  <cp:lastModifiedBy>User</cp:lastModifiedBy>
  <cp:revision>42</cp:revision>
  <dcterms:created xsi:type="dcterms:W3CDTF">2006-02-19T02:12:03Z</dcterms:created>
  <dcterms:modified xsi:type="dcterms:W3CDTF">2012-11-30T16:47:25Z</dcterms:modified>
</cp:coreProperties>
</file>