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298" r:id="rId12"/>
    <p:sldId id="299" r:id="rId13"/>
    <p:sldId id="300" r:id="rId14"/>
    <p:sldId id="307" r:id="rId15"/>
    <p:sldId id="304" r:id="rId16"/>
    <p:sldId id="305" r:id="rId17"/>
    <p:sldId id="306" r:id="rId18"/>
    <p:sldId id="302" r:id="rId19"/>
    <p:sldId id="308" r:id="rId20"/>
    <p:sldId id="312" r:id="rId21"/>
    <p:sldId id="315" r:id="rId22"/>
    <p:sldId id="316" r:id="rId23"/>
    <p:sldId id="310" r:id="rId24"/>
    <p:sldId id="311" r:id="rId25"/>
    <p:sldId id="309" r:id="rId26"/>
    <p:sldId id="313" r:id="rId27"/>
    <p:sldId id="277" r:id="rId2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E909C9"/>
    <a:srgbClr val="1B9AD9"/>
    <a:srgbClr val="EAEAE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 varScale="1">
        <p:scale>
          <a:sx n="66" d="100"/>
          <a:sy n="66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Operasi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kosong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digunakan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untuk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memeriksa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apakah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keadaan</a:t>
            </a:r>
            <a:r>
              <a:rPr lang="en-US" sz="2200" dirty="0" smtClean="0">
                <a:solidFill>
                  <a:srgbClr val="FF0000"/>
                </a:solidFill>
              </a:rPr>
              <a:t> Queue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atau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Operasi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kosong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didapat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dengan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memeriksa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harga</a:t>
            </a:r>
            <a:r>
              <a:rPr lang="en-US" sz="2200" dirty="0" smtClean="0">
                <a:solidFill>
                  <a:srgbClr val="002060"/>
                </a:solidFill>
              </a:rPr>
              <a:t> Rear </a:t>
            </a:r>
            <a:r>
              <a:rPr lang="en-US" sz="2200" dirty="0" err="1" smtClean="0">
                <a:solidFill>
                  <a:srgbClr val="002060"/>
                </a:solidFill>
              </a:rPr>
              <a:t>dari</a:t>
            </a:r>
            <a:r>
              <a:rPr lang="en-US" sz="2200" dirty="0" smtClean="0">
                <a:solidFill>
                  <a:srgbClr val="002060"/>
                </a:solidFill>
              </a:rPr>
              <a:t> Queue. </a:t>
            </a:r>
            <a:r>
              <a:rPr lang="en-US" sz="2200" dirty="0" err="1" smtClean="0">
                <a:solidFill>
                  <a:srgbClr val="002060"/>
                </a:solidFill>
              </a:rPr>
              <a:t>Jika</a:t>
            </a:r>
            <a:r>
              <a:rPr lang="en-US" sz="2200" dirty="0" smtClean="0">
                <a:solidFill>
                  <a:srgbClr val="002060"/>
                </a:solidFill>
              </a:rPr>
              <a:t> Rear </a:t>
            </a:r>
            <a:r>
              <a:rPr lang="en-US" sz="2200" dirty="0" err="1" smtClean="0">
                <a:solidFill>
                  <a:srgbClr val="0070C0"/>
                </a:solidFill>
              </a:rPr>
              <a:t>bernilai</a:t>
            </a:r>
            <a:r>
              <a:rPr lang="en-US" sz="2200" dirty="0" smtClean="0">
                <a:solidFill>
                  <a:srgbClr val="0070C0"/>
                </a:solidFill>
              </a:rPr>
              <a:t> 0 (</a:t>
            </a:r>
            <a:r>
              <a:rPr lang="en-US" sz="2200" dirty="0" err="1" smtClean="0">
                <a:solidFill>
                  <a:srgbClr val="0070C0"/>
                </a:solidFill>
              </a:rPr>
              <a:t>nol</a:t>
            </a:r>
            <a:r>
              <a:rPr lang="en-US" sz="2200" dirty="0" smtClean="0">
                <a:solidFill>
                  <a:srgbClr val="0070C0"/>
                </a:solidFill>
              </a:rPr>
              <a:t>)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</a:rPr>
              <a:t>maka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queue </a:t>
            </a:r>
            <a:r>
              <a:rPr lang="en-US" sz="2200" b="1" dirty="0" err="1" smtClean="0">
                <a:solidFill>
                  <a:srgbClr val="0070C0"/>
                </a:solidFill>
              </a:rPr>
              <a:t>kosong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Jika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tidak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bernilai</a:t>
            </a:r>
            <a:r>
              <a:rPr lang="en-US" sz="2200" dirty="0" smtClean="0">
                <a:solidFill>
                  <a:srgbClr val="0070C0"/>
                </a:solidFill>
              </a:rPr>
              <a:t> 0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</a:rPr>
              <a:t>maka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berarti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queue </a:t>
            </a:r>
            <a:r>
              <a:rPr lang="en-US" sz="2200" b="1" dirty="0" err="1" smtClean="0">
                <a:solidFill>
                  <a:srgbClr val="0070C0"/>
                </a:solidFill>
              </a:rPr>
              <a:t>mempunyai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elemen</a:t>
            </a:r>
            <a:r>
              <a:rPr lang="en-US" sz="2200" b="1" dirty="0" smtClean="0">
                <a:solidFill>
                  <a:srgbClr val="0070C0"/>
                </a:solidFill>
              </a:rPr>
              <a:t> (</a:t>
            </a:r>
            <a:r>
              <a:rPr lang="en-US" sz="2200" b="1" dirty="0" err="1" smtClean="0">
                <a:solidFill>
                  <a:srgbClr val="0070C0"/>
                </a:solidFill>
              </a:rPr>
              <a:t>tidak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kosong</a:t>
            </a:r>
            <a:r>
              <a:rPr lang="en-US" sz="2200" b="1" dirty="0" smtClean="0">
                <a:solidFill>
                  <a:srgbClr val="0070C0"/>
                </a:solidFill>
              </a:rPr>
              <a:t>)</a:t>
            </a:r>
            <a:r>
              <a:rPr lang="en-US" sz="2200" dirty="0" smtClean="0">
                <a:solidFill>
                  <a:srgbClr val="0070C0"/>
                </a:solidFill>
              </a:rPr>
              <a:t>.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Pada</a:t>
            </a:r>
            <a:r>
              <a:rPr lang="en-US" sz="2200" dirty="0" smtClean="0">
                <a:solidFill>
                  <a:srgbClr val="002060"/>
                </a:solidFill>
              </a:rPr>
              <a:t> Queue yang </a:t>
            </a:r>
            <a:r>
              <a:rPr lang="en-US" sz="2200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Array </a:t>
            </a:r>
            <a:r>
              <a:rPr lang="en-US" sz="2200" dirty="0" err="1" smtClean="0">
                <a:solidFill>
                  <a:srgbClr val="FF0000"/>
                </a:solidFill>
              </a:rPr>
              <a:t>Statis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operasi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kosong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digunakan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saat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Enqueue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Tapi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pada</a:t>
            </a:r>
            <a:r>
              <a:rPr lang="en-US" sz="2200" dirty="0" smtClean="0">
                <a:solidFill>
                  <a:srgbClr val="002060"/>
                </a:solidFill>
              </a:rPr>
              <a:t> Queue yang </a:t>
            </a:r>
            <a:r>
              <a:rPr lang="en-US" sz="2200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Linked List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operasi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kosong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digunakan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saat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Enqueue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berguna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memeriksa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telah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penuh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belum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diperlukan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ketika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proses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Enqueue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Rear </a:t>
            </a:r>
            <a:r>
              <a:rPr lang="en-US" sz="2400" b="1" dirty="0" err="1" smtClean="0">
                <a:solidFill>
                  <a:srgbClr val="0070C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nilai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belum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ada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pada</a:t>
            </a:r>
            <a:r>
              <a:rPr lang="en-US" sz="2400" dirty="0" smtClean="0">
                <a:solidFill>
                  <a:srgbClr val="002060"/>
                </a:solidFill>
              </a:rPr>
              <a:t> queue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direpresentasikan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menggunakan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array </a:t>
            </a:r>
            <a:r>
              <a:rPr lang="en-US" sz="2400" dirty="0" err="1" smtClean="0">
                <a:solidFill>
                  <a:srgbClr val="FF0000"/>
                </a:solidFill>
              </a:rPr>
              <a:t>statis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berguna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memeriksa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memiliki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FF0000"/>
                </a:solidFill>
              </a:rPr>
              <a:t> (data)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lebih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diperlukan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ketika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proses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Dequeue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Rear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Front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memiliki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simpul</a:t>
            </a:r>
            <a:r>
              <a:rPr lang="en-US" sz="2400" dirty="0" smtClean="0">
                <a:solidFill>
                  <a:srgbClr val="0070C0"/>
                </a:solidFill>
              </a:rPr>
              <a:t>(data)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memiliki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lebih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simpul</a:t>
            </a:r>
            <a:r>
              <a:rPr lang="en-US" sz="2400" dirty="0" smtClean="0">
                <a:solidFill>
                  <a:srgbClr val="0070C0"/>
                </a:solidFill>
              </a:rPr>
              <a:t> (data)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ada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pada</a:t>
            </a:r>
            <a:r>
              <a:rPr lang="en-US" sz="2400" dirty="0" smtClean="0">
                <a:solidFill>
                  <a:srgbClr val="002060"/>
                </a:solidFill>
              </a:rPr>
              <a:t> Queue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direpresentasikan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menggunakan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Linked List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4876800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dirty="0" err="1" smtClean="0">
                <a:latin typeface="+mn-lt"/>
              </a:rPr>
              <a:t>Enqueue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dilakukan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kondisinya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periksa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lagi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Queue.</a:t>
            </a:r>
          </a:p>
          <a:p>
            <a:pPr marL="517525" lvl="2" indent="-517525" algn="just"/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dirty="0" err="1" smtClean="0"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dirty="0" err="1" smtClean="0">
                <a:latin typeface="+mn-lt"/>
              </a:rPr>
              <a:t>Kemudian</a:t>
            </a:r>
            <a:r>
              <a:rPr lang="en-US" sz="2200" dirty="0" smtClean="0">
                <a:latin typeface="+mn-lt"/>
              </a:rPr>
              <a:t> data yang </a:t>
            </a:r>
            <a:r>
              <a:rPr lang="en-US" sz="2200" dirty="0" err="1" smtClean="0">
                <a:latin typeface="+mn-lt"/>
              </a:rPr>
              <a:t>baru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dimasukkan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dalam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Linked List </a:t>
            </a: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Enqueue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sama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4290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36907" y="51816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828800" y="10668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Queue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2857500" y="21717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E909C9"/>
                </a:solidFill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Enqueue</a:t>
            </a:r>
            <a:r>
              <a:rPr lang="en-US" sz="2800" b="1" dirty="0" smtClean="0">
                <a:solidFill>
                  <a:srgbClr val="00B0F0"/>
                </a:solidFill>
              </a:rPr>
              <a:t>(Front,Rear,8)</a:t>
            </a:r>
            <a:endParaRPr lang="en-US" sz="2800" b="1" dirty="0">
              <a:solidFill>
                <a:srgbClr val="00B0F0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B0F0"/>
                  </a:solidFill>
                </a:rPr>
                <a:t>baru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8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Front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6" name="Right Arrow 35"/>
          <p:cNvSpPr/>
          <p:nvPr/>
        </p:nvSpPr>
        <p:spPr bwMode="auto">
          <a:xfrm>
            <a:off x="4876800" y="16002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38800" y="1447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Queue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7030A0"/>
                </a:solidFill>
              </a:rPr>
              <a:t>Rear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6" grpId="0" animBg="1"/>
      <p:bldP spid="37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 bwMode="auto">
          <a:xfrm>
            <a:off x="4648200" y="1524000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</a:rPr>
              <a:t>Queue </a:t>
            </a:r>
            <a:r>
              <a:rPr lang="en-US" sz="2800" b="1" dirty="0" err="1" smtClean="0">
                <a:solidFill>
                  <a:srgbClr val="7030A0"/>
                </a:solidFill>
              </a:rPr>
              <a:t>Tidak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Kosong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0" grpId="0" animBg="1"/>
      <p:bldP spid="41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 bwMode="auto">
          <a:xfrm>
            <a:off x="4648200" y="1524000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B050"/>
                </a:solidFill>
              </a:rPr>
              <a:t>Queue </a:t>
            </a:r>
            <a:r>
              <a:rPr lang="en-US" sz="2800" b="1" dirty="0" err="1" smtClean="0">
                <a:solidFill>
                  <a:srgbClr val="00B050"/>
                </a:solidFill>
              </a:rPr>
              <a:t>Tidak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Kosong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0" grpId="0" animBg="1"/>
      <p:bldP spid="41" grpId="0"/>
      <p:bldP spid="45" grpId="0"/>
      <p:bldP spid="46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/>
          </a:bodyPr>
          <a:lstStyle/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adalah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mengambil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/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mengeluarkan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satu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Front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Setelah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maka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terjadi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  <a:latin typeface="+mn-lt"/>
              </a:rPr>
              <a:t>proses</a:t>
            </a:r>
            <a:r>
              <a:rPr lang="en-US" sz="2200" u="sng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dimana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,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ketiga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seterusnya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 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Kemudian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karena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yang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 (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Queue yang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direpresentasikan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Array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Statis</a:t>
            </a:r>
            <a:r>
              <a:rPr lang="en-US" sz="2200" dirty="0" smtClean="0">
                <a:latin typeface="+mn-lt"/>
              </a:rPr>
              <a:t>)</a:t>
            </a:r>
          </a:p>
          <a:p>
            <a:pPr marL="457200" lvl="2" indent="-45720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Linked List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depan</a:t>
            </a: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en-US" sz="22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828800" y="10668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Queue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Item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Queue (</a:t>
            </a:r>
            <a:r>
              <a:rPr lang="en-US" b="1" dirty="0" err="1" smtClean="0">
                <a:solidFill>
                  <a:srgbClr val="C00000"/>
                </a:solidFill>
              </a:rPr>
              <a:t>antrian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queue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err="1" smtClean="0"/>
              <a:t>penambahan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belakang</a:t>
            </a:r>
            <a:r>
              <a:rPr lang="en-US" dirty="0" smtClean="0"/>
              <a:t> (rear)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b="1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paling </a:t>
            </a:r>
            <a:r>
              <a:rPr lang="en-US" b="1" dirty="0" err="1" smtClean="0">
                <a:solidFill>
                  <a:srgbClr val="C00000"/>
                </a:solidFill>
              </a:rPr>
              <a:t>depan</a:t>
            </a:r>
            <a:r>
              <a:rPr lang="en-US" dirty="0" smtClean="0"/>
              <a:t> (front)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</a:rPr>
              <a:t>FIFO</a:t>
            </a:r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Dequeue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0104" y="1610380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{Queue &gt; </a:t>
            </a:r>
            <a:r>
              <a:rPr lang="en-US" sz="2800" dirty="0" err="1" smtClean="0">
                <a:solidFill>
                  <a:srgbClr val="FF0000"/>
                </a:solidFill>
              </a:rPr>
              <a:t>satu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8" grpId="0"/>
      <p:bldP spid="39" grpId="0"/>
      <p:bldP spid="39" grpId="1"/>
      <p:bldP spid="42" grpId="0"/>
      <p:bldP spid="4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Dequeue</a:t>
            </a:r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en-US" sz="2800" b="1" dirty="0" err="1" smtClean="0">
                <a:solidFill>
                  <a:srgbClr val="FFC000"/>
                </a:solidFill>
              </a:rPr>
              <a:t>Front,Rear,Item</a:t>
            </a:r>
            <a:r>
              <a:rPr lang="en-US" sz="2800" b="1" dirty="0" smtClean="0">
                <a:solidFill>
                  <a:srgbClr val="FFC000"/>
                </a:solidFill>
              </a:rPr>
              <a:t>)</a:t>
            </a:r>
            <a:endParaRPr lang="en-US" sz="2800" b="1" dirty="0">
              <a:solidFill>
                <a:srgbClr val="FFC00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52927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0104" y="1610380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{Queue &gt; </a:t>
            </a:r>
            <a:r>
              <a:rPr lang="en-US" sz="2800" dirty="0" err="1" smtClean="0">
                <a:solidFill>
                  <a:srgbClr val="FF0000"/>
                </a:solidFill>
              </a:rPr>
              <a:t>satu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8" grpId="0"/>
      <p:bldP spid="39" grpId="0"/>
      <p:bldP spid="39" grpId="1"/>
      <p:bldP spid="42" grpId="0"/>
      <p:bldP spid="42" grpId="1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0104" y="1610380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{Queue = </a:t>
            </a:r>
            <a:r>
              <a:rPr lang="en-US" sz="2800" dirty="0" err="1" smtClean="0">
                <a:solidFill>
                  <a:srgbClr val="FF0000"/>
                </a:solidFill>
              </a:rPr>
              <a:t>satu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8" grpId="0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(Array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Statis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Penambahan</a:t>
            </a:r>
            <a:r>
              <a:rPr lang="en-US" sz="2200" dirty="0" smtClean="0">
                <a:latin typeface="+mn-lt"/>
              </a:rPr>
              <a:t> data </a:t>
            </a:r>
            <a:r>
              <a:rPr lang="en-US" sz="2200" dirty="0" err="1" smtClean="0">
                <a:latin typeface="+mn-lt"/>
              </a:rPr>
              <a:t>dilakukan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kondisi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masih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bernilai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latin typeface="+mn-lt"/>
              </a:rPr>
              <a:t>Tetapi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sudah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mempunyai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elemen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nilai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tapi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Rear </a:t>
            </a:r>
            <a:r>
              <a:rPr lang="en-US" sz="2200" dirty="0" err="1" smtClean="0">
                <a:latin typeface="+mn-lt"/>
              </a:rPr>
              <a:t>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Kemudian</a:t>
            </a:r>
            <a:r>
              <a:rPr lang="en-US" sz="2200" dirty="0" smtClean="0">
                <a:latin typeface="+mn-lt"/>
              </a:rPr>
              <a:t> data </a:t>
            </a:r>
            <a:r>
              <a:rPr lang="en-US" sz="2200" dirty="0" err="1" smtClean="0">
                <a:latin typeface="+mn-lt"/>
              </a:rPr>
              <a:t>baru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disimpan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dirty="0" err="1" smtClean="0">
                <a:latin typeface="+mn-lt"/>
              </a:rPr>
              <a:t>Operasi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(Array </a:t>
            </a:r>
            <a:r>
              <a:rPr lang="en-US" dirty="0" err="1" smtClean="0">
                <a:solidFill>
                  <a:srgbClr val="002060"/>
                </a:solidFill>
                <a:latin typeface="+mn-lt"/>
              </a:rPr>
              <a:t>Statis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dengan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cara</a:t>
            </a:r>
            <a:r>
              <a:rPr lang="en-US" dirty="0" smtClean="0">
                <a:latin typeface="+mn-lt"/>
              </a:rPr>
              <a:t> :</a:t>
            </a:r>
          </a:p>
          <a:p>
            <a:pPr marL="339725" lvl="2" indent="-339725" algn="just"/>
            <a:r>
              <a:rPr lang="en-US" dirty="0" smtClean="0">
                <a:latin typeface="+mn-lt"/>
              </a:rPr>
              <a:t>  </a:t>
            </a:r>
            <a:r>
              <a:rPr lang="en-US" dirty="0" err="1" smtClean="0">
                <a:latin typeface="+mn-lt"/>
              </a:rPr>
              <a:t>Periksa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apakah</a:t>
            </a:r>
            <a:r>
              <a:rPr lang="en-US" dirty="0" smtClean="0">
                <a:latin typeface="+mn-lt"/>
              </a:rPr>
              <a:t> Queue </a:t>
            </a:r>
            <a:r>
              <a:rPr lang="en-US" dirty="0" err="1" smtClean="0">
                <a:latin typeface="+mn-lt"/>
              </a:rPr>
              <a:t>kosong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atau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tidak</a:t>
            </a:r>
            <a:endParaRPr lang="en-US" dirty="0" smtClean="0">
              <a:latin typeface="+mn-lt"/>
            </a:endParaRPr>
          </a:p>
          <a:p>
            <a:pPr marL="515938" lvl="2" indent="-515938" algn="just"/>
            <a:r>
              <a:rPr lang="en-US" dirty="0" err="1" smtClean="0">
                <a:latin typeface="+mn-lt"/>
              </a:rPr>
              <a:t>Jika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maka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Front </a:t>
            </a:r>
            <a:r>
              <a:rPr lang="en-US" dirty="0" err="1" smtClean="0">
                <a:latin typeface="+mn-lt"/>
              </a:rPr>
              <a:t>bertambah</a:t>
            </a:r>
            <a:r>
              <a:rPr lang="en-US" dirty="0" smtClean="0">
                <a:latin typeface="+mn-lt"/>
              </a:rPr>
              <a:t> 1</a:t>
            </a:r>
          </a:p>
          <a:p>
            <a:pPr marL="515938" lvl="2" indent="-515938" algn="just"/>
            <a:r>
              <a:rPr lang="en-US" dirty="0" err="1" smtClean="0">
                <a:latin typeface="+mn-lt"/>
              </a:rPr>
              <a:t>Jika</a:t>
            </a:r>
            <a:r>
              <a:rPr lang="en-US" dirty="0" smtClean="0">
                <a:latin typeface="+mn-lt"/>
              </a:rPr>
              <a:t> Front </a:t>
            </a:r>
            <a:r>
              <a:rPr lang="en-US" dirty="0" err="1" smtClean="0">
                <a:latin typeface="+mn-lt"/>
              </a:rPr>
              <a:t>berada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posisi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maka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Front = 1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99547" y="1219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99547" y="1585451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399547" y="1932491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399547" y="228399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399547" y="263996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257800" y="4495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Queue</a:t>
              </a:r>
              <a:endParaRPr lang="en-US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front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rear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99547" y="299347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399547" y="370104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399547" y="334954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9547" y="405255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50"/>
                </a:solidFill>
              </a:rPr>
              <a:t>12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Item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err="1" smtClean="0">
                <a:solidFill>
                  <a:schemeClr val="tx1"/>
                </a:solidFill>
              </a:rPr>
              <a:t>Buat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algoritma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dan</a:t>
            </a:r>
            <a:r>
              <a:rPr lang="en-US" b="0" dirty="0" smtClean="0">
                <a:solidFill>
                  <a:schemeClr val="tx1"/>
                </a:solidFill>
              </a:rPr>
              <a:t> program </a:t>
            </a:r>
            <a:r>
              <a:rPr lang="en-US" b="0" dirty="0" err="1" smtClean="0">
                <a:solidFill>
                  <a:schemeClr val="tx1"/>
                </a:solidFill>
              </a:rPr>
              <a:t>untuk</a:t>
            </a:r>
            <a:r>
              <a:rPr lang="en-US" b="0" dirty="0" smtClean="0">
                <a:solidFill>
                  <a:schemeClr val="tx1"/>
                </a:solidFill>
              </a:rPr>
              <a:t> Queue: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Linear (Array </a:t>
            </a:r>
            <a:r>
              <a:rPr lang="en-US" sz="2600" b="1" dirty="0" err="1" smtClean="0">
                <a:solidFill>
                  <a:srgbClr val="FF0000"/>
                </a:solidFill>
              </a:rPr>
              <a:t>Statis</a:t>
            </a:r>
            <a:r>
              <a:rPr lang="en-US" sz="2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Circular (Array </a:t>
            </a:r>
            <a:r>
              <a:rPr lang="en-US" sz="2600" b="1" dirty="0" err="1" smtClean="0">
                <a:solidFill>
                  <a:srgbClr val="FF0000"/>
                </a:solidFill>
              </a:rPr>
              <a:t>Statis</a:t>
            </a:r>
            <a:r>
              <a:rPr lang="en-US" sz="2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Linear (Single Linked List)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Linear (Double Linked List)</a:t>
            </a:r>
          </a:p>
          <a:p>
            <a:pPr marL="0" indent="0">
              <a:buNone/>
            </a:pP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  <a:endParaRPr lang="en-US" b="0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0070C0"/>
                </a:solidFill>
              </a:rPr>
              <a:t>Enqueue</a:t>
            </a:r>
            <a:endParaRPr 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9933FF"/>
                </a:solidFill>
              </a:rPr>
              <a:t>mengeluarkan</a:t>
            </a:r>
            <a:r>
              <a:rPr lang="en-US" sz="2000" b="1" dirty="0" smtClean="0">
                <a:solidFill>
                  <a:srgbClr val="9933FF"/>
                </a:solidFill>
              </a:rPr>
              <a:t>/</a:t>
            </a:r>
            <a:r>
              <a:rPr lang="en-US" sz="2000" b="1" dirty="0" err="1" smtClean="0">
                <a:solidFill>
                  <a:srgbClr val="9933FF"/>
                </a:solidFill>
              </a:rPr>
              <a:t>mengambil</a:t>
            </a:r>
            <a:r>
              <a:rPr lang="en-US" sz="2000" b="1" dirty="0" smtClean="0">
                <a:solidFill>
                  <a:srgbClr val="9933FF"/>
                </a:solidFill>
              </a:rPr>
              <a:t> </a:t>
            </a:r>
            <a:r>
              <a:rPr lang="en-US" sz="2000" b="1" dirty="0" err="1" smtClean="0">
                <a:solidFill>
                  <a:srgbClr val="9933FF"/>
                </a:solidFill>
              </a:rPr>
              <a:t>satu</a:t>
            </a:r>
            <a:r>
              <a:rPr lang="en-US" sz="2000" b="1" dirty="0" smtClean="0">
                <a:solidFill>
                  <a:srgbClr val="9933FF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1B9AD9"/>
                </a:solidFill>
              </a:rPr>
              <a:t>memasukkan</a:t>
            </a:r>
            <a:r>
              <a:rPr lang="en-US" sz="2000" b="1" dirty="0" smtClean="0">
                <a:solidFill>
                  <a:srgbClr val="1B9AD9"/>
                </a:solidFill>
              </a:rPr>
              <a:t>/</a:t>
            </a:r>
            <a:r>
              <a:rPr lang="en-US" sz="2000" b="1" dirty="0" err="1" smtClean="0">
                <a:solidFill>
                  <a:srgbClr val="1B9AD9"/>
                </a:solidFill>
              </a:rPr>
              <a:t>menambah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1B9AD9"/>
                </a:solidFill>
              </a:rPr>
              <a:t>satu</a:t>
            </a:r>
            <a:r>
              <a:rPr lang="en-US" sz="2000" b="1" dirty="0" smtClean="0">
                <a:solidFill>
                  <a:srgbClr val="1B9AD9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7030A0"/>
                </a:solidFill>
              </a:rPr>
              <a:t>Dequeue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Const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dirty="0" err="1" smtClean="0"/>
              <a:t>MaxQueue</a:t>
            </a:r>
            <a:r>
              <a:rPr lang="en-US" sz="2400" dirty="0" smtClean="0"/>
              <a:t> = …..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=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array</a:t>
            </a:r>
            <a:r>
              <a:rPr lang="en-US" sz="2400" dirty="0" smtClean="0"/>
              <a:t> [1..MaxQueue] </a:t>
            </a:r>
            <a:r>
              <a:rPr lang="en-US" sz="2400" b="1" u="sng" dirty="0" smtClean="0"/>
              <a:t>of</a:t>
            </a:r>
            <a:r>
              <a:rPr lang="en-US" sz="2400" b="1" dirty="0" smtClean="0"/>
              <a:t>  </a:t>
            </a:r>
            <a:r>
              <a:rPr lang="en-US" sz="2400" dirty="0" err="1" smtClean="0"/>
              <a:t>tipedata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 indent="-166688">
              <a:buNone/>
            </a:pPr>
            <a:r>
              <a:rPr lang="en-US" sz="2400" dirty="0" smtClean="0"/>
              <a:t>Queue :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     {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queue}</a:t>
            </a:r>
          </a:p>
          <a:p>
            <a:pPr marL="4291013" indent="-4291013">
              <a:buNone/>
            </a:pPr>
            <a:r>
              <a:rPr lang="en-US" sz="2400" dirty="0" smtClean="0"/>
              <a:t>  Front, Rear :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     {Front 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  queue, Rear 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queue}</a:t>
            </a:r>
            <a:endParaRPr lang="en-US" sz="2400" u="sng" dirty="0" smtClean="0"/>
          </a:p>
          <a:p>
            <a:pPr lvl="0"/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Const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MaxQueue</a:t>
            </a:r>
            <a:r>
              <a:rPr lang="en-US" sz="2400" dirty="0" smtClean="0"/>
              <a:t> = 4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= </a:t>
            </a:r>
            <a:r>
              <a:rPr lang="en-US" sz="2400" b="1" u="sng" dirty="0" smtClean="0"/>
              <a:t>array</a:t>
            </a:r>
            <a:r>
              <a:rPr lang="en-US" sz="2400" dirty="0" smtClean="0"/>
              <a:t> [1..MaxQueue] of </a:t>
            </a:r>
            <a:r>
              <a:rPr lang="en-US" sz="2400" b="1" u="sng" dirty="0" smtClean="0"/>
              <a:t>integer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dirty="0" smtClean="0"/>
              <a:t>  Queue :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  	{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queue}</a:t>
            </a:r>
          </a:p>
          <a:p>
            <a:pPr>
              <a:buNone/>
            </a:pPr>
            <a:r>
              <a:rPr lang="en-US" sz="2400" dirty="0" smtClean="0"/>
              <a:t>  Front, Rear :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	         {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queue}</a:t>
            </a:r>
            <a:endParaRPr lang="en-US" sz="2400" u="sng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PointerQueue</a:t>
            </a:r>
            <a:r>
              <a:rPr lang="en-US" sz="2400" dirty="0" smtClean="0"/>
              <a:t> = </a:t>
            </a:r>
            <a:r>
              <a:rPr lang="en-US" sz="2400" dirty="0" smtClean="0">
                <a:cs typeface="Times New Roman"/>
              </a:rPr>
              <a:t>↑</a:t>
            </a:r>
            <a:r>
              <a:rPr lang="en-US" sz="2400" dirty="0" err="1" smtClean="0">
                <a:cs typeface="Times New Roman"/>
              </a:rPr>
              <a:t>SimpulQueue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SimpulQueue</a:t>
            </a:r>
            <a:r>
              <a:rPr lang="en-US" sz="2400" dirty="0" smtClean="0"/>
              <a:t> = </a:t>
            </a:r>
            <a:r>
              <a:rPr lang="en-US" sz="2400" b="1" u="sng" dirty="0" smtClean="0"/>
              <a:t>Record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MedanData</a:t>
            </a:r>
            <a:r>
              <a:rPr lang="en-US" sz="2400" dirty="0" smtClean="0"/>
              <a:t> : </a:t>
            </a:r>
            <a:r>
              <a:rPr lang="en-US" sz="2400" dirty="0" err="1" smtClean="0"/>
              <a:t>tipedata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	       </a:t>
            </a:r>
            <a:r>
              <a:rPr lang="en-US" sz="2400" dirty="0" err="1" smtClean="0"/>
              <a:t>MedanSambungan</a:t>
            </a:r>
            <a:r>
              <a:rPr lang="en-US" sz="2400" dirty="0" smtClean="0"/>
              <a:t> : </a:t>
            </a:r>
            <a:r>
              <a:rPr lang="en-US" sz="2400" dirty="0" err="1" smtClean="0"/>
              <a:t>PointerQueue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  </a:t>
            </a:r>
            <a:r>
              <a:rPr lang="en-US" sz="2400" b="1" u="sng" dirty="0" err="1" smtClean="0"/>
              <a:t>EndRecord</a:t>
            </a:r>
            <a:endParaRPr lang="en-US" sz="2400" b="1" u="sng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  Front, Rear  :  </a:t>
            </a:r>
            <a:r>
              <a:rPr lang="en-US" sz="2400" dirty="0" err="1" smtClean="0"/>
              <a:t>PointerQueue</a:t>
            </a:r>
            <a:r>
              <a:rPr lang="en-US" sz="2400" dirty="0" smtClean="0"/>
              <a:t>    {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Type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PointerQueue</a:t>
            </a:r>
            <a:r>
              <a:rPr lang="en-US" dirty="0" smtClean="0"/>
              <a:t> = </a:t>
            </a:r>
            <a:r>
              <a:rPr lang="en-US" dirty="0" smtClean="0">
                <a:latin typeface="Arial Narrow"/>
              </a:rPr>
              <a:t>↑</a:t>
            </a:r>
            <a:r>
              <a:rPr lang="en-US" dirty="0" err="1" smtClean="0">
                <a:cs typeface="Times New Roman"/>
              </a:rPr>
              <a:t>SimpulQueue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SimpulQueue</a:t>
            </a:r>
            <a:r>
              <a:rPr lang="en-US" dirty="0" smtClean="0"/>
              <a:t> = </a:t>
            </a:r>
            <a:r>
              <a:rPr lang="en-US" b="1" u="sng" dirty="0" smtClean="0"/>
              <a:t>Record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Angka</a:t>
            </a:r>
            <a:r>
              <a:rPr lang="en-US" dirty="0" smtClean="0"/>
              <a:t> : </a:t>
            </a:r>
            <a:r>
              <a:rPr lang="en-US" b="1" u="sng" dirty="0" smtClean="0"/>
              <a:t>integer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 smtClean="0"/>
              <a:t> 	      Next    : </a:t>
            </a:r>
            <a:r>
              <a:rPr lang="en-US" dirty="0" err="1" smtClean="0"/>
              <a:t>PointerQueue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</a:t>
            </a:r>
            <a:r>
              <a:rPr lang="en-US" b="1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 marL="5929313" indent="-5929313">
              <a:buNone/>
            </a:pPr>
            <a:r>
              <a:rPr lang="en-US" dirty="0" smtClean="0"/>
              <a:t>   Front, Rear : </a:t>
            </a:r>
            <a:r>
              <a:rPr lang="en-US" dirty="0" err="1" smtClean="0"/>
              <a:t>PointerQueue</a:t>
            </a:r>
            <a:r>
              <a:rPr lang="en-US" dirty="0" smtClean="0"/>
              <a:t>    {</a:t>
            </a:r>
            <a:r>
              <a:rPr lang="en-US" dirty="0" err="1" smtClean="0"/>
              <a:t>penunjuk</a:t>
            </a:r>
            <a:r>
              <a:rPr lang="en-US" dirty="0" smtClean="0"/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Dequeue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Enqueue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Penuh</a:t>
            </a:r>
            <a:r>
              <a:rPr lang="en-US" b="1" dirty="0" smtClean="0">
                <a:solidFill>
                  <a:schemeClr val="tx2"/>
                </a:solidFill>
              </a:rPr>
              <a:t> / </a:t>
            </a:r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Satu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Simpul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Kosong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Inisialisasi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Proses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mempersiapkan</a:t>
            </a:r>
            <a:r>
              <a:rPr lang="en-US" dirty="0" smtClean="0">
                <a:solidFill>
                  <a:srgbClr val="002060"/>
                </a:solidFill>
              </a:rPr>
              <a:t> Queue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cara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nol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array </a:t>
            </a:r>
            <a:r>
              <a:rPr lang="en-US" dirty="0" err="1" smtClean="0">
                <a:solidFill>
                  <a:srgbClr val="0070C0"/>
                </a:solidFill>
              </a:rPr>
              <a:t>statis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nil/NULL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linked list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penunjuk</a:t>
            </a:r>
            <a:r>
              <a:rPr lang="en-US" dirty="0" smtClean="0">
                <a:solidFill>
                  <a:srgbClr val="002060"/>
                </a:solidFill>
              </a:rPr>
              <a:t> queue (</a:t>
            </a:r>
            <a:r>
              <a:rPr lang="en-US" b="1" dirty="0" smtClean="0">
                <a:solidFill>
                  <a:srgbClr val="0070C0"/>
                </a:solidFill>
              </a:rPr>
              <a:t>Front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Rear</a:t>
            </a:r>
            <a:r>
              <a:rPr lang="en-US" dirty="0" smtClean="0">
                <a:solidFill>
                  <a:srgbClr val="002060"/>
                </a:solidFill>
              </a:rPr>
              <a:t>). 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708</TotalTime>
  <Words>1156</Words>
  <Application>Microsoft Office PowerPoint</Application>
  <PresentationFormat>On-screen Show (4:3)</PresentationFormat>
  <Paragraphs>291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Operasi Penuh</vt:lpstr>
      <vt:lpstr>Operasi Satu Simpul</vt:lpstr>
      <vt:lpstr>Enqueue (Array Statis)</vt:lpstr>
      <vt:lpstr>Illustrasi Enqueue (Array Statis)</vt:lpstr>
      <vt:lpstr>Illustrasi Enqueue (Linked List)</vt:lpstr>
      <vt:lpstr>Illustrasi Enqueue (Linked List)</vt:lpstr>
      <vt:lpstr>Illustrasi Enqueue (Linked List)</vt:lpstr>
      <vt:lpstr>Dequeue (Array Statis)</vt:lpstr>
      <vt:lpstr>Illustrasi Dequeue (Array Statis)</vt:lpstr>
      <vt:lpstr>Illustrasi Dequeue (Linked List)</vt:lpstr>
      <vt:lpstr>Illustrasi Dequeue (Linked List)</vt:lpstr>
      <vt:lpstr>Illustrasi Dequeue (Linked List)</vt:lpstr>
      <vt:lpstr>Enqueue(Queue Circular)</vt:lpstr>
      <vt:lpstr>Dequeue (Queue Circular)</vt:lpstr>
      <vt:lpstr>ILLUSTRASI QUEUE CIRCULAR</vt:lpstr>
      <vt:lpstr>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DosenIF-1</cp:lastModifiedBy>
  <cp:revision>136</cp:revision>
  <dcterms:created xsi:type="dcterms:W3CDTF">2012-05-16T03:35:54Z</dcterms:created>
  <dcterms:modified xsi:type="dcterms:W3CDTF">2013-06-04T03:46:28Z</dcterms:modified>
</cp:coreProperties>
</file>