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D8590-6257-48A7-92F7-AD3EA0512A3D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A0FD-D7D5-492C-B94A-818FF4D92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51190F-F346-479A-996A-5BAC4051B3D4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FLOW CONTROL INSTRUTIONS</a:t>
            </a:r>
            <a:endParaRPr lang="id-ID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Struktur Percabangan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198678" cy="758944"/>
          </a:xfrm>
        </p:spPr>
        <p:txBody>
          <a:bodyPr>
            <a:normAutofit/>
          </a:bodyPr>
          <a:lstStyle/>
          <a:p>
            <a:r>
              <a:rPr lang="id-ID" dirty="0" smtClean="0"/>
              <a:t>CASE</a:t>
            </a:r>
            <a:endParaRPr lang="id-ID" dirty="0"/>
          </a:p>
        </p:txBody>
      </p:sp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642910" y="2357430"/>
            <a:ext cx="7215238" cy="3429024"/>
            <a:chOff x="2119" y="1592"/>
            <a:chExt cx="8168" cy="4493"/>
          </a:xfrm>
        </p:grpSpPr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2119" y="1592"/>
              <a:ext cx="8053" cy="4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CASE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5039" y="190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8901" y="2943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6062" y="2943"/>
              <a:ext cx="28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3265" y="2943"/>
              <a:ext cx="2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6459" y="5283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3265" y="2943"/>
              <a:ext cx="0" cy="9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8885" y="457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H="1">
              <a:off x="3248" y="5283"/>
              <a:ext cx="56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531" y="3836"/>
              <a:ext cx="1690" cy="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Statements_1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4041" y="2450"/>
              <a:ext cx="1998" cy="9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Expression</a:t>
              </a:r>
              <a:endPara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4941" y="3836"/>
              <a:ext cx="1690" cy="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Statements_2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8069" y="3836"/>
              <a:ext cx="1690" cy="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Statements_n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5771" y="328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3265" y="45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5773" y="4556"/>
              <a:ext cx="0" cy="7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2959" y="3205"/>
              <a:ext cx="169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values_1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5467" y="3212"/>
              <a:ext cx="169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values_2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8597" y="3212"/>
              <a:ext cx="169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values_n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6781" y="3184"/>
              <a:ext cx="169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……</a:t>
              </a:r>
              <a:endPara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698744" cy="4572000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Pseudo code :</a:t>
            </a:r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CASE </a:t>
            </a:r>
            <a:r>
              <a:rPr lang="en-US" sz="2400" b="1" dirty="0" smtClean="0"/>
              <a:t>AX </a:t>
            </a: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&lt; </a:t>
            </a:r>
            <a:r>
              <a:rPr lang="en-US" sz="2400" b="1" dirty="0" smtClean="0"/>
              <a:t>0: put –1 in BX</a:t>
            </a: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= </a:t>
            </a:r>
            <a:r>
              <a:rPr lang="en-US" sz="2400" b="1" dirty="0" smtClean="0"/>
              <a:t>0: put  0  in BX</a:t>
            </a: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&gt; </a:t>
            </a:r>
            <a:r>
              <a:rPr lang="en-US" sz="2400" b="1" dirty="0" smtClean="0"/>
              <a:t>0: put  1  in BX</a:t>
            </a: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END_CASE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id-ID" sz="2400" dirty="0" smtClean="0"/>
          </a:p>
          <a:p>
            <a:endParaRPr lang="id-ID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0842" y="1500174"/>
            <a:ext cx="4556000" cy="535782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  :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CASE  AX 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lang="id-ID" b="1" dirty="0" smtClean="0"/>
              <a:t>M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	AX,0		; test AX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JL	NEGATIVE	; AX &lt; 0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	ZERO		; AX = 0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JG	POSITIVE	; AX &gt; 0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NEGATIVE: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	BX,-1		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JMP END_CASE	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ZERO: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	BX,0		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JMP END_CASE	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POSITIVE: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	BX,1	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END_CASE:</a:t>
            </a:r>
            <a:endParaRPr kumimoji="0" lang="id-ID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id-ID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Percabangan dengan kondisi gabungan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Bentuk :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kondisi_1  </a:t>
            </a:r>
            <a:r>
              <a:rPr lang="en-US" b="1" dirty="0" smtClean="0"/>
              <a:t>AND  kondisi_2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atau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kondisi_1  </a:t>
            </a:r>
            <a:r>
              <a:rPr lang="en-US" b="1" dirty="0" smtClean="0"/>
              <a:t>OR  kondisi_2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Contoh :</a:t>
            </a:r>
          </a:p>
          <a:p>
            <a:pPr>
              <a:buNone/>
            </a:pPr>
            <a:r>
              <a:rPr lang="id-ID" dirty="0" smtClean="0"/>
              <a:t>	Pseudo Code :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Baca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r>
              <a:rPr lang="en-US" b="1" dirty="0" smtClean="0"/>
              <a:t> (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AL)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sz="2400" b="1" dirty="0" smtClean="0"/>
              <a:t>IF </a:t>
            </a:r>
            <a:r>
              <a:rPr lang="en-US" sz="2400" b="1" dirty="0" smtClean="0"/>
              <a:t>(‘A’ &lt;=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) AND (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&lt;= ‘Z</a:t>
            </a:r>
            <a:r>
              <a:rPr lang="en-US" sz="2400" b="1" dirty="0" smtClean="0"/>
              <a:t>’)</a:t>
            </a:r>
            <a:r>
              <a:rPr lang="id-ID" sz="2400" b="1" dirty="0" smtClean="0"/>
              <a:t> </a:t>
            </a:r>
            <a:r>
              <a:rPr lang="en-US" sz="2400" b="1" dirty="0" smtClean="0"/>
              <a:t>THEN</a:t>
            </a: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err="1" smtClean="0"/>
              <a:t>Tampilkan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END_IF</a:t>
            </a:r>
            <a:endParaRPr lang="id-ID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id-ID" sz="2400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;</a:t>
            </a:r>
            <a:r>
              <a:rPr lang="en-US" b="1" dirty="0" err="1" smtClean="0"/>
              <a:t>baca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endParaRPr lang="id-ID" dirty="0" smtClean="0"/>
          </a:p>
          <a:p>
            <a:r>
              <a:rPr lang="en-US" b="1" dirty="0" smtClean="0"/>
              <a:t>MOV	AH,1		; </a:t>
            </a: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membaca</a:t>
            </a:r>
            <a:endParaRPr lang="id-ID" dirty="0" smtClean="0"/>
          </a:p>
          <a:p>
            <a:r>
              <a:rPr lang="en-US" b="1" dirty="0" smtClean="0"/>
              <a:t>INT 	21h		; </a:t>
            </a:r>
            <a:r>
              <a:rPr lang="en-US" b="1" dirty="0" err="1" smtClean="0"/>
              <a:t>karakter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AL</a:t>
            </a:r>
            <a:endParaRPr lang="id-ID" dirty="0" smtClean="0"/>
          </a:p>
          <a:p>
            <a:r>
              <a:rPr lang="en-US" b="1" dirty="0" smtClean="0"/>
              <a:t>; if (‘A’  &lt;=  </a:t>
            </a:r>
            <a:r>
              <a:rPr lang="en-US" b="1" dirty="0" err="1" smtClean="0"/>
              <a:t>karakter</a:t>
            </a:r>
            <a:r>
              <a:rPr lang="en-US" b="1" dirty="0" smtClean="0"/>
              <a:t>)  and  (</a:t>
            </a:r>
            <a:r>
              <a:rPr lang="en-US" b="1" dirty="0" err="1" smtClean="0"/>
              <a:t>karakter</a:t>
            </a:r>
            <a:r>
              <a:rPr lang="en-US" b="1" dirty="0" smtClean="0"/>
              <a:t>  &lt;= ‘Z’)</a:t>
            </a:r>
            <a:endParaRPr lang="id-ID" dirty="0" smtClean="0"/>
          </a:p>
          <a:p>
            <a:r>
              <a:rPr lang="en-US" b="1" dirty="0" smtClean="0"/>
              <a:t>CMP	AL,’A’	; </a:t>
            </a:r>
            <a:r>
              <a:rPr lang="en-US" b="1" dirty="0" err="1" smtClean="0"/>
              <a:t>karakter</a:t>
            </a:r>
            <a:r>
              <a:rPr lang="en-US" b="1" dirty="0" smtClean="0"/>
              <a:t> &gt;= ‘A’  ?</a:t>
            </a:r>
            <a:endParaRPr lang="id-ID" dirty="0" smtClean="0"/>
          </a:p>
          <a:p>
            <a:r>
              <a:rPr lang="en-US" b="1" dirty="0" smtClean="0"/>
              <a:t>JNGE	END_IF	; </a:t>
            </a:r>
            <a:r>
              <a:rPr lang="en-US" b="1" dirty="0" err="1" smtClean="0"/>
              <a:t>bukan</a:t>
            </a:r>
            <a:r>
              <a:rPr lang="en-US" b="1" dirty="0" smtClean="0"/>
              <a:t>, </a:t>
            </a:r>
            <a:r>
              <a:rPr lang="en-US" b="1" dirty="0" err="1" smtClean="0"/>
              <a:t>keluar</a:t>
            </a:r>
            <a:endParaRPr lang="id-ID" dirty="0" smtClean="0"/>
          </a:p>
          <a:p>
            <a:r>
              <a:rPr lang="en-US" b="1" dirty="0" smtClean="0"/>
              <a:t>CMP	AL,’Z’		; </a:t>
            </a:r>
            <a:r>
              <a:rPr lang="en-US" b="1" dirty="0" err="1" smtClean="0"/>
              <a:t>karakter</a:t>
            </a:r>
            <a:r>
              <a:rPr lang="en-US" b="1" dirty="0" smtClean="0"/>
              <a:t> &lt;= ‘Z’  ?</a:t>
            </a:r>
            <a:endParaRPr lang="id-ID" dirty="0" smtClean="0"/>
          </a:p>
          <a:p>
            <a:r>
              <a:rPr lang="en-US" b="1" dirty="0" smtClean="0"/>
              <a:t>JNLE 	END_IF	; </a:t>
            </a:r>
            <a:r>
              <a:rPr lang="en-US" b="1" dirty="0" err="1" smtClean="0"/>
              <a:t>bukan</a:t>
            </a:r>
            <a:r>
              <a:rPr lang="en-US" b="1" dirty="0" smtClean="0"/>
              <a:t>, </a:t>
            </a:r>
            <a:r>
              <a:rPr lang="en-US" b="1" dirty="0" err="1" smtClean="0"/>
              <a:t>keluar</a:t>
            </a:r>
            <a:endParaRPr lang="id-ID" dirty="0" smtClean="0"/>
          </a:p>
          <a:p>
            <a:r>
              <a:rPr lang="en-US" b="1" dirty="0" smtClean="0"/>
              <a:t>; then </a:t>
            </a:r>
            <a:r>
              <a:rPr lang="en-US" b="1" dirty="0" err="1" smtClean="0"/>
              <a:t>tampilkan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endParaRPr lang="id-ID" dirty="0" smtClean="0"/>
          </a:p>
          <a:p>
            <a:r>
              <a:rPr lang="en-US" b="1" dirty="0" smtClean="0"/>
              <a:t>MOV	DL,AL	; </a:t>
            </a:r>
            <a:r>
              <a:rPr lang="en-US" b="1" dirty="0" err="1" smtClean="0"/>
              <a:t>salin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DL</a:t>
            </a:r>
            <a:endParaRPr lang="id-ID" dirty="0" smtClean="0"/>
          </a:p>
          <a:p>
            <a:r>
              <a:rPr lang="en-US" b="1" dirty="0" smtClean="0"/>
              <a:t>MOV 	AH,2		; </a:t>
            </a: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menampilkan</a:t>
            </a:r>
            <a:endParaRPr lang="id-ID" dirty="0" smtClean="0"/>
          </a:p>
          <a:p>
            <a:r>
              <a:rPr lang="en-US" b="1" dirty="0" smtClean="0"/>
              <a:t>INT	21h		; </a:t>
            </a:r>
            <a:r>
              <a:rPr lang="en-US" b="1" dirty="0" err="1" smtClean="0"/>
              <a:t>tampilkan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endParaRPr lang="id-ID" dirty="0" smtClean="0"/>
          </a:p>
          <a:p>
            <a:r>
              <a:rPr lang="en-US" b="1" dirty="0" smtClean="0"/>
              <a:t>END_IF: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Pseudo Code :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Baca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r>
              <a:rPr lang="en-US" b="1" dirty="0" smtClean="0"/>
              <a:t> (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AL)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IF </a:t>
            </a:r>
            <a:r>
              <a:rPr lang="en-US" b="1" dirty="0" smtClean="0"/>
              <a:t>(</a:t>
            </a:r>
            <a:r>
              <a:rPr lang="en-US" b="1" dirty="0" err="1" smtClean="0"/>
              <a:t>karakter</a:t>
            </a:r>
            <a:r>
              <a:rPr lang="en-US" b="1" dirty="0" smtClean="0"/>
              <a:t> = ‘y’) OR (</a:t>
            </a:r>
            <a:r>
              <a:rPr lang="en-US" b="1" dirty="0" err="1" smtClean="0"/>
              <a:t>karakter</a:t>
            </a:r>
            <a:r>
              <a:rPr lang="en-US" b="1" dirty="0" smtClean="0"/>
              <a:t> = ‘Y</a:t>
            </a:r>
            <a:r>
              <a:rPr lang="en-US" b="1" dirty="0" smtClean="0"/>
              <a:t>’)</a:t>
            </a:r>
            <a:r>
              <a:rPr lang="id-ID" b="1" dirty="0" smtClean="0"/>
              <a:t> </a:t>
            </a:r>
            <a:r>
              <a:rPr lang="en-US" b="1" dirty="0" smtClean="0"/>
              <a:t>THEN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Tampilkan</a:t>
            </a:r>
            <a:r>
              <a:rPr lang="en-US" b="1" dirty="0" smtClean="0"/>
              <a:t> </a:t>
            </a:r>
            <a:r>
              <a:rPr lang="en-US" b="1" dirty="0" err="1" smtClean="0"/>
              <a:t>karakter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	ELSE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Terminate </a:t>
            </a:r>
            <a:r>
              <a:rPr lang="en-US" b="1" dirty="0" smtClean="0"/>
              <a:t>the program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END_IF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MOV	AH,1		; </a:t>
            </a:r>
            <a:r>
              <a:rPr lang="en-US" sz="1600" b="1" dirty="0" err="1" smtClean="0">
                <a:solidFill>
                  <a:schemeClr val="tx1"/>
                </a:solidFill>
              </a:rPr>
              <a:t>persiapan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membaca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INT 	21h		;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dalam</a:t>
            </a:r>
            <a:r>
              <a:rPr lang="en-US" sz="1600" b="1" dirty="0" smtClean="0">
                <a:solidFill>
                  <a:schemeClr val="tx1"/>
                </a:solidFill>
              </a:rPr>
              <a:t> AL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; if  (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r>
              <a:rPr lang="en-US" sz="1600" b="1" dirty="0" smtClean="0">
                <a:solidFill>
                  <a:schemeClr val="tx1"/>
                </a:solidFill>
              </a:rPr>
              <a:t> = ‘y’) OR (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r>
              <a:rPr lang="en-US" sz="1600" b="1" dirty="0" smtClean="0">
                <a:solidFill>
                  <a:schemeClr val="tx1"/>
                </a:solidFill>
              </a:rPr>
              <a:t> = ‘Y’)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CMP	</a:t>
            </a:r>
            <a:r>
              <a:rPr lang="en-US" sz="1600" b="1" dirty="0" err="1" smtClean="0">
                <a:solidFill>
                  <a:schemeClr val="tx1"/>
                </a:solidFill>
              </a:rPr>
              <a:t>AL,’y</a:t>
            </a:r>
            <a:r>
              <a:rPr lang="en-US" sz="1600" b="1" dirty="0" smtClean="0">
                <a:solidFill>
                  <a:schemeClr val="tx1"/>
                </a:solidFill>
              </a:rPr>
              <a:t>’		;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r>
              <a:rPr lang="en-US" sz="1600" b="1" dirty="0" smtClean="0">
                <a:solidFill>
                  <a:schemeClr val="tx1"/>
                </a:solidFill>
              </a:rPr>
              <a:t> = ‘y’  ?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JE	THEN_	; </a:t>
            </a:r>
            <a:r>
              <a:rPr lang="en-US" sz="1600" b="1" dirty="0" err="1" smtClean="0">
                <a:solidFill>
                  <a:schemeClr val="tx1"/>
                </a:solidFill>
              </a:rPr>
              <a:t>ya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bercabang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bagian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penampilan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CMP	AL,’Y’	;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r>
              <a:rPr lang="en-US" sz="1600" b="1" dirty="0" smtClean="0">
                <a:solidFill>
                  <a:schemeClr val="tx1"/>
                </a:solidFill>
              </a:rPr>
              <a:t> = ‘Y’  ?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JE 	THEN_	; </a:t>
            </a:r>
            <a:r>
              <a:rPr lang="en-US" sz="1600" b="1" dirty="0" err="1" smtClean="0">
                <a:solidFill>
                  <a:schemeClr val="tx1"/>
                </a:solidFill>
              </a:rPr>
              <a:t>ya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bercabang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bagian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penampilan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JMP	ELSE_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THEN_: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MOV 	AH,2		; </a:t>
            </a:r>
            <a:r>
              <a:rPr lang="en-US" sz="1600" b="1" dirty="0" err="1" smtClean="0">
                <a:solidFill>
                  <a:schemeClr val="tx1"/>
                </a:solidFill>
              </a:rPr>
              <a:t>persiapan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untuk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menampilkan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MOV	DL,AL	; </a:t>
            </a:r>
            <a:r>
              <a:rPr lang="en-US" sz="1600" b="1" dirty="0" err="1" smtClean="0">
                <a:solidFill>
                  <a:schemeClr val="tx1"/>
                </a:solidFill>
              </a:rPr>
              <a:t>salin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</a:t>
            </a:r>
            <a:r>
              <a:rPr lang="en-US" sz="1600" b="1" dirty="0" smtClean="0">
                <a:solidFill>
                  <a:schemeClr val="tx1"/>
                </a:solidFill>
              </a:rPr>
              <a:t> DL 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INT	21h		; </a:t>
            </a:r>
            <a:r>
              <a:rPr lang="en-US" sz="1600" b="1" dirty="0" err="1" smtClean="0">
                <a:solidFill>
                  <a:schemeClr val="tx1"/>
                </a:solidFill>
              </a:rPr>
              <a:t>tampilkan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karakter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JMP	END_IF:	: </a:t>
            </a:r>
            <a:r>
              <a:rPr lang="en-US" sz="1600" b="1" dirty="0" err="1" smtClean="0">
                <a:solidFill>
                  <a:schemeClr val="tx1"/>
                </a:solidFill>
              </a:rPr>
              <a:t>dan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keluar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ELSE_: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MOV 	AH,4Ch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INT	21h		; </a:t>
            </a:r>
            <a:r>
              <a:rPr lang="en-US" sz="1600" b="1" dirty="0" err="1" smtClean="0">
                <a:solidFill>
                  <a:schemeClr val="tx1"/>
                </a:solidFill>
              </a:rPr>
              <a:t>kembali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</a:t>
            </a:r>
            <a:r>
              <a:rPr lang="en-US" sz="1600" b="1" dirty="0" smtClean="0">
                <a:solidFill>
                  <a:schemeClr val="tx1"/>
                </a:solidFill>
              </a:rPr>
              <a:t> DOS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END_IF:</a:t>
            </a:r>
            <a:endParaRPr lang="id-ID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id-ID" sz="1600" dirty="0" smtClean="0">
              <a:solidFill>
                <a:schemeClr val="tx1"/>
              </a:solidFill>
            </a:endParaRPr>
          </a:p>
          <a:p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Struktur Looping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13652" cy="4688034"/>
          </a:xfrm>
        </p:spPr>
        <p:txBody>
          <a:bodyPr>
            <a:normAutofit lnSpcReduction="10000"/>
          </a:bodyPr>
          <a:lstStyle/>
          <a:p>
            <a:r>
              <a:rPr lang="id-ID" b="1" dirty="0" smtClean="0"/>
              <a:t>For Loop</a:t>
            </a:r>
          </a:p>
          <a:p>
            <a:pPr lvl="1"/>
            <a:r>
              <a:rPr lang="id-ID" b="1" dirty="0" smtClean="0">
                <a:solidFill>
                  <a:schemeClr val="tx1"/>
                </a:solidFill>
              </a:rPr>
              <a:t>Pseudo Code</a:t>
            </a:r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smtClean="0"/>
              <a:t>FOR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loop_count</a:t>
            </a:r>
            <a:r>
              <a:rPr lang="en-US" sz="2800" dirty="0" smtClean="0"/>
              <a:t> DO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smtClean="0"/>
              <a:t>	Statements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smtClean="0"/>
              <a:t>END_FOR</a:t>
            </a:r>
            <a:endParaRPr lang="id-ID" sz="2800" dirty="0" smtClean="0"/>
          </a:p>
          <a:p>
            <a:pPr lvl="1" algn="just"/>
            <a:r>
              <a:rPr lang="en-US" sz="2300" dirty="0" err="1" smtClean="0">
                <a:solidFill>
                  <a:schemeClr val="tx1"/>
                </a:solidFill>
              </a:rPr>
              <a:t>Instruksi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</a:rPr>
              <a:t>LOOP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dapat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digunakan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untuk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mengimplementasikan</a:t>
            </a:r>
            <a:r>
              <a:rPr lang="en-US" sz="2300" dirty="0" smtClean="0">
                <a:solidFill>
                  <a:schemeClr val="tx1"/>
                </a:solidFill>
              </a:rPr>
              <a:t> FOR loop. </a:t>
            </a:r>
            <a:endParaRPr lang="id-ID" sz="2300" dirty="0" smtClean="0">
              <a:solidFill>
                <a:schemeClr val="tx1"/>
              </a:solidFill>
            </a:endParaRPr>
          </a:p>
          <a:p>
            <a:pPr lvl="1"/>
            <a:r>
              <a:rPr lang="en-US" sz="2300" dirty="0" err="1" smtClean="0">
                <a:solidFill>
                  <a:schemeClr val="tx1"/>
                </a:solidFill>
              </a:rPr>
              <a:t>Bentuknya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sbb</a:t>
            </a:r>
            <a:r>
              <a:rPr lang="en-US" sz="2300" dirty="0" smtClean="0">
                <a:solidFill>
                  <a:schemeClr val="tx1"/>
                </a:solidFill>
              </a:rPr>
              <a:t>:</a:t>
            </a:r>
            <a:endParaRPr lang="id-ID" sz="2300" dirty="0" smtClean="0">
              <a:solidFill>
                <a:schemeClr val="tx1"/>
              </a:solidFill>
            </a:endParaRPr>
          </a:p>
          <a:p>
            <a:pPr lvl="2"/>
            <a:r>
              <a:rPr lang="id-ID" sz="2100" b="1" dirty="0" smtClean="0"/>
              <a:t>L</a:t>
            </a:r>
            <a:r>
              <a:rPr lang="en-US" sz="2100" b="1" dirty="0" smtClean="0"/>
              <a:t>OOP</a:t>
            </a:r>
            <a:r>
              <a:rPr lang="en-US" sz="2100" dirty="0" smtClean="0"/>
              <a:t>		</a:t>
            </a:r>
            <a:r>
              <a:rPr lang="en-US" sz="2100" b="1" dirty="0" err="1" smtClean="0"/>
              <a:t>label_tujuan</a:t>
            </a:r>
            <a:endParaRPr lang="id-ID" sz="2100" dirty="0" smtClean="0"/>
          </a:p>
          <a:p>
            <a:pPr lvl="1"/>
            <a:r>
              <a:rPr lang="en-US" sz="2300" dirty="0" err="1" smtClean="0">
                <a:solidFill>
                  <a:schemeClr val="tx1"/>
                </a:solidFill>
              </a:rPr>
              <a:t>Pencacah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untuk</a:t>
            </a:r>
            <a:r>
              <a:rPr lang="en-US" sz="2300" dirty="0" smtClean="0">
                <a:solidFill>
                  <a:schemeClr val="tx1"/>
                </a:solidFill>
              </a:rPr>
              <a:t> loop </a:t>
            </a:r>
            <a:r>
              <a:rPr lang="en-US" sz="2300" dirty="0" err="1" smtClean="0">
                <a:solidFill>
                  <a:schemeClr val="tx1"/>
                </a:solidFill>
              </a:rPr>
              <a:t>adalah</a:t>
            </a:r>
            <a:r>
              <a:rPr lang="en-US" sz="2300" dirty="0" smtClean="0">
                <a:solidFill>
                  <a:schemeClr val="tx1"/>
                </a:solidFill>
              </a:rPr>
              <a:t> register CX yang </a:t>
            </a:r>
            <a:r>
              <a:rPr lang="en-US" sz="2300" dirty="0" err="1" smtClean="0">
                <a:solidFill>
                  <a:schemeClr val="tx1"/>
                </a:solidFill>
              </a:rPr>
              <a:t>diinisialisasi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ke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loop_count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dirty="0" smtClean="0"/>
              <a:t>While Loop</a:t>
            </a:r>
          </a:p>
          <a:p>
            <a:pPr lvl="1"/>
            <a:r>
              <a:rPr lang="id-ID" b="1" dirty="0" smtClean="0">
                <a:solidFill>
                  <a:schemeClr val="tx1"/>
                </a:solidFill>
              </a:rPr>
              <a:t>Pseudo Code :</a:t>
            </a:r>
          </a:p>
          <a:p>
            <a:pPr>
              <a:buNone/>
            </a:pPr>
            <a:r>
              <a:rPr lang="id-ID" sz="2800" b="1" dirty="0" smtClean="0"/>
              <a:t>		</a:t>
            </a:r>
            <a:r>
              <a:rPr lang="en-US" sz="2800" b="1" dirty="0" smtClean="0"/>
              <a:t>WHILE</a:t>
            </a:r>
            <a:r>
              <a:rPr lang="en-US" sz="2800" dirty="0" smtClean="0"/>
              <a:t> 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 </a:t>
            </a:r>
            <a:r>
              <a:rPr lang="en-US" sz="2800" b="1" dirty="0" smtClean="0"/>
              <a:t>DO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	</a:t>
            </a:r>
            <a:r>
              <a:rPr lang="id-ID" sz="2800" dirty="0" smtClean="0"/>
              <a:t>	</a:t>
            </a:r>
            <a:r>
              <a:rPr lang="en-US" sz="2800" dirty="0" smtClean="0"/>
              <a:t>Statement</a:t>
            </a:r>
            <a:endParaRPr lang="id-ID" sz="2800" dirty="0" smtClean="0"/>
          </a:p>
          <a:p>
            <a:pPr>
              <a:buNone/>
            </a:pPr>
            <a:r>
              <a:rPr lang="id-ID" sz="2800" b="1" dirty="0" smtClean="0"/>
              <a:t>		</a:t>
            </a:r>
            <a:r>
              <a:rPr lang="en-US" sz="2800" b="1" dirty="0" smtClean="0"/>
              <a:t>END_WHILE</a:t>
            </a:r>
            <a:endParaRPr lang="id-ID" sz="2800" b="1" dirty="0" smtClean="0"/>
          </a:p>
          <a:p>
            <a:pPr lvl="1"/>
            <a:endParaRPr lang="id-ID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Lompatan Bersyarat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Sintaks 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b="1" dirty="0" err="1" smtClean="0"/>
              <a:t>Jxxx</a:t>
            </a:r>
            <a:r>
              <a:rPr lang="en-US" b="1" dirty="0" smtClean="0"/>
              <a:t>	</a:t>
            </a:r>
            <a:r>
              <a:rPr lang="en-US" b="1" dirty="0" err="1" smtClean="0"/>
              <a:t>Label_tujuan</a:t>
            </a:r>
            <a:endParaRPr lang="id-ID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jump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Label_tujuan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letaknya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lompatan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Signed Jump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14348" y="1714485"/>
          <a:ext cx="7643866" cy="4286284"/>
        </p:xfrm>
        <a:graphic>
          <a:graphicData uri="http://schemas.openxmlformats.org/drawingml/2006/table">
            <a:tbl>
              <a:tblPr/>
              <a:tblGrid>
                <a:gridCol w="1676857"/>
                <a:gridCol w="3122532"/>
                <a:gridCol w="2844477"/>
              </a:tblGrid>
              <a:tr h="278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Symbol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Condition for jump</a:t>
                      </a:r>
                      <a:endParaRPr lang="id-ID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</a:tr>
              <a:tr h="109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JG / JNLE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greater than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less than or equal to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ZF = 0 and SF = OF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JGE / JNL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Jump if greater than or equal to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Jump if not less than 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SF = CF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JL / JNGE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less than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greater than or equal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SF &lt;&gt; OF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8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JLE / JNG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Jump if less than or equal 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Jump if not greater than 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ZF = 1 or SF &lt;&gt; OF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Unsigned Jump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1571613"/>
          <a:ext cx="8072495" cy="4429154"/>
        </p:xfrm>
        <a:graphic>
          <a:graphicData uri="http://schemas.openxmlformats.org/drawingml/2006/table">
            <a:tbl>
              <a:tblPr/>
              <a:tblGrid>
                <a:gridCol w="1770886"/>
                <a:gridCol w="3297628"/>
                <a:gridCol w="3003981"/>
              </a:tblGrid>
              <a:tr h="681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Symbol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Condition for jump</a:t>
                      </a:r>
                      <a:endParaRPr lang="id-ID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</a:tr>
              <a:tr h="1022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JA / JNBE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above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below or equal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CF = 0 and ZF = 0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2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JAE / JNB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above or equal to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below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CF = 0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2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JB / JNAE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below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above or equal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CF = 1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JBE / JNA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equal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above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CF = 1 or ZF = 1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Signed Flag Jump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2" y="1571611"/>
          <a:ext cx="8072492" cy="4572031"/>
        </p:xfrm>
        <a:graphic>
          <a:graphicData uri="http://schemas.openxmlformats.org/drawingml/2006/table">
            <a:tbl>
              <a:tblPr/>
              <a:tblGrid>
                <a:gridCol w="1770885"/>
                <a:gridCol w="3297627"/>
                <a:gridCol w="3003980"/>
              </a:tblGrid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Symbol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Condition for jump</a:t>
                      </a:r>
                      <a:endParaRPr lang="id-ID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</a:tr>
              <a:tr h="703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JE / JZ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equal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equal to zero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ZF = 1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JNE / JNZ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equal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zero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ZF = 0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JC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carry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CF = 1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JNC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carry 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CF = 0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overflow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OF = 1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JNO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not overflow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OF = 0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JS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sign negative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SF = 1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JNS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nonnegative sign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SF = 0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JP / JPE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parity even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PF = 1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JNP / JPO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Jump if parity odd</a:t>
                      </a:r>
                      <a:endParaRPr lang="id-ID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PF = 0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Compare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Sintaks :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CMP</a:t>
            </a:r>
            <a:r>
              <a:rPr lang="en-US" b="1" dirty="0" smtClean="0"/>
              <a:t>	</a:t>
            </a:r>
            <a:r>
              <a:rPr lang="en-US" b="1" dirty="0" err="1" smtClean="0"/>
              <a:t>tujuan,sumber</a:t>
            </a:r>
            <a:endParaRPr lang="id-ID" dirty="0" smtClean="0"/>
          </a:p>
          <a:p>
            <a:pPr algn="just"/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mengurangkan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flag yang </a:t>
            </a:r>
            <a:r>
              <a:rPr lang="en-US" dirty="0" err="1" smtClean="0"/>
              <a:t>muncul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smtClean="0"/>
              <a:t>Operand </a:t>
            </a:r>
            <a:r>
              <a:rPr lang="en-US" dirty="0" smtClean="0"/>
              <a:t>CMP</a:t>
            </a:r>
            <a:r>
              <a:rPr lang="en-US" b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kedua-duanya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Catatan</a:t>
            </a:r>
            <a:r>
              <a:rPr lang="en-US" dirty="0" smtClean="0"/>
              <a:t>: CMP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SUB, </a:t>
            </a:r>
            <a:r>
              <a:rPr lang="en-US" dirty="0" err="1" smtClean="0"/>
              <a:t>hanya</a:t>
            </a:r>
            <a:r>
              <a:rPr lang="en-US" dirty="0" smtClean="0"/>
              <a:t> operand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Lompatan Tak Bersyarat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Sintaks  :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JMP</a:t>
            </a:r>
            <a:r>
              <a:rPr lang="en-US" b="1" dirty="0" smtClean="0"/>
              <a:t>	</a:t>
            </a:r>
            <a:r>
              <a:rPr lang="en-US" b="1" dirty="0" err="1" smtClean="0"/>
              <a:t>tujuan</a:t>
            </a:r>
            <a:r>
              <a:rPr lang="en-US" b="1" dirty="0" smtClean="0"/>
              <a:t> </a:t>
            </a:r>
            <a:endParaRPr lang="id-ID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mana</a:t>
            </a:r>
            <a:r>
              <a:rPr lang="en-US" dirty="0" smtClean="0"/>
              <a:t> label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label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JMP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Struktur Percabangan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198678" cy="758944"/>
          </a:xfrm>
        </p:spPr>
        <p:txBody>
          <a:bodyPr/>
          <a:lstStyle/>
          <a:p>
            <a:r>
              <a:rPr lang="id-ID" dirty="0" smtClean="0"/>
              <a:t>IF - THEN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3438" y="1598486"/>
            <a:ext cx="4143404" cy="468803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r>
              <a:rPr lang="id-ID" sz="2400" dirty="0" smtClean="0"/>
              <a:t>Contoh :</a:t>
            </a:r>
          </a:p>
          <a:p>
            <a:r>
              <a:rPr lang="id-ID" sz="2400" b="1" dirty="0" smtClean="0"/>
              <a:t>Pseudo code :</a:t>
            </a:r>
          </a:p>
          <a:p>
            <a:r>
              <a:rPr lang="en-US" sz="2400" b="1" dirty="0" smtClean="0"/>
              <a:t>IF </a:t>
            </a:r>
            <a:r>
              <a:rPr lang="en-US" sz="2400" b="1" dirty="0" smtClean="0"/>
              <a:t>AX &lt; </a:t>
            </a:r>
            <a:r>
              <a:rPr lang="en-US" sz="2400" b="1" dirty="0" smtClean="0"/>
              <a:t>0</a:t>
            </a:r>
            <a:r>
              <a:rPr lang="id-ID" sz="2400" b="1" dirty="0" smtClean="0"/>
              <a:t> </a:t>
            </a:r>
            <a:r>
              <a:rPr lang="en-US" sz="2400" b="1" dirty="0" smtClean="0"/>
              <a:t>THEN</a:t>
            </a:r>
            <a:endParaRPr lang="id-ID" sz="2400" dirty="0" smtClean="0"/>
          </a:p>
          <a:p>
            <a:r>
              <a:rPr lang="id-ID" sz="2400" b="1" dirty="0" smtClean="0"/>
              <a:t>	</a:t>
            </a:r>
            <a:r>
              <a:rPr lang="en-US" sz="2400" b="1" dirty="0" smtClean="0"/>
              <a:t>replace </a:t>
            </a:r>
            <a:r>
              <a:rPr lang="en-US" sz="2400" b="1" dirty="0" smtClean="0"/>
              <a:t>ax by –ax</a:t>
            </a:r>
            <a:endParaRPr lang="id-ID" sz="2400" dirty="0" smtClean="0"/>
          </a:p>
          <a:p>
            <a:r>
              <a:rPr lang="en-US" sz="2400" b="1" dirty="0" smtClean="0"/>
              <a:t>END_IF</a:t>
            </a:r>
            <a:endParaRPr lang="id-ID" sz="2400" b="1" dirty="0" smtClean="0"/>
          </a:p>
          <a:p>
            <a:endParaRPr lang="id-ID" sz="2400" b="1" dirty="0" smtClean="0"/>
          </a:p>
          <a:p>
            <a:r>
              <a:rPr lang="id-ID" sz="2400" b="1" dirty="0" smtClean="0"/>
              <a:t>Program :</a:t>
            </a:r>
          </a:p>
          <a:p>
            <a:r>
              <a:rPr lang="en-US" sz="2400" b="1" dirty="0" smtClean="0"/>
              <a:t>; </a:t>
            </a:r>
            <a:r>
              <a:rPr lang="en-US" sz="2400" b="1" dirty="0" smtClean="0"/>
              <a:t>IF  AX &lt; 0</a:t>
            </a:r>
            <a:endParaRPr lang="id-ID" sz="2400" dirty="0" smtClean="0"/>
          </a:p>
          <a:p>
            <a:r>
              <a:rPr lang="en-US" sz="2400" b="1" dirty="0" smtClean="0"/>
              <a:t>CMP	AX,0	</a:t>
            </a:r>
            <a:r>
              <a:rPr lang="en-US" sz="2400" b="1" dirty="0" smtClean="0"/>
              <a:t>; </a:t>
            </a:r>
            <a:r>
              <a:rPr lang="en-US" sz="2400" b="1" dirty="0" smtClean="0"/>
              <a:t>AX &lt; 0   ?</a:t>
            </a:r>
            <a:endParaRPr lang="id-ID" sz="2400" dirty="0" smtClean="0"/>
          </a:p>
          <a:p>
            <a:r>
              <a:rPr lang="en-US" sz="2400" b="1" dirty="0" smtClean="0"/>
              <a:t>JNL	</a:t>
            </a:r>
            <a:r>
              <a:rPr lang="en-US" sz="2400" b="1" dirty="0" smtClean="0"/>
              <a:t>END_IF</a:t>
            </a:r>
            <a:r>
              <a:rPr lang="id-ID" sz="2400" b="1" dirty="0" smtClean="0"/>
              <a:t> </a:t>
            </a:r>
            <a:r>
              <a:rPr lang="en-US" sz="2400" b="1" dirty="0" smtClean="0"/>
              <a:t>; </a:t>
            </a:r>
            <a:r>
              <a:rPr lang="en-US" sz="2400" b="1" dirty="0" smtClean="0"/>
              <a:t>no, exit</a:t>
            </a:r>
            <a:endParaRPr lang="id-ID" sz="2400" dirty="0" smtClean="0"/>
          </a:p>
          <a:p>
            <a:r>
              <a:rPr lang="en-US" sz="2400" b="1" dirty="0" smtClean="0"/>
              <a:t>; THEN</a:t>
            </a:r>
            <a:endParaRPr lang="id-ID" sz="2400" dirty="0" smtClean="0"/>
          </a:p>
          <a:p>
            <a:r>
              <a:rPr lang="en-US" sz="2400" b="1" dirty="0" smtClean="0"/>
              <a:t>NEG	</a:t>
            </a:r>
            <a:r>
              <a:rPr lang="en-US" sz="2400" b="1" dirty="0" smtClean="0"/>
              <a:t>AX</a:t>
            </a:r>
            <a:r>
              <a:rPr lang="id-ID" sz="2400" b="1" dirty="0" smtClean="0"/>
              <a:t> </a:t>
            </a:r>
            <a:r>
              <a:rPr lang="en-US" sz="2400" b="1" dirty="0" smtClean="0"/>
              <a:t>; yes,</a:t>
            </a:r>
            <a:r>
              <a:rPr lang="id-ID" sz="2400" b="1" dirty="0" smtClean="0"/>
              <a:t> </a:t>
            </a:r>
            <a:r>
              <a:rPr lang="en-US" sz="2400" b="1" dirty="0" smtClean="0"/>
              <a:t>change </a:t>
            </a:r>
            <a:r>
              <a:rPr lang="en-US" sz="2400" b="1" dirty="0" smtClean="0"/>
              <a:t>sign</a:t>
            </a:r>
            <a:endParaRPr lang="id-ID" sz="2400" dirty="0" smtClean="0"/>
          </a:p>
          <a:p>
            <a:r>
              <a:rPr lang="en-US" sz="2400" b="1" dirty="0" smtClean="0"/>
              <a:t>  END_IF</a:t>
            </a:r>
            <a:endParaRPr lang="id-ID" sz="2400" dirty="0" smtClean="0"/>
          </a:p>
          <a:p>
            <a:endParaRPr lang="id-ID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42910" y="2285992"/>
            <a:ext cx="3714776" cy="3786214"/>
            <a:chOff x="3475" y="4348"/>
            <a:chExt cx="6078" cy="4493"/>
          </a:xfrm>
        </p:grpSpPr>
        <p:sp>
          <p:nvSpPr>
            <p:cNvPr id="25603" name="AutoShape 3"/>
            <p:cNvSpPr>
              <a:spLocks noChangeArrowheads="1"/>
            </p:cNvSpPr>
            <p:nvPr/>
          </p:nvSpPr>
          <p:spPr bwMode="auto">
            <a:xfrm>
              <a:off x="4941" y="5220"/>
              <a:ext cx="2340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condition</a:t>
              </a:r>
              <a:endPara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6103" y="468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8361" y="57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7281" y="5760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7529" y="6660"/>
              <a:ext cx="1690" cy="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True-branch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statements</a:t>
              </a:r>
              <a:endParaRPr kumimoji="0" lang="id-ID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3861" y="5760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6103" y="810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3861" y="5760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8361" y="739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H="1">
              <a:off x="3861" y="8100"/>
              <a:ext cx="4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7103" y="5416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True</a:t>
              </a:r>
              <a:endParaRPr kumimoji="0" lang="id-ID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3739" y="5400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False</a:t>
              </a:r>
              <a:endParaRPr kumimoji="0" lang="id-ID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3475" y="4348"/>
              <a:ext cx="6078" cy="4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IF-THEN</a:t>
              </a:r>
              <a:endParaRPr kumimoji="0" lang="id-ID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Struktur Percabangan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198678" cy="758944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IF – THEN- ELSE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3438" y="1598486"/>
            <a:ext cx="4143404" cy="468803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r>
              <a:rPr lang="id-ID" sz="2400" dirty="0" smtClean="0"/>
              <a:t>Contoh :</a:t>
            </a:r>
          </a:p>
          <a:p>
            <a:r>
              <a:rPr lang="id-ID" sz="2400" b="1" dirty="0" smtClean="0"/>
              <a:t>Pseudo code :</a:t>
            </a:r>
          </a:p>
          <a:p>
            <a:r>
              <a:rPr lang="en-US" sz="2400" b="1" dirty="0" smtClean="0"/>
              <a:t>IF </a:t>
            </a:r>
            <a:r>
              <a:rPr lang="en-US" sz="2400" b="1" dirty="0" smtClean="0"/>
              <a:t>AL &lt; = </a:t>
            </a:r>
            <a:r>
              <a:rPr lang="en-US" sz="2400" b="1" dirty="0" smtClean="0"/>
              <a:t>BL</a:t>
            </a:r>
            <a:r>
              <a:rPr lang="id-ID" sz="2400" b="1" dirty="0" smtClean="0"/>
              <a:t> </a:t>
            </a:r>
            <a:r>
              <a:rPr lang="en-US" sz="2400" b="1" dirty="0" smtClean="0"/>
              <a:t>THEN</a:t>
            </a:r>
            <a:endParaRPr lang="id-ID" sz="2400" dirty="0" smtClean="0"/>
          </a:p>
          <a:p>
            <a:r>
              <a:rPr lang="en-US" sz="2400" b="1" dirty="0" smtClean="0"/>
              <a:t>display the character in AL</a:t>
            </a:r>
            <a:endParaRPr lang="id-ID" sz="2400" dirty="0" smtClean="0"/>
          </a:p>
          <a:p>
            <a:r>
              <a:rPr lang="en-US" sz="2400" b="1" dirty="0" smtClean="0"/>
              <a:t>ELSE</a:t>
            </a:r>
            <a:endParaRPr lang="id-ID" sz="2400" dirty="0" smtClean="0"/>
          </a:p>
          <a:p>
            <a:r>
              <a:rPr lang="en-US" sz="2400" b="1" dirty="0" smtClean="0"/>
              <a:t>display the character in BL</a:t>
            </a:r>
            <a:endParaRPr lang="id-ID" sz="2400" dirty="0" smtClean="0"/>
          </a:p>
          <a:p>
            <a:r>
              <a:rPr lang="en-US" sz="2400" b="1" dirty="0" smtClean="0"/>
              <a:t>END_IF</a:t>
            </a:r>
            <a:endParaRPr lang="id-ID" sz="2400" dirty="0" smtClean="0"/>
          </a:p>
          <a:p>
            <a:endParaRPr lang="id-ID" sz="2400" b="1" dirty="0" smtClean="0"/>
          </a:p>
          <a:p>
            <a:r>
              <a:rPr lang="id-ID" sz="2400" b="1" dirty="0" smtClean="0"/>
              <a:t>Program :</a:t>
            </a:r>
          </a:p>
          <a:p>
            <a:r>
              <a:rPr lang="en-US" sz="2400" b="1" dirty="0" smtClean="0"/>
              <a:t>MOV	AH,2		</a:t>
            </a:r>
            <a:endParaRPr lang="id-ID" sz="2400" dirty="0" smtClean="0"/>
          </a:p>
          <a:p>
            <a:r>
              <a:rPr lang="en-US" sz="2400" b="1" dirty="0" smtClean="0"/>
              <a:t>; IF AL &lt;= BL</a:t>
            </a:r>
            <a:endParaRPr lang="id-ID" sz="2400" dirty="0" smtClean="0"/>
          </a:p>
          <a:p>
            <a:r>
              <a:rPr lang="en-US" sz="2400" b="1" dirty="0" smtClean="0"/>
              <a:t>CMP</a:t>
            </a:r>
            <a:r>
              <a:rPr lang="en-US" sz="2400" b="1" dirty="0" smtClean="0"/>
              <a:t>	AL,BL	</a:t>
            </a:r>
            <a:endParaRPr lang="id-ID" sz="2400" b="1" dirty="0" smtClean="0"/>
          </a:p>
          <a:p>
            <a:r>
              <a:rPr lang="en-US" sz="2400" b="1" dirty="0" smtClean="0"/>
              <a:t>JNBE </a:t>
            </a:r>
            <a:r>
              <a:rPr lang="en-US" sz="2400" b="1" dirty="0" smtClean="0"/>
              <a:t>ELSE_	</a:t>
            </a:r>
            <a:endParaRPr lang="id-ID" sz="2400" dirty="0" smtClean="0"/>
          </a:p>
          <a:p>
            <a:r>
              <a:rPr lang="en-US" sz="2400" b="1" dirty="0" smtClean="0"/>
              <a:t>; THEN</a:t>
            </a:r>
            <a:endParaRPr lang="id-ID" sz="2400" dirty="0" smtClean="0"/>
          </a:p>
          <a:p>
            <a:r>
              <a:rPr lang="en-US" sz="2400" b="1" dirty="0" smtClean="0"/>
              <a:t>MOV	DL,AL	</a:t>
            </a:r>
            <a:endParaRPr lang="id-ID" sz="2400" dirty="0" smtClean="0"/>
          </a:p>
          <a:p>
            <a:r>
              <a:rPr lang="en-US" sz="2400" b="1" dirty="0" smtClean="0"/>
              <a:t>JMP	DISPLAY	</a:t>
            </a:r>
            <a:endParaRPr lang="id-ID" sz="2400" dirty="0" smtClean="0"/>
          </a:p>
          <a:p>
            <a:r>
              <a:rPr lang="en-US" sz="2400" b="1" dirty="0" smtClean="0"/>
              <a:t>ELSE</a:t>
            </a:r>
            <a:r>
              <a:rPr lang="en-US" sz="2400" b="1" dirty="0" smtClean="0"/>
              <a:t>_:</a:t>
            </a:r>
            <a:endParaRPr lang="id-ID" sz="2400" dirty="0" smtClean="0"/>
          </a:p>
          <a:p>
            <a:r>
              <a:rPr lang="id-ID" sz="2400" b="1" dirty="0" smtClean="0"/>
              <a:t>	</a:t>
            </a:r>
            <a:r>
              <a:rPr lang="en-US" sz="2400" b="1" dirty="0" smtClean="0"/>
              <a:t>MOV</a:t>
            </a:r>
            <a:r>
              <a:rPr lang="en-US" sz="2400" b="1" dirty="0" smtClean="0"/>
              <a:t>	DL,BL	</a:t>
            </a:r>
            <a:endParaRPr lang="id-ID" sz="2400" dirty="0" smtClean="0"/>
          </a:p>
          <a:p>
            <a:r>
              <a:rPr lang="en-US" sz="2400" b="1" dirty="0" smtClean="0"/>
              <a:t>DISPLAY</a:t>
            </a:r>
            <a:r>
              <a:rPr lang="en-US" sz="2400" b="1" dirty="0" smtClean="0"/>
              <a:t>:</a:t>
            </a:r>
            <a:endParaRPr lang="id-ID" sz="2400" dirty="0" smtClean="0"/>
          </a:p>
          <a:p>
            <a:r>
              <a:rPr lang="id-ID" sz="2400" b="1" dirty="0" smtClean="0"/>
              <a:t>	</a:t>
            </a:r>
            <a:r>
              <a:rPr lang="en-US" sz="2400" b="1" dirty="0" smtClean="0"/>
              <a:t>INT </a:t>
            </a:r>
            <a:r>
              <a:rPr lang="en-US" sz="2400" b="1" dirty="0" smtClean="0"/>
              <a:t>21h		</a:t>
            </a:r>
            <a:endParaRPr lang="id-ID" sz="2400" b="1" dirty="0" smtClean="0"/>
          </a:p>
          <a:p>
            <a:r>
              <a:rPr lang="en-US" sz="2400" b="1" dirty="0" smtClean="0"/>
              <a:t>END_IF</a:t>
            </a:r>
            <a:endParaRPr lang="id-ID" sz="2400" dirty="0" smtClean="0"/>
          </a:p>
          <a:p>
            <a:endParaRPr lang="id-ID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85752" y="2214554"/>
            <a:ext cx="4000496" cy="3643338"/>
            <a:chOff x="2297" y="6826"/>
            <a:chExt cx="7020" cy="4493"/>
          </a:xfrm>
        </p:grpSpPr>
        <p:sp>
          <p:nvSpPr>
            <p:cNvPr id="26627" name="AutoShape 3"/>
            <p:cNvSpPr>
              <a:spLocks noChangeArrowheads="1"/>
            </p:cNvSpPr>
            <p:nvPr/>
          </p:nvSpPr>
          <p:spPr bwMode="auto">
            <a:xfrm>
              <a:off x="4633" y="7609"/>
              <a:ext cx="2340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condition</a:t>
              </a:r>
              <a:endPara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5795" y="706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8053" y="8149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6973" y="814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7221" y="9049"/>
              <a:ext cx="1690" cy="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True-branch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statements</a:t>
              </a:r>
              <a:endPara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3553" y="814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5795" y="1048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3553" y="8149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8053" y="9783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3553" y="10489"/>
              <a:ext cx="4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6795" y="7805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True</a:t>
              </a:r>
              <a:endPara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3431" y="7789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False</a:t>
              </a:r>
              <a:endPara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2297" y="6826"/>
              <a:ext cx="7020" cy="4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IF-THEN-ELSE</a:t>
              </a:r>
              <a:endPara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2711" y="9042"/>
              <a:ext cx="1690" cy="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false-branch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statements</a:t>
              </a:r>
              <a:endPara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733</TotalTime>
  <Words>380</Words>
  <Application>Microsoft Office PowerPoint</Application>
  <PresentationFormat>On-screen Show (4:3)</PresentationFormat>
  <Paragraphs>243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FLOW CONTROL INSTRUTIONS</vt:lpstr>
      <vt:lpstr>Lompatan Bersyarat</vt:lpstr>
      <vt:lpstr>Signed Jump</vt:lpstr>
      <vt:lpstr>Unsigned Jump</vt:lpstr>
      <vt:lpstr>Signed Flag Jump</vt:lpstr>
      <vt:lpstr>Compare</vt:lpstr>
      <vt:lpstr>Lompatan Tak Bersyarat</vt:lpstr>
      <vt:lpstr>Struktur Percabangan</vt:lpstr>
      <vt:lpstr>Struktur Percabangan</vt:lpstr>
      <vt:lpstr>Struktur Percabangan</vt:lpstr>
      <vt:lpstr>Slide 11</vt:lpstr>
      <vt:lpstr>Percabangan dengan kondisi gabungan</vt:lpstr>
      <vt:lpstr>Slide 13</vt:lpstr>
      <vt:lpstr>Slide 14</vt:lpstr>
      <vt:lpstr>Slide 15</vt:lpstr>
      <vt:lpstr>Struktur Looping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Representasi Data</dc:title>
  <dc:creator>Axioo</dc:creator>
  <cp:lastModifiedBy>Axioo</cp:lastModifiedBy>
  <cp:revision>49</cp:revision>
  <dcterms:created xsi:type="dcterms:W3CDTF">2012-09-18T03:26:00Z</dcterms:created>
  <dcterms:modified xsi:type="dcterms:W3CDTF">2012-10-16T03:02:34Z</dcterms:modified>
</cp:coreProperties>
</file>