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96" r:id="rId24"/>
    <p:sldId id="297" r:id="rId25"/>
    <p:sldId id="298" r:id="rId26"/>
    <p:sldId id="299" r:id="rId27"/>
    <p:sldId id="300" r:id="rId28"/>
    <p:sldId id="289" r:id="rId29"/>
    <p:sldId id="290" r:id="rId30"/>
    <p:sldId id="291" r:id="rId31"/>
    <p:sldId id="292" r:id="rId32"/>
    <p:sldId id="293" r:id="rId33"/>
    <p:sldId id="294" r:id="rId34"/>
    <p:sldId id="295"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Berlin Sans FB" pitchFamily="34" charset="0"/>
        <a:ea typeface="+mn-ea"/>
        <a:cs typeface="+mn-cs"/>
      </a:defRPr>
    </a:lvl1pPr>
    <a:lvl2pPr marL="457200" algn="l" rtl="0" eaLnBrk="0" fontAlgn="base" hangingPunct="0">
      <a:spcBef>
        <a:spcPct val="0"/>
      </a:spcBef>
      <a:spcAft>
        <a:spcPct val="0"/>
      </a:spcAft>
      <a:defRPr sz="2400" kern="1200">
        <a:solidFill>
          <a:schemeClr val="tx1"/>
        </a:solidFill>
        <a:latin typeface="Berlin Sans FB" pitchFamily="34" charset="0"/>
        <a:ea typeface="+mn-ea"/>
        <a:cs typeface="+mn-cs"/>
      </a:defRPr>
    </a:lvl2pPr>
    <a:lvl3pPr marL="914400" algn="l" rtl="0" eaLnBrk="0" fontAlgn="base" hangingPunct="0">
      <a:spcBef>
        <a:spcPct val="0"/>
      </a:spcBef>
      <a:spcAft>
        <a:spcPct val="0"/>
      </a:spcAft>
      <a:defRPr sz="2400" kern="1200">
        <a:solidFill>
          <a:schemeClr val="tx1"/>
        </a:solidFill>
        <a:latin typeface="Berlin Sans FB"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Berlin Sans FB"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Berlin Sans FB" pitchFamily="34" charset="0"/>
        <a:ea typeface="+mn-ea"/>
        <a:cs typeface="+mn-cs"/>
      </a:defRPr>
    </a:lvl5pPr>
    <a:lvl6pPr marL="2286000" algn="l" defTabSz="914400" rtl="0" eaLnBrk="1" latinLnBrk="0" hangingPunct="1">
      <a:defRPr sz="2400" kern="1200">
        <a:solidFill>
          <a:schemeClr val="tx1"/>
        </a:solidFill>
        <a:latin typeface="Berlin Sans FB" pitchFamily="34" charset="0"/>
        <a:ea typeface="+mn-ea"/>
        <a:cs typeface="+mn-cs"/>
      </a:defRPr>
    </a:lvl6pPr>
    <a:lvl7pPr marL="2743200" algn="l" defTabSz="914400" rtl="0" eaLnBrk="1" latinLnBrk="0" hangingPunct="1">
      <a:defRPr sz="2400" kern="1200">
        <a:solidFill>
          <a:schemeClr val="tx1"/>
        </a:solidFill>
        <a:latin typeface="Berlin Sans FB" pitchFamily="34" charset="0"/>
        <a:ea typeface="+mn-ea"/>
        <a:cs typeface="+mn-cs"/>
      </a:defRPr>
    </a:lvl7pPr>
    <a:lvl8pPr marL="3200400" algn="l" defTabSz="914400" rtl="0" eaLnBrk="1" latinLnBrk="0" hangingPunct="1">
      <a:defRPr sz="2400" kern="1200">
        <a:solidFill>
          <a:schemeClr val="tx1"/>
        </a:solidFill>
        <a:latin typeface="Berlin Sans FB" pitchFamily="34" charset="0"/>
        <a:ea typeface="+mn-ea"/>
        <a:cs typeface="+mn-cs"/>
      </a:defRPr>
    </a:lvl8pPr>
    <a:lvl9pPr marL="3657600" algn="l" defTabSz="914400" rtl="0" eaLnBrk="1" latinLnBrk="0" hangingPunct="1">
      <a:defRPr sz="2400" kern="1200">
        <a:solidFill>
          <a:schemeClr val="tx1"/>
        </a:solidFill>
        <a:latin typeface="Berlin Sans FB"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2.wmf"/><Relationship Id="rId5" Type="http://schemas.openxmlformats.org/officeDocument/2006/relationships/image" Target="../media/image36.wmf"/><Relationship Id="rId4"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38.wmf"/><Relationship Id="rId5" Type="http://schemas.openxmlformats.org/officeDocument/2006/relationships/image" Target="../media/image36.wmf"/><Relationship Id="rId4"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3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0.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42296-52EF-4000-BBFB-71E079E4A7C3}" type="datetimeFigureOut">
              <a:rPr lang="en-US" smtClean="0"/>
              <a:t>6/5/2013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EC5B7-98BF-4119-8650-F8EC44E1983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4EC5B7-98BF-4119-8650-F8EC44E1983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914400" y="2895600"/>
            <a:ext cx="7772400" cy="838200"/>
          </a:xfrm>
        </p:spPr>
        <p:txBody>
          <a:bodyPr/>
          <a:lstStyle>
            <a:lvl1pPr algn="ctr">
              <a:defRPr sz="4000"/>
            </a:lvl1pPr>
          </a:lstStyle>
          <a:p>
            <a:r>
              <a:rPr lang="en-US"/>
              <a:t>Click to edit Master title style</a:t>
            </a:r>
          </a:p>
        </p:txBody>
      </p:sp>
      <p:sp>
        <p:nvSpPr>
          <p:cNvPr id="3076" name="Rectangle 4"/>
          <p:cNvSpPr>
            <a:spLocks noGrp="1" noChangeArrowheads="1"/>
          </p:cNvSpPr>
          <p:nvPr>
            <p:ph type="subTitle" idx="1"/>
          </p:nvPr>
        </p:nvSpPr>
        <p:spPr>
          <a:xfrm>
            <a:off x="2667000" y="4038600"/>
            <a:ext cx="6019800" cy="1752600"/>
          </a:xfrm>
        </p:spPr>
        <p:txBody>
          <a:bodyPr/>
          <a:lstStyle>
            <a:lvl1pPr marL="0" indent="0" algn="ctr">
              <a:buFontTx/>
              <a:buNone/>
              <a:defRPr/>
            </a:lvl1pPr>
          </a:lstStyle>
          <a:p>
            <a:r>
              <a:rPr lang="en-US"/>
              <a:t>Click to edit Master subtitle style</a:t>
            </a:r>
          </a:p>
        </p:txBody>
      </p:sp>
      <p:sp>
        <p:nvSpPr>
          <p:cNvPr id="3077" name="Rectangle 5"/>
          <p:cNvSpPr>
            <a:spLocks noGrp="1" noChangeArrowheads="1"/>
          </p:cNvSpPr>
          <p:nvPr>
            <p:ph type="dt" sz="half" idx="2"/>
          </p:nvPr>
        </p:nvSpPr>
        <p:spPr>
          <a:xfrm>
            <a:off x="685800" y="6248400"/>
            <a:ext cx="1905000" cy="457200"/>
          </a:xfrm>
        </p:spPr>
        <p:txBody>
          <a:bodyPr/>
          <a:lstStyle>
            <a:lvl1pPr>
              <a:defRPr/>
            </a:lvl1pPr>
          </a:lstStyle>
          <a:p>
            <a:fld id="{EBB3F5B8-336F-4691-AB64-637BC93CD20B}" type="datetime1">
              <a:rPr lang="en-US" smtClean="0"/>
              <a:t>6/5/2013</a:t>
            </a:fld>
            <a:endParaRPr lang="en-US"/>
          </a:p>
        </p:txBody>
      </p:sp>
      <p:sp>
        <p:nvSpPr>
          <p:cNvPr id="3078" name="Rectangle 6"/>
          <p:cNvSpPr>
            <a:spLocks noGrp="1" noChangeArrowheads="1"/>
          </p:cNvSpPr>
          <p:nvPr>
            <p:ph type="ftr" sz="quarter" idx="3"/>
          </p:nvPr>
        </p:nvSpPr>
        <p:spPr>
          <a:xfrm>
            <a:off x="3124200" y="6248400"/>
            <a:ext cx="2895600" cy="457200"/>
          </a:xfrm>
        </p:spPr>
        <p:txBody>
          <a:bodyPr/>
          <a:lstStyle>
            <a:lvl1pPr>
              <a:defRPr/>
            </a:lvl1pPr>
          </a:lstStyle>
          <a:p>
            <a:r>
              <a:rPr lang="en-US" smtClean="0"/>
              <a:t>Hand Out Fisika II</a:t>
            </a:r>
            <a:endParaRPr lang="en-US"/>
          </a:p>
        </p:txBody>
      </p:sp>
      <p:sp>
        <p:nvSpPr>
          <p:cNvPr id="3079" name="Rectangle 7"/>
          <p:cNvSpPr>
            <a:spLocks noGrp="1" noChangeArrowheads="1"/>
          </p:cNvSpPr>
          <p:nvPr>
            <p:ph type="sldNum" sz="quarter" idx="4"/>
          </p:nvPr>
        </p:nvSpPr>
        <p:spPr/>
        <p:txBody>
          <a:bodyPr/>
          <a:lstStyle>
            <a:lvl1pPr>
              <a:defRPr/>
            </a:lvl1pPr>
          </a:lstStyle>
          <a:p>
            <a:fld id="{CDD9F702-303E-4580-BDC3-FC9731F870D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53BEFA-D783-497D-9150-A1146632BA42}" type="datetime1">
              <a:rPr lang="en-US" smtClean="0"/>
              <a:t>6/5/2013</a:t>
            </a:fld>
            <a:endParaRPr lang="en-US"/>
          </a:p>
        </p:txBody>
      </p:sp>
      <p:sp>
        <p:nvSpPr>
          <p:cNvPr id="5" name="Footer Placeholder 4"/>
          <p:cNvSpPr>
            <a:spLocks noGrp="1"/>
          </p:cNvSpPr>
          <p:nvPr>
            <p:ph type="ftr" sz="quarter" idx="11"/>
          </p:nvPr>
        </p:nvSpPr>
        <p:spPr/>
        <p:txBody>
          <a:bodyPr/>
          <a:lstStyle>
            <a:lvl1pPr>
              <a:defRPr/>
            </a:lvl1pPr>
          </a:lstStyle>
          <a:p>
            <a:r>
              <a:rPr lang="en-US" smtClean="0"/>
              <a:t>Hand Out Fisika II</a:t>
            </a:r>
            <a:endParaRPr lang="en-US"/>
          </a:p>
        </p:txBody>
      </p:sp>
      <p:sp>
        <p:nvSpPr>
          <p:cNvPr id="6" name="Slide Number Placeholder 5"/>
          <p:cNvSpPr>
            <a:spLocks noGrp="1"/>
          </p:cNvSpPr>
          <p:nvPr>
            <p:ph type="sldNum" sz="quarter" idx="12"/>
          </p:nvPr>
        </p:nvSpPr>
        <p:spPr/>
        <p:txBody>
          <a:bodyPr/>
          <a:lstStyle>
            <a:lvl1pPr>
              <a:defRPr/>
            </a:lvl1pPr>
          </a:lstStyle>
          <a:p>
            <a:fld id="{E048FCBC-EC8D-4B43-A883-BDFEF0B1DE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09600"/>
            <a:ext cx="1771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609600"/>
            <a:ext cx="5162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19D1C3-CE77-4DE5-BB8E-B4FC89D727B2}" type="datetime1">
              <a:rPr lang="en-US" smtClean="0"/>
              <a:t>6/5/2013</a:t>
            </a:fld>
            <a:endParaRPr lang="en-US"/>
          </a:p>
        </p:txBody>
      </p:sp>
      <p:sp>
        <p:nvSpPr>
          <p:cNvPr id="5" name="Footer Placeholder 4"/>
          <p:cNvSpPr>
            <a:spLocks noGrp="1"/>
          </p:cNvSpPr>
          <p:nvPr>
            <p:ph type="ftr" sz="quarter" idx="11"/>
          </p:nvPr>
        </p:nvSpPr>
        <p:spPr/>
        <p:txBody>
          <a:bodyPr/>
          <a:lstStyle>
            <a:lvl1pPr>
              <a:defRPr/>
            </a:lvl1pPr>
          </a:lstStyle>
          <a:p>
            <a:r>
              <a:rPr lang="en-US" smtClean="0"/>
              <a:t>Hand Out Fisika II</a:t>
            </a:r>
            <a:endParaRPr lang="en-US"/>
          </a:p>
        </p:txBody>
      </p:sp>
      <p:sp>
        <p:nvSpPr>
          <p:cNvPr id="6" name="Slide Number Placeholder 5"/>
          <p:cNvSpPr>
            <a:spLocks noGrp="1"/>
          </p:cNvSpPr>
          <p:nvPr>
            <p:ph type="sldNum" sz="quarter" idx="12"/>
          </p:nvPr>
        </p:nvSpPr>
        <p:spPr/>
        <p:txBody>
          <a:bodyPr/>
          <a:lstStyle>
            <a:lvl1pPr>
              <a:defRPr/>
            </a:lvl1pPr>
          </a:lstStyle>
          <a:p>
            <a:fld id="{DD61B183-F17A-4137-9451-BEB307A6716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086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524000"/>
            <a:ext cx="3467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91100" y="1524000"/>
            <a:ext cx="34671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91100" y="3886200"/>
            <a:ext cx="34671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371600" y="6248400"/>
            <a:ext cx="1905000" cy="457200"/>
          </a:xfrm>
        </p:spPr>
        <p:txBody>
          <a:bodyPr/>
          <a:lstStyle>
            <a:lvl1pPr>
              <a:defRPr/>
            </a:lvl1pPr>
          </a:lstStyle>
          <a:p>
            <a:fld id="{DCD1168D-1FF4-405D-B7D7-80385AAF1E83}" type="datetime1">
              <a:rPr lang="en-US" smtClean="0"/>
              <a:t>6/5/2013</a:t>
            </a:fld>
            <a:endParaRPr lang="en-US"/>
          </a:p>
        </p:txBody>
      </p:sp>
      <p:sp>
        <p:nvSpPr>
          <p:cNvPr id="7" name="Footer Placeholder 6"/>
          <p:cNvSpPr>
            <a:spLocks noGrp="1"/>
          </p:cNvSpPr>
          <p:nvPr>
            <p:ph type="ftr" sz="quarter" idx="11"/>
          </p:nvPr>
        </p:nvSpPr>
        <p:spPr>
          <a:xfrm>
            <a:off x="3505200" y="6248400"/>
            <a:ext cx="2895600" cy="457200"/>
          </a:xfrm>
        </p:spPr>
        <p:txBody>
          <a:bodyPr/>
          <a:lstStyle>
            <a:lvl1pPr>
              <a:defRPr/>
            </a:lvl1pPr>
          </a:lstStyle>
          <a:p>
            <a:r>
              <a:rPr lang="en-US" smtClean="0"/>
              <a:t>Hand Out Fisika II</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22EE326B-A021-4B72-A1C7-CD1BCC9B6FC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086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524000"/>
            <a:ext cx="3467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524000"/>
            <a:ext cx="34671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371600" y="6248400"/>
            <a:ext cx="1905000" cy="457200"/>
          </a:xfrm>
        </p:spPr>
        <p:txBody>
          <a:bodyPr/>
          <a:lstStyle>
            <a:lvl1pPr>
              <a:defRPr/>
            </a:lvl1pPr>
          </a:lstStyle>
          <a:p>
            <a:fld id="{BFC7A746-74FC-408B-91C4-893195DC9D12}" type="datetime1">
              <a:rPr lang="en-US" smtClean="0"/>
              <a:t>6/5/2013</a:t>
            </a:fld>
            <a:endParaRPr lang="en-US"/>
          </a:p>
        </p:txBody>
      </p:sp>
      <p:sp>
        <p:nvSpPr>
          <p:cNvPr id="6" name="Footer Placeholder 5"/>
          <p:cNvSpPr>
            <a:spLocks noGrp="1"/>
          </p:cNvSpPr>
          <p:nvPr>
            <p:ph type="ftr" sz="quarter" idx="11"/>
          </p:nvPr>
        </p:nvSpPr>
        <p:spPr>
          <a:xfrm>
            <a:off x="3505200" y="6248400"/>
            <a:ext cx="2895600" cy="457200"/>
          </a:xfrm>
        </p:spPr>
        <p:txBody>
          <a:bodyPr/>
          <a:lstStyle>
            <a:lvl1pPr>
              <a:defRPr/>
            </a:lvl1pPr>
          </a:lstStyle>
          <a:p>
            <a:r>
              <a:rPr lang="en-US" smtClean="0"/>
              <a:t>Hand Out Fisika II</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4A81599-4496-4F89-8BE3-FCF4B00B92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609600"/>
            <a:ext cx="70866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371600" y="6248400"/>
            <a:ext cx="1905000" cy="457200"/>
          </a:xfrm>
        </p:spPr>
        <p:txBody>
          <a:bodyPr/>
          <a:lstStyle>
            <a:lvl1pPr>
              <a:defRPr/>
            </a:lvl1pPr>
          </a:lstStyle>
          <a:p>
            <a:fld id="{00487C23-9D1E-4B83-90CC-B53389FDB393}" type="datetime1">
              <a:rPr lang="en-US" smtClean="0"/>
              <a:t>6/5/2013</a:t>
            </a:fld>
            <a:endParaRPr lang="en-US"/>
          </a:p>
        </p:txBody>
      </p:sp>
      <p:sp>
        <p:nvSpPr>
          <p:cNvPr id="4" name="Footer Placeholder 3"/>
          <p:cNvSpPr>
            <a:spLocks noGrp="1"/>
          </p:cNvSpPr>
          <p:nvPr>
            <p:ph type="ftr" sz="quarter" idx="11"/>
          </p:nvPr>
        </p:nvSpPr>
        <p:spPr>
          <a:xfrm>
            <a:off x="3505200" y="6248400"/>
            <a:ext cx="2895600" cy="457200"/>
          </a:xfrm>
        </p:spPr>
        <p:txBody>
          <a:bodyPr/>
          <a:lstStyle>
            <a:lvl1pPr>
              <a:defRPr/>
            </a:lvl1pPr>
          </a:lstStyle>
          <a:p>
            <a:r>
              <a:rPr lang="en-US" smtClean="0"/>
              <a:t>Hand Out Fisika II</a:t>
            </a: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F60653AC-DAC9-4209-815B-A9A23BBBD47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435C5F-468F-42E4-B8E0-FA5AC7511E7B}" type="datetime1">
              <a:rPr lang="en-US" smtClean="0"/>
              <a:t>6/5/2013</a:t>
            </a:fld>
            <a:endParaRPr lang="en-US"/>
          </a:p>
        </p:txBody>
      </p:sp>
      <p:sp>
        <p:nvSpPr>
          <p:cNvPr id="5" name="Footer Placeholder 4"/>
          <p:cNvSpPr>
            <a:spLocks noGrp="1"/>
          </p:cNvSpPr>
          <p:nvPr>
            <p:ph type="ftr" sz="quarter" idx="11"/>
          </p:nvPr>
        </p:nvSpPr>
        <p:spPr/>
        <p:txBody>
          <a:bodyPr/>
          <a:lstStyle>
            <a:lvl1pPr>
              <a:defRPr/>
            </a:lvl1pPr>
          </a:lstStyle>
          <a:p>
            <a:r>
              <a:rPr lang="en-US" smtClean="0"/>
              <a:t>Hand Out Fisika II</a:t>
            </a:r>
            <a:endParaRPr lang="en-US"/>
          </a:p>
        </p:txBody>
      </p:sp>
      <p:sp>
        <p:nvSpPr>
          <p:cNvPr id="6" name="Slide Number Placeholder 5"/>
          <p:cNvSpPr>
            <a:spLocks noGrp="1"/>
          </p:cNvSpPr>
          <p:nvPr>
            <p:ph type="sldNum" sz="quarter" idx="12"/>
          </p:nvPr>
        </p:nvSpPr>
        <p:spPr/>
        <p:txBody>
          <a:bodyPr/>
          <a:lstStyle>
            <a:lvl1pPr>
              <a:defRPr/>
            </a:lvl1pPr>
          </a:lstStyle>
          <a:p>
            <a:fld id="{8AA5793F-852E-432D-BD2A-298B8FE868F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C48E92F-E7AE-462F-8313-830BF038EE64}" type="datetime1">
              <a:rPr lang="en-US" smtClean="0"/>
              <a:t>6/5/2013</a:t>
            </a:fld>
            <a:endParaRPr lang="en-US"/>
          </a:p>
        </p:txBody>
      </p:sp>
      <p:sp>
        <p:nvSpPr>
          <p:cNvPr id="5" name="Footer Placeholder 4"/>
          <p:cNvSpPr>
            <a:spLocks noGrp="1"/>
          </p:cNvSpPr>
          <p:nvPr>
            <p:ph type="ftr" sz="quarter" idx="11"/>
          </p:nvPr>
        </p:nvSpPr>
        <p:spPr/>
        <p:txBody>
          <a:bodyPr/>
          <a:lstStyle>
            <a:lvl1pPr>
              <a:defRPr/>
            </a:lvl1pPr>
          </a:lstStyle>
          <a:p>
            <a:r>
              <a:rPr lang="en-US" smtClean="0"/>
              <a:t>Hand Out Fisika II</a:t>
            </a:r>
            <a:endParaRPr lang="en-US"/>
          </a:p>
        </p:txBody>
      </p:sp>
      <p:sp>
        <p:nvSpPr>
          <p:cNvPr id="6" name="Slide Number Placeholder 5"/>
          <p:cNvSpPr>
            <a:spLocks noGrp="1"/>
          </p:cNvSpPr>
          <p:nvPr>
            <p:ph type="sldNum" sz="quarter" idx="12"/>
          </p:nvPr>
        </p:nvSpPr>
        <p:spPr/>
        <p:txBody>
          <a:bodyPr/>
          <a:lstStyle>
            <a:lvl1pPr>
              <a:defRPr/>
            </a:lvl1pPr>
          </a:lstStyle>
          <a:p>
            <a:fld id="{359F10FF-32C1-4B7F-AC57-226C1BC2D31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37E220A-AD8A-4808-A08B-3B4CD117D101}" type="datetime1">
              <a:rPr lang="en-US" smtClean="0"/>
              <a:t>6/5/2013</a:t>
            </a:fld>
            <a:endParaRPr lang="en-US"/>
          </a:p>
        </p:txBody>
      </p:sp>
      <p:sp>
        <p:nvSpPr>
          <p:cNvPr id="6" name="Footer Placeholder 5"/>
          <p:cNvSpPr>
            <a:spLocks noGrp="1"/>
          </p:cNvSpPr>
          <p:nvPr>
            <p:ph type="ftr" sz="quarter" idx="11"/>
          </p:nvPr>
        </p:nvSpPr>
        <p:spPr/>
        <p:txBody>
          <a:bodyPr/>
          <a:lstStyle>
            <a:lvl1pPr>
              <a:defRPr/>
            </a:lvl1pPr>
          </a:lstStyle>
          <a:p>
            <a:r>
              <a:rPr lang="en-US" smtClean="0"/>
              <a:t>Hand Out Fisika II</a:t>
            </a:r>
            <a:endParaRPr lang="en-US"/>
          </a:p>
        </p:txBody>
      </p:sp>
      <p:sp>
        <p:nvSpPr>
          <p:cNvPr id="7" name="Slide Number Placeholder 6"/>
          <p:cNvSpPr>
            <a:spLocks noGrp="1"/>
          </p:cNvSpPr>
          <p:nvPr>
            <p:ph type="sldNum" sz="quarter" idx="12"/>
          </p:nvPr>
        </p:nvSpPr>
        <p:spPr/>
        <p:txBody>
          <a:bodyPr/>
          <a:lstStyle>
            <a:lvl1pPr>
              <a:defRPr/>
            </a:lvl1pPr>
          </a:lstStyle>
          <a:p>
            <a:fld id="{DB529393-9D34-44BD-9185-33B79496D5F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89C9804-11FD-4C58-A946-A9911222E49A}" type="datetime1">
              <a:rPr lang="en-US" smtClean="0"/>
              <a:t>6/5/2013</a:t>
            </a:fld>
            <a:endParaRPr lang="en-US"/>
          </a:p>
        </p:txBody>
      </p:sp>
      <p:sp>
        <p:nvSpPr>
          <p:cNvPr id="8" name="Footer Placeholder 7"/>
          <p:cNvSpPr>
            <a:spLocks noGrp="1"/>
          </p:cNvSpPr>
          <p:nvPr>
            <p:ph type="ftr" sz="quarter" idx="11"/>
          </p:nvPr>
        </p:nvSpPr>
        <p:spPr/>
        <p:txBody>
          <a:bodyPr/>
          <a:lstStyle>
            <a:lvl1pPr>
              <a:defRPr/>
            </a:lvl1pPr>
          </a:lstStyle>
          <a:p>
            <a:r>
              <a:rPr lang="en-US" smtClean="0"/>
              <a:t>Hand Out Fisika II</a:t>
            </a:r>
            <a:endParaRPr lang="en-US"/>
          </a:p>
        </p:txBody>
      </p:sp>
      <p:sp>
        <p:nvSpPr>
          <p:cNvPr id="9" name="Slide Number Placeholder 8"/>
          <p:cNvSpPr>
            <a:spLocks noGrp="1"/>
          </p:cNvSpPr>
          <p:nvPr>
            <p:ph type="sldNum" sz="quarter" idx="12"/>
          </p:nvPr>
        </p:nvSpPr>
        <p:spPr/>
        <p:txBody>
          <a:bodyPr/>
          <a:lstStyle>
            <a:lvl1pPr>
              <a:defRPr/>
            </a:lvl1pPr>
          </a:lstStyle>
          <a:p>
            <a:fld id="{171A70BD-276A-43BB-93A8-04EEF1C577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4D64E10-86F3-41F4-92FD-C52DA949B9FB}" type="datetime1">
              <a:rPr lang="en-US" smtClean="0"/>
              <a:t>6/5/2013</a:t>
            </a:fld>
            <a:endParaRPr lang="en-US"/>
          </a:p>
        </p:txBody>
      </p:sp>
      <p:sp>
        <p:nvSpPr>
          <p:cNvPr id="4" name="Footer Placeholder 3"/>
          <p:cNvSpPr>
            <a:spLocks noGrp="1"/>
          </p:cNvSpPr>
          <p:nvPr>
            <p:ph type="ftr" sz="quarter" idx="11"/>
          </p:nvPr>
        </p:nvSpPr>
        <p:spPr/>
        <p:txBody>
          <a:bodyPr/>
          <a:lstStyle>
            <a:lvl1pPr>
              <a:defRPr/>
            </a:lvl1pPr>
          </a:lstStyle>
          <a:p>
            <a:r>
              <a:rPr lang="en-US" smtClean="0"/>
              <a:t>Hand Out Fisika II</a:t>
            </a:r>
            <a:endParaRPr lang="en-US"/>
          </a:p>
        </p:txBody>
      </p:sp>
      <p:sp>
        <p:nvSpPr>
          <p:cNvPr id="5" name="Slide Number Placeholder 4"/>
          <p:cNvSpPr>
            <a:spLocks noGrp="1"/>
          </p:cNvSpPr>
          <p:nvPr>
            <p:ph type="sldNum" sz="quarter" idx="12"/>
          </p:nvPr>
        </p:nvSpPr>
        <p:spPr/>
        <p:txBody>
          <a:bodyPr/>
          <a:lstStyle>
            <a:lvl1pPr>
              <a:defRPr/>
            </a:lvl1pPr>
          </a:lstStyle>
          <a:p>
            <a:fld id="{99F10412-57D0-4A5D-8B2C-9DAC03D2C33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242B1C8-B00B-47BD-B7C7-77C157DA8494}" type="datetime1">
              <a:rPr lang="en-US" smtClean="0"/>
              <a:t>6/5/2013</a:t>
            </a:fld>
            <a:endParaRPr lang="en-US"/>
          </a:p>
        </p:txBody>
      </p:sp>
      <p:sp>
        <p:nvSpPr>
          <p:cNvPr id="3" name="Footer Placeholder 2"/>
          <p:cNvSpPr>
            <a:spLocks noGrp="1"/>
          </p:cNvSpPr>
          <p:nvPr>
            <p:ph type="ftr" sz="quarter" idx="11"/>
          </p:nvPr>
        </p:nvSpPr>
        <p:spPr/>
        <p:txBody>
          <a:bodyPr/>
          <a:lstStyle>
            <a:lvl1pPr>
              <a:defRPr/>
            </a:lvl1pPr>
          </a:lstStyle>
          <a:p>
            <a:r>
              <a:rPr lang="en-US" smtClean="0"/>
              <a:t>Hand Out Fisika II</a:t>
            </a:r>
            <a:endParaRPr lang="en-US"/>
          </a:p>
        </p:txBody>
      </p:sp>
      <p:sp>
        <p:nvSpPr>
          <p:cNvPr id="4" name="Slide Number Placeholder 3"/>
          <p:cNvSpPr>
            <a:spLocks noGrp="1"/>
          </p:cNvSpPr>
          <p:nvPr>
            <p:ph type="sldNum" sz="quarter" idx="12"/>
          </p:nvPr>
        </p:nvSpPr>
        <p:spPr/>
        <p:txBody>
          <a:bodyPr/>
          <a:lstStyle>
            <a:lvl1pPr>
              <a:defRPr/>
            </a:lvl1pPr>
          </a:lstStyle>
          <a:p>
            <a:fld id="{3EE00479-5BF5-412C-8896-2282E592B4D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BD60D1A-0213-41E5-8D32-5204338F9EF8}" type="datetime1">
              <a:rPr lang="en-US" smtClean="0"/>
              <a:t>6/5/2013</a:t>
            </a:fld>
            <a:endParaRPr lang="en-US"/>
          </a:p>
        </p:txBody>
      </p:sp>
      <p:sp>
        <p:nvSpPr>
          <p:cNvPr id="6" name="Footer Placeholder 5"/>
          <p:cNvSpPr>
            <a:spLocks noGrp="1"/>
          </p:cNvSpPr>
          <p:nvPr>
            <p:ph type="ftr" sz="quarter" idx="11"/>
          </p:nvPr>
        </p:nvSpPr>
        <p:spPr/>
        <p:txBody>
          <a:bodyPr/>
          <a:lstStyle>
            <a:lvl1pPr>
              <a:defRPr/>
            </a:lvl1pPr>
          </a:lstStyle>
          <a:p>
            <a:r>
              <a:rPr lang="en-US" smtClean="0"/>
              <a:t>Hand Out Fisika II</a:t>
            </a:r>
            <a:endParaRPr lang="en-US"/>
          </a:p>
        </p:txBody>
      </p:sp>
      <p:sp>
        <p:nvSpPr>
          <p:cNvPr id="7" name="Slide Number Placeholder 6"/>
          <p:cNvSpPr>
            <a:spLocks noGrp="1"/>
          </p:cNvSpPr>
          <p:nvPr>
            <p:ph type="sldNum" sz="quarter" idx="12"/>
          </p:nvPr>
        </p:nvSpPr>
        <p:spPr/>
        <p:txBody>
          <a:bodyPr/>
          <a:lstStyle>
            <a:lvl1pPr>
              <a:defRPr/>
            </a:lvl1pPr>
          </a:lstStyle>
          <a:p>
            <a:fld id="{DDF12F42-8F1B-4082-96BC-BEBBE2AAB5C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1DD5616-9C32-4C32-8835-81ECDF342D2F}" type="datetime1">
              <a:rPr lang="en-US" smtClean="0"/>
              <a:t>6/5/2013</a:t>
            </a:fld>
            <a:endParaRPr lang="en-US"/>
          </a:p>
        </p:txBody>
      </p:sp>
      <p:sp>
        <p:nvSpPr>
          <p:cNvPr id="6" name="Footer Placeholder 5"/>
          <p:cNvSpPr>
            <a:spLocks noGrp="1"/>
          </p:cNvSpPr>
          <p:nvPr>
            <p:ph type="ftr" sz="quarter" idx="11"/>
          </p:nvPr>
        </p:nvSpPr>
        <p:spPr/>
        <p:txBody>
          <a:bodyPr/>
          <a:lstStyle>
            <a:lvl1pPr>
              <a:defRPr/>
            </a:lvl1pPr>
          </a:lstStyle>
          <a:p>
            <a:r>
              <a:rPr lang="en-US" smtClean="0"/>
              <a:t>Hand Out Fisika II</a:t>
            </a:r>
            <a:endParaRPr lang="en-US"/>
          </a:p>
        </p:txBody>
      </p:sp>
      <p:sp>
        <p:nvSpPr>
          <p:cNvPr id="7" name="Slide Number Placeholder 6"/>
          <p:cNvSpPr>
            <a:spLocks noGrp="1"/>
          </p:cNvSpPr>
          <p:nvPr>
            <p:ph type="sldNum" sz="quarter" idx="12"/>
          </p:nvPr>
        </p:nvSpPr>
        <p:spPr/>
        <p:txBody>
          <a:bodyPr/>
          <a:lstStyle>
            <a:lvl1pPr>
              <a:defRPr/>
            </a:lvl1pPr>
          </a:lstStyle>
          <a:p>
            <a:fld id="{AC600C5E-823E-49CA-85C7-A51B3F736B3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609600"/>
            <a:ext cx="7086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1524000"/>
            <a:ext cx="7086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1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41DC9D8B-9DB8-4B9F-8BCF-735AAAE49FD1}" type="datetime1">
              <a:rPr lang="en-US" smtClean="0"/>
              <a:t>6/5/2013</a:t>
            </a:fld>
            <a:endParaRPr lang="en-US"/>
          </a:p>
        </p:txBody>
      </p:sp>
      <p:sp>
        <p:nvSpPr>
          <p:cNvPr id="1029"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smtClean="0"/>
              <a:t>Hand Out Fisika II</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0D9CD35-1095-4455-A770-4CD84751B54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6.png"/><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1.xml.rels><?xml version="1.0" encoding="UTF-8" standalone="yes"?>
<Relationships xmlns="http://schemas.openxmlformats.org/package/2006/relationships"><Relationship Id="rId3" Type="http://schemas.openxmlformats.org/officeDocument/2006/relationships/image" Target="http://www.ncat.edu/~gpii/emwave.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oleObject" Target="../embeddings/oleObject23.bin"/><Relationship Id="rId10" Type="http://schemas.openxmlformats.org/officeDocument/2006/relationships/oleObject" Target="../embeddings/oleObject28.bin"/><Relationship Id="rId4" Type="http://schemas.openxmlformats.org/officeDocument/2006/relationships/oleObject" Target="../embeddings/oleObject22.bin"/><Relationship Id="rId9"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30.bin"/><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32.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oleObject" Target="../embeddings/oleObject53.bin"/><Relationship Id="rId7"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 Id="rId9" Type="http://schemas.openxmlformats.org/officeDocument/2006/relationships/oleObject" Target="../embeddings/oleObject5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b="1" dirty="0" err="1" smtClean="0">
                <a:solidFill>
                  <a:schemeClr val="tx1"/>
                </a:solidFill>
                <a:effectLst>
                  <a:outerShdw blurRad="38100" dist="38100" dir="2700000" algn="tl">
                    <a:srgbClr val="C0C0C0"/>
                  </a:outerShdw>
                </a:effectLst>
                <a:latin typeface="Berlin Sans FB Demi" pitchFamily="34" charset="0"/>
              </a:rPr>
              <a:t>Persamaan</a:t>
            </a:r>
            <a:r>
              <a:rPr lang="en-US" sz="4800" b="1" dirty="0" smtClean="0">
                <a:solidFill>
                  <a:schemeClr val="tx1"/>
                </a:solidFill>
                <a:effectLst>
                  <a:outerShdw blurRad="38100" dist="38100" dir="2700000" algn="tl">
                    <a:srgbClr val="C0C0C0"/>
                  </a:outerShdw>
                </a:effectLst>
                <a:latin typeface="Berlin Sans FB Demi" pitchFamily="34" charset="0"/>
              </a:rPr>
              <a:t> Maxwell &amp; </a:t>
            </a:r>
            <a:r>
              <a:rPr lang="en-US" sz="4800" b="1" dirty="0" err="1" smtClean="0">
                <a:solidFill>
                  <a:schemeClr val="tx1"/>
                </a:solidFill>
                <a:effectLst>
                  <a:outerShdw blurRad="38100" dist="38100" dir="2700000" algn="tl">
                    <a:srgbClr val="C0C0C0"/>
                  </a:outerShdw>
                </a:effectLst>
                <a:latin typeface="Berlin Sans FB Demi" pitchFamily="34" charset="0"/>
              </a:rPr>
              <a:t>Gelombang</a:t>
            </a:r>
            <a:r>
              <a:rPr lang="en-US" sz="4800" b="1" dirty="0" smtClean="0">
                <a:solidFill>
                  <a:schemeClr val="tx1"/>
                </a:solidFill>
                <a:effectLst>
                  <a:outerShdw blurRad="38100" dist="38100" dir="2700000" algn="tl">
                    <a:srgbClr val="C0C0C0"/>
                  </a:outerShdw>
                </a:effectLst>
                <a:latin typeface="Berlin Sans FB Demi" pitchFamily="34" charset="0"/>
              </a:rPr>
              <a:t> EM</a:t>
            </a:r>
            <a:endParaRPr lang="en-US" sz="4800" b="1" dirty="0">
              <a:solidFill>
                <a:schemeClr val="tx1"/>
              </a:solidFill>
              <a:effectLst>
                <a:outerShdw blurRad="38100" dist="38100" dir="2700000" algn="tl">
                  <a:srgbClr val="C0C0C0"/>
                </a:outerShdw>
              </a:effectLst>
              <a:latin typeface="Berlin Sans FB Demi" pitchFamily="34" charset="0"/>
            </a:endParaRPr>
          </a:p>
        </p:txBody>
      </p:sp>
      <p:sp>
        <p:nvSpPr>
          <p:cNvPr id="3" name="Date Placeholder 2"/>
          <p:cNvSpPr>
            <a:spLocks noGrp="1"/>
          </p:cNvSpPr>
          <p:nvPr>
            <p:ph type="dt" sz="half" idx="2"/>
          </p:nvPr>
        </p:nvSpPr>
        <p:spPr/>
        <p:txBody>
          <a:bodyPr/>
          <a:lstStyle/>
          <a:p>
            <a:fld id="{23723448-A70B-4201-B1D4-B9CF30DC2A35}" type="datetime1">
              <a:rPr lang="en-US" smtClean="0"/>
              <a:t>6/5/2013</a:t>
            </a:fld>
            <a:endParaRPr lang="en-US"/>
          </a:p>
        </p:txBody>
      </p:sp>
      <p:sp>
        <p:nvSpPr>
          <p:cNvPr id="4" name="Slide Number Placeholder 3"/>
          <p:cNvSpPr>
            <a:spLocks noGrp="1"/>
          </p:cNvSpPr>
          <p:nvPr>
            <p:ph type="sldNum" sz="quarter" idx="4"/>
          </p:nvPr>
        </p:nvSpPr>
        <p:spPr/>
        <p:txBody>
          <a:bodyPr/>
          <a:lstStyle/>
          <a:p>
            <a:fld id="{CDD9F702-303E-4580-BDC3-FC9731F870D3}" type="slidenum">
              <a:rPr lang="en-US" smtClean="0"/>
              <a:pPr/>
              <a:t>1</a:t>
            </a:fld>
            <a:endParaRPr lang="en-US"/>
          </a:p>
        </p:txBody>
      </p:sp>
      <p:sp>
        <p:nvSpPr>
          <p:cNvPr id="5" name="Footer Placeholder 4"/>
          <p:cNvSpPr>
            <a:spLocks noGrp="1"/>
          </p:cNvSpPr>
          <p:nvPr>
            <p:ph type="ftr" sz="quarter" idx="3"/>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086600" cy="762000"/>
          </a:xfrm>
        </p:spPr>
        <p:txBody>
          <a:bodyPr/>
          <a:lstStyle/>
          <a:p>
            <a:r>
              <a:rPr lang="en-US" dirty="0" err="1" smtClean="0"/>
              <a:t>Persamaan</a:t>
            </a:r>
            <a:r>
              <a:rPr lang="en-US" dirty="0" smtClean="0"/>
              <a:t> Maxwell I : </a:t>
            </a:r>
            <a:r>
              <a:rPr lang="nb-NO" sz="3200" dirty="0" smtClean="0"/>
              <a:t>Hukum Gauss pada medan listrik </a:t>
            </a:r>
            <a:endParaRPr lang="en-US" sz="3200"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9814" name="Group 6"/>
          <p:cNvGrpSpPr>
            <a:grpSpLocks/>
          </p:cNvGrpSpPr>
          <p:nvPr/>
        </p:nvGrpSpPr>
        <p:grpSpPr bwMode="auto">
          <a:xfrm>
            <a:off x="1676400" y="1981200"/>
            <a:ext cx="6857640" cy="4292600"/>
            <a:chOff x="3254" y="5290"/>
            <a:chExt cx="7055" cy="3890"/>
          </a:xfrm>
        </p:grpSpPr>
        <p:sp>
          <p:nvSpPr>
            <p:cNvPr id="119815" name="Line 7"/>
            <p:cNvSpPr>
              <a:spLocks noChangeShapeType="1"/>
            </p:cNvSpPr>
            <p:nvPr/>
          </p:nvSpPr>
          <p:spPr bwMode="auto">
            <a:xfrm flipV="1">
              <a:off x="6620" y="5290"/>
              <a:ext cx="0" cy="1620"/>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16" name="Line 8"/>
            <p:cNvSpPr>
              <a:spLocks noChangeShapeType="1"/>
            </p:cNvSpPr>
            <p:nvPr/>
          </p:nvSpPr>
          <p:spPr bwMode="auto">
            <a:xfrm>
              <a:off x="6994" y="7270"/>
              <a:ext cx="1496" cy="0"/>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17" name="Line 9"/>
            <p:cNvSpPr>
              <a:spLocks noChangeShapeType="1"/>
            </p:cNvSpPr>
            <p:nvPr/>
          </p:nvSpPr>
          <p:spPr bwMode="auto">
            <a:xfrm flipH="1">
              <a:off x="4563" y="7270"/>
              <a:ext cx="1683" cy="0"/>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18" name="Oval 10"/>
            <p:cNvSpPr>
              <a:spLocks noChangeArrowheads="1"/>
            </p:cNvSpPr>
            <p:nvPr/>
          </p:nvSpPr>
          <p:spPr bwMode="auto">
            <a:xfrm>
              <a:off x="5150" y="5745"/>
              <a:ext cx="2992" cy="3060"/>
            </a:xfrm>
            <a:prstGeom prst="ellipse">
              <a:avLst/>
            </a:prstGeom>
            <a:gradFill rotWithShape="1">
              <a:gsLst>
                <a:gs pos="0">
                  <a:srgbClr val="FFFFFF">
                    <a:alpha val="30000"/>
                  </a:srgbClr>
                </a:gs>
                <a:gs pos="100000">
                  <a:srgbClr val="FFFFFF">
                    <a:gamma/>
                    <a:shade val="56078"/>
                    <a:invGamma/>
                    <a:alpha val="89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19" name="Arc 11"/>
            <p:cNvSpPr>
              <a:spLocks/>
            </p:cNvSpPr>
            <p:nvPr/>
          </p:nvSpPr>
          <p:spPr bwMode="auto">
            <a:xfrm rot="-1264273">
              <a:off x="3829" y="6083"/>
              <a:ext cx="1496" cy="704"/>
            </a:xfrm>
            <a:custGeom>
              <a:avLst/>
              <a:gdLst>
                <a:gd name="G0" fmla="+- 0 0 0"/>
                <a:gd name="G1" fmla="+- 16893 0 0"/>
                <a:gd name="G2" fmla="+- 21600 0 0"/>
                <a:gd name="T0" fmla="*/ 13461 w 21600"/>
                <a:gd name="T1" fmla="*/ 0 h 16893"/>
                <a:gd name="T2" fmla="*/ 21600 w 21600"/>
                <a:gd name="T3" fmla="*/ 16893 h 16893"/>
                <a:gd name="T4" fmla="*/ 0 w 21600"/>
                <a:gd name="T5" fmla="*/ 16893 h 16893"/>
              </a:gdLst>
              <a:ahLst/>
              <a:cxnLst>
                <a:cxn ang="0">
                  <a:pos x="T0" y="T1"/>
                </a:cxn>
                <a:cxn ang="0">
                  <a:pos x="T2" y="T3"/>
                </a:cxn>
                <a:cxn ang="0">
                  <a:pos x="T4" y="T5"/>
                </a:cxn>
              </a:cxnLst>
              <a:rect l="0" t="0" r="r" b="b"/>
              <a:pathLst>
                <a:path w="21600" h="16893" fill="none" extrusionOk="0">
                  <a:moveTo>
                    <a:pt x="13460" y="0"/>
                  </a:moveTo>
                  <a:cubicBezTo>
                    <a:pt x="18604" y="4098"/>
                    <a:pt x="21600" y="10316"/>
                    <a:pt x="21600" y="16893"/>
                  </a:cubicBezTo>
                </a:path>
                <a:path w="21600" h="16893" stroke="0" extrusionOk="0">
                  <a:moveTo>
                    <a:pt x="13460" y="0"/>
                  </a:moveTo>
                  <a:cubicBezTo>
                    <a:pt x="18604" y="4098"/>
                    <a:pt x="21600" y="10316"/>
                    <a:pt x="21600" y="16893"/>
                  </a:cubicBezTo>
                  <a:lnTo>
                    <a:pt x="0" y="16893"/>
                  </a:lnTo>
                  <a:close/>
                </a:path>
              </a:pathLst>
            </a:cu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119820" name="Text Box 12"/>
            <p:cNvSpPr txBox="1">
              <a:spLocks noChangeArrowheads="1"/>
            </p:cNvSpPr>
            <p:nvPr/>
          </p:nvSpPr>
          <p:spPr bwMode="auto">
            <a:xfrm>
              <a:off x="3254" y="5650"/>
              <a:ext cx="196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Book Antiqua" pitchFamily="18" charset="0"/>
                </a:rPr>
                <a:t>Permukaan</a:t>
              </a:r>
              <a:r>
                <a:rPr kumimoji="0" lang="en-US" b="1" i="0" u="none" strike="noStrike" cap="none" normalizeH="0" baseline="0" dirty="0" smtClean="0">
                  <a:ln>
                    <a:noFill/>
                  </a:ln>
                  <a:solidFill>
                    <a:schemeClr val="tx1"/>
                  </a:solidFill>
                  <a:effectLst/>
                  <a:latin typeface="Book Antiqua" pitchFamily="18" charset="0"/>
                </a:rPr>
                <a:t> Gauss A</a:t>
              </a:r>
              <a:endParaRPr kumimoji="0" lang="en-US" b="0" i="0" u="none" strike="noStrike" cap="none" normalizeH="0" baseline="0" dirty="0" smtClean="0">
                <a:ln>
                  <a:noFill/>
                </a:ln>
                <a:solidFill>
                  <a:schemeClr val="tx1"/>
                </a:solidFill>
                <a:effectLst/>
                <a:latin typeface="Arial" pitchFamily="34" charset="0"/>
              </a:endParaRPr>
            </a:p>
          </p:txBody>
        </p:sp>
        <p:sp>
          <p:nvSpPr>
            <p:cNvPr id="119821" name="Text Box 13"/>
            <p:cNvSpPr txBox="1">
              <a:spLocks noChangeArrowheads="1"/>
            </p:cNvSpPr>
            <p:nvPr/>
          </p:nvSpPr>
          <p:spPr bwMode="auto">
            <a:xfrm>
              <a:off x="8303" y="5290"/>
              <a:ext cx="130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Book Antiqua" pitchFamily="18" charset="0"/>
                </a:rPr>
                <a:t>Muatan</a:t>
              </a:r>
              <a:endParaRPr kumimoji="0" lang="en-US" b="1" i="0" u="none" strike="noStrike" cap="none" normalizeH="0" baseline="0" dirty="0" smtClean="0">
                <a:ln>
                  <a:noFill/>
                </a:ln>
                <a:solidFill>
                  <a:schemeClr val="tx1"/>
                </a:solidFill>
                <a:effectLst/>
                <a:latin typeface="Book Antiqua"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Book Antiqua" pitchFamily="18" charset="0"/>
                </a:rPr>
                <a:t>Listrik</a:t>
              </a:r>
              <a:endParaRPr kumimoji="0" lang="en-US" b="0" i="0" u="none" strike="noStrike" cap="none" normalizeH="0" baseline="0" dirty="0" smtClean="0">
                <a:ln>
                  <a:noFill/>
                </a:ln>
                <a:solidFill>
                  <a:schemeClr val="tx1"/>
                </a:solidFill>
                <a:effectLst/>
                <a:latin typeface="Arial" pitchFamily="34" charset="0"/>
              </a:endParaRPr>
            </a:p>
          </p:txBody>
        </p:sp>
        <p:sp>
          <p:nvSpPr>
            <p:cNvPr id="119822" name="Arc 14"/>
            <p:cNvSpPr>
              <a:spLocks/>
            </p:cNvSpPr>
            <p:nvPr/>
          </p:nvSpPr>
          <p:spPr bwMode="auto">
            <a:xfrm rot="-4477261">
              <a:off x="6600" y="6162"/>
              <a:ext cx="2220" cy="2005"/>
            </a:xfrm>
            <a:custGeom>
              <a:avLst/>
              <a:gdLst>
                <a:gd name="G0" fmla="+- 0 0 0"/>
                <a:gd name="G1" fmla="+- 19635 0 0"/>
                <a:gd name="G2" fmla="+- 21600 0 0"/>
                <a:gd name="T0" fmla="*/ 9002 w 21052"/>
                <a:gd name="T1" fmla="*/ 0 h 19635"/>
                <a:gd name="T2" fmla="*/ 21052 w 21052"/>
                <a:gd name="T3" fmla="*/ 14800 h 19635"/>
                <a:gd name="T4" fmla="*/ 0 w 21052"/>
                <a:gd name="T5" fmla="*/ 19635 h 19635"/>
              </a:gdLst>
              <a:ahLst/>
              <a:cxnLst>
                <a:cxn ang="0">
                  <a:pos x="T0" y="T1"/>
                </a:cxn>
                <a:cxn ang="0">
                  <a:pos x="T2" y="T3"/>
                </a:cxn>
                <a:cxn ang="0">
                  <a:pos x="T4" y="T5"/>
                </a:cxn>
              </a:cxnLst>
              <a:rect l="0" t="0" r="r" b="b"/>
              <a:pathLst>
                <a:path w="21052" h="19635" fill="none" extrusionOk="0">
                  <a:moveTo>
                    <a:pt x="9001" y="0"/>
                  </a:moveTo>
                  <a:cubicBezTo>
                    <a:pt x="15098" y="2795"/>
                    <a:pt x="19550" y="8263"/>
                    <a:pt x="21051" y="14800"/>
                  </a:cubicBezTo>
                </a:path>
                <a:path w="21052" h="19635" stroke="0" extrusionOk="0">
                  <a:moveTo>
                    <a:pt x="9001" y="0"/>
                  </a:moveTo>
                  <a:cubicBezTo>
                    <a:pt x="15098" y="2795"/>
                    <a:pt x="19550" y="8263"/>
                    <a:pt x="21051" y="14800"/>
                  </a:cubicBezTo>
                  <a:lnTo>
                    <a:pt x="0" y="19635"/>
                  </a:lnTo>
                  <a:close/>
                </a:path>
              </a:pathLst>
            </a:cu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19823" name="Text Box 15"/>
            <p:cNvSpPr txBox="1">
              <a:spLocks noChangeArrowheads="1"/>
            </p:cNvSpPr>
            <p:nvPr/>
          </p:nvSpPr>
          <p:spPr bwMode="auto">
            <a:xfrm>
              <a:off x="8303" y="6910"/>
              <a:ext cx="2006"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Medan </a:t>
              </a:r>
              <a:r>
                <a:rPr kumimoji="0" lang="en-US" b="1" i="0" u="none" strike="noStrike" cap="none" normalizeH="0" baseline="0" dirty="0" err="1" smtClean="0">
                  <a:ln>
                    <a:noFill/>
                  </a:ln>
                  <a:solidFill>
                    <a:schemeClr val="tx1"/>
                  </a:solidFill>
                  <a:effectLst/>
                  <a:latin typeface="Book Antiqua" pitchFamily="18" charset="0"/>
                </a:rPr>
                <a:t>Listrik</a:t>
              </a:r>
              <a:r>
                <a:rPr kumimoji="0" lang="en-US" b="1" i="0" u="none" strike="noStrike" cap="none" normalizeH="0" baseline="0" dirty="0" smtClean="0">
                  <a:ln>
                    <a:noFill/>
                  </a:ln>
                  <a:solidFill>
                    <a:schemeClr val="tx1"/>
                  </a:solidFill>
                  <a:effectLst/>
                  <a:latin typeface="Book Antiqua" pitchFamily="18" charset="0"/>
                </a:rPr>
                <a:t> E yang </a:t>
              </a:r>
              <a:r>
                <a:rPr kumimoji="0" lang="en-US" b="1" i="0" u="none" strike="noStrike" cap="none" normalizeH="0" baseline="0" dirty="0" err="1" smtClean="0">
                  <a:ln>
                    <a:noFill/>
                  </a:ln>
                  <a:solidFill>
                    <a:schemeClr val="tx1"/>
                  </a:solidFill>
                  <a:effectLst/>
                  <a:latin typeface="Book Antiqua" pitchFamily="18" charset="0"/>
                </a:rPr>
                <a:t>menembus</a:t>
              </a:r>
              <a:r>
                <a:rPr kumimoji="0" lang="en-US" b="1" i="0" u="none" strike="noStrike" cap="none" normalizeH="0" baseline="0" dirty="0" smtClean="0">
                  <a:ln>
                    <a:noFill/>
                  </a:ln>
                  <a:solidFill>
                    <a:schemeClr val="tx1"/>
                  </a:solidFill>
                  <a:effectLst/>
                  <a:latin typeface="Book Antiqua" pitchFamily="18" charset="0"/>
                </a:rPr>
                <a:t> </a:t>
              </a:r>
              <a:r>
                <a:rPr kumimoji="0" lang="en-US" b="1" i="0" u="none" strike="noStrike" cap="none" normalizeH="0" baseline="0" dirty="0" err="1" smtClean="0">
                  <a:ln>
                    <a:noFill/>
                  </a:ln>
                  <a:solidFill>
                    <a:schemeClr val="tx1"/>
                  </a:solidFill>
                  <a:effectLst/>
                  <a:latin typeface="Book Antiqua" pitchFamily="18" charset="0"/>
                </a:rPr>
                <a:t>permukaan</a:t>
              </a:r>
              <a:r>
                <a:rPr kumimoji="0" lang="en-US" b="1" i="0" u="none" strike="noStrike" cap="none" normalizeH="0" baseline="0" dirty="0" smtClean="0">
                  <a:ln>
                    <a:noFill/>
                  </a:ln>
                  <a:solidFill>
                    <a:schemeClr val="tx1"/>
                  </a:solidFill>
                  <a:effectLst/>
                  <a:latin typeface="Book Antiqua" pitchFamily="18" charset="0"/>
                </a:rPr>
                <a:t> Gauss </a:t>
              </a:r>
              <a:endParaRPr kumimoji="0" lang="en-US" b="0" i="0" u="none" strike="noStrike" cap="none" normalizeH="0" baseline="0" dirty="0" smtClean="0">
                <a:ln>
                  <a:noFill/>
                </a:ln>
                <a:solidFill>
                  <a:schemeClr val="tx1"/>
                </a:solidFill>
                <a:effectLst/>
                <a:latin typeface="Arial" pitchFamily="34" charset="0"/>
              </a:endParaRPr>
            </a:p>
          </p:txBody>
        </p:sp>
        <p:sp>
          <p:nvSpPr>
            <p:cNvPr id="119824" name="Text Box 16"/>
            <p:cNvSpPr txBox="1">
              <a:spLocks noChangeArrowheads="1"/>
            </p:cNvSpPr>
            <p:nvPr/>
          </p:nvSpPr>
          <p:spPr bwMode="auto">
            <a:xfrm>
              <a:off x="4376" y="7270"/>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E</a:t>
              </a:r>
              <a:endParaRPr kumimoji="0" lang="en-US" b="0" i="0" u="none" strike="noStrike" cap="none" normalizeH="0" baseline="0" dirty="0" smtClean="0">
                <a:ln>
                  <a:noFill/>
                </a:ln>
                <a:solidFill>
                  <a:schemeClr val="tx1"/>
                </a:solidFill>
                <a:effectLst/>
                <a:latin typeface="Arial" pitchFamily="34" charset="0"/>
              </a:endParaRPr>
            </a:p>
          </p:txBody>
        </p:sp>
        <p:sp>
          <p:nvSpPr>
            <p:cNvPr id="119825" name="Text Box 17"/>
            <p:cNvSpPr txBox="1">
              <a:spLocks noChangeArrowheads="1"/>
            </p:cNvSpPr>
            <p:nvPr/>
          </p:nvSpPr>
          <p:spPr bwMode="auto">
            <a:xfrm>
              <a:off x="6620" y="5290"/>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E</a:t>
              </a:r>
              <a:endParaRPr kumimoji="0" lang="en-US" b="0" i="0" u="none" strike="noStrike" cap="none" normalizeH="0" baseline="0" dirty="0" smtClean="0">
                <a:ln>
                  <a:noFill/>
                </a:ln>
                <a:solidFill>
                  <a:schemeClr val="tx1"/>
                </a:solidFill>
                <a:effectLst/>
                <a:latin typeface="Arial" pitchFamily="34" charset="0"/>
              </a:endParaRPr>
            </a:p>
          </p:txBody>
        </p:sp>
        <p:sp>
          <p:nvSpPr>
            <p:cNvPr id="119826" name="Line 18"/>
            <p:cNvSpPr>
              <a:spLocks noChangeShapeType="1"/>
            </p:cNvSpPr>
            <p:nvPr/>
          </p:nvSpPr>
          <p:spPr bwMode="auto">
            <a:xfrm>
              <a:off x="6860" y="7630"/>
              <a:ext cx="1443" cy="1260"/>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27" name="Line 19"/>
            <p:cNvSpPr>
              <a:spLocks noChangeShapeType="1"/>
            </p:cNvSpPr>
            <p:nvPr/>
          </p:nvSpPr>
          <p:spPr bwMode="auto">
            <a:xfrm>
              <a:off x="6638" y="7740"/>
              <a:ext cx="0" cy="1440"/>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28" name="Line 20"/>
            <p:cNvSpPr>
              <a:spLocks noChangeShapeType="1"/>
            </p:cNvSpPr>
            <p:nvPr/>
          </p:nvSpPr>
          <p:spPr bwMode="auto">
            <a:xfrm flipH="1">
              <a:off x="5124" y="7630"/>
              <a:ext cx="1309" cy="1260"/>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29" name="Line 21"/>
            <p:cNvSpPr>
              <a:spLocks noChangeShapeType="1"/>
            </p:cNvSpPr>
            <p:nvPr/>
          </p:nvSpPr>
          <p:spPr bwMode="auto">
            <a:xfrm flipH="1" flipV="1">
              <a:off x="4937" y="5830"/>
              <a:ext cx="1386" cy="1175"/>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30" name="Oval 22"/>
            <p:cNvSpPr>
              <a:spLocks noChangeArrowheads="1"/>
            </p:cNvSpPr>
            <p:nvPr/>
          </p:nvSpPr>
          <p:spPr bwMode="auto">
            <a:xfrm>
              <a:off x="6433" y="7090"/>
              <a:ext cx="374" cy="360"/>
            </a:xfrm>
            <a:prstGeom prst="ellipse">
              <a:avLst/>
            </a:prstGeom>
            <a:gradFill rotWithShape="1">
              <a:gsLst>
                <a:gs pos="0">
                  <a:srgbClr val="C0C0C0">
                    <a:alpha val="0"/>
                  </a:srgbClr>
                </a:gs>
                <a:gs pos="100000">
                  <a:srgbClr val="808080">
                    <a:alpha val="89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31" name="Line 23"/>
            <p:cNvSpPr>
              <a:spLocks noChangeShapeType="1"/>
            </p:cNvSpPr>
            <p:nvPr/>
          </p:nvSpPr>
          <p:spPr bwMode="auto">
            <a:xfrm flipV="1">
              <a:off x="6955" y="5910"/>
              <a:ext cx="1122" cy="1080"/>
            </a:xfrm>
            <a:prstGeom prst="line">
              <a:avLst/>
            </a:prstGeom>
            <a:noFill/>
            <a:ln w="25400">
              <a:solidFill>
                <a:srgbClr val="969696"/>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832" name="Text Box 24"/>
            <p:cNvSpPr txBox="1">
              <a:spLocks noChangeArrowheads="1"/>
            </p:cNvSpPr>
            <p:nvPr/>
          </p:nvSpPr>
          <p:spPr bwMode="auto">
            <a:xfrm>
              <a:off x="6620" y="7090"/>
              <a:ext cx="789" cy="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Q</a:t>
              </a:r>
              <a:r>
                <a:rPr kumimoji="0" lang="en-US" b="1" i="0" u="none" strike="noStrike" cap="none" normalizeH="0" baseline="-25000" dirty="0" smtClean="0">
                  <a:ln>
                    <a:noFill/>
                  </a:ln>
                  <a:solidFill>
                    <a:schemeClr val="tx1"/>
                  </a:solidFill>
                  <a:effectLst/>
                  <a:latin typeface="Book Antiqua" pitchFamily="18" charset="0"/>
                </a:rPr>
                <a:t>in</a:t>
              </a:r>
              <a:endParaRPr kumimoji="0" lang="en-US" b="0" i="0" u="none" strike="noStrike" cap="none" normalizeH="0" baseline="0" dirty="0" smtClean="0">
                <a:ln>
                  <a:noFill/>
                </a:ln>
                <a:solidFill>
                  <a:schemeClr val="tx1"/>
                </a:solidFill>
                <a:effectLst/>
                <a:latin typeface="Arial" pitchFamily="34" charset="0"/>
              </a:endParaRPr>
            </a:p>
          </p:txBody>
        </p:sp>
      </p:grpSp>
      <p:sp>
        <p:nvSpPr>
          <p:cNvPr id="35" name="Date Placeholder 34"/>
          <p:cNvSpPr>
            <a:spLocks noGrp="1"/>
          </p:cNvSpPr>
          <p:nvPr>
            <p:ph type="dt" sz="half" idx="10"/>
          </p:nvPr>
        </p:nvSpPr>
        <p:spPr/>
        <p:txBody>
          <a:bodyPr/>
          <a:lstStyle/>
          <a:p>
            <a:fld id="{31E75965-4E36-4DC3-BE71-F27F15C099C5}" type="datetime1">
              <a:rPr lang="en-US" smtClean="0"/>
              <a:t>6/5/2013</a:t>
            </a:fld>
            <a:endParaRPr lang="en-US"/>
          </a:p>
        </p:txBody>
      </p:sp>
      <p:sp>
        <p:nvSpPr>
          <p:cNvPr id="36" name="Slide Number Placeholder 35"/>
          <p:cNvSpPr>
            <a:spLocks noGrp="1"/>
          </p:cNvSpPr>
          <p:nvPr>
            <p:ph type="sldNum" sz="quarter" idx="12"/>
          </p:nvPr>
        </p:nvSpPr>
        <p:spPr/>
        <p:txBody>
          <a:bodyPr/>
          <a:lstStyle/>
          <a:p>
            <a:fld id="{8AA5793F-852E-432D-BD2A-298B8FE868F0}" type="slidenum">
              <a:rPr lang="en-US" smtClean="0"/>
              <a:pPr/>
              <a:t>10</a:t>
            </a:fld>
            <a:endParaRPr lang="en-US"/>
          </a:p>
        </p:txBody>
      </p:sp>
      <p:sp>
        <p:nvSpPr>
          <p:cNvPr id="37" name="Footer Placeholder 36"/>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762000"/>
          </a:xfrm>
        </p:spPr>
        <p:txBody>
          <a:bodyPr/>
          <a:lstStyle/>
          <a:p>
            <a:r>
              <a:rPr lang="en-US" dirty="0" err="1" smtClean="0"/>
              <a:t>Persamaan</a:t>
            </a:r>
            <a:r>
              <a:rPr lang="en-US" dirty="0" smtClean="0"/>
              <a:t> Maxwell I : </a:t>
            </a:r>
            <a:r>
              <a:rPr lang="nb-NO" sz="3200" dirty="0" smtClean="0"/>
              <a:t>Hukum Gauss pada medan listrik </a:t>
            </a:r>
            <a:r>
              <a:rPr lang="nb-NO" sz="3200" dirty="0" smtClean="0"/>
              <a:t>(Contd.)</a:t>
            </a:r>
            <a:endParaRPr lang="en-US" sz="3200" dirty="0"/>
          </a:p>
        </p:txBody>
      </p:sp>
      <p:sp>
        <p:nvSpPr>
          <p:cNvPr id="4" name="Content Placeholder 2"/>
          <p:cNvSpPr>
            <a:spLocks noGrp="1"/>
          </p:cNvSpPr>
          <p:nvPr>
            <p:ph idx="1"/>
          </p:nvPr>
        </p:nvSpPr>
        <p:spPr>
          <a:xfrm>
            <a:off x="1371600" y="1295400"/>
            <a:ext cx="7086600" cy="4572000"/>
          </a:xfrm>
        </p:spPr>
        <p:txBody>
          <a:bodyPr/>
          <a:lstStyle/>
          <a:p>
            <a:r>
              <a:rPr lang="nb-NO" sz="2800" dirty="0" smtClean="0"/>
              <a:t>Inti dari persamaan Gauss adalah bahwa untuk mengetahui seberapa besar muatan yang ada dari sebuah muatan maka yang dilakukan adalah dengan </a:t>
            </a:r>
            <a:r>
              <a:rPr lang="nb-NO" sz="2800" dirty="0" smtClean="0">
                <a:solidFill>
                  <a:srgbClr val="FF0000"/>
                </a:solidFill>
              </a:rPr>
              <a:t>melingkupi muatan tersebut dengan sebuah permukaan imajiner (yang disebut permukaan Gauss), </a:t>
            </a:r>
            <a:r>
              <a:rPr lang="nb-NO" sz="2800" dirty="0" smtClean="0"/>
              <a:t>kemudian kita hitung berapa fluks listrik yang menembus keluar dari permukaan tersebut. Dengan menjumlahkan seluruh fluks yang menembus keluar dari permukaan Gauss kita akan memperoleh besarnya muatan yang terkandung.</a:t>
            </a:r>
            <a:endParaRPr lang="en-US" sz="2800" dirty="0" smtClean="0"/>
          </a:p>
          <a:p>
            <a:endParaRPr lang="en-US" sz="2800" dirty="0"/>
          </a:p>
        </p:txBody>
      </p:sp>
      <p:sp>
        <p:nvSpPr>
          <p:cNvPr id="5" name="Date Placeholder 4"/>
          <p:cNvSpPr>
            <a:spLocks noGrp="1"/>
          </p:cNvSpPr>
          <p:nvPr>
            <p:ph type="dt" sz="half" idx="10"/>
          </p:nvPr>
        </p:nvSpPr>
        <p:spPr/>
        <p:txBody>
          <a:bodyPr/>
          <a:lstStyle/>
          <a:p>
            <a:fld id="{4F01F7E5-F9D2-4E9B-9DDA-6B0F3C743E59}" type="datetime1">
              <a:rPr lang="en-US" smtClean="0"/>
              <a:t>6/5/2013</a:t>
            </a:fld>
            <a:endParaRPr lang="en-US"/>
          </a:p>
        </p:txBody>
      </p:sp>
      <p:sp>
        <p:nvSpPr>
          <p:cNvPr id="6" name="Slide Number Placeholder 5"/>
          <p:cNvSpPr>
            <a:spLocks noGrp="1"/>
          </p:cNvSpPr>
          <p:nvPr>
            <p:ph type="sldNum" sz="quarter" idx="12"/>
          </p:nvPr>
        </p:nvSpPr>
        <p:spPr/>
        <p:txBody>
          <a:bodyPr/>
          <a:lstStyle/>
          <a:p>
            <a:fld id="{8AA5793F-852E-432D-BD2A-298B8FE868F0}"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120834" name="Group 2"/>
          <p:cNvGrpSpPr>
            <a:grpSpLocks/>
          </p:cNvGrpSpPr>
          <p:nvPr/>
        </p:nvGrpSpPr>
        <p:grpSpPr bwMode="auto">
          <a:xfrm>
            <a:off x="1905000" y="1905000"/>
            <a:ext cx="6324600" cy="2667000"/>
            <a:chOff x="3254" y="5290"/>
            <a:chExt cx="7296" cy="2160"/>
          </a:xfrm>
        </p:grpSpPr>
        <p:sp>
          <p:nvSpPr>
            <p:cNvPr id="120835" name="Oval 3"/>
            <p:cNvSpPr>
              <a:spLocks noChangeArrowheads="1"/>
            </p:cNvSpPr>
            <p:nvPr/>
          </p:nvSpPr>
          <p:spPr bwMode="auto">
            <a:xfrm>
              <a:off x="5872" y="5290"/>
              <a:ext cx="935" cy="1080"/>
            </a:xfrm>
            <a:prstGeom prst="ellipse">
              <a:avLst/>
            </a:prstGeom>
            <a:noFill/>
            <a:ln w="190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36" name="Oval 4"/>
            <p:cNvSpPr>
              <a:spLocks noChangeArrowheads="1"/>
            </p:cNvSpPr>
            <p:nvPr/>
          </p:nvSpPr>
          <p:spPr bwMode="auto">
            <a:xfrm>
              <a:off x="6807" y="5290"/>
              <a:ext cx="935" cy="1080"/>
            </a:xfrm>
            <a:prstGeom prst="ellipse">
              <a:avLst/>
            </a:prstGeom>
            <a:noFill/>
            <a:ln w="190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37" name="Arc 5"/>
            <p:cNvSpPr>
              <a:spLocks/>
            </p:cNvSpPr>
            <p:nvPr/>
          </p:nvSpPr>
          <p:spPr bwMode="auto">
            <a:xfrm flipH="1">
              <a:off x="5132" y="6060"/>
              <a:ext cx="740" cy="540"/>
            </a:xfrm>
            <a:custGeom>
              <a:avLst/>
              <a:gdLst>
                <a:gd name="G0" fmla="+- 0 0 0"/>
                <a:gd name="G1" fmla="+- 21600 0 0"/>
                <a:gd name="G2" fmla="+- 21600 0 0"/>
                <a:gd name="T0" fmla="*/ 0 w 21377"/>
                <a:gd name="T1" fmla="*/ 0 h 21600"/>
                <a:gd name="T2" fmla="*/ 21377 w 21377"/>
                <a:gd name="T3" fmla="*/ 18506 h 21600"/>
                <a:gd name="T4" fmla="*/ 0 w 21377"/>
                <a:gd name="T5" fmla="*/ 21600 h 21600"/>
              </a:gdLst>
              <a:ahLst/>
              <a:cxnLst>
                <a:cxn ang="0">
                  <a:pos x="T0" y="T1"/>
                </a:cxn>
                <a:cxn ang="0">
                  <a:pos x="T2" y="T3"/>
                </a:cxn>
                <a:cxn ang="0">
                  <a:pos x="T4" y="T5"/>
                </a:cxn>
              </a:cxnLst>
              <a:rect l="0" t="0" r="r" b="b"/>
              <a:pathLst>
                <a:path w="21377" h="21600" fill="none" extrusionOk="0">
                  <a:moveTo>
                    <a:pt x="-1" y="0"/>
                  </a:moveTo>
                  <a:cubicBezTo>
                    <a:pt x="10734" y="0"/>
                    <a:pt x="19839" y="7882"/>
                    <a:pt x="21377" y="18505"/>
                  </a:cubicBezTo>
                </a:path>
                <a:path w="21377" h="21600" stroke="0" extrusionOk="0">
                  <a:moveTo>
                    <a:pt x="-1" y="0"/>
                  </a:moveTo>
                  <a:cubicBezTo>
                    <a:pt x="10734" y="0"/>
                    <a:pt x="19839" y="7882"/>
                    <a:pt x="21377" y="18505"/>
                  </a:cubicBezTo>
                  <a:lnTo>
                    <a:pt x="0" y="21600"/>
                  </a:lnTo>
                  <a:close/>
                </a:path>
              </a:pathLst>
            </a:custGeom>
            <a:noFill/>
            <a:ln w="19050">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8" name="Arc 6"/>
            <p:cNvSpPr>
              <a:spLocks/>
            </p:cNvSpPr>
            <p:nvPr/>
          </p:nvSpPr>
          <p:spPr bwMode="auto">
            <a:xfrm>
              <a:off x="7742" y="6060"/>
              <a:ext cx="740" cy="540"/>
            </a:xfrm>
            <a:custGeom>
              <a:avLst/>
              <a:gdLst>
                <a:gd name="G0" fmla="+- 0 0 0"/>
                <a:gd name="G1" fmla="+- 21600 0 0"/>
                <a:gd name="G2" fmla="+- 21600 0 0"/>
                <a:gd name="T0" fmla="*/ 0 w 21377"/>
                <a:gd name="T1" fmla="*/ 0 h 21600"/>
                <a:gd name="T2" fmla="*/ 21377 w 21377"/>
                <a:gd name="T3" fmla="*/ 18506 h 21600"/>
                <a:gd name="T4" fmla="*/ 0 w 21377"/>
                <a:gd name="T5" fmla="*/ 21600 h 21600"/>
              </a:gdLst>
              <a:ahLst/>
              <a:cxnLst>
                <a:cxn ang="0">
                  <a:pos x="T0" y="T1"/>
                </a:cxn>
                <a:cxn ang="0">
                  <a:pos x="T2" y="T3"/>
                </a:cxn>
                <a:cxn ang="0">
                  <a:pos x="T4" y="T5"/>
                </a:cxn>
              </a:cxnLst>
              <a:rect l="0" t="0" r="r" b="b"/>
              <a:pathLst>
                <a:path w="21377" h="21600" fill="none" extrusionOk="0">
                  <a:moveTo>
                    <a:pt x="-1" y="0"/>
                  </a:moveTo>
                  <a:cubicBezTo>
                    <a:pt x="10734" y="0"/>
                    <a:pt x="19839" y="7882"/>
                    <a:pt x="21377" y="18505"/>
                  </a:cubicBezTo>
                </a:path>
                <a:path w="21377" h="21600" stroke="0" extrusionOk="0">
                  <a:moveTo>
                    <a:pt x="-1" y="0"/>
                  </a:moveTo>
                  <a:cubicBezTo>
                    <a:pt x="10734" y="0"/>
                    <a:pt x="19839" y="7882"/>
                    <a:pt x="21377" y="18505"/>
                  </a:cubicBezTo>
                  <a:lnTo>
                    <a:pt x="0" y="21600"/>
                  </a:lnTo>
                  <a:close/>
                </a:path>
              </a:pathLst>
            </a:custGeom>
            <a:noFill/>
            <a:ln w="19050">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0839" name="Text Box 7"/>
            <p:cNvSpPr txBox="1">
              <a:spLocks noChangeArrowheads="1"/>
            </p:cNvSpPr>
            <p:nvPr/>
          </p:nvSpPr>
          <p:spPr bwMode="auto">
            <a:xfrm>
              <a:off x="3254" y="6550"/>
              <a:ext cx="2618"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b-NO" b="1" i="0" u="none" strike="noStrike" cap="none" normalizeH="0" baseline="0" dirty="0" smtClean="0">
                  <a:ln>
                    <a:noFill/>
                  </a:ln>
                  <a:solidFill>
                    <a:schemeClr val="tx1"/>
                  </a:solidFill>
                  <a:effectLst/>
                  <a:latin typeface="Book Antiqua" pitchFamily="18" charset="0"/>
                </a:rPr>
                <a:t>Mengintegrasi (menjumlah) fluks medan listrik yang menembus permukaan A</a:t>
              </a:r>
              <a:endParaRPr kumimoji="0" lang="en-US" b="0" i="0" u="none" strike="noStrike" cap="none" normalizeH="0" baseline="0" dirty="0" smtClean="0">
                <a:ln>
                  <a:noFill/>
                </a:ln>
                <a:solidFill>
                  <a:schemeClr val="tx1"/>
                </a:solidFill>
                <a:effectLst/>
                <a:latin typeface="Arial" pitchFamily="34" charset="0"/>
              </a:endParaRPr>
            </a:p>
          </p:txBody>
        </p:sp>
        <p:sp>
          <p:nvSpPr>
            <p:cNvPr id="120840" name="Text Box 8"/>
            <p:cNvSpPr txBox="1">
              <a:spLocks noChangeArrowheads="1"/>
            </p:cNvSpPr>
            <p:nvPr/>
          </p:nvSpPr>
          <p:spPr bwMode="auto">
            <a:xfrm>
              <a:off x="7558" y="6370"/>
              <a:ext cx="2992"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b-NO" b="1" i="0" u="none" strike="noStrike" cap="none" normalizeH="0" baseline="0" dirty="0" smtClean="0">
                  <a:ln>
                    <a:noFill/>
                  </a:ln>
                  <a:solidFill>
                    <a:schemeClr val="tx1"/>
                  </a:solidFill>
                  <a:effectLst/>
                  <a:latin typeface="Book Antiqua" pitchFamily="18" charset="0"/>
                </a:rPr>
                <a:t>Total muatan yang dilingkupi permukaan Gauss</a:t>
              </a:r>
              <a:endParaRPr kumimoji="0" lang="en-US" b="0" i="0" u="none" strike="noStrike" cap="none" normalizeH="0" baseline="0" dirty="0" smtClean="0">
                <a:ln>
                  <a:noFill/>
                </a:ln>
                <a:solidFill>
                  <a:schemeClr val="tx1"/>
                </a:solidFill>
                <a:effectLst/>
                <a:latin typeface="Arial" pitchFamily="34" charset="0"/>
              </a:endParaRPr>
            </a:p>
          </p:txBody>
        </p:sp>
        <p:graphicFrame>
          <p:nvGraphicFramePr>
            <p:cNvPr id="120841" name="Object 9"/>
            <p:cNvGraphicFramePr>
              <a:graphicFrameLocks noChangeAspect="1"/>
            </p:cNvGraphicFramePr>
            <p:nvPr/>
          </p:nvGraphicFramePr>
          <p:xfrm>
            <a:off x="5953" y="5463"/>
            <a:ext cx="1664" cy="814"/>
          </p:xfrm>
          <a:graphic>
            <a:graphicData uri="http://schemas.openxmlformats.org/presentationml/2006/ole">
              <p:oleObj spid="_x0000_s120841" name="Equation" r:id="rId3" imgW="1041120" imgH="545760" progId="Equation.3">
                <p:embed/>
              </p:oleObj>
            </a:graphicData>
          </a:graphic>
        </p:graphicFrame>
      </p:grpSp>
      <p:sp>
        <p:nvSpPr>
          <p:cNvPr id="12" name="Date Placeholder 11"/>
          <p:cNvSpPr>
            <a:spLocks noGrp="1"/>
          </p:cNvSpPr>
          <p:nvPr>
            <p:ph type="dt" sz="half" idx="10"/>
          </p:nvPr>
        </p:nvSpPr>
        <p:spPr/>
        <p:txBody>
          <a:bodyPr/>
          <a:lstStyle/>
          <a:p>
            <a:fld id="{9E7129E4-FCCF-4213-885D-53846520DF6E}" type="datetime1">
              <a:rPr lang="en-US" smtClean="0"/>
              <a:t>6/5/2013</a:t>
            </a:fld>
            <a:endParaRPr lang="en-US"/>
          </a:p>
        </p:txBody>
      </p:sp>
      <p:sp>
        <p:nvSpPr>
          <p:cNvPr id="13" name="Slide Number Placeholder 12"/>
          <p:cNvSpPr>
            <a:spLocks noGrp="1"/>
          </p:cNvSpPr>
          <p:nvPr>
            <p:ph type="sldNum" sz="quarter" idx="12"/>
          </p:nvPr>
        </p:nvSpPr>
        <p:spPr/>
        <p:txBody>
          <a:bodyPr/>
          <a:lstStyle/>
          <a:p>
            <a:fld id="{8AA5793F-852E-432D-BD2A-298B8FE868F0}" type="slidenum">
              <a:rPr lang="en-US" smtClean="0"/>
              <a:pPr/>
              <a:t>12</a:t>
            </a:fld>
            <a:endParaRPr lang="en-US"/>
          </a:p>
        </p:txBody>
      </p:sp>
      <p:sp>
        <p:nvSpPr>
          <p:cNvPr id="14" name="Footer Placeholder 13"/>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543800" cy="762000"/>
          </a:xfrm>
        </p:spPr>
        <p:txBody>
          <a:bodyPr/>
          <a:lstStyle/>
          <a:p>
            <a:r>
              <a:rPr lang="en-US" dirty="0" err="1" smtClean="0"/>
              <a:t>Persamaan</a:t>
            </a:r>
            <a:r>
              <a:rPr lang="en-US" dirty="0" smtClean="0"/>
              <a:t> Maxwell </a:t>
            </a:r>
            <a:r>
              <a:rPr lang="en-US" dirty="0" smtClean="0"/>
              <a:t>II </a:t>
            </a:r>
            <a:r>
              <a:rPr lang="en-US" dirty="0" smtClean="0"/>
              <a:t>: </a:t>
            </a:r>
            <a:r>
              <a:rPr lang="nb-NO" sz="3200" dirty="0" smtClean="0"/>
              <a:t>Hukum Gauss pada medan listrik </a:t>
            </a:r>
            <a:endParaRPr lang="en-US" sz="3200" dirty="0"/>
          </a:p>
        </p:txBody>
      </p:sp>
      <p:sp>
        <p:nvSpPr>
          <p:cNvPr id="3" name="Content Placeholder 2"/>
          <p:cNvSpPr>
            <a:spLocks noGrp="1"/>
          </p:cNvSpPr>
          <p:nvPr>
            <p:ph idx="1"/>
          </p:nvPr>
        </p:nvSpPr>
        <p:spPr/>
        <p:txBody>
          <a:bodyPr/>
          <a:lstStyle/>
          <a:p>
            <a:endParaRPr lang="en-US" dirty="0"/>
          </a:p>
        </p:txBody>
      </p:sp>
      <p:grpSp>
        <p:nvGrpSpPr>
          <p:cNvPr id="121858" name="Group 2"/>
          <p:cNvGrpSpPr>
            <a:grpSpLocks/>
          </p:cNvGrpSpPr>
          <p:nvPr/>
        </p:nvGrpSpPr>
        <p:grpSpPr bwMode="auto">
          <a:xfrm>
            <a:off x="838373" y="2041032"/>
            <a:ext cx="7391453" cy="3521570"/>
            <a:chOff x="1985" y="6314"/>
            <a:chExt cx="7236" cy="2936"/>
          </a:xfrm>
        </p:grpSpPr>
        <p:sp>
          <p:nvSpPr>
            <p:cNvPr id="121859" name="Arc 3"/>
            <p:cNvSpPr>
              <a:spLocks/>
            </p:cNvSpPr>
            <p:nvPr/>
          </p:nvSpPr>
          <p:spPr bwMode="auto">
            <a:xfrm rot="1318222" flipV="1">
              <a:off x="4002" y="7810"/>
              <a:ext cx="1132" cy="1260"/>
            </a:xfrm>
            <a:custGeom>
              <a:avLst/>
              <a:gdLst>
                <a:gd name="G0" fmla="+- 0 0 0"/>
                <a:gd name="G1" fmla="+- 19635 0 0"/>
                <a:gd name="G2" fmla="+- 21600 0 0"/>
                <a:gd name="T0" fmla="*/ 9002 w 21600"/>
                <a:gd name="T1" fmla="*/ 0 h 24078"/>
                <a:gd name="T2" fmla="*/ 21138 w 21600"/>
                <a:gd name="T3" fmla="*/ 24078 h 24078"/>
                <a:gd name="T4" fmla="*/ 0 w 21600"/>
                <a:gd name="T5" fmla="*/ 19635 h 24078"/>
              </a:gdLst>
              <a:ahLst/>
              <a:cxnLst>
                <a:cxn ang="0">
                  <a:pos x="T0" y="T1"/>
                </a:cxn>
                <a:cxn ang="0">
                  <a:pos x="T2" y="T3"/>
                </a:cxn>
                <a:cxn ang="0">
                  <a:pos x="T4" y="T5"/>
                </a:cxn>
              </a:cxnLst>
              <a:rect l="0" t="0" r="r" b="b"/>
              <a:pathLst>
                <a:path w="21600" h="24078" fill="none" extrusionOk="0">
                  <a:moveTo>
                    <a:pt x="9001" y="0"/>
                  </a:moveTo>
                  <a:cubicBezTo>
                    <a:pt x="16678" y="3519"/>
                    <a:pt x="21600" y="11190"/>
                    <a:pt x="21600" y="19635"/>
                  </a:cubicBezTo>
                  <a:cubicBezTo>
                    <a:pt x="21600" y="21127"/>
                    <a:pt x="21445" y="22616"/>
                    <a:pt x="21138" y="24078"/>
                  </a:cubicBezTo>
                </a:path>
                <a:path w="21600" h="24078" stroke="0" extrusionOk="0">
                  <a:moveTo>
                    <a:pt x="9001" y="0"/>
                  </a:moveTo>
                  <a:cubicBezTo>
                    <a:pt x="16678" y="3519"/>
                    <a:pt x="21600" y="11190"/>
                    <a:pt x="21600" y="19635"/>
                  </a:cubicBezTo>
                  <a:cubicBezTo>
                    <a:pt x="21600" y="21127"/>
                    <a:pt x="21445" y="22616"/>
                    <a:pt x="21138" y="24078"/>
                  </a:cubicBezTo>
                  <a:lnTo>
                    <a:pt x="0" y="19635"/>
                  </a:lnTo>
                  <a:close/>
                </a:path>
              </a:pathLst>
            </a:custGeom>
            <a:noFill/>
            <a:ln w="28575">
              <a:solidFill>
                <a:srgbClr val="80808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121860" name="Oval 4"/>
            <p:cNvSpPr>
              <a:spLocks noChangeArrowheads="1"/>
            </p:cNvSpPr>
            <p:nvPr/>
          </p:nvSpPr>
          <p:spPr bwMode="auto">
            <a:xfrm rot="3122368">
              <a:off x="5390" y="6507"/>
              <a:ext cx="1417" cy="2185"/>
            </a:xfrm>
            <a:prstGeom prst="ellipse">
              <a:avLst/>
            </a:prstGeom>
            <a:gradFill rotWithShape="1">
              <a:gsLst>
                <a:gs pos="0">
                  <a:srgbClr val="FFFFFF">
                    <a:alpha val="30000"/>
                  </a:srgbClr>
                </a:gs>
                <a:gs pos="100000">
                  <a:srgbClr val="FFFFFF">
                    <a:gamma/>
                    <a:shade val="56078"/>
                    <a:invGamma/>
                    <a:alpha val="89999"/>
                  </a:srgbClr>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61" name="Arc 5"/>
            <p:cNvSpPr>
              <a:spLocks/>
            </p:cNvSpPr>
            <p:nvPr/>
          </p:nvSpPr>
          <p:spPr bwMode="auto">
            <a:xfrm rot="-1264273">
              <a:off x="4069" y="6845"/>
              <a:ext cx="1496" cy="704"/>
            </a:xfrm>
            <a:custGeom>
              <a:avLst/>
              <a:gdLst>
                <a:gd name="G0" fmla="+- 0 0 0"/>
                <a:gd name="G1" fmla="+- 16893 0 0"/>
                <a:gd name="G2" fmla="+- 21600 0 0"/>
                <a:gd name="T0" fmla="*/ 13461 w 21600"/>
                <a:gd name="T1" fmla="*/ 0 h 16893"/>
                <a:gd name="T2" fmla="*/ 21600 w 21600"/>
                <a:gd name="T3" fmla="*/ 16893 h 16893"/>
                <a:gd name="T4" fmla="*/ 0 w 21600"/>
                <a:gd name="T5" fmla="*/ 16893 h 16893"/>
              </a:gdLst>
              <a:ahLst/>
              <a:cxnLst>
                <a:cxn ang="0">
                  <a:pos x="T0" y="T1"/>
                </a:cxn>
                <a:cxn ang="0">
                  <a:pos x="T2" y="T3"/>
                </a:cxn>
                <a:cxn ang="0">
                  <a:pos x="T4" y="T5"/>
                </a:cxn>
              </a:cxnLst>
              <a:rect l="0" t="0" r="r" b="b"/>
              <a:pathLst>
                <a:path w="21600" h="16893" fill="none" extrusionOk="0">
                  <a:moveTo>
                    <a:pt x="13460" y="0"/>
                  </a:moveTo>
                  <a:cubicBezTo>
                    <a:pt x="18604" y="4098"/>
                    <a:pt x="21600" y="10316"/>
                    <a:pt x="21600" y="16893"/>
                  </a:cubicBezTo>
                </a:path>
                <a:path w="21600" h="16893" stroke="0" extrusionOk="0">
                  <a:moveTo>
                    <a:pt x="13460" y="0"/>
                  </a:moveTo>
                  <a:cubicBezTo>
                    <a:pt x="18604" y="4098"/>
                    <a:pt x="21600" y="10316"/>
                    <a:pt x="21600" y="16893"/>
                  </a:cubicBezTo>
                  <a:lnTo>
                    <a:pt x="0" y="16893"/>
                  </a:lnTo>
                  <a:close/>
                </a:path>
              </a:pathLst>
            </a:custGeom>
            <a:noFill/>
            <a:ln w="9525">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en-US"/>
            </a:p>
          </p:txBody>
        </p:sp>
        <p:sp>
          <p:nvSpPr>
            <p:cNvPr id="121862" name="Text Box 6"/>
            <p:cNvSpPr txBox="1">
              <a:spLocks noChangeArrowheads="1"/>
            </p:cNvSpPr>
            <p:nvPr/>
          </p:nvSpPr>
          <p:spPr bwMode="auto">
            <a:xfrm>
              <a:off x="2880" y="8530"/>
              <a:ext cx="1940"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err="1" smtClean="0">
                  <a:ln>
                    <a:noFill/>
                  </a:ln>
                  <a:solidFill>
                    <a:schemeClr val="tx1"/>
                  </a:solidFill>
                  <a:effectLst/>
                  <a:latin typeface="Book Antiqua" pitchFamily="18" charset="0"/>
                </a:rPr>
                <a:t>Permukaan</a:t>
              </a:r>
              <a:r>
                <a:rPr kumimoji="0" lang="en-US" b="1" i="0" u="none" strike="noStrike" cap="none" normalizeH="0" baseline="0" dirty="0" smtClean="0">
                  <a:ln>
                    <a:noFill/>
                  </a:ln>
                  <a:solidFill>
                    <a:schemeClr val="tx1"/>
                  </a:solidFill>
                  <a:effectLst/>
                  <a:latin typeface="Book Antiqua" pitchFamily="18" charset="0"/>
                </a:rPr>
                <a:t> Gauss A</a:t>
              </a:r>
              <a:endParaRPr kumimoji="0" lang="en-US" b="0" i="0" u="none" strike="noStrike" cap="none" normalizeH="0" baseline="0" dirty="0" smtClean="0">
                <a:ln>
                  <a:noFill/>
                </a:ln>
                <a:solidFill>
                  <a:schemeClr val="tx1"/>
                </a:solidFill>
                <a:effectLst/>
                <a:latin typeface="Arial" pitchFamily="34" charset="0"/>
              </a:endParaRPr>
            </a:p>
          </p:txBody>
        </p:sp>
        <p:sp>
          <p:nvSpPr>
            <p:cNvPr id="121863" name="Text Box 7"/>
            <p:cNvSpPr txBox="1">
              <a:spLocks noChangeArrowheads="1"/>
            </p:cNvSpPr>
            <p:nvPr/>
          </p:nvSpPr>
          <p:spPr bwMode="auto">
            <a:xfrm>
              <a:off x="1985" y="6314"/>
              <a:ext cx="2835" cy="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b-NO" b="1" i="0" u="none" strike="noStrike" cap="none" normalizeH="0" baseline="0" dirty="0" smtClean="0">
                  <a:ln>
                    <a:noFill/>
                  </a:ln>
                  <a:solidFill>
                    <a:schemeClr val="tx1"/>
                  </a:solidFill>
                  <a:effectLst/>
                  <a:latin typeface="Book Antiqua" pitchFamily="18" charset="0"/>
                </a:rPr>
                <a:t>Medan Magnet B yang menemus masuk permukaan Gauss </a:t>
              </a:r>
              <a:endParaRPr kumimoji="0" lang="en-US" b="0" i="0" u="none" strike="noStrike" cap="none" normalizeH="0" baseline="0" dirty="0" smtClean="0">
                <a:ln>
                  <a:noFill/>
                </a:ln>
                <a:solidFill>
                  <a:schemeClr val="tx1"/>
                </a:solidFill>
                <a:effectLst/>
                <a:latin typeface="Arial" pitchFamily="34" charset="0"/>
              </a:endParaRPr>
            </a:p>
          </p:txBody>
        </p:sp>
        <p:sp>
          <p:nvSpPr>
            <p:cNvPr id="121864" name="Text Box 8"/>
            <p:cNvSpPr txBox="1">
              <a:spLocks noChangeArrowheads="1"/>
            </p:cNvSpPr>
            <p:nvPr/>
          </p:nvSpPr>
          <p:spPr bwMode="auto">
            <a:xfrm>
              <a:off x="4616" y="8032"/>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121865" name="Group 9"/>
            <p:cNvGrpSpPr>
              <a:grpSpLocks/>
            </p:cNvGrpSpPr>
            <p:nvPr/>
          </p:nvGrpSpPr>
          <p:grpSpPr bwMode="auto">
            <a:xfrm>
              <a:off x="4002" y="6352"/>
              <a:ext cx="2618" cy="2718"/>
              <a:chOff x="4002" y="5992"/>
              <a:chExt cx="2618" cy="2718"/>
            </a:xfrm>
          </p:grpSpPr>
          <p:sp>
            <p:nvSpPr>
              <p:cNvPr id="121866" name="Arc 10"/>
              <p:cNvSpPr>
                <a:spLocks/>
              </p:cNvSpPr>
              <p:nvPr/>
            </p:nvSpPr>
            <p:spPr bwMode="auto">
              <a:xfrm rot="-22918222">
                <a:off x="4376" y="6172"/>
                <a:ext cx="2067" cy="2178"/>
              </a:xfrm>
              <a:custGeom>
                <a:avLst/>
                <a:gdLst>
                  <a:gd name="G0" fmla="+- 0 0 0"/>
                  <a:gd name="G1" fmla="+- 19635 0 0"/>
                  <a:gd name="G2" fmla="+- 21600 0 0"/>
                  <a:gd name="T0" fmla="*/ 9002 w 21600"/>
                  <a:gd name="T1" fmla="*/ 0 h 24078"/>
                  <a:gd name="T2" fmla="*/ 21138 w 21600"/>
                  <a:gd name="T3" fmla="*/ 24078 h 24078"/>
                  <a:gd name="T4" fmla="*/ 0 w 21600"/>
                  <a:gd name="T5" fmla="*/ 19635 h 24078"/>
                </a:gdLst>
                <a:ahLst/>
                <a:cxnLst>
                  <a:cxn ang="0">
                    <a:pos x="T0" y="T1"/>
                  </a:cxn>
                  <a:cxn ang="0">
                    <a:pos x="T2" y="T3"/>
                  </a:cxn>
                  <a:cxn ang="0">
                    <a:pos x="T4" y="T5"/>
                  </a:cxn>
                </a:cxnLst>
                <a:rect l="0" t="0" r="r" b="b"/>
                <a:pathLst>
                  <a:path w="21600" h="24078" fill="none" extrusionOk="0">
                    <a:moveTo>
                      <a:pt x="9001" y="0"/>
                    </a:moveTo>
                    <a:cubicBezTo>
                      <a:pt x="16678" y="3519"/>
                      <a:pt x="21600" y="11190"/>
                      <a:pt x="21600" y="19635"/>
                    </a:cubicBezTo>
                    <a:cubicBezTo>
                      <a:pt x="21600" y="21127"/>
                      <a:pt x="21445" y="22616"/>
                      <a:pt x="21138" y="24078"/>
                    </a:cubicBezTo>
                  </a:path>
                  <a:path w="21600" h="24078" stroke="0" extrusionOk="0">
                    <a:moveTo>
                      <a:pt x="9001" y="0"/>
                    </a:moveTo>
                    <a:cubicBezTo>
                      <a:pt x="16678" y="3519"/>
                      <a:pt x="21600" y="11190"/>
                      <a:pt x="21600" y="19635"/>
                    </a:cubicBezTo>
                    <a:cubicBezTo>
                      <a:pt x="21600" y="21127"/>
                      <a:pt x="21445" y="22616"/>
                      <a:pt x="21138" y="24078"/>
                    </a:cubicBezTo>
                    <a:lnTo>
                      <a:pt x="0" y="19635"/>
                    </a:lnTo>
                    <a:close/>
                  </a:path>
                </a:pathLst>
              </a:custGeom>
              <a:noFill/>
              <a:ln w="28575">
                <a:solidFill>
                  <a:srgbClr val="80808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121867" name="Arc 11"/>
              <p:cNvSpPr>
                <a:spLocks/>
              </p:cNvSpPr>
              <p:nvPr/>
            </p:nvSpPr>
            <p:spPr bwMode="auto">
              <a:xfrm rot="-22918222">
                <a:off x="4189" y="6352"/>
                <a:ext cx="2067" cy="2178"/>
              </a:xfrm>
              <a:custGeom>
                <a:avLst/>
                <a:gdLst>
                  <a:gd name="G0" fmla="+- 0 0 0"/>
                  <a:gd name="G1" fmla="+- 19635 0 0"/>
                  <a:gd name="G2" fmla="+- 21600 0 0"/>
                  <a:gd name="T0" fmla="*/ 9002 w 21600"/>
                  <a:gd name="T1" fmla="*/ 0 h 24078"/>
                  <a:gd name="T2" fmla="*/ 21138 w 21600"/>
                  <a:gd name="T3" fmla="*/ 24078 h 24078"/>
                  <a:gd name="T4" fmla="*/ 0 w 21600"/>
                  <a:gd name="T5" fmla="*/ 19635 h 24078"/>
                </a:gdLst>
                <a:ahLst/>
                <a:cxnLst>
                  <a:cxn ang="0">
                    <a:pos x="T0" y="T1"/>
                  </a:cxn>
                  <a:cxn ang="0">
                    <a:pos x="T2" y="T3"/>
                  </a:cxn>
                  <a:cxn ang="0">
                    <a:pos x="T4" y="T5"/>
                  </a:cxn>
                </a:cxnLst>
                <a:rect l="0" t="0" r="r" b="b"/>
                <a:pathLst>
                  <a:path w="21600" h="24078" fill="none" extrusionOk="0">
                    <a:moveTo>
                      <a:pt x="9001" y="0"/>
                    </a:moveTo>
                    <a:cubicBezTo>
                      <a:pt x="16678" y="3519"/>
                      <a:pt x="21600" y="11190"/>
                      <a:pt x="21600" y="19635"/>
                    </a:cubicBezTo>
                    <a:cubicBezTo>
                      <a:pt x="21600" y="21127"/>
                      <a:pt x="21445" y="22616"/>
                      <a:pt x="21138" y="24078"/>
                    </a:cubicBezTo>
                  </a:path>
                  <a:path w="21600" h="24078" stroke="0" extrusionOk="0">
                    <a:moveTo>
                      <a:pt x="9001" y="0"/>
                    </a:moveTo>
                    <a:cubicBezTo>
                      <a:pt x="16678" y="3519"/>
                      <a:pt x="21600" y="11190"/>
                      <a:pt x="21600" y="19635"/>
                    </a:cubicBezTo>
                    <a:cubicBezTo>
                      <a:pt x="21600" y="21127"/>
                      <a:pt x="21445" y="22616"/>
                      <a:pt x="21138" y="24078"/>
                    </a:cubicBezTo>
                    <a:lnTo>
                      <a:pt x="0" y="19635"/>
                    </a:lnTo>
                    <a:close/>
                  </a:path>
                </a:pathLst>
              </a:custGeom>
              <a:noFill/>
              <a:ln w="28575">
                <a:solidFill>
                  <a:srgbClr val="80808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121868" name="Arc 12"/>
              <p:cNvSpPr>
                <a:spLocks/>
              </p:cNvSpPr>
              <p:nvPr/>
            </p:nvSpPr>
            <p:spPr bwMode="auto">
              <a:xfrm rot="-22918222">
                <a:off x="4553" y="5992"/>
                <a:ext cx="2067" cy="2178"/>
              </a:xfrm>
              <a:custGeom>
                <a:avLst/>
                <a:gdLst>
                  <a:gd name="G0" fmla="+- 0 0 0"/>
                  <a:gd name="G1" fmla="+- 19635 0 0"/>
                  <a:gd name="G2" fmla="+- 21600 0 0"/>
                  <a:gd name="T0" fmla="*/ 9002 w 21600"/>
                  <a:gd name="T1" fmla="*/ 0 h 24078"/>
                  <a:gd name="T2" fmla="*/ 21138 w 21600"/>
                  <a:gd name="T3" fmla="*/ 24078 h 24078"/>
                  <a:gd name="T4" fmla="*/ 0 w 21600"/>
                  <a:gd name="T5" fmla="*/ 19635 h 24078"/>
                </a:gdLst>
                <a:ahLst/>
                <a:cxnLst>
                  <a:cxn ang="0">
                    <a:pos x="T0" y="T1"/>
                  </a:cxn>
                  <a:cxn ang="0">
                    <a:pos x="T2" y="T3"/>
                  </a:cxn>
                  <a:cxn ang="0">
                    <a:pos x="T4" y="T5"/>
                  </a:cxn>
                </a:cxnLst>
                <a:rect l="0" t="0" r="r" b="b"/>
                <a:pathLst>
                  <a:path w="21600" h="24078" fill="none" extrusionOk="0">
                    <a:moveTo>
                      <a:pt x="9001" y="0"/>
                    </a:moveTo>
                    <a:cubicBezTo>
                      <a:pt x="16678" y="3519"/>
                      <a:pt x="21600" y="11190"/>
                      <a:pt x="21600" y="19635"/>
                    </a:cubicBezTo>
                    <a:cubicBezTo>
                      <a:pt x="21600" y="21127"/>
                      <a:pt x="21445" y="22616"/>
                      <a:pt x="21138" y="24078"/>
                    </a:cubicBezTo>
                  </a:path>
                  <a:path w="21600" h="24078" stroke="0" extrusionOk="0">
                    <a:moveTo>
                      <a:pt x="9001" y="0"/>
                    </a:moveTo>
                    <a:cubicBezTo>
                      <a:pt x="16678" y="3519"/>
                      <a:pt x="21600" y="11190"/>
                      <a:pt x="21600" y="19635"/>
                    </a:cubicBezTo>
                    <a:cubicBezTo>
                      <a:pt x="21600" y="21127"/>
                      <a:pt x="21445" y="22616"/>
                      <a:pt x="21138" y="24078"/>
                    </a:cubicBezTo>
                    <a:lnTo>
                      <a:pt x="0" y="19635"/>
                    </a:lnTo>
                    <a:close/>
                  </a:path>
                </a:pathLst>
              </a:custGeom>
              <a:noFill/>
              <a:ln w="28575">
                <a:solidFill>
                  <a:srgbClr val="80808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sp>
            <p:nvSpPr>
              <p:cNvPr id="121869" name="Arc 13"/>
              <p:cNvSpPr>
                <a:spLocks/>
              </p:cNvSpPr>
              <p:nvPr/>
            </p:nvSpPr>
            <p:spPr bwMode="auto">
              <a:xfrm rot="-22918222">
                <a:off x="4002" y="6532"/>
                <a:ext cx="2067" cy="2178"/>
              </a:xfrm>
              <a:custGeom>
                <a:avLst/>
                <a:gdLst>
                  <a:gd name="G0" fmla="+- 0 0 0"/>
                  <a:gd name="G1" fmla="+- 19635 0 0"/>
                  <a:gd name="G2" fmla="+- 21600 0 0"/>
                  <a:gd name="T0" fmla="*/ 9002 w 21600"/>
                  <a:gd name="T1" fmla="*/ 0 h 24078"/>
                  <a:gd name="T2" fmla="*/ 21138 w 21600"/>
                  <a:gd name="T3" fmla="*/ 24078 h 24078"/>
                  <a:gd name="T4" fmla="*/ 0 w 21600"/>
                  <a:gd name="T5" fmla="*/ 19635 h 24078"/>
                </a:gdLst>
                <a:ahLst/>
                <a:cxnLst>
                  <a:cxn ang="0">
                    <a:pos x="T0" y="T1"/>
                  </a:cxn>
                  <a:cxn ang="0">
                    <a:pos x="T2" y="T3"/>
                  </a:cxn>
                  <a:cxn ang="0">
                    <a:pos x="T4" y="T5"/>
                  </a:cxn>
                </a:cxnLst>
                <a:rect l="0" t="0" r="r" b="b"/>
                <a:pathLst>
                  <a:path w="21600" h="24078" fill="none" extrusionOk="0">
                    <a:moveTo>
                      <a:pt x="9001" y="0"/>
                    </a:moveTo>
                    <a:cubicBezTo>
                      <a:pt x="16678" y="3519"/>
                      <a:pt x="21600" y="11190"/>
                      <a:pt x="21600" y="19635"/>
                    </a:cubicBezTo>
                    <a:cubicBezTo>
                      <a:pt x="21600" y="21127"/>
                      <a:pt x="21445" y="22616"/>
                      <a:pt x="21138" y="24078"/>
                    </a:cubicBezTo>
                  </a:path>
                  <a:path w="21600" h="24078" stroke="0" extrusionOk="0">
                    <a:moveTo>
                      <a:pt x="9001" y="0"/>
                    </a:moveTo>
                    <a:cubicBezTo>
                      <a:pt x="16678" y="3519"/>
                      <a:pt x="21600" y="11190"/>
                      <a:pt x="21600" y="19635"/>
                    </a:cubicBezTo>
                    <a:cubicBezTo>
                      <a:pt x="21600" y="21127"/>
                      <a:pt x="21445" y="22616"/>
                      <a:pt x="21138" y="24078"/>
                    </a:cubicBezTo>
                    <a:lnTo>
                      <a:pt x="0" y="19635"/>
                    </a:lnTo>
                    <a:close/>
                  </a:path>
                </a:pathLst>
              </a:custGeom>
              <a:noFill/>
              <a:ln w="28575">
                <a:solidFill>
                  <a:srgbClr val="808080"/>
                </a:solidFill>
                <a:round/>
                <a:headEnd/>
                <a:tailEnd type="arrow" w="sm" len="sm"/>
              </a:ln>
            </p:spPr>
            <p:txBody>
              <a:bodyPr vert="horz" wrap="square" lIns="91440" tIns="45720" rIns="91440" bIns="45720" numCol="1" anchor="t" anchorCtr="0" compatLnSpc="1">
                <a:prstTxWarp prst="textNoShape">
                  <a:avLst/>
                </a:prstTxWarp>
              </a:bodyPr>
              <a:lstStyle/>
              <a:p>
                <a:endParaRPr lang="en-US"/>
              </a:p>
            </p:txBody>
          </p:sp>
        </p:grpSp>
        <p:sp>
          <p:nvSpPr>
            <p:cNvPr id="121870" name="Text Box 14"/>
            <p:cNvSpPr txBox="1">
              <a:spLocks noChangeArrowheads="1"/>
            </p:cNvSpPr>
            <p:nvPr/>
          </p:nvSpPr>
          <p:spPr bwMode="auto">
            <a:xfrm>
              <a:off x="6433" y="8170"/>
              <a:ext cx="2788" cy="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b-NO" b="1" i="0" u="none" strike="noStrike" cap="none" normalizeH="0" baseline="0" dirty="0" smtClean="0">
                  <a:ln>
                    <a:noFill/>
                  </a:ln>
                  <a:solidFill>
                    <a:schemeClr val="tx1"/>
                  </a:solidFill>
                  <a:effectLst/>
                  <a:latin typeface="Book Antiqua" pitchFamily="18" charset="0"/>
                </a:rPr>
                <a:t>Medan Magnet B yang menemus keluar permukaan Gauss </a:t>
              </a:r>
              <a:endParaRPr kumimoji="0" lang="en-US" b="0" i="0" u="none" strike="noStrike" cap="none" normalizeH="0" baseline="0" dirty="0" smtClean="0">
                <a:ln>
                  <a:noFill/>
                </a:ln>
                <a:solidFill>
                  <a:schemeClr val="tx1"/>
                </a:solidFill>
                <a:effectLst/>
                <a:latin typeface="Arial" pitchFamily="34" charset="0"/>
              </a:endParaRPr>
            </a:p>
          </p:txBody>
        </p:sp>
      </p:grpSp>
      <p:sp>
        <p:nvSpPr>
          <p:cNvPr id="17" name="Date Placeholder 16"/>
          <p:cNvSpPr>
            <a:spLocks noGrp="1"/>
          </p:cNvSpPr>
          <p:nvPr>
            <p:ph type="dt" sz="half" idx="10"/>
          </p:nvPr>
        </p:nvSpPr>
        <p:spPr/>
        <p:txBody>
          <a:bodyPr/>
          <a:lstStyle/>
          <a:p>
            <a:fld id="{196FC96E-F73B-4DDD-82A9-E0BA35A754B6}" type="datetime1">
              <a:rPr lang="en-US" smtClean="0"/>
              <a:t>6/5/2013</a:t>
            </a:fld>
            <a:endParaRPr lang="en-US"/>
          </a:p>
        </p:txBody>
      </p:sp>
      <p:sp>
        <p:nvSpPr>
          <p:cNvPr id="18" name="Slide Number Placeholder 17"/>
          <p:cNvSpPr>
            <a:spLocks noGrp="1"/>
          </p:cNvSpPr>
          <p:nvPr>
            <p:ph type="sldNum" sz="quarter" idx="12"/>
          </p:nvPr>
        </p:nvSpPr>
        <p:spPr/>
        <p:txBody>
          <a:bodyPr/>
          <a:lstStyle/>
          <a:p>
            <a:fld id="{8AA5793F-852E-432D-BD2A-298B8FE868F0}" type="slidenum">
              <a:rPr lang="en-US" smtClean="0"/>
              <a:pPr/>
              <a:t>13</a:t>
            </a:fld>
            <a:endParaRPr lang="en-US"/>
          </a:p>
        </p:txBody>
      </p:sp>
      <p:sp>
        <p:nvSpPr>
          <p:cNvPr id="19" name="Footer Placeholder 18"/>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122882" name="Group 2"/>
          <p:cNvGrpSpPr>
            <a:grpSpLocks/>
          </p:cNvGrpSpPr>
          <p:nvPr/>
        </p:nvGrpSpPr>
        <p:grpSpPr bwMode="auto">
          <a:xfrm>
            <a:off x="1447370" y="1828797"/>
            <a:ext cx="6706030" cy="2614897"/>
            <a:chOff x="3035" y="12130"/>
            <a:chExt cx="7138" cy="1825"/>
          </a:xfrm>
        </p:grpSpPr>
        <p:sp>
          <p:nvSpPr>
            <p:cNvPr id="122883" name="Oval 3"/>
            <p:cNvSpPr>
              <a:spLocks noChangeArrowheads="1"/>
            </p:cNvSpPr>
            <p:nvPr/>
          </p:nvSpPr>
          <p:spPr bwMode="auto">
            <a:xfrm>
              <a:off x="6059" y="12130"/>
              <a:ext cx="935" cy="1080"/>
            </a:xfrm>
            <a:prstGeom prst="ellipse">
              <a:avLst/>
            </a:prstGeom>
            <a:noFill/>
            <a:ln w="190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84" name="Oval 4"/>
            <p:cNvSpPr>
              <a:spLocks noChangeArrowheads="1"/>
            </p:cNvSpPr>
            <p:nvPr/>
          </p:nvSpPr>
          <p:spPr bwMode="auto">
            <a:xfrm>
              <a:off x="6994" y="12310"/>
              <a:ext cx="561" cy="540"/>
            </a:xfrm>
            <a:prstGeom prst="ellipse">
              <a:avLst/>
            </a:prstGeom>
            <a:noFill/>
            <a:ln w="190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85" name="Arc 5"/>
            <p:cNvSpPr>
              <a:spLocks/>
            </p:cNvSpPr>
            <p:nvPr/>
          </p:nvSpPr>
          <p:spPr bwMode="auto">
            <a:xfrm flipH="1">
              <a:off x="5319" y="12900"/>
              <a:ext cx="740" cy="540"/>
            </a:xfrm>
            <a:custGeom>
              <a:avLst/>
              <a:gdLst>
                <a:gd name="G0" fmla="+- 0 0 0"/>
                <a:gd name="G1" fmla="+- 21600 0 0"/>
                <a:gd name="G2" fmla="+- 21600 0 0"/>
                <a:gd name="T0" fmla="*/ 0 w 21377"/>
                <a:gd name="T1" fmla="*/ 0 h 21600"/>
                <a:gd name="T2" fmla="*/ 21377 w 21377"/>
                <a:gd name="T3" fmla="*/ 18506 h 21600"/>
                <a:gd name="T4" fmla="*/ 0 w 21377"/>
                <a:gd name="T5" fmla="*/ 21600 h 21600"/>
              </a:gdLst>
              <a:ahLst/>
              <a:cxnLst>
                <a:cxn ang="0">
                  <a:pos x="T0" y="T1"/>
                </a:cxn>
                <a:cxn ang="0">
                  <a:pos x="T2" y="T3"/>
                </a:cxn>
                <a:cxn ang="0">
                  <a:pos x="T4" y="T5"/>
                </a:cxn>
              </a:cxnLst>
              <a:rect l="0" t="0" r="r" b="b"/>
              <a:pathLst>
                <a:path w="21377" h="21600" fill="none" extrusionOk="0">
                  <a:moveTo>
                    <a:pt x="-1" y="0"/>
                  </a:moveTo>
                  <a:cubicBezTo>
                    <a:pt x="10734" y="0"/>
                    <a:pt x="19839" y="7882"/>
                    <a:pt x="21377" y="18505"/>
                  </a:cubicBezTo>
                </a:path>
                <a:path w="21377" h="21600" stroke="0" extrusionOk="0">
                  <a:moveTo>
                    <a:pt x="-1" y="0"/>
                  </a:moveTo>
                  <a:cubicBezTo>
                    <a:pt x="10734" y="0"/>
                    <a:pt x="19839" y="7882"/>
                    <a:pt x="21377" y="18505"/>
                  </a:cubicBezTo>
                  <a:lnTo>
                    <a:pt x="0" y="21600"/>
                  </a:lnTo>
                  <a:close/>
                </a:path>
              </a:pathLst>
            </a:custGeom>
            <a:noFill/>
            <a:ln w="19050">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2886" name="Arc 6"/>
            <p:cNvSpPr>
              <a:spLocks/>
            </p:cNvSpPr>
            <p:nvPr/>
          </p:nvSpPr>
          <p:spPr bwMode="auto">
            <a:xfrm>
              <a:off x="7555" y="12670"/>
              <a:ext cx="740" cy="540"/>
            </a:xfrm>
            <a:custGeom>
              <a:avLst/>
              <a:gdLst>
                <a:gd name="G0" fmla="+- 0 0 0"/>
                <a:gd name="G1" fmla="+- 21600 0 0"/>
                <a:gd name="G2" fmla="+- 21600 0 0"/>
                <a:gd name="T0" fmla="*/ 0 w 21377"/>
                <a:gd name="T1" fmla="*/ 0 h 21600"/>
                <a:gd name="T2" fmla="*/ 21377 w 21377"/>
                <a:gd name="T3" fmla="*/ 18506 h 21600"/>
                <a:gd name="T4" fmla="*/ 0 w 21377"/>
                <a:gd name="T5" fmla="*/ 21600 h 21600"/>
              </a:gdLst>
              <a:ahLst/>
              <a:cxnLst>
                <a:cxn ang="0">
                  <a:pos x="T0" y="T1"/>
                </a:cxn>
                <a:cxn ang="0">
                  <a:pos x="T2" y="T3"/>
                </a:cxn>
                <a:cxn ang="0">
                  <a:pos x="T4" y="T5"/>
                </a:cxn>
              </a:cxnLst>
              <a:rect l="0" t="0" r="r" b="b"/>
              <a:pathLst>
                <a:path w="21377" h="21600" fill="none" extrusionOk="0">
                  <a:moveTo>
                    <a:pt x="-1" y="0"/>
                  </a:moveTo>
                  <a:cubicBezTo>
                    <a:pt x="10734" y="0"/>
                    <a:pt x="19839" y="7882"/>
                    <a:pt x="21377" y="18505"/>
                  </a:cubicBezTo>
                </a:path>
                <a:path w="21377" h="21600" stroke="0" extrusionOk="0">
                  <a:moveTo>
                    <a:pt x="-1" y="0"/>
                  </a:moveTo>
                  <a:cubicBezTo>
                    <a:pt x="10734" y="0"/>
                    <a:pt x="19839" y="7882"/>
                    <a:pt x="21377" y="18505"/>
                  </a:cubicBezTo>
                  <a:lnTo>
                    <a:pt x="0" y="21600"/>
                  </a:lnTo>
                  <a:close/>
                </a:path>
              </a:pathLst>
            </a:custGeom>
            <a:noFill/>
            <a:ln w="19050">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2887" name="Text Box 7"/>
            <p:cNvSpPr txBox="1">
              <a:spLocks noChangeArrowheads="1"/>
            </p:cNvSpPr>
            <p:nvPr/>
          </p:nvSpPr>
          <p:spPr bwMode="auto">
            <a:xfrm>
              <a:off x="3035" y="12875"/>
              <a:ext cx="2618"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b-NO" b="1" i="0" u="none" strike="noStrike" cap="none" normalizeH="0" baseline="0" dirty="0" smtClean="0">
                  <a:ln>
                    <a:noFill/>
                  </a:ln>
                  <a:solidFill>
                    <a:schemeClr val="tx1"/>
                  </a:solidFill>
                  <a:effectLst/>
                  <a:latin typeface="Book Antiqua" pitchFamily="18" charset="0"/>
                </a:rPr>
                <a:t>Mengintegrasi (menjumlah) fluks medan magnet B yang menembus keluar dan masuk permukaan A</a:t>
              </a:r>
              <a:endParaRPr kumimoji="0" lang="en-US" b="0" i="0" u="none" strike="noStrike" cap="none" normalizeH="0" baseline="0" dirty="0" smtClean="0">
                <a:ln>
                  <a:noFill/>
                </a:ln>
                <a:solidFill>
                  <a:schemeClr val="tx1"/>
                </a:solidFill>
                <a:effectLst/>
                <a:latin typeface="Arial" pitchFamily="34" charset="0"/>
              </a:endParaRPr>
            </a:p>
          </p:txBody>
        </p:sp>
        <p:sp>
          <p:nvSpPr>
            <p:cNvPr id="122888" name="Text Box 8"/>
            <p:cNvSpPr txBox="1">
              <a:spLocks noChangeArrowheads="1"/>
            </p:cNvSpPr>
            <p:nvPr/>
          </p:nvSpPr>
          <p:spPr bwMode="auto">
            <a:xfrm>
              <a:off x="7181" y="13210"/>
              <a:ext cx="2992"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b-NO" b="1" i="0" u="none" strike="noStrike" cap="none" normalizeH="0" baseline="0" dirty="0" smtClean="0">
                  <a:ln>
                    <a:noFill/>
                  </a:ln>
                  <a:solidFill>
                    <a:schemeClr val="tx1"/>
                  </a:solidFill>
                  <a:effectLst/>
                  <a:latin typeface="Book Antiqua" pitchFamily="18" charset="0"/>
                </a:rPr>
                <a:t>Total muatan yang dilingkupi permukaan Gauss</a:t>
              </a:r>
              <a:endParaRPr kumimoji="0" lang="en-US" b="0" i="0" u="none" strike="noStrike" cap="none" normalizeH="0" baseline="0" dirty="0" smtClean="0">
                <a:ln>
                  <a:noFill/>
                </a:ln>
                <a:solidFill>
                  <a:schemeClr val="tx1"/>
                </a:solidFill>
                <a:effectLst/>
                <a:latin typeface="Arial" pitchFamily="34" charset="0"/>
              </a:endParaRPr>
            </a:p>
          </p:txBody>
        </p:sp>
        <p:graphicFrame>
          <p:nvGraphicFramePr>
            <p:cNvPr id="122889" name="Object 9"/>
            <p:cNvGraphicFramePr>
              <a:graphicFrameLocks noChangeAspect="1"/>
            </p:cNvGraphicFramePr>
            <p:nvPr/>
          </p:nvGraphicFramePr>
          <p:xfrm>
            <a:off x="6140" y="12303"/>
            <a:ext cx="1200" cy="604"/>
          </p:xfrm>
          <a:graphic>
            <a:graphicData uri="http://schemas.openxmlformats.org/presentationml/2006/ole">
              <p:oleObj spid="_x0000_s122889" name="Equation" r:id="rId3" imgW="850680" imgH="507960" progId="Equation.3">
                <p:embed/>
              </p:oleObj>
            </a:graphicData>
          </a:graphic>
        </p:graphicFrame>
      </p:grpSp>
      <p:sp>
        <p:nvSpPr>
          <p:cNvPr id="12" name="Date Placeholder 11"/>
          <p:cNvSpPr>
            <a:spLocks noGrp="1"/>
          </p:cNvSpPr>
          <p:nvPr>
            <p:ph type="dt" sz="half" idx="10"/>
          </p:nvPr>
        </p:nvSpPr>
        <p:spPr/>
        <p:txBody>
          <a:bodyPr/>
          <a:lstStyle/>
          <a:p>
            <a:fld id="{DE644F5C-D73C-4F56-A4C9-73EEADE3B417}" type="datetime1">
              <a:rPr lang="en-US" smtClean="0"/>
              <a:t>6/5/2013</a:t>
            </a:fld>
            <a:endParaRPr lang="en-US"/>
          </a:p>
        </p:txBody>
      </p:sp>
      <p:sp>
        <p:nvSpPr>
          <p:cNvPr id="13" name="Slide Number Placeholder 12"/>
          <p:cNvSpPr>
            <a:spLocks noGrp="1"/>
          </p:cNvSpPr>
          <p:nvPr>
            <p:ph type="sldNum" sz="quarter" idx="12"/>
          </p:nvPr>
        </p:nvSpPr>
        <p:spPr/>
        <p:txBody>
          <a:bodyPr/>
          <a:lstStyle/>
          <a:p>
            <a:fld id="{8AA5793F-852E-432D-BD2A-298B8FE868F0}" type="slidenum">
              <a:rPr lang="en-US" smtClean="0"/>
              <a:pPr/>
              <a:t>14</a:t>
            </a:fld>
            <a:endParaRPr lang="en-US"/>
          </a:p>
        </p:txBody>
      </p:sp>
      <p:sp>
        <p:nvSpPr>
          <p:cNvPr id="14" name="Footer Placeholder 13"/>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543800" cy="762000"/>
          </a:xfrm>
        </p:spPr>
        <p:txBody>
          <a:bodyPr/>
          <a:lstStyle/>
          <a:p>
            <a:r>
              <a:rPr lang="en-US" dirty="0" err="1" smtClean="0"/>
              <a:t>Persamaan</a:t>
            </a:r>
            <a:r>
              <a:rPr lang="en-US" dirty="0" smtClean="0"/>
              <a:t> Maxwell </a:t>
            </a:r>
            <a:r>
              <a:rPr lang="en-US" dirty="0" smtClean="0"/>
              <a:t>III </a:t>
            </a:r>
            <a:r>
              <a:rPr lang="en-US" dirty="0" smtClean="0"/>
              <a:t>: </a:t>
            </a:r>
            <a:r>
              <a:rPr lang="nb-NO" sz="3200" dirty="0" smtClean="0"/>
              <a:t>Hukum </a:t>
            </a:r>
            <a:r>
              <a:rPr lang="nb-NO" sz="3200" dirty="0" smtClean="0"/>
              <a:t>Faraday</a:t>
            </a:r>
            <a:endParaRPr lang="en-US" sz="3200" dirty="0"/>
          </a:p>
        </p:txBody>
      </p:sp>
      <p:sp>
        <p:nvSpPr>
          <p:cNvPr id="3" name="Content Placeholder 2"/>
          <p:cNvSpPr>
            <a:spLocks noGrp="1"/>
          </p:cNvSpPr>
          <p:nvPr>
            <p:ph idx="1"/>
          </p:nvPr>
        </p:nvSpPr>
        <p:spPr/>
        <p:txBody>
          <a:bodyPr/>
          <a:lstStyle/>
          <a:p>
            <a:r>
              <a:rPr lang="nb-NO" dirty="0" smtClean="0"/>
              <a:t>telah dijelaskan </a:t>
            </a:r>
            <a:endParaRPr lang="nb-NO" dirty="0" smtClean="0"/>
          </a:p>
          <a:p>
            <a:pPr>
              <a:buNone/>
            </a:pPr>
            <a:r>
              <a:rPr lang="nb-NO" dirty="0" smtClean="0"/>
              <a:t>penemuan </a:t>
            </a:r>
            <a:r>
              <a:rPr lang="nb-NO" dirty="0" smtClean="0"/>
              <a:t>Faraday </a:t>
            </a:r>
            <a:endParaRPr lang="nb-NO" dirty="0" smtClean="0"/>
          </a:p>
          <a:p>
            <a:pPr>
              <a:buNone/>
            </a:pPr>
            <a:r>
              <a:rPr lang="nb-NO" dirty="0" smtClean="0"/>
              <a:t>tentang </a:t>
            </a:r>
            <a:r>
              <a:rPr lang="nb-NO" dirty="0" smtClean="0"/>
              <a:t>perubahan </a:t>
            </a:r>
            <a:endParaRPr lang="nb-NO" dirty="0" smtClean="0"/>
          </a:p>
          <a:p>
            <a:pPr>
              <a:buNone/>
            </a:pPr>
            <a:r>
              <a:rPr lang="nb-NO" dirty="0" smtClean="0"/>
              <a:t>fluks </a:t>
            </a:r>
            <a:r>
              <a:rPr lang="nb-NO" dirty="0" smtClean="0"/>
              <a:t>magnetik </a:t>
            </a:r>
            <a:endParaRPr lang="nb-NO" dirty="0" smtClean="0"/>
          </a:p>
          <a:p>
            <a:pPr>
              <a:buNone/>
            </a:pPr>
            <a:r>
              <a:rPr lang="nb-NO" dirty="0" smtClean="0"/>
              <a:t>terhadap </a:t>
            </a:r>
            <a:r>
              <a:rPr lang="nb-NO" dirty="0" smtClean="0"/>
              <a:t>waktu </a:t>
            </a:r>
            <a:endParaRPr lang="nb-NO" dirty="0" smtClean="0"/>
          </a:p>
          <a:p>
            <a:pPr>
              <a:buNone/>
            </a:pPr>
            <a:r>
              <a:rPr lang="nb-NO" dirty="0" smtClean="0"/>
              <a:t>akan </a:t>
            </a:r>
            <a:r>
              <a:rPr lang="nb-NO" dirty="0" smtClean="0"/>
              <a:t>menimbulkan arus listrik </a:t>
            </a:r>
            <a:endParaRPr lang="nb-NO" dirty="0" smtClean="0"/>
          </a:p>
          <a:p>
            <a:pPr>
              <a:buNone/>
            </a:pPr>
            <a:r>
              <a:rPr lang="nb-NO" dirty="0" smtClean="0"/>
              <a:t>(akibat beda </a:t>
            </a:r>
            <a:r>
              <a:rPr lang="nb-NO" dirty="0" smtClean="0"/>
              <a:t>potensial), atau </a:t>
            </a:r>
            <a:r>
              <a:rPr lang="nb-NO" dirty="0" smtClean="0"/>
              <a:t>secara</a:t>
            </a:r>
          </a:p>
          <a:p>
            <a:pPr>
              <a:buNone/>
            </a:pPr>
            <a:r>
              <a:rPr lang="nb-NO" dirty="0" smtClean="0"/>
              <a:t>sederhana dituliskan </a:t>
            </a:r>
            <a:r>
              <a:rPr lang="nb-NO" dirty="0" smtClean="0"/>
              <a:t>ungkapan </a:t>
            </a:r>
            <a:r>
              <a:rPr lang="nb-NO" dirty="0" smtClean="0"/>
              <a:t>matematis</a:t>
            </a:r>
          </a:p>
          <a:p>
            <a:pPr>
              <a:buNone/>
            </a:pPr>
            <a:r>
              <a:rPr lang="nb-NO" dirty="0" smtClean="0"/>
              <a:t>berikut </a:t>
            </a:r>
            <a:r>
              <a:rPr lang="nb-NO" dirty="0" smtClean="0"/>
              <a:t>:</a:t>
            </a:r>
            <a:endParaRPr lang="en-US" dirty="0" smtClean="0"/>
          </a:p>
          <a:p>
            <a:endParaRPr lang="en-US" dirty="0"/>
          </a:p>
        </p:txBody>
      </p:sp>
      <p:grpSp>
        <p:nvGrpSpPr>
          <p:cNvPr id="123906" name="Group 2"/>
          <p:cNvGrpSpPr>
            <a:grpSpLocks/>
          </p:cNvGrpSpPr>
          <p:nvPr/>
        </p:nvGrpSpPr>
        <p:grpSpPr bwMode="auto">
          <a:xfrm>
            <a:off x="4311650" y="2209800"/>
            <a:ext cx="4527550" cy="2552700"/>
            <a:chOff x="4750" y="4390"/>
            <a:chExt cx="3740" cy="2340"/>
          </a:xfrm>
        </p:grpSpPr>
        <p:sp>
          <p:nvSpPr>
            <p:cNvPr id="123907" name="AutoShape 3"/>
            <p:cNvSpPr>
              <a:spLocks noChangeArrowheads="1"/>
            </p:cNvSpPr>
            <p:nvPr/>
          </p:nvSpPr>
          <p:spPr bwMode="auto">
            <a:xfrm rot="11026271">
              <a:off x="4750" y="4930"/>
              <a:ext cx="3740" cy="1273"/>
            </a:xfrm>
            <a:prstGeom prst="parallelogram">
              <a:avLst>
                <a:gd name="adj" fmla="val 99577"/>
              </a:avLst>
            </a:prstGeom>
            <a:solidFill>
              <a:srgbClr val="C0C0C0">
                <a:alpha val="60001"/>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908" name="Arc 4"/>
            <p:cNvSpPr>
              <a:spLocks/>
            </p:cNvSpPr>
            <p:nvPr/>
          </p:nvSpPr>
          <p:spPr bwMode="auto">
            <a:xfrm>
              <a:off x="5125" y="4571"/>
              <a:ext cx="1469" cy="1980"/>
            </a:xfrm>
            <a:custGeom>
              <a:avLst/>
              <a:gdLst>
                <a:gd name="G0" fmla="+- 0 0 0"/>
                <a:gd name="G1" fmla="+- 21600 0 0"/>
                <a:gd name="G2" fmla="+- 21600 0 0"/>
                <a:gd name="T0" fmla="*/ 0 w 18849"/>
                <a:gd name="T1" fmla="*/ 0 h 21600"/>
                <a:gd name="T2" fmla="*/ 18849 w 18849"/>
                <a:gd name="T3" fmla="*/ 11051 h 21600"/>
                <a:gd name="T4" fmla="*/ 0 w 18849"/>
                <a:gd name="T5" fmla="*/ 21600 h 21600"/>
              </a:gdLst>
              <a:ahLst/>
              <a:cxnLst>
                <a:cxn ang="0">
                  <a:pos x="T0" y="T1"/>
                </a:cxn>
                <a:cxn ang="0">
                  <a:pos x="T2" y="T3"/>
                </a:cxn>
                <a:cxn ang="0">
                  <a:pos x="T4" y="T5"/>
                </a:cxn>
              </a:cxnLst>
              <a:rect l="0" t="0" r="r" b="b"/>
              <a:pathLst>
                <a:path w="18849" h="21600" fill="none" extrusionOk="0">
                  <a:moveTo>
                    <a:pt x="-1" y="0"/>
                  </a:moveTo>
                  <a:cubicBezTo>
                    <a:pt x="7820" y="0"/>
                    <a:pt x="15029" y="4226"/>
                    <a:pt x="18848" y="11051"/>
                  </a:cubicBezTo>
                </a:path>
                <a:path w="18849" h="21600" stroke="0" extrusionOk="0">
                  <a:moveTo>
                    <a:pt x="-1" y="0"/>
                  </a:moveTo>
                  <a:cubicBezTo>
                    <a:pt x="7820" y="0"/>
                    <a:pt x="15029" y="4226"/>
                    <a:pt x="18848" y="11051"/>
                  </a:cubicBezTo>
                  <a:lnTo>
                    <a:pt x="0" y="21600"/>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09" name="Arc 5"/>
            <p:cNvSpPr>
              <a:spLocks/>
            </p:cNvSpPr>
            <p:nvPr/>
          </p:nvSpPr>
          <p:spPr bwMode="auto">
            <a:xfrm>
              <a:off x="5125" y="6211"/>
              <a:ext cx="1683" cy="474"/>
            </a:xfrm>
            <a:custGeom>
              <a:avLst/>
              <a:gdLst>
                <a:gd name="G0" fmla="+- 0 0 0"/>
                <a:gd name="G1" fmla="+- 3714 0 0"/>
                <a:gd name="G2" fmla="+- 21600 0 0"/>
                <a:gd name="T0" fmla="*/ 21278 w 21600"/>
                <a:gd name="T1" fmla="*/ 0 h 5166"/>
                <a:gd name="T2" fmla="*/ 21551 w 21600"/>
                <a:gd name="T3" fmla="*/ 5166 h 5166"/>
                <a:gd name="T4" fmla="*/ 0 w 21600"/>
                <a:gd name="T5" fmla="*/ 3714 h 5166"/>
              </a:gdLst>
              <a:ahLst/>
              <a:cxnLst>
                <a:cxn ang="0">
                  <a:pos x="T0" y="T1"/>
                </a:cxn>
                <a:cxn ang="0">
                  <a:pos x="T2" y="T3"/>
                </a:cxn>
                <a:cxn ang="0">
                  <a:pos x="T4" y="T5"/>
                </a:cxn>
              </a:cxnLst>
              <a:rect l="0" t="0" r="r" b="b"/>
              <a:pathLst>
                <a:path w="21600" h="5166" fill="none" extrusionOk="0">
                  <a:moveTo>
                    <a:pt x="21278" y="-1"/>
                  </a:moveTo>
                  <a:cubicBezTo>
                    <a:pt x="21492" y="1226"/>
                    <a:pt x="21600" y="2469"/>
                    <a:pt x="21600" y="3714"/>
                  </a:cubicBezTo>
                  <a:cubicBezTo>
                    <a:pt x="21600" y="4198"/>
                    <a:pt x="21583" y="4682"/>
                    <a:pt x="21551" y="5166"/>
                  </a:cubicBezTo>
                </a:path>
                <a:path w="21600" h="5166" stroke="0" extrusionOk="0">
                  <a:moveTo>
                    <a:pt x="21278" y="-1"/>
                  </a:moveTo>
                  <a:cubicBezTo>
                    <a:pt x="21492" y="1226"/>
                    <a:pt x="21600" y="2469"/>
                    <a:pt x="21600" y="3714"/>
                  </a:cubicBezTo>
                  <a:cubicBezTo>
                    <a:pt x="21600" y="4198"/>
                    <a:pt x="21583" y="4682"/>
                    <a:pt x="21551" y="5166"/>
                  </a:cubicBezTo>
                  <a:lnTo>
                    <a:pt x="0" y="3714"/>
                  </a:lnTo>
                  <a:close/>
                </a:path>
              </a:pathLst>
            </a:cu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3910" name="Arc 6"/>
            <p:cNvSpPr>
              <a:spLocks/>
            </p:cNvSpPr>
            <p:nvPr/>
          </p:nvSpPr>
          <p:spPr bwMode="auto">
            <a:xfrm>
              <a:off x="5365" y="4390"/>
              <a:ext cx="1469" cy="1980"/>
            </a:xfrm>
            <a:custGeom>
              <a:avLst/>
              <a:gdLst>
                <a:gd name="G0" fmla="+- 0 0 0"/>
                <a:gd name="G1" fmla="+- 21600 0 0"/>
                <a:gd name="G2" fmla="+- 21600 0 0"/>
                <a:gd name="T0" fmla="*/ 0 w 18849"/>
                <a:gd name="T1" fmla="*/ 0 h 21600"/>
                <a:gd name="T2" fmla="*/ 18849 w 18849"/>
                <a:gd name="T3" fmla="*/ 11051 h 21600"/>
                <a:gd name="T4" fmla="*/ 0 w 18849"/>
                <a:gd name="T5" fmla="*/ 21600 h 21600"/>
              </a:gdLst>
              <a:ahLst/>
              <a:cxnLst>
                <a:cxn ang="0">
                  <a:pos x="T0" y="T1"/>
                </a:cxn>
                <a:cxn ang="0">
                  <a:pos x="T2" y="T3"/>
                </a:cxn>
                <a:cxn ang="0">
                  <a:pos x="T4" y="T5"/>
                </a:cxn>
              </a:cxnLst>
              <a:rect l="0" t="0" r="r" b="b"/>
              <a:pathLst>
                <a:path w="18849" h="21600" fill="none" extrusionOk="0">
                  <a:moveTo>
                    <a:pt x="-1" y="0"/>
                  </a:moveTo>
                  <a:cubicBezTo>
                    <a:pt x="7820" y="0"/>
                    <a:pt x="15029" y="4226"/>
                    <a:pt x="18848" y="11051"/>
                  </a:cubicBezTo>
                </a:path>
                <a:path w="18849" h="21600" stroke="0" extrusionOk="0">
                  <a:moveTo>
                    <a:pt x="-1" y="0"/>
                  </a:moveTo>
                  <a:cubicBezTo>
                    <a:pt x="7820" y="0"/>
                    <a:pt x="15029" y="4226"/>
                    <a:pt x="18848" y="11051"/>
                  </a:cubicBezTo>
                  <a:lnTo>
                    <a:pt x="0" y="21600"/>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11" name="Arc 7"/>
            <p:cNvSpPr>
              <a:spLocks/>
            </p:cNvSpPr>
            <p:nvPr/>
          </p:nvSpPr>
          <p:spPr bwMode="auto">
            <a:xfrm>
              <a:off x="5434" y="6240"/>
              <a:ext cx="1683" cy="474"/>
            </a:xfrm>
            <a:custGeom>
              <a:avLst/>
              <a:gdLst>
                <a:gd name="G0" fmla="+- 0 0 0"/>
                <a:gd name="G1" fmla="+- 3714 0 0"/>
                <a:gd name="G2" fmla="+- 21600 0 0"/>
                <a:gd name="T0" fmla="*/ 21278 w 21600"/>
                <a:gd name="T1" fmla="*/ 0 h 5166"/>
                <a:gd name="T2" fmla="*/ 21551 w 21600"/>
                <a:gd name="T3" fmla="*/ 5166 h 5166"/>
                <a:gd name="T4" fmla="*/ 0 w 21600"/>
                <a:gd name="T5" fmla="*/ 3714 h 5166"/>
              </a:gdLst>
              <a:ahLst/>
              <a:cxnLst>
                <a:cxn ang="0">
                  <a:pos x="T0" y="T1"/>
                </a:cxn>
                <a:cxn ang="0">
                  <a:pos x="T2" y="T3"/>
                </a:cxn>
                <a:cxn ang="0">
                  <a:pos x="T4" y="T5"/>
                </a:cxn>
              </a:cxnLst>
              <a:rect l="0" t="0" r="r" b="b"/>
              <a:pathLst>
                <a:path w="21600" h="5166" fill="none" extrusionOk="0">
                  <a:moveTo>
                    <a:pt x="21278" y="-1"/>
                  </a:moveTo>
                  <a:cubicBezTo>
                    <a:pt x="21492" y="1226"/>
                    <a:pt x="21600" y="2469"/>
                    <a:pt x="21600" y="3714"/>
                  </a:cubicBezTo>
                  <a:cubicBezTo>
                    <a:pt x="21600" y="4198"/>
                    <a:pt x="21583" y="4682"/>
                    <a:pt x="21551" y="5166"/>
                  </a:cubicBezTo>
                </a:path>
                <a:path w="21600" h="5166" stroke="0" extrusionOk="0">
                  <a:moveTo>
                    <a:pt x="21278" y="-1"/>
                  </a:moveTo>
                  <a:cubicBezTo>
                    <a:pt x="21492" y="1226"/>
                    <a:pt x="21600" y="2469"/>
                    <a:pt x="21600" y="3714"/>
                  </a:cubicBezTo>
                  <a:cubicBezTo>
                    <a:pt x="21600" y="4198"/>
                    <a:pt x="21583" y="4682"/>
                    <a:pt x="21551" y="5166"/>
                  </a:cubicBezTo>
                  <a:lnTo>
                    <a:pt x="0" y="3714"/>
                  </a:lnTo>
                  <a:close/>
                </a:path>
              </a:pathLst>
            </a:cu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3912" name="Arc 8"/>
            <p:cNvSpPr>
              <a:spLocks/>
            </p:cNvSpPr>
            <p:nvPr/>
          </p:nvSpPr>
          <p:spPr bwMode="auto">
            <a:xfrm>
              <a:off x="4938" y="4750"/>
              <a:ext cx="1469" cy="1980"/>
            </a:xfrm>
            <a:custGeom>
              <a:avLst/>
              <a:gdLst>
                <a:gd name="G0" fmla="+- 0 0 0"/>
                <a:gd name="G1" fmla="+- 21600 0 0"/>
                <a:gd name="G2" fmla="+- 21600 0 0"/>
                <a:gd name="T0" fmla="*/ 0 w 18849"/>
                <a:gd name="T1" fmla="*/ 0 h 21600"/>
                <a:gd name="T2" fmla="*/ 18849 w 18849"/>
                <a:gd name="T3" fmla="*/ 11051 h 21600"/>
                <a:gd name="T4" fmla="*/ 0 w 18849"/>
                <a:gd name="T5" fmla="*/ 21600 h 21600"/>
              </a:gdLst>
              <a:ahLst/>
              <a:cxnLst>
                <a:cxn ang="0">
                  <a:pos x="T0" y="T1"/>
                </a:cxn>
                <a:cxn ang="0">
                  <a:pos x="T2" y="T3"/>
                </a:cxn>
                <a:cxn ang="0">
                  <a:pos x="T4" y="T5"/>
                </a:cxn>
              </a:cxnLst>
              <a:rect l="0" t="0" r="r" b="b"/>
              <a:pathLst>
                <a:path w="18849" h="21600" fill="none" extrusionOk="0">
                  <a:moveTo>
                    <a:pt x="-1" y="0"/>
                  </a:moveTo>
                  <a:cubicBezTo>
                    <a:pt x="7820" y="0"/>
                    <a:pt x="15029" y="4226"/>
                    <a:pt x="18848" y="11051"/>
                  </a:cubicBezTo>
                </a:path>
                <a:path w="18849" h="21600" stroke="0" extrusionOk="0">
                  <a:moveTo>
                    <a:pt x="-1" y="0"/>
                  </a:moveTo>
                  <a:cubicBezTo>
                    <a:pt x="7820" y="0"/>
                    <a:pt x="15029" y="4226"/>
                    <a:pt x="18848" y="11051"/>
                  </a:cubicBezTo>
                  <a:lnTo>
                    <a:pt x="0" y="21600"/>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13" name="Arc 9"/>
            <p:cNvSpPr>
              <a:spLocks/>
            </p:cNvSpPr>
            <p:nvPr/>
          </p:nvSpPr>
          <p:spPr bwMode="auto">
            <a:xfrm>
              <a:off x="4938" y="6190"/>
              <a:ext cx="1683" cy="474"/>
            </a:xfrm>
            <a:custGeom>
              <a:avLst/>
              <a:gdLst>
                <a:gd name="G0" fmla="+- 0 0 0"/>
                <a:gd name="G1" fmla="+- 3714 0 0"/>
                <a:gd name="G2" fmla="+- 21600 0 0"/>
                <a:gd name="T0" fmla="*/ 21278 w 21600"/>
                <a:gd name="T1" fmla="*/ 0 h 5166"/>
                <a:gd name="T2" fmla="*/ 21551 w 21600"/>
                <a:gd name="T3" fmla="*/ 5166 h 5166"/>
                <a:gd name="T4" fmla="*/ 0 w 21600"/>
                <a:gd name="T5" fmla="*/ 3714 h 5166"/>
              </a:gdLst>
              <a:ahLst/>
              <a:cxnLst>
                <a:cxn ang="0">
                  <a:pos x="T0" y="T1"/>
                </a:cxn>
                <a:cxn ang="0">
                  <a:pos x="T2" y="T3"/>
                </a:cxn>
                <a:cxn ang="0">
                  <a:pos x="T4" y="T5"/>
                </a:cxn>
              </a:cxnLst>
              <a:rect l="0" t="0" r="r" b="b"/>
              <a:pathLst>
                <a:path w="21600" h="5166" fill="none" extrusionOk="0">
                  <a:moveTo>
                    <a:pt x="21278" y="-1"/>
                  </a:moveTo>
                  <a:cubicBezTo>
                    <a:pt x="21492" y="1226"/>
                    <a:pt x="21600" y="2469"/>
                    <a:pt x="21600" y="3714"/>
                  </a:cubicBezTo>
                  <a:cubicBezTo>
                    <a:pt x="21600" y="4198"/>
                    <a:pt x="21583" y="4682"/>
                    <a:pt x="21551" y="5166"/>
                  </a:cubicBezTo>
                </a:path>
                <a:path w="21600" h="5166" stroke="0" extrusionOk="0">
                  <a:moveTo>
                    <a:pt x="21278" y="-1"/>
                  </a:moveTo>
                  <a:cubicBezTo>
                    <a:pt x="21492" y="1226"/>
                    <a:pt x="21600" y="2469"/>
                    <a:pt x="21600" y="3714"/>
                  </a:cubicBezTo>
                  <a:cubicBezTo>
                    <a:pt x="21600" y="4198"/>
                    <a:pt x="21583" y="4682"/>
                    <a:pt x="21551" y="5166"/>
                  </a:cubicBezTo>
                  <a:lnTo>
                    <a:pt x="0" y="3714"/>
                  </a:lnTo>
                  <a:close/>
                </a:path>
              </a:pathLst>
            </a:cu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3914" name="Arc 10"/>
            <p:cNvSpPr>
              <a:spLocks/>
            </p:cNvSpPr>
            <p:nvPr/>
          </p:nvSpPr>
          <p:spPr bwMode="auto">
            <a:xfrm>
              <a:off x="5125" y="4750"/>
              <a:ext cx="1709" cy="1801"/>
            </a:xfrm>
            <a:custGeom>
              <a:avLst/>
              <a:gdLst>
                <a:gd name="G0" fmla="+- 0 0 0"/>
                <a:gd name="G1" fmla="+- 17816 0 0"/>
                <a:gd name="G2" fmla="+- 21600 0 0"/>
                <a:gd name="T0" fmla="*/ 12213 w 18849"/>
                <a:gd name="T1" fmla="*/ 0 h 17816"/>
                <a:gd name="T2" fmla="*/ 18849 w 18849"/>
                <a:gd name="T3" fmla="*/ 7267 h 17816"/>
                <a:gd name="T4" fmla="*/ 0 w 18849"/>
                <a:gd name="T5" fmla="*/ 17816 h 17816"/>
              </a:gdLst>
              <a:ahLst/>
              <a:cxnLst>
                <a:cxn ang="0">
                  <a:pos x="T0" y="T1"/>
                </a:cxn>
                <a:cxn ang="0">
                  <a:pos x="T2" y="T3"/>
                </a:cxn>
                <a:cxn ang="0">
                  <a:pos x="T4" y="T5"/>
                </a:cxn>
              </a:cxnLst>
              <a:rect l="0" t="0" r="r" b="b"/>
              <a:pathLst>
                <a:path w="18849" h="17816" fill="none" extrusionOk="0">
                  <a:moveTo>
                    <a:pt x="12212" y="0"/>
                  </a:moveTo>
                  <a:cubicBezTo>
                    <a:pt x="14954" y="1879"/>
                    <a:pt x="17225" y="4366"/>
                    <a:pt x="18848" y="7267"/>
                  </a:cubicBezTo>
                </a:path>
                <a:path w="18849" h="17816" stroke="0" extrusionOk="0">
                  <a:moveTo>
                    <a:pt x="12212" y="0"/>
                  </a:moveTo>
                  <a:cubicBezTo>
                    <a:pt x="14954" y="1879"/>
                    <a:pt x="17225" y="4366"/>
                    <a:pt x="18848" y="7267"/>
                  </a:cubicBezTo>
                  <a:lnTo>
                    <a:pt x="0" y="17816"/>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15" name="Arc 11"/>
            <p:cNvSpPr>
              <a:spLocks/>
            </p:cNvSpPr>
            <p:nvPr/>
          </p:nvSpPr>
          <p:spPr bwMode="auto">
            <a:xfrm>
              <a:off x="5499" y="6190"/>
              <a:ext cx="1683" cy="474"/>
            </a:xfrm>
            <a:custGeom>
              <a:avLst/>
              <a:gdLst>
                <a:gd name="G0" fmla="+- 0 0 0"/>
                <a:gd name="G1" fmla="+- 3714 0 0"/>
                <a:gd name="G2" fmla="+- 21600 0 0"/>
                <a:gd name="T0" fmla="*/ 21278 w 21600"/>
                <a:gd name="T1" fmla="*/ 0 h 5166"/>
                <a:gd name="T2" fmla="*/ 21551 w 21600"/>
                <a:gd name="T3" fmla="*/ 5166 h 5166"/>
                <a:gd name="T4" fmla="*/ 0 w 21600"/>
                <a:gd name="T5" fmla="*/ 3714 h 5166"/>
              </a:gdLst>
              <a:ahLst/>
              <a:cxnLst>
                <a:cxn ang="0">
                  <a:pos x="T0" y="T1"/>
                </a:cxn>
                <a:cxn ang="0">
                  <a:pos x="T2" y="T3"/>
                </a:cxn>
                <a:cxn ang="0">
                  <a:pos x="T4" y="T5"/>
                </a:cxn>
              </a:cxnLst>
              <a:rect l="0" t="0" r="r" b="b"/>
              <a:pathLst>
                <a:path w="21600" h="5166" fill="none" extrusionOk="0">
                  <a:moveTo>
                    <a:pt x="21278" y="-1"/>
                  </a:moveTo>
                  <a:cubicBezTo>
                    <a:pt x="21492" y="1226"/>
                    <a:pt x="21600" y="2469"/>
                    <a:pt x="21600" y="3714"/>
                  </a:cubicBezTo>
                  <a:cubicBezTo>
                    <a:pt x="21600" y="4198"/>
                    <a:pt x="21583" y="4682"/>
                    <a:pt x="21551" y="5166"/>
                  </a:cubicBezTo>
                </a:path>
                <a:path w="21600" h="5166" stroke="0" extrusionOk="0">
                  <a:moveTo>
                    <a:pt x="21278" y="-1"/>
                  </a:moveTo>
                  <a:cubicBezTo>
                    <a:pt x="21492" y="1226"/>
                    <a:pt x="21600" y="2469"/>
                    <a:pt x="21600" y="3714"/>
                  </a:cubicBezTo>
                  <a:cubicBezTo>
                    <a:pt x="21600" y="4198"/>
                    <a:pt x="21583" y="4682"/>
                    <a:pt x="21551" y="5166"/>
                  </a:cubicBezTo>
                  <a:lnTo>
                    <a:pt x="0" y="3714"/>
                  </a:lnTo>
                  <a:close/>
                </a:path>
              </a:pathLst>
            </a:custGeom>
            <a:noFill/>
            <a:ln w="190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3916" name="Text Box 12"/>
            <p:cNvSpPr txBox="1">
              <a:spLocks noChangeArrowheads="1"/>
            </p:cNvSpPr>
            <p:nvPr/>
          </p:nvSpPr>
          <p:spPr bwMode="auto">
            <a:xfrm>
              <a:off x="4938" y="475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B</a:t>
              </a:r>
              <a:endParaRPr kumimoji="0" lang="en-US" b="0" i="0" u="none" strike="noStrike" cap="none" normalizeH="0" baseline="0" dirty="0" smtClean="0">
                <a:ln>
                  <a:noFill/>
                </a:ln>
                <a:solidFill>
                  <a:schemeClr val="tx1"/>
                </a:solidFill>
                <a:effectLst/>
                <a:latin typeface="Arial" pitchFamily="34" charset="0"/>
              </a:endParaRPr>
            </a:p>
          </p:txBody>
        </p:sp>
        <p:sp>
          <p:nvSpPr>
            <p:cNvPr id="123917" name="Text Box 13"/>
            <p:cNvSpPr txBox="1">
              <a:spLocks noChangeArrowheads="1"/>
            </p:cNvSpPr>
            <p:nvPr/>
          </p:nvSpPr>
          <p:spPr bwMode="auto">
            <a:xfrm>
              <a:off x="7182" y="511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L</a:t>
              </a:r>
              <a:endParaRPr kumimoji="0" lang="en-US" b="0" i="0" u="none" strike="noStrike" cap="none" normalizeH="0" baseline="0" dirty="0" smtClean="0">
                <a:ln>
                  <a:noFill/>
                </a:ln>
                <a:solidFill>
                  <a:schemeClr val="tx1"/>
                </a:solidFill>
                <a:effectLst/>
                <a:latin typeface="Arial" pitchFamily="34" charset="0"/>
              </a:endParaRPr>
            </a:p>
          </p:txBody>
        </p:sp>
        <p:sp>
          <p:nvSpPr>
            <p:cNvPr id="123918" name="Arc 14"/>
            <p:cNvSpPr>
              <a:spLocks/>
            </p:cNvSpPr>
            <p:nvPr/>
          </p:nvSpPr>
          <p:spPr bwMode="auto">
            <a:xfrm>
              <a:off x="6062" y="5110"/>
              <a:ext cx="1122" cy="720"/>
            </a:xfrm>
            <a:custGeom>
              <a:avLst/>
              <a:gdLst>
                <a:gd name="G0" fmla="+- 21600 0 0"/>
                <a:gd name="G1" fmla="+- 21600 0 0"/>
                <a:gd name="G2" fmla="+- 21600 0 0"/>
                <a:gd name="T0" fmla="*/ 42552 w 43200"/>
                <a:gd name="T1" fmla="*/ 16348 h 43200"/>
                <a:gd name="T2" fmla="*/ 41841 w 43200"/>
                <a:gd name="T3" fmla="*/ 14058 h 43200"/>
                <a:gd name="T4" fmla="*/ 21600 w 43200"/>
                <a:gd name="T5" fmla="*/ 21600 h 43200"/>
              </a:gdLst>
              <a:ahLst/>
              <a:cxnLst>
                <a:cxn ang="0">
                  <a:pos x="T0" y="T1"/>
                </a:cxn>
                <a:cxn ang="0">
                  <a:pos x="T2" y="T3"/>
                </a:cxn>
                <a:cxn ang="0">
                  <a:pos x="T4" y="T5"/>
                </a:cxn>
              </a:cxnLst>
              <a:rect l="0" t="0" r="r" b="b"/>
              <a:pathLst>
                <a:path w="43200" h="43200" fill="none" extrusionOk="0">
                  <a:moveTo>
                    <a:pt x="42551" y="16348"/>
                  </a:moveTo>
                  <a:cubicBezTo>
                    <a:pt x="42982" y="18065"/>
                    <a:pt x="43200" y="19829"/>
                    <a:pt x="43200" y="21600"/>
                  </a:cubicBezTo>
                  <a:cubicBezTo>
                    <a:pt x="43200" y="33529"/>
                    <a:pt x="33529" y="43200"/>
                    <a:pt x="21600" y="43200"/>
                  </a:cubicBezTo>
                  <a:cubicBezTo>
                    <a:pt x="9670" y="43200"/>
                    <a:pt x="0" y="33529"/>
                    <a:pt x="0" y="21600"/>
                  </a:cubicBezTo>
                  <a:cubicBezTo>
                    <a:pt x="0" y="9670"/>
                    <a:pt x="9670" y="0"/>
                    <a:pt x="21600" y="0"/>
                  </a:cubicBezTo>
                  <a:cubicBezTo>
                    <a:pt x="30620" y="-1"/>
                    <a:pt x="38691" y="5605"/>
                    <a:pt x="41840" y="14058"/>
                  </a:cubicBezTo>
                </a:path>
                <a:path w="43200" h="43200" stroke="0" extrusionOk="0">
                  <a:moveTo>
                    <a:pt x="42551" y="16348"/>
                  </a:moveTo>
                  <a:cubicBezTo>
                    <a:pt x="42982" y="18065"/>
                    <a:pt x="43200" y="19829"/>
                    <a:pt x="43200" y="21600"/>
                  </a:cubicBezTo>
                  <a:cubicBezTo>
                    <a:pt x="43200" y="33529"/>
                    <a:pt x="33529" y="43200"/>
                    <a:pt x="21600" y="43200"/>
                  </a:cubicBezTo>
                  <a:cubicBezTo>
                    <a:pt x="9670" y="43200"/>
                    <a:pt x="0" y="33529"/>
                    <a:pt x="0" y="21600"/>
                  </a:cubicBezTo>
                  <a:cubicBezTo>
                    <a:pt x="0" y="9670"/>
                    <a:pt x="9670" y="0"/>
                    <a:pt x="21600" y="0"/>
                  </a:cubicBezTo>
                  <a:cubicBezTo>
                    <a:pt x="30620" y="-1"/>
                    <a:pt x="38691" y="5605"/>
                    <a:pt x="41840" y="14058"/>
                  </a:cubicBezTo>
                  <a:lnTo>
                    <a:pt x="21600" y="21600"/>
                  </a:lnTo>
                  <a:close/>
                </a:path>
              </a:pathLst>
            </a:custGeom>
            <a:noFill/>
            <a:ln w="19050">
              <a:solidFill>
                <a:srgbClr val="80808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grpSp>
      <p:sp>
        <p:nvSpPr>
          <p:cNvPr id="12392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3919" name="Object 15"/>
          <p:cNvGraphicFramePr>
            <a:graphicFrameLocks noChangeAspect="1"/>
          </p:cNvGraphicFramePr>
          <p:nvPr/>
        </p:nvGraphicFramePr>
        <p:xfrm>
          <a:off x="3505200" y="5965371"/>
          <a:ext cx="1371600" cy="892629"/>
        </p:xfrm>
        <a:graphic>
          <a:graphicData uri="http://schemas.openxmlformats.org/presentationml/2006/ole">
            <p:oleObj spid="_x0000_s123919" name="Equation" r:id="rId3" imgW="596641" imgH="393529" progId="Equation.3">
              <p:embed/>
            </p:oleObj>
          </a:graphicData>
        </a:graphic>
      </p:graphicFrame>
      <p:sp>
        <p:nvSpPr>
          <p:cNvPr id="34" name="Date Placeholder 33"/>
          <p:cNvSpPr>
            <a:spLocks noGrp="1"/>
          </p:cNvSpPr>
          <p:nvPr>
            <p:ph type="dt" sz="half" idx="10"/>
          </p:nvPr>
        </p:nvSpPr>
        <p:spPr/>
        <p:txBody>
          <a:bodyPr/>
          <a:lstStyle/>
          <a:p>
            <a:fld id="{799DB04C-3159-402B-BF6D-B09FB739DE8B}" type="datetime1">
              <a:rPr lang="en-US" smtClean="0"/>
              <a:t>6/5/2013</a:t>
            </a:fld>
            <a:endParaRPr lang="en-US"/>
          </a:p>
        </p:txBody>
      </p:sp>
      <p:sp>
        <p:nvSpPr>
          <p:cNvPr id="35" name="Slide Number Placeholder 34"/>
          <p:cNvSpPr>
            <a:spLocks noGrp="1"/>
          </p:cNvSpPr>
          <p:nvPr>
            <p:ph type="sldNum" sz="quarter" idx="12"/>
          </p:nvPr>
        </p:nvSpPr>
        <p:spPr/>
        <p:txBody>
          <a:bodyPr/>
          <a:lstStyle/>
          <a:p>
            <a:fld id="{8AA5793F-852E-432D-BD2A-298B8FE868F0}" type="slidenum">
              <a:rPr lang="en-US" smtClean="0"/>
              <a:pPr/>
              <a:t>15</a:t>
            </a:fld>
            <a:endParaRPr lang="en-US"/>
          </a:p>
        </p:txBody>
      </p:sp>
      <p:sp>
        <p:nvSpPr>
          <p:cNvPr id="36" name="Footer Placeholder 35"/>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543800" cy="762000"/>
          </a:xfrm>
        </p:spPr>
        <p:txBody>
          <a:bodyPr/>
          <a:lstStyle/>
          <a:p>
            <a:r>
              <a:rPr lang="en-US" dirty="0" err="1" smtClean="0"/>
              <a:t>Persamaan</a:t>
            </a:r>
            <a:r>
              <a:rPr lang="en-US" dirty="0" smtClean="0"/>
              <a:t> Maxwell </a:t>
            </a:r>
            <a:r>
              <a:rPr lang="en-US" dirty="0" smtClean="0"/>
              <a:t>III </a:t>
            </a:r>
            <a:r>
              <a:rPr lang="en-US" dirty="0" smtClean="0"/>
              <a:t>: </a:t>
            </a:r>
            <a:r>
              <a:rPr lang="nb-NO" sz="3200" dirty="0" smtClean="0"/>
              <a:t>Hukum </a:t>
            </a:r>
            <a:r>
              <a:rPr lang="nb-NO" sz="3200" dirty="0" smtClean="0"/>
              <a:t>Faraday (Contd.)</a:t>
            </a:r>
            <a:endParaRPr lang="en-US" sz="3200" dirty="0"/>
          </a:p>
        </p:txBody>
      </p:sp>
      <p:sp>
        <p:nvSpPr>
          <p:cNvPr id="12392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80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8003" name="Object 3"/>
          <p:cNvGraphicFramePr>
            <a:graphicFrameLocks noChangeAspect="1"/>
          </p:cNvGraphicFramePr>
          <p:nvPr/>
        </p:nvGraphicFramePr>
        <p:xfrm>
          <a:off x="1371600" y="1752600"/>
          <a:ext cx="1549400" cy="533400"/>
        </p:xfrm>
        <a:graphic>
          <a:graphicData uri="http://schemas.openxmlformats.org/presentationml/2006/ole">
            <p:oleObj spid="_x0000_s128003" name="Equation" r:id="rId3" imgW="583947" imgH="203112" progId="Equation.3">
              <p:embed/>
            </p:oleObj>
          </a:graphicData>
        </a:graphic>
      </p:graphicFrame>
      <p:sp>
        <p:nvSpPr>
          <p:cNvPr id="1280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8005" name="Object 5"/>
          <p:cNvGraphicFramePr>
            <a:graphicFrameLocks noChangeAspect="1"/>
          </p:cNvGraphicFramePr>
          <p:nvPr/>
        </p:nvGraphicFramePr>
        <p:xfrm>
          <a:off x="1295400" y="2438400"/>
          <a:ext cx="1828800" cy="776835"/>
        </p:xfrm>
        <a:graphic>
          <a:graphicData uri="http://schemas.openxmlformats.org/presentationml/2006/ole">
            <p:oleObj spid="_x0000_s128005" name="Equation" r:id="rId4" imgW="1079500" imgH="457200" progId="Equation.3">
              <p:embed/>
            </p:oleObj>
          </a:graphicData>
        </a:graphic>
      </p:graphicFrame>
      <p:grpSp>
        <p:nvGrpSpPr>
          <p:cNvPr id="128007" name="Group 7"/>
          <p:cNvGrpSpPr>
            <a:grpSpLocks/>
          </p:cNvGrpSpPr>
          <p:nvPr/>
        </p:nvGrpSpPr>
        <p:grpSpPr bwMode="auto">
          <a:xfrm>
            <a:off x="3276600" y="1600200"/>
            <a:ext cx="5486400" cy="3048000"/>
            <a:chOff x="2693" y="11230"/>
            <a:chExt cx="7106" cy="3600"/>
          </a:xfrm>
        </p:grpSpPr>
        <p:grpSp>
          <p:nvGrpSpPr>
            <p:cNvPr id="128008" name="Group 8"/>
            <p:cNvGrpSpPr>
              <a:grpSpLocks/>
            </p:cNvGrpSpPr>
            <p:nvPr/>
          </p:nvGrpSpPr>
          <p:grpSpPr bwMode="auto">
            <a:xfrm>
              <a:off x="3078" y="11230"/>
              <a:ext cx="6647" cy="3240"/>
              <a:chOff x="3078" y="11230"/>
              <a:chExt cx="6647" cy="3240"/>
            </a:xfrm>
          </p:grpSpPr>
          <p:pic>
            <p:nvPicPr>
              <p:cNvPr id="128009" name="Picture 9"/>
              <p:cNvPicPr>
                <a:picLocks noChangeAspect="1" noChangeArrowheads="1"/>
              </p:cNvPicPr>
              <p:nvPr/>
            </p:nvPicPr>
            <p:blipFill>
              <a:blip r:embed="rId5"/>
              <a:srcRect/>
              <a:stretch>
                <a:fillRect/>
              </a:stretch>
            </p:blipFill>
            <p:spPr bwMode="auto">
              <a:xfrm>
                <a:off x="3815" y="11230"/>
                <a:ext cx="5910" cy="3240"/>
              </a:xfrm>
              <a:prstGeom prst="rect">
                <a:avLst/>
              </a:prstGeom>
              <a:noFill/>
              <a:ln w="9525">
                <a:noFill/>
                <a:miter lim="800000"/>
                <a:headEnd/>
                <a:tailEnd/>
              </a:ln>
            </p:spPr>
          </p:pic>
          <p:sp>
            <p:nvSpPr>
              <p:cNvPr id="128010" name="Arc 10"/>
              <p:cNvSpPr>
                <a:spLocks/>
              </p:cNvSpPr>
              <p:nvPr/>
            </p:nvSpPr>
            <p:spPr bwMode="auto">
              <a:xfrm rot="21356992" flipV="1">
                <a:off x="3078" y="11998"/>
                <a:ext cx="2778" cy="696"/>
              </a:xfrm>
              <a:custGeom>
                <a:avLst/>
                <a:gdLst>
                  <a:gd name="G0" fmla="+- 21600 0 0"/>
                  <a:gd name="G1" fmla="+- 20148 0 0"/>
                  <a:gd name="G2" fmla="+- 21600 0 0"/>
                  <a:gd name="T0" fmla="*/ 34719 w 43200"/>
                  <a:gd name="T1" fmla="*/ 2988 h 41748"/>
                  <a:gd name="T2" fmla="*/ 13815 w 43200"/>
                  <a:gd name="T3" fmla="*/ 0 h 41748"/>
                  <a:gd name="T4" fmla="*/ 21600 w 43200"/>
                  <a:gd name="T5" fmla="*/ 20148 h 41748"/>
                </a:gdLst>
                <a:ahLst/>
                <a:cxnLst>
                  <a:cxn ang="0">
                    <a:pos x="T0" y="T1"/>
                  </a:cxn>
                  <a:cxn ang="0">
                    <a:pos x="T2" y="T3"/>
                  </a:cxn>
                  <a:cxn ang="0">
                    <a:pos x="T4" y="T5"/>
                  </a:cxn>
                </a:cxnLst>
                <a:rect l="0" t="0" r="r" b="b"/>
                <a:pathLst>
                  <a:path w="43200" h="41748" fill="none" extrusionOk="0">
                    <a:moveTo>
                      <a:pt x="34718" y="2988"/>
                    </a:moveTo>
                    <a:cubicBezTo>
                      <a:pt x="40064" y="7074"/>
                      <a:pt x="43200" y="13419"/>
                      <a:pt x="43200" y="20148"/>
                    </a:cubicBezTo>
                    <a:cubicBezTo>
                      <a:pt x="43200" y="32077"/>
                      <a:pt x="33529" y="41748"/>
                      <a:pt x="21600" y="41748"/>
                    </a:cubicBezTo>
                    <a:cubicBezTo>
                      <a:pt x="9670" y="41748"/>
                      <a:pt x="0" y="32077"/>
                      <a:pt x="0" y="20148"/>
                    </a:cubicBezTo>
                    <a:cubicBezTo>
                      <a:pt x="-1" y="11222"/>
                      <a:pt x="5489" y="3216"/>
                      <a:pt x="13814" y="-1"/>
                    </a:cubicBezTo>
                  </a:path>
                  <a:path w="43200" h="41748" stroke="0" extrusionOk="0">
                    <a:moveTo>
                      <a:pt x="34718" y="2988"/>
                    </a:moveTo>
                    <a:cubicBezTo>
                      <a:pt x="40064" y="7074"/>
                      <a:pt x="43200" y="13419"/>
                      <a:pt x="43200" y="20148"/>
                    </a:cubicBezTo>
                    <a:cubicBezTo>
                      <a:pt x="43200" y="32077"/>
                      <a:pt x="33529" y="41748"/>
                      <a:pt x="21600" y="41748"/>
                    </a:cubicBezTo>
                    <a:cubicBezTo>
                      <a:pt x="9670" y="41748"/>
                      <a:pt x="0" y="32077"/>
                      <a:pt x="0" y="20148"/>
                    </a:cubicBezTo>
                    <a:cubicBezTo>
                      <a:pt x="-1" y="11222"/>
                      <a:pt x="5489" y="3216"/>
                      <a:pt x="13814" y="-1"/>
                    </a:cubicBezTo>
                    <a:lnTo>
                      <a:pt x="21600" y="20148"/>
                    </a:lnTo>
                    <a:close/>
                  </a:path>
                </a:pathLst>
              </a:custGeom>
              <a:noFill/>
              <a:ln w="19050">
                <a:solidFill>
                  <a:srgbClr val="969696"/>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8011" name="Arc 11"/>
              <p:cNvSpPr>
                <a:spLocks/>
              </p:cNvSpPr>
              <p:nvPr/>
            </p:nvSpPr>
            <p:spPr bwMode="auto">
              <a:xfrm rot="-541836">
                <a:off x="3251" y="12636"/>
                <a:ext cx="2778" cy="696"/>
              </a:xfrm>
              <a:custGeom>
                <a:avLst/>
                <a:gdLst>
                  <a:gd name="G0" fmla="+- 21600 0 0"/>
                  <a:gd name="G1" fmla="+- 20148 0 0"/>
                  <a:gd name="G2" fmla="+- 21600 0 0"/>
                  <a:gd name="T0" fmla="*/ 34719 w 43200"/>
                  <a:gd name="T1" fmla="*/ 2988 h 41748"/>
                  <a:gd name="T2" fmla="*/ 13815 w 43200"/>
                  <a:gd name="T3" fmla="*/ 0 h 41748"/>
                  <a:gd name="T4" fmla="*/ 21600 w 43200"/>
                  <a:gd name="T5" fmla="*/ 20148 h 41748"/>
                </a:gdLst>
                <a:ahLst/>
                <a:cxnLst>
                  <a:cxn ang="0">
                    <a:pos x="T0" y="T1"/>
                  </a:cxn>
                  <a:cxn ang="0">
                    <a:pos x="T2" y="T3"/>
                  </a:cxn>
                  <a:cxn ang="0">
                    <a:pos x="T4" y="T5"/>
                  </a:cxn>
                </a:cxnLst>
                <a:rect l="0" t="0" r="r" b="b"/>
                <a:pathLst>
                  <a:path w="43200" h="41748" fill="none" extrusionOk="0">
                    <a:moveTo>
                      <a:pt x="34718" y="2988"/>
                    </a:moveTo>
                    <a:cubicBezTo>
                      <a:pt x="40064" y="7074"/>
                      <a:pt x="43200" y="13419"/>
                      <a:pt x="43200" y="20148"/>
                    </a:cubicBezTo>
                    <a:cubicBezTo>
                      <a:pt x="43200" y="32077"/>
                      <a:pt x="33529" y="41748"/>
                      <a:pt x="21600" y="41748"/>
                    </a:cubicBezTo>
                    <a:cubicBezTo>
                      <a:pt x="9670" y="41748"/>
                      <a:pt x="0" y="32077"/>
                      <a:pt x="0" y="20148"/>
                    </a:cubicBezTo>
                    <a:cubicBezTo>
                      <a:pt x="-1" y="11222"/>
                      <a:pt x="5489" y="3216"/>
                      <a:pt x="13814" y="-1"/>
                    </a:cubicBezTo>
                  </a:path>
                  <a:path w="43200" h="41748" stroke="0" extrusionOk="0">
                    <a:moveTo>
                      <a:pt x="34718" y="2988"/>
                    </a:moveTo>
                    <a:cubicBezTo>
                      <a:pt x="40064" y="7074"/>
                      <a:pt x="43200" y="13419"/>
                      <a:pt x="43200" y="20148"/>
                    </a:cubicBezTo>
                    <a:cubicBezTo>
                      <a:pt x="43200" y="32077"/>
                      <a:pt x="33529" y="41748"/>
                      <a:pt x="21600" y="41748"/>
                    </a:cubicBezTo>
                    <a:cubicBezTo>
                      <a:pt x="9670" y="41748"/>
                      <a:pt x="0" y="32077"/>
                      <a:pt x="0" y="20148"/>
                    </a:cubicBezTo>
                    <a:cubicBezTo>
                      <a:pt x="-1" y="11222"/>
                      <a:pt x="5489" y="3216"/>
                      <a:pt x="13814" y="-1"/>
                    </a:cubicBezTo>
                    <a:lnTo>
                      <a:pt x="21600" y="20148"/>
                    </a:lnTo>
                    <a:close/>
                  </a:path>
                </a:pathLst>
              </a:custGeom>
              <a:noFill/>
              <a:ln w="19050">
                <a:solidFill>
                  <a:srgbClr val="80808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8012" name="Text Box 12"/>
              <p:cNvSpPr txBox="1">
                <a:spLocks noChangeArrowheads="1"/>
              </p:cNvSpPr>
              <p:nvPr/>
            </p:nvSpPr>
            <p:spPr bwMode="auto">
              <a:xfrm>
                <a:off x="3254" y="1177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Book Antiqua" pitchFamily="18" charset="0"/>
                  </a:rPr>
                  <a:t>B</a:t>
                </a:r>
                <a:endParaRPr kumimoji="0" lang="en-US" sz="1800" b="0" i="0" u="none" strike="noStrike" cap="none" normalizeH="0" baseline="0" smtClean="0">
                  <a:ln>
                    <a:noFill/>
                  </a:ln>
                  <a:solidFill>
                    <a:schemeClr val="tx1"/>
                  </a:solidFill>
                  <a:effectLst/>
                  <a:latin typeface="Arial" pitchFamily="34" charset="0"/>
                </a:endParaRPr>
              </a:p>
            </p:txBody>
          </p:sp>
        </p:grpSp>
        <p:sp>
          <p:nvSpPr>
            <p:cNvPr id="128013" name="Rectangle 13"/>
            <p:cNvSpPr>
              <a:spLocks noChangeArrowheads="1"/>
            </p:cNvSpPr>
            <p:nvPr/>
          </p:nvSpPr>
          <p:spPr bwMode="auto">
            <a:xfrm>
              <a:off x="2693" y="11230"/>
              <a:ext cx="7106" cy="36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80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8014" name="Object 14"/>
          <p:cNvGraphicFramePr>
            <a:graphicFrameLocks noChangeAspect="1"/>
          </p:cNvGraphicFramePr>
          <p:nvPr/>
        </p:nvGraphicFramePr>
        <p:xfrm>
          <a:off x="1905000" y="5105400"/>
          <a:ext cx="2621604" cy="838200"/>
        </p:xfrm>
        <a:graphic>
          <a:graphicData uri="http://schemas.openxmlformats.org/presentationml/2006/ole">
            <p:oleObj spid="_x0000_s128014" name="Equation" r:id="rId6" imgW="1396394" imgH="444307" progId="Equation.3">
              <p:embed/>
            </p:oleObj>
          </a:graphicData>
        </a:graphic>
      </p:graphicFrame>
      <p:sp>
        <p:nvSpPr>
          <p:cNvPr id="32" name="Date Placeholder 31"/>
          <p:cNvSpPr>
            <a:spLocks noGrp="1"/>
          </p:cNvSpPr>
          <p:nvPr>
            <p:ph type="dt" sz="half" idx="10"/>
          </p:nvPr>
        </p:nvSpPr>
        <p:spPr/>
        <p:txBody>
          <a:bodyPr/>
          <a:lstStyle/>
          <a:p>
            <a:fld id="{8BC4CF77-3827-49F8-BC3E-AAAA557CF5E4}" type="datetime1">
              <a:rPr lang="en-US" smtClean="0"/>
              <a:t>6/5/2013</a:t>
            </a:fld>
            <a:endParaRPr lang="en-US"/>
          </a:p>
        </p:txBody>
      </p:sp>
      <p:sp>
        <p:nvSpPr>
          <p:cNvPr id="33" name="Slide Number Placeholder 32"/>
          <p:cNvSpPr>
            <a:spLocks noGrp="1"/>
          </p:cNvSpPr>
          <p:nvPr>
            <p:ph type="sldNum" sz="quarter" idx="12"/>
          </p:nvPr>
        </p:nvSpPr>
        <p:spPr/>
        <p:txBody>
          <a:bodyPr/>
          <a:lstStyle/>
          <a:p>
            <a:fld id="{8AA5793F-852E-432D-BD2A-298B8FE868F0}" type="slidenum">
              <a:rPr lang="en-US" smtClean="0"/>
              <a:pPr/>
              <a:t>16</a:t>
            </a:fld>
            <a:endParaRPr lang="en-US"/>
          </a:p>
        </p:txBody>
      </p:sp>
      <p:sp>
        <p:nvSpPr>
          <p:cNvPr id="34" name="Footer Placeholder 33"/>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772400" cy="762000"/>
          </a:xfrm>
        </p:spPr>
        <p:txBody>
          <a:bodyPr/>
          <a:lstStyle/>
          <a:p>
            <a:r>
              <a:rPr lang="en-US" dirty="0" err="1" smtClean="0"/>
              <a:t>Persamaan</a:t>
            </a:r>
            <a:r>
              <a:rPr lang="en-US" dirty="0" smtClean="0"/>
              <a:t> Maxwell </a:t>
            </a:r>
            <a:r>
              <a:rPr lang="en-US" dirty="0" smtClean="0"/>
              <a:t>IV </a:t>
            </a:r>
            <a:r>
              <a:rPr lang="en-US" dirty="0" smtClean="0"/>
              <a:t>: </a:t>
            </a:r>
            <a:r>
              <a:rPr lang="en-US" sz="3200" dirty="0" err="1" smtClean="0"/>
              <a:t>Modifikasi</a:t>
            </a:r>
            <a:r>
              <a:rPr lang="en-US" dirty="0" smtClean="0"/>
              <a:t> </a:t>
            </a:r>
            <a:r>
              <a:rPr lang="nb-NO" sz="3200" dirty="0" smtClean="0"/>
              <a:t>Hukum Ampere</a:t>
            </a:r>
            <a:endParaRPr lang="en-US" sz="3200" dirty="0"/>
          </a:p>
        </p:txBody>
      </p:sp>
      <p:sp>
        <p:nvSpPr>
          <p:cNvPr id="3" name="Content Placeholder 2"/>
          <p:cNvSpPr>
            <a:spLocks noGrp="1"/>
          </p:cNvSpPr>
          <p:nvPr>
            <p:ph idx="1"/>
          </p:nvPr>
        </p:nvSpPr>
        <p:spPr/>
        <p:txBody>
          <a:bodyPr/>
          <a:lstStyle/>
          <a:p>
            <a:r>
              <a:rPr lang="nb-NO" dirty="0" smtClean="0"/>
              <a:t>kita telah membahas hukum Biot-Savart yang menyatakan bahwa di sekitar kawat yang dialiri arus listrik akan timbul medan magnet. Jika kita hitung medan magnet B sejauh r dari kawat yang dialiri arus sebesar I, maka secara matematis hal ini dituliskan dalam persamaan 2 dalam bab 6 :</a:t>
            </a:r>
            <a:endParaRPr lang="en-US" dirty="0" smtClean="0"/>
          </a:p>
          <a:p>
            <a:endParaRPr lang="en-US" dirty="0"/>
          </a:p>
        </p:txBody>
      </p:sp>
      <p:sp>
        <p:nvSpPr>
          <p:cNvPr id="12392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27" name="Object 3"/>
          <p:cNvGraphicFramePr>
            <a:graphicFrameLocks noChangeAspect="1"/>
          </p:cNvGraphicFramePr>
          <p:nvPr/>
        </p:nvGraphicFramePr>
        <p:xfrm>
          <a:off x="6172200" y="5029200"/>
          <a:ext cx="2698595" cy="990600"/>
        </p:xfrm>
        <a:graphic>
          <a:graphicData uri="http://schemas.openxmlformats.org/presentationml/2006/ole">
            <p:oleObj spid="_x0000_s129027" name="Equation" r:id="rId3" imgW="1256755" imgH="393529" progId="Equation.3">
              <p:embed/>
            </p:oleObj>
          </a:graphicData>
        </a:graphic>
      </p:graphicFrame>
      <p:sp>
        <p:nvSpPr>
          <p:cNvPr id="21" name="Date Placeholder 20"/>
          <p:cNvSpPr>
            <a:spLocks noGrp="1"/>
          </p:cNvSpPr>
          <p:nvPr>
            <p:ph type="dt" sz="half" idx="10"/>
          </p:nvPr>
        </p:nvSpPr>
        <p:spPr/>
        <p:txBody>
          <a:bodyPr/>
          <a:lstStyle/>
          <a:p>
            <a:fld id="{5F01A9C0-8C0D-4B73-87A3-01D6D432075B}" type="datetime1">
              <a:rPr lang="en-US" smtClean="0"/>
              <a:t>6/5/2013</a:t>
            </a:fld>
            <a:endParaRPr lang="en-US"/>
          </a:p>
        </p:txBody>
      </p:sp>
      <p:sp>
        <p:nvSpPr>
          <p:cNvPr id="22" name="Slide Number Placeholder 21"/>
          <p:cNvSpPr>
            <a:spLocks noGrp="1"/>
          </p:cNvSpPr>
          <p:nvPr>
            <p:ph type="sldNum" sz="quarter" idx="12"/>
          </p:nvPr>
        </p:nvSpPr>
        <p:spPr/>
        <p:txBody>
          <a:bodyPr/>
          <a:lstStyle/>
          <a:p>
            <a:fld id="{8AA5793F-852E-432D-BD2A-298B8FE868F0}" type="slidenum">
              <a:rPr lang="en-US" smtClean="0"/>
              <a:pPr/>
              <a:t>17</a:t>
            </a:fld>
            <a:endParaRPr lang="en-US"/>
          </a:p>
        </p:txBody>
      </p:sp>
      <p:sp>
        <p:nvSpPr>
          <p:cNvPr id="23" name="Footer Placeholder 22"/>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130050" name="Group 2"/>
          <p:cNvGrpSpPr>
            <a:grpSpLocks/>
          </p:cNvGrpSpPr>
          <p:nvPr/>
        </p:nvGrpSpPr>
        <p:grpSpPr bwMode="auto">
          <a:xfrm>
            <a:off x="1905000" y="1828800"/>
            <a:ext cx="5562600" cy="3200400"/>
            <a:chOff x="4002" y="9250"/>
            <a:chExt cx="4862" cy="2810"/>
          </a:xfrm>
        </p:grpSpPr>
        <p:sp>
          <p:nvSpPr>
            <p:cNvPr id="130051" name="AutoShape 3"/>
            <p:cNvSpPr>
              <a:spLocks noChangeArrowheads="1"/>
            </p:cNvSpPr>
            <p:nvPr/>
          </p:nvSpPr>
          <p:spPr bwMode="auto">
            <a:xfrm rot="5400000">
              <a:off x="5982" y="8527"/>
              <a:ext cx="180" cy="4140"/>
            </a:xfrm>
            <a:prstGeom prst="can">
              <a:avLst>
                <a:gd name="adj" fmla="val 41634"/>
              </a:avLst>
            </a:prstGeom>
            <a:solidFill>
              <a:srgbClr val="C0C0C0">
                <a:alpha val="50000"/>
              </a:srgb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52" name="Line 4"/>
            <p:cNvSpPr>
              <a:spLocks noChangeShapeType="1"/>
            </p:cNvSpPr>
            <p:nvPr/>
          </p:nvSpPr>
          <p:spPr bwMode="auto">
            <a:xfrm>
              <a:off x="6711" y="10595"/>
              <a:ext cx="2057" cy="0"/>
            </a:xfrm>
            <a:prstGeom prst="line">
              <a:avLst/>
            </a:prstGeom>
            <a:noFill/>
            <a:ln w="9525">
              <a:solidFill>
                <a:srgbClr val="000000"/>
              </a:solidFill>
              <a:round/>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30053" name="Text Box 5"/>
            <p:cNvSpPr txBox="1">
              <a:spLocks noChangeArrowheads="1"/>
            </p:cNvSpPr>
            <p:nvPr/>
          </p:nvSpPr>
          <p:spPr bwMode="auto">
            <a:xfrm>
              <a:off x="8303" y="1015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I</a:t>
              </a:r>
              <a:endParaRPr kumimoji="0" lang="en-US" b="0" i="0" u="none" strike="noStrike" cap="none" normalizeH="0" baseline="0" dirty="0" smtClean="0">
                <a:ln>
                  <a:noFill/>
                </a:ln>
                <a:solidFill>
                  <a:schemeClr val="tx1"/>
                </a:solidFill>
                <a:effectLst/>
                <a:latin typeface="Arial" pitchFamily="34" charset="0"/>
              </a:endParaRPr>
            </a:p>
          </p:txBody>
        </p:sp>
        <p:sp>
          <p:nvSpPr>
            <p:cNvPr id="130054" name="Arc 6"/>
            <p:cNvSpPr>
              <a:spLocks/>
            </p:cNvSpPr>
            <p:nvPr/>
          </p:nvSpPr>
          <p:spPr bwMode="auto">
            <a:xfrm>
              <a:off x="5500" y="9390"/>
              <a:ext cx="522" cy="2560"/>
            </a:xfrm>
            <a:custGeom>
              <a:avLst/>
              <a:gdLst>
                <a:gd name="G0" fmla="+- 21592 0 0"/>
                <a:gd name="G1" fmla="+- 21600 0 0"/>
                <a:gd name="G2" fmla="+- 21600 0 0"/>
                <a:gd name="T0" fmla="*/ 216 w 43192"/>
                <a:gd name="T1" fmla="*/ 18495 h 43200"/>
                <a:gd name="T2" fmla="*/ 0 w 43192"/>
                <a:gd name="T3" fmla="*/ 22174 h 43200"/>
                <a:gd name="T4" fmla="*/ 21592 w 43192"/>
                <a:gd name="T5" fmla="*/ 21600 h 43200"/>
              </a:gdLst>
              <a:ahLst/>
              <a:cxnLst>
                <a:cxn ang="0">
                  <a:pos x="T0" y="T1"/>
                </a:cxn>
                <a:cxn ang="0">
                  <a:pos x="T2" y="T3"/>
                </a:cxn>
                <a:cxn ang="0">
                  <a:pos x="T4" y="T5"/>
                </a:cxn>
              </a:cxnLst>
              <a:rect l="0" t="0" r="r" b="b"/>
              <a:pathLst>
                <a:path w="43192" h="43200" fill="none" extrusionOk="0">
                  <a:moveTo>
                    <a:pt x="216" y="18495"/>
                  </a:moveTo>
                  <a:cubicBezTo>
                    <a:pt x="1758" y="7876"/>
                    <a:pt x="10862" y="-1"/>
                    <a:pt x="21592" y="0"/>
                  </a:cubicBezTo>
                  <a:cubicBezTo>
                    <a:pt x="33521" y="0"/>
                    <a:pt x="43192" y="9670"/>
                    <a:pt x="43192" y="21600"/>
                  </a:cubicBezTo>
                  <a:cubicBezTo>
                    <a:pt x="43192" y="33529"/>
                    <a:pt x="33521" y="43200"/>
                    <a:pt x="21592" y="43200"/>
                  </a:cubicBezTo>
                  <a:cubicBezTo>
                    <a:pt x="9886" y="43200"/>
                    <a:pt x="310" y="33875"/>
                    <a:pt x="-1" y="22174"/>
                  </a:cubicBezTo>
                </a:path>
                <a:path w="43192" h="43200" stroke="0" extrusionOk="0">
                  <a:moveTo>
                    <a:pt x="216" y="18495"/>
                  </a:moveTo>
                  <a:cubicBezTo>
                    <a:pt x="1758" y="7876"/>
                    <a:pt x="10862" y="-1"/>
                    <a:pt x="21592" y="0"/>
                  </a:cubicBezTo>
                  <a:cubicBezTo>
                    <a:pt x="33521" y="0"/>
                    <a:pt x="43192" y="9670"/>
                    <a:pt x="43192" y="21600"/>
                  </a:cubicBezTo>
                  <a:cubicBezTo>
                    <a:pt x="43192" y="33529"/>
                    <a:pt x="33521" y="43200"/>
                    <a:pt x="21592" y="43200"/>
                  </a:cubicBezTo>
                  <a:cubicBezTo>
                    <a:pt x="9886" y="43200"/>
                    <a:pt x="310" y="33875"/>
                    <a:pt x="-1" y="22174"/>
                  </a:cubicBezTo>
                  <a:lnTo>
                    <a:pt x="21592" y="21600"/>
                  </a:lnTo>
                  <a:close/>
                </a:path>
              </a:pathLst>
            </a:custGeom>
            <a:noFill/>
            <a:ln w="285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55" name="Line 7"/>
            <p:cNvSpPr>
              <a:spLocks noChangeShapeType="1"/>
            </p:cNvSpPr>
            <p:nvPr/>
          </p:nvSpPr>
          <p:spPr bwMode="auto">
            <a:xfrm flipV="1">
              <a:off x="5753" y="9426"/>
              <a:ext cx="0" cy="114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0056" name="Text Box 8"/>
            <p:cNvSpPr txBox="1">
              <a:spLocks noChangeArrowheads="1"/>
            </p:cNvSpPr>
            <p:nvPr/>
          </p:nvSpPr>
          <p:spPr bwMode="auto">
            <a:xfrm>
              <a:off x="5603" y="9878"/>
              <a:ext cx="456" cy="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r</a:t>
              </a:r>
              <a:endParaRPr kumimoji="0" lang="en-US" b="0" i="0" u="none" strike="noStrike" cap="none" normalizeH="0" baseline="0" dirty="0" smtClean="0">
                <a:ln>
                  <a:noFill/>
                </a:ln>
                <a:solidFill>
                  <a:schemeClr val="tx1"/>
                </a:solidFill>
                <a:effectLst/>
                <a:latin typeface="Arial" pitchFamily="34" charset="0"/>
              </a:endParaRPr>
            </a:p>
          </p:txBody>
        </p:sp>
        <p:sp>
          <p:nvSpPr>
            <p:cNvPr id="130057" name="Line 9"/>
            <p:cNvSpPr>
              <a:spLocks noChangeShapeType="1"/>
            </p:cNvSpPr>
            <p:nvPr/>
          </p:nvSpPr>
          <p:spPr bwMode="auto">
            <a:xfrm>
              <a:off x="5769" y="9383"/>
              <a:ext cx="561"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0058" name="Text Box 10"/>
            <p:cNvSpPr txBox="1">
              <a:spLocks noChangeArrowheads="1"/>
            </p:cNvSpPr>
            <p:nvPr/>
          </p:nvSpPr>
          <p:spPr bwMode="auto">
            <a:xfrm>
              <a:off x="6246" y="9250"/>
              <a:ext cx="748"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dB</a:t>
              </a:r>
              <a:endParaRPr kumimoji="0" lang="en-US" b="0" i="0" u="none" strike="noStrike" cap="none" normalizeH="0" baseline="0" dirty="0" smtClean="0">
                <a:ln>
                  <a:noFill/>
                </a:ln>
                <a:solidFill>
                  <a:schemeClr val="tx1"/>
                </a:solidFill>
                <a:effectLst/>
                <a:latin typeface="Arial" pitchFamily="34" charset="0"/>
              </a:endParaRPr>
            </a:p>
          </p:txBody>
        </p:sp>
        <p:sp>
          <p:nvSpPr>
            <p:cNvPr id="130059" name="Text Box 11"/>
            <p:cNvSpPr txBox="1">
              <a:spLocks noChangeArrowheads="1"/>
            </p:cNvSpPr>
            <p:nvPr/>
          </p:nvSpPr>
          <p:spPr bwMode="auto">
            <a:xfrm>
              <a:off x="5821" y="1152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L</a:t>
              </a:r>
              <a:endParaRPr kumimoji="0" lang="en-US" b="0" i="0" u="none" strike="noStrike" cap="none" normalizeH="0" baseline="0" dirty="0" smtClean="0">
                <a:ln>
                  <a:noFill/>
                </a:ln>
                <a:solidFill>
                  <a:schemeClr val="tx1"/>
                </a:solidFill>
                <a:effectLst/>
                <a:latin typeface="Arial" pitchFamily="34" charset="0"/>
              </a:endParaRPr>
            </a:p>
          </p:txBody>
        </p:sp>
      </p:grpSp>
      <p:sp>
        <p:nvSpPr>
          <p:cNvPr id="14" name="Date Placeholder 13"/>
          <p:cNvSpPr>
            <a:spLocks noGrp="1"/>
          </p:cNvSpPr>
          <p:nvPr>
            <p:ph type="dt" sz="half" idx="10"/>
          </p:nvPr>
        </p:nvSpPr>
        <p:spPr/>
        <p:txBody>
          <a:bodyPr/>
          <a:lstStyle/>
          <a:p>
            <a:fld id="{7EC4A1E5-A2F2-4C02-A7D9-27359EF8A4C0}" type="datetime1">
              <a:rPr lang="en-US" smtClean="0"/>
              <a:t>6/5/2013</a:t>
            </a:fld>
            <a:endParaRPr lang="en-US"/>
          </a:p>
        </p:txBody>
      </p:sp>
      <p:sp>
        <p:nvSpPr>
          <p:cNvPr id="15" name="Slide Number Placeholder 14"/>
          <p:cNvSpPr>
            <a:spLocks noGrp="1"/>
          </p:cNvSpPr>
          <p:nvPr>
            <p:ph type="sldNum" sz="quarter" idx="12"/>
          </p:nvPr>
        </p:nvSpPr>
        <p:spPr/>
        <p:txBody>
          <a:bodyPr/>
          <a:lstStyle/>
          <a:p>
            <a:fld id="{8AA5793F-852E-432D-BD2A-298B8FE868F0}" type="slidenum">
              <a:rPr lang="en-US" smtClean="0"/>
              <a:pPr/>
              <a:t>18</a:t>
            </a:fld>
            <a:endParaRPr lang="en-US"/>
          </a:p>
        </p:txBody>
      </p:sp>
      <p:sp>
        <p:nvSpPr>
          <p:cNvPr id="16" name="Footer Placeholder 15"/>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131074" name="Group 2"/>
          <p:cNvGrpSpPr>
            <a:grpSpLocks/>
          </p:cNvGrpSpPr>
          <p:nvPr/>
        </p:nvGrpSpPr>
        <p:grpSpPr bwMode="auto">
          <a:xfrm>
            <a:off x="1219200" y="3276600"/>
            <a:ext cx="3014662" cy="1814513"/>
            <a:chOff x="2584" y="4172"/>
            <a:chExt cx="2914" cy="1298"/>
          </a:xfrm>
        </p:grpSpPr>
        <p:sp>
          <p:nvSpPr>
            <p:cNvPr id="131075" name="Line 3"/>
            <p:cNvSpPr>
              <a:spLocks noChangeShapeType="1"/>
            </p:cNvSpPr>
            <p:nvPr/>
          </p:nvSpPr>
          <p:spPr bwMode="auto">
            <a:xfrm>
              <a:off x="2584" y="4691"/>
              <a:ext cx="396"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76" name="AutoShape 4"/>
            <p:cNvSpPr>
              <a:spLocks noChangeArrowheads="1"/>
            </p:cNvSpPr>
            <p:nvPr/>
          </p:nvSpPr>
          <p:spPr bwMode="auto">
            <a:xfrm rot="16292046" flipH="1">
              <a:off x="3626" y="4692"/>
              <a:ext cx="1111" cy="445"/>
            </a:xfrm>
            <a:prstGeom prst="parallelogram">
              <a:avLst>
                <a:gd name="adj" fmla="val 62416"/>
              </a:avLst>
            </a:prstGeom>
            <a:solidFill>
              <a:srgbClr val="C0C0C0">
                <a:alpha val="5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077" name="Line 5"/>
            <p:cNvSpPr>
              <a:spLocks noChangeShapeType="1"/>
            </p:cNvSpPr>
            <p:nvPr/>
          </p:nvSpPr>
          <p:spPr bwMode="auto">
            <a:xfrm>
              <a:off x="4206" y="4947"/>
              <a:ext cx="1292" cy="22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78" name="Line 6"/>
            <p:cNvSpPr>
              <a:spLocks noChangeShapeType="1"/>
            </p:cNvSpPr>
            <p:nvPr/>
          </p:nvSpPr>
          <p:spPr bwMode="auto">
            <a:xfrm>
              <a:off x="2919" y="4760"/>
              <a:ext cx="242" cy="37"/>
            </a:xfrm>
            <a:prstGeom prst="line">
              <a:avLst/>
            </a:pr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31079" name="Text Box 7"/>
            <p:cNvSpPr txBox="1">
              <a:spLocks noChangeArrowheads="1"/>
            </p:cNvSpPr>
            <p:nvPr/>
          </p:nvSpPr>
          <p:spPr bwMode="auto">
            <a:xfrm>
              <a:off x="3778" y="4172"/>
              <a:ext cx="361" cy="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tx1"/>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1080" name="Text Box 8"/>
            <p:cNvSpPr txBox="1">
              <a:spLocks noChangeArrowheads="1"/>
            </p:cNvSpPr>
            <p:nvPr/>
          </p:nvSpPr>
          <p:spPr bwMode="auto">
            <a:xfrm>
              <a:off x="4405" y="4258"/>
              <a:ext cx="299" cy="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Arial Black"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1081" name="Text Box 9"/>
            <p:cNvSpPr txBox="1">
              <a:spLocks noChangeArrowheads="1"/>
            </p:cNvSpPr>
            <p:nvPr/>
          </p:nvSpPr>
          <p:spPr bwMode="auto">
            <a:xfrm>
              <a:off x="4938" y="4270"/>
              <a:ext cx="529" cy="3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I</a:t>
              </a:r>
              <a:endParaRPr kumimoji="0" lang="en-US" b="0" i="0" u="none" strike="noStrike" cap="none" normalizeH="0" baseline="0" dirty="0" smtClean="0">
                <a:ln>
                  <a:noFill/>
                </a:ln>
                <a:solidFill>
                  <a:schemeClr val="tx1"/>
                </a:solidFill>
                <a:effectLst/>
                <a:latin typeface="Arial" pitchFamily="34" charset="0"/>
              </a:endParaRPr>
            </a:p>
          </p:txBody>
        </p:sp>
        <p:sp>
          <p:nvSpPr>
            <p:cNvPr id="131082" name="Line 10"/>
            <p:cNvSpPr>
              <a:spLocks noChangeShapeType="1"/>
            </p:cNvSpPr>
            <p:nvPr/>
          </p:nvSpPr>
          <p:spPr bwMode="auto">
            <a:xfrm>
              <a:off x="3127" y="4796"/>
              <a:ext cx="396"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83" name="AutoShape 11" descr="White marble"/>
            <p:cNvSpPr>
              <a:spLocks noChangeArrowheads="1"/>
            </p:cNvSpPr>
            <p:nvPr/>
          </p:nvSpPr>
          <p:spPr bwMode="auto">
            <a:xfrm rot="16292046" flipH="1">
              <a:off x="3059" y="4570"/>
              <a:ext cx="1103" cy="479"/>
            </a:xfrm>
            <a:prstGeom prst="parallelogram">
              <a:avLst>
                <a:gd name="adj" fmla="val 57568"/>
              </a:avLst>
            </a:prstGeom>
            <a:blipFill dpi="0" rotWithShape="1">
              <a:blip r:embed="rId3"/>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084" name="Line 12"/>
            <p:cNvSpPr>
              <a:spLocks noChangeShapeType="1"/>
            </p:cNvSpPr>
            <p:nvPr/>
          </p:nvSpPr>
          <p:spPr bwMode="auto">
            <a:xfrm>
              <a:off x="4408" y="4977"/>
              <a:ext cx="397" cy="6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85" name="Oval 13"/>
            <p:cNvSpPr>
              <a:spLocks noChangeArrowheads="1"/>
            </p:cNvSpPr>
            <p:nvPr/>
          </p:nvSpPr>
          <p:spPr bwMode="auto">
            <a:xfrm>
              <a:off x="4618" y="4636"/>
              <a:ext cx="359" cy="833"/>
            </a:xfrm>
            <a:prstGeom prst="ellipse">
              <a:avLst/>
            </a:prstGeom>
            <a:solidFill>
              <a:srgbClr val="C0C0C0">
                <a:alpha val="70000"/>
              </a:srgbClr>
            </a:solidFill>
            <a:ln w="190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86" name="Line 14"/>
            <p:cNvSpPr>
              <a:spLocks noChangeShapeType="1"/>
            </p:cNvSpPr>
            <p:nvPr/>
          </p:nvSpPr>
          <p:spPr bwMode="auto">
            <a:xfrm>
              <a:off x="4812" y="5041"/>
              <a:ext cx="431" cy="80"/>
            </a:xfrm>
            <a:prstGeom prst="line">
              <a:avLst/>
            </a:pr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31087" name="Line 15"/>
            <p:cNvSpPr>
              <a:spLocks noChangeShapeType="1"/>
            </p:cNvSpPr>
            <p:nvPr/>
          </p:nvSpPr>
          <p:spPr bwMode="auto">
            <a:xfrm flipH="1">
              <a:off x="4499" y="4668"/>
              <a:ext cx="245" cy="15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1088" name="Text Box 16"/>
            <p:cNvSpPr txBox="1">
              <a:spLocks noChangeArrowheads="1"/>
            </p:cNvSpPr>
            <p:nvPr/>
          </p:nvSpPr>
          <p:spPr bwMode="auto">
            <a:xfrm>
              <a:off x="4479" y="4935"/>
              <a:ext cx="932" cy="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A</a:t>
              </a:r>
              <a:r>
                <a:rPr kumimoji="0" lang="en-US" b="1" i="0" u="none" strike="noStrike" cap="none" normalizeH="0" baseline="-25000" dirty="0" smtClean="0">
                  <a:ln>
                    <a:noFill/>
                  </a:ln>
                  <a:solidFill>
                    <a:schemeClr val="tx1"/>
                  </a:solidFill>
                  <a:effectLst/>
                  <a:latin typeface="Book Antiqua" pitchFamily="18" charset="0"/>
                </a:rPr>
                <a:t>1</a:t>
              </a:r>
              <a:endParaRPr kumimoji="0" lang="en-US" b="0" i="0" u="none" strike="noStrike" cap="none" normalizeH="0" baseline="0" dirty="0" smtClean="0">
                <a:ln>
                  <a:noFill/>
                </a:ln>
                <a:solidFill>
                  <a:schemeClr val="tx1"/>
                </a:solidFill>
                <a:effectLst/>
                <a:latin typeface="Arial" pitchFamily="34" charset="0"/>
              </a:endParaRPr>
            </a:p>
          </p:txBody>
        </p:sp>
      </p:grpSp>
      <p:sp>
        <p:nvSpPr>
          <p:cNvPr id="131090" name="Text Box 18"/>
          <p:cNvSpPr txBox="1">
            <a:spLocks noChangeArrowheads="1"/>
          </p:cNvSpPr>
          <p:nvPr/>
        </p:nvSpPr>
        <p:spPr bwMode="auto">
          <a:xfrm>
            <a:off x="3581400" y="2590800"/>
            <a:ext cx="1219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nvGrpSpPr>
          <p:cNvPr id="131091" name="Group 19"/>
          <p:cNvGrpSpPr>
            <a:grpSpLocks/>
          </p:cNvGrpSpPr>
          <p:nvPr/>
        </p:nvGrpSpPr>
        <p:grpSpPr bwMode="auto">
          <a:xfrm>
            <a:off x="4495800" y="1524000"/>
            <a:ext cx="3286125" cy="1651000"/>
            <a:chOff x="3938" y="6190"/>
            <a:chExt cx="2869" cy="1440"/>
          </a:xfrm>
        </p:grpSpPr>
        <p:sp>
          <p:nvSpPr>
            <p:cNvPr id="131092" name="AutoShape 20"/>
            <p:cNvSpPr>
              <a:spLocks noChangeArrowheads="1"/>
            </p:cNvSpPr>
            <p:nvPr/>
          </p:nvSpPr>
          <p:spPr bwMode="auto">
            <a:xfrm rot="16292046" flipH="1">
              <a:off x="4885" y="6661"/>
              <a:ext cx="1056" cy="470"/>
            </a:xfrm>
            <a:prstGeom prst="parallelogram">
              <a:avLst>
                <a:gd name="adj" fmla="val 56170"/>
              </a:avLst>
            </a:prstGeom>
            <a:solidFill>
              <a:srgbClr val="C0C0C0">
                <a:alpha val="50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093" name="Line 21"/>
            <p:cNvSpPr>
              <a:spLocks noChangeShapeType="1"/>
            </p:cNvSpPr>
            <p:nvPr/>
          </p:nvSpPr>
          <p:spPr bwMode="auto">
            <a:xfrm>
              <a:off x="5439" y="6927"/>
              <a:ext cx="1368" cy="21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94" name="Text Box 22"/>
            <p:cNvSpPr txBox="1">
              <a:spLocks noChangeArrowheads="1"/>
            </p:cNvSpPr>
            <p:nvPr/>
          </p:nvSpPr>
          <p:spPr bwMode="auto">
            <a:xfrm>
              <a:off x="4986" y="6190"/>
              <a:ext cx="382" cy="2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Black"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1095" name="Text Box 23"/>
            <p:cNvSpPr txBox="1">
              <a:spLocks noChangeArrowheads="1"/>
            </p:cNvSpPr>
            <p:nvPr/>
          </p:nvSpPr>
          <p:spPr bwMode="auto">
            <a:xfrm>
              <a:off x="5650" y="6272"/>
              <a:ext cx="317" cy="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chemeClr val="tx1"/>
                  </a:solidFill>
                  <a:effectLst/>
                  <a:latin typeface="Arial Black"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1096" name="Line 24"/>
            <p:cNvSpPr>
              <a:spLocks noChangeShapeType="1"/>
            </p:cNvSpPr>
            <p:nvPr/>
          </p:nvSpPr>
          <p:spPr bwMode="auto">
            <a:xfrm>
              <a:off x="3938" y="6725"/>
              <a:ext cx="778" cy="122"/>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97" name="Line 25"/>
            <p:cNvSpPr>
              <a:spLocks noChangeShapeType="1"/>
            </p:cNvSpPr>
            <p:nvPr/>
          </p:nvSpPr>
          <p:spPr bwMode="auto">
            <a:xfrm>
              <a:off x="5653" y="6955"/>
              <a:ext cx="420" cy="6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98" name="Freeform 26"/>
            <p:cNvSpPr>
              <a:spLocks/>
            </p:cNvSpPr>
            <p:nvPr/>
          </p:nvSpPr>
          <p:spPr bwMode="auto">
            <a:xfrm>
              <a:off x="5022" y="6272"/>
              <a:ext cx="1011" cy="1358"/>
            </a:xfrm>
            <a:custGeom>
              <a:avLst/>
              <a:gdLst/>
              <a:ahLst/>
              <a:cxnLst>
                <a:cxn ang="0">
                  <a:pos x="1725" y="648"/>
                </a:cxn>
                <a:cxn ang="0">
                  <a:pos x="1703" y="558"/>
                </a:cxn>
                <a:cxn ang="0">
                  <a:pos x="1545" y="318"/>
                </a:cxn>
                <a:cxn ang="0">
                  <a:pos x="1448" y="198"/>
                </a:cxn>
                <a:cxn ang="0">
                  <a:pos x="1410" y="161"/>
                </a:cxn>
                <a:cxn ang="0">
                  <a:pos x="1395" y="138"/>
                </a:cxn>
                <a:cxn ang="0">
                  <a:pos x="1373" y="123"/>
                </a:cxn>
                <a:cxn ang="0">
                  <a:pos x="1335" y="93"/>
                </a:cxn>
                <a:cxn ang="0">
                  <a:pos x="1313" y="71"/>
                </a:cxn>
                <a:cxn ang="0">
                  <a:pos x="1088" y="3"/>
                </a:cxn>
                <a:cxn ang="0">
                  <a:pos x="668" y="48"/>
                </a:cxn>
                <a:cxn ang="0">
                  <a:pos x="525" y="116"/>
                </a:cxn>
                <a:cxn ang="0">
                  <a:pos x="300" y="318"/>
                </a:cxn>
                <a:cxn ang="0">
                  <a:pos x="270" y="363"/>
                </a:cxn>
                <a:cxn ang="0">
                  <a:pos x="225" y="498"/>
                </a:cxn>
                <a:cxn ang="0">
                  <a:pos x="120" y="896"/>
                </a:cxn>
                <a:cxn ang="0">
                  <a:pos x="90" y="1203"/>
                </a:cxn>
                <a:cxn ang="0">
                  <a:pos x="255" y="2156"/>
                </a:cxn>
                <a:cxn ang="0">
                  <a:pos x="353" y="2231"/>
                </a:cxn>
                <a:cxn ang="0">
                  <a:pos x="450" y="2291"/>
                </a:cxn>
                <a:cxn ang="0">
                  <a:pos x="585" y="2328"/>
                </a:cxn>
                <a:cxn ang="0">
                  <a:pos x="878" y="2388"/>
                </a:cxn>
                <a:cxn ang="0">
                  <a:pos x="1328" y="2358"/>
                </a:cxn>
                <a:cxn ang="0">
                  <a:pos x="1433" y="2328"/>
                </a:cxn>
                <a:cxn ang="0">
                  <a:pos x="1553" y="2268"/>
                </a:cxn>
                <a:cxn ang="0">
                  <a:pos x="1643" y="2201"/>
                </a:cxn>
                <a:cxn ang="0">
                  <a:pos x="1673" y="2156"/>
                </a:cxn>
                <a:cxn ang="0">
                  <a:pos x="1680" y="2133"/>
                </a:cxn>
                <a:cxn ang="0">
                  <a:pos x="1733" y="2013"/>
                </a:cxn>
              </a:cxnLst>
              <a:rect l="0" t="0" r="r" b="b"/>
              <a:pathLst>
                <a:path w="1733" h="2395">
                  <a:moveTo>
                    <a:pt x="1725" y="648"/>
                  </a:moveTo>
                  <a:cubicBezTo>
                    <a:pt x="1716" y="619"/>
                    <a:pt x="1717" y="585"/>
                    <a:pt x="1703" y="558"/>
                  </a:cubicBezTo>
                  <a:cubicBezTo>
                    <a:pt x="1657" y="473"/>
                    <a:pt x="1601" y="395"/>
                    <a:pt x="1545" y="318"/>
                  </a:cubicBezTo>
                  <a:cubicBezTo>
                    <a:pt x="1517" y="280"/>
                    <a:pt x="1488" y="225"/>
                    <a:pt x="1448" y="198"/>
                  </a:cubicBezTo>
                  <a:cubicBezTo>
                    <a:pt x="1432" y="153"/>
                    <a:pt x="1454" y="198"/>
                    <a:pt x="1410" y="161"/>
                  </a:cubicBezTo>
                  <a:cubicBezTo>
                    <a:pt x="1403" y="155"/>
                    <a:pt x="1401" y="145"/>
                    <a:pt x="1395" y="138"/>
                  </a:cubicBezTo>
                  <a:cubicBezTo>
                    <a:pt x="1389" y="132"/>
                    <a:pt x="1380" y="128"/>
                    <a:pt x="1373" y="123"/>
                  </a:cubicBezTo>
                  <a:cubicBezTo>
                    <a:pt x="1340" y="74"/>
                    <a:pt x="1379" y="122"/>
                    <a:pt x="1335" y="93"/>
                  </a:cubicBezTo>
                  <a:cubicBezTo>
                    <a:pt x="1326" y="87"/>
                    <a:pt x="1322" y="77"/>
                    <a:pt x="1313" y="71"/>
                  </a:cubicBezTo>
                  <a:cubicBezTo>
                    <a:pt x="1251" y="30"/>
                    <a:pt x="1160" y="12"/>
                    <a:pt x="1088" y="3"/>
                  </a:cubicBezTo>
                  <a:cubicBezTo>
                    <a:pt x="898" y="8"/>
                    <a:pt x="819" y="0"/>
                    <a:pt x="668" y="48"/>
                  </a:cubicBezTo>
                  <a:cubicBezTo>
                    <a:pt x="624" y="77"/>
                    <a:pt x="570" y="89"/>
                    <a:pt x="525" y="116"/>
                  </a:cubicBezTo>
                  <a:cubicBezTo>
                    <a:pt x="438" y="168"/>
                    <a:pt x="372" y="249"/>
                    <a:pt x="300" y="318"/>
                  </a:cubicBezTo>
                  <a:cubicBezTo>
                    <a:pt x="283" y="373"/>
                    <a:pt x="308" y="307"/>
                    <a:pt x="270" y="363"/>
                  </a:cubicBezTo>
                  <a:cubicBezTo>
                    <a:pt x="251" y="392"/>
                    <a:pt x="237" y="462"/>
                    <a:pt x="225" y="498"/>
                  </a:cubicBezTo>
                  <a:cubicBezTo>
                    <a:pt x="182" y="628"/>
                    <a:pt x="155" y="763"/>
                    <a:pt x="120" y="896"/>
                  </a:cubicBezTo>
                  <a:cubicBezTo>
                    <a:pt x="108" y="999"/>
                    <a:pt x="97" y="1099"/>
                    <a:pt x="90" y="1203"/>
                  </a:cubicBezTo>
                  <a:cubicBezTo>
                    <a:pt x="94" y="1497"/>
                    <a:pt x="0" y="1927"/>
                    <a:pt x="255" y="2156"/>
                  </a:cubicBezTo>
                  <a:cubicBezTo>
                    <a:pt x="295" y="2192"/>
                    <a:pt x="305" y="2218"/>
                    <a:pt x="353" y="2231"/>
                  </a:cubicBezTo>
                  <a:cubicBezTo>
                    <a:pt x="384" y="2251"/>
                    <a:pt x="417" y="2275"/>
                    <a:pt x="450" y="2291"/>
                  </a:cubicBezTo>
                  <a:cubicBezTo>
                    <a:pt x="489" y="2310"/>
                    <a:pt x="542" y="2317"/>
                    <a:pt x="585" y="2328"/>
                  </a:cubicBezTo>
                  <a:cubicBezTo>
                    <a:pt x="682" y="2352"/>
                    <a:pt x="778" y="2376"/>
                    <a:pt x="878" y="2388"/>
                  </a:cubicBezTo>
                  <a:cubicBezTo>
                    <a:pt x="1028" y="2385"/>
                    <a:pt x="1181" y="2395"/>
                    <a:pt x="1328" y="2358"/>
                  </a:cubicBezTo>
                  <a:cubicBezTo>
                    <a:pt x="1358" y="2350"/>
                    <a:pt x="1407" y="2345"/>
                    <a:pt x="1433" y="2328"/>
                  </a:cubicBezTo>
                  <a:cubicBezTo>
                    <a:pt x="1470" y="2303"/>
                    <a:pt x="1514" y="2290"/>
                    <a:pt x="1553" y="2268"/>
                  </a:cubicBezTo>
                  <a:cubicBezTo>
                    <a:pt x="1588" y="2248"/>
                    <a:pt x="1604" y="2213"/>
                    <a:pt x="1643" y="2201"/>
                  </a:cubicBezTo>
                  <a:cubicBezTo>
                    <a:pt x="1660" y="2146"/>
                    <a:pt x="1635" y="2212"/>
                    <a:pt x="1673" y="2156"/>
                  </a:cubicBezTo>
                  <a:cubicBezTo>
                    <a:pt x="1677" y="2149"/>
                    <a:pt x="1676" y="2140"/>
                    <a:pt x="1680" y="2133"/>
                  </a:cubicBezTo>
                  <a:cubicBezTo>
                    <a:pt x="1700" y="2096"/>
                    <a:pt x="1733" y="2059"/>
                    <a:pt x="1733" y="2013"/>
                  </a:cubicBezTo>
                </a:path>
              </a:pathLst>
            </a:custGeom>
            <a:solidFill>
              <a:srgbClr val="C0C0C0">
                <a:alpha val="50999"/>
              </a:srgbClr>
            </a:solidFill>
            <a:ln w="190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99" name="Oval 27"/>
            <p:cNvSpPr>
              <a:spLocks noChangeArrowheads="1"/>
            </p:cNvSpPr>
            <p:nvPr/>
          </p:nvSpPr>
          <p:spPr bwMode="auto">
            <a:xfrm>
              <a:off x="5871" y="6640"/>
              <a:ext cx="272" cy="793"/>
            </a:xfrm>
            <a:prstGeom prst="ellipse">
              <a:avLst/>
            </a:prstGeom>
            <a:solidFill>
              <a:srgbClr val="FFFFFF"/>
            </a:solidFill>
            <a:ln w="19050">
              <a:solidFill>
                <a:srgbClr val="80808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00" name="Line 28"/>
            <p:cNvSpPr>
              <a:spLocks noChangeShapeType="1"/>
            </p:cNvSpPr>
            <p:nvPr/>
          </p:nvSpPr>
          <p:spPr bwMode="auto">
            <a:xfrm>
              <a:off x="5877" y="6987"/>
              <a:ext cx="660" cy="106"/>
            </a:xfrm>
            <a:prstGeom prst="line">
              <a:avLst/>
            </a:prstGeom>
            <a:noFill/>
            <a:ln w="38100">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31101" name="AutoShape 29" descr="White marble"/>
            <p:cNvSpPr>
              <a:spLocks noChangeArrowheads="1"/>
            </p:cNvSpPr>
            <p:nvPr/>
          </p:nvSpPr>
          <p:spPr bwMode="auto">
            <a:xfrm rot="16292046" flipH="1">
              <a:off x="4284" y="6543"/>
              <a:ext cx="1049" cy="508"/>
            </a:xfrm>
            <a:prstGeom prst="parallelogram">
              <a:avLst>
                <a:gd name="adj" fmla="val 51624"/>
              </a:avLst>
            </a:prstGeom>
            <a:blipFill dpi="0" rotWithShape="1">
              <a:blip r:embed="rId3"/>
              <a:srcRect/>
              <a:tile tx="0" ty="0" sx="100000" sy="100000" flip="none" algn="tl"/>
            </a:bli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02" name="Text Box 30"/>
            <p:cNvSpPr txBox="1">
              <a:spLocks noChangeArrowheads="1"/>
            </p:cNvSpPr>
            <p:nvPr/>
          </p:nvSpPr>
          <p:spPr bwMode="auto">
            <a:xfrm>
              <a:off x="5124" y="6910"/>
              <a:ext cx="673" cy="5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Book Antiqua" pitchFamily="18" charset="0"/>
                </a:rPr>
                <a:t>A</a:t>
              </a:r>
              <a:r>
                <a:rPr kumimoji="0" lang="en-US" b="1" i="0" u="none" strike="noStrike" cap="none" normalizeH="0" baseline="-25000" dirty="0" smtClean="0">
                  <a:ln>
                    <a:noFill/>
                  </a:ln>
                  <a:solidFill>
                    <a:schemeClr val="tx1"/>
                  </a:solidFill>
                  <a:effectLst/>
                  <a:latin typeface="Book Antiqua" pitchFamily="18" charset="0"/>
                </a:rPr>
                <a:t>2</a:t>
              </a:r>
              <a:endParaRPr kumimoji="0" lang="en-US" b="0" i="0" u="none" strike="noStrike" cap="none" normalizeH="0" baseline="0" dirty="0" smtClean="0">
                <a:ln>
                  <a:noFill/>
                </a:ln>
                <a:solidFill>
                  <a:schemeClr val="tx1"/>
                </a:solidFill>
                <a:effectLst/>
                <a:latin typeface="Arial" pitchFamily="34" charset="0"/>
              </a:endParaRPr>
            </a:p>
          </p:txBody>
        </p:sp>
      </p:grpSp>
      <p:sp>
        <p:nvSpPr>
          <p:cNvPr id="13110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103" name="Object 31"/>
          <p:cNvGraphicFramePr>
            <a:graphicFrameLocks noChangeAspect="1"/>
          </p:cNvGraphicFramePr>
          <p:nvPr/>
        </p:nvGraphicFramePr>
        <p:xfrm>
          <a:off x="1219200" y="1752600"/>
          <a:ext cx="2268415" cy="685800"/>
        </p:xfrm>
        <a:graphic>
          <a:graphicData uri="http://schemas.openxmlformats.org/presentationml/2006/ole">
            <p:oleObj spid="_x0000_s131103" name="Equation" r:id="rId4" imgW="1231366" imgH="368140" progId="Equation.3">
              <p:embed/>
            </p:oleObj>
          </a:graphicData>
        </a:graphic>
      </p:graphicFrame>
      <p:sp>
        <p:nvSpPr>
          <p:cNvPr id="36" name="Rectangle 35"/>
          <p:cNvSpPr/>
          <p:nvPr/>
        </p:nvSpPr>
        <p:spPr>
          <a:xfrm>
            <a:off x="4572000" y="3352800"/>
            <a:ext cx="4572000" cy="3416320"/>
          </a:xfrm>
          <a:prstGeom prst="rect">
            <a:avLst/>
          </a:prstGeom>
        </p:spPr>
        <p:txBody>
          <a:bodyPr>
            <a:spAutoFit/>
          </a:bodyPr>
          <a:lstStyle/>
          <a:p>
            <a:r>
              <a:rPr lang="nb-NO" dirty="0" smtClean="0"/>
              <a:t>Harus ada suatu suku tambahan pada ruas kanan dari hukum Ampere yang merupakan ”arus tambahan” selain arus konvensional (arus konduksi), Maxwell menamakan suku tambahan ini sebagai ”arus perpindahan” (Displacement Current) I</a:t>
            </a:r>
            <a:r>
              <a:rPr lang="nb-NO" baseline="-25000" dirty="0" smtClean="0"/>
              <a:t>d</a:t>
            </a:r>
            <a:r>
              <a:rPr lang="nb-NO" dirty="0" smtClean="0"/>
              <a:t>. </a:t>
            </a:r>
            <a:endParaRPr lang="en-US" dirty="0"/>
          </a:p>
        </p:txBody>
      </p:sp>
      <p:sp>
        <p:nvSpPr>
          <p:cNvPr id="131106"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1105" name="Object 33"/>
          <p:cNvGraphicFramePr>
            <a:graphicFrameLocks noChangeAspect="1"/>
          </p:cNvGraphicFramePr>
          <p:nvPr/>
        </p:nvGraphicFramePr>
        <p:xfrm>
          <a:off x="838200" y="2438400"/>
          <a:ext cx="3020438" cy="685800"/>
        </p:xfrm>
        <a:graphic>
          <a:graphicData uri="http://schemas.openxmlformats.org/presentationml/2006/ole">
            <p:oleObj spid="_x0000_s131105" name="Equation" r:id="rId5" imgW="1968500" imgH="444500" progId="Equation.3">
              <p:embed/>
            </p:oleObj>
          </a:graphicData>
        </a:graphic>
      </p:graphicFrame>
      <p:sp>
        <p:nvSpPr>
          <p:cNvPr id="39" name="Date Placeholder 38"/>
          <p:cNvSpPr>
            <a:spLocks noGrp="1"/>
          </p:cNvSpPr>
          <p:nvPr>
            <p:ph type="dt" sz="half" idx="10"/>
          </p:nvPr>
        </p:nvSpPr>
        <p:spPr/>
        <p:txBody>
          <a:bodyPr/>
          <a:lstStyle/>
          <a:p>
            <a:fld id="{137625DE-8CEB-4BA5-8DFD-FBDE223FE20B}" type="datetime1">
              <a:rPr lang="en-US" smtClean="0"/>
              <a:t>6/5/2013</a:t>
            </a:fld>
            <a:endParaRPr lang="en-US"/>
          </a:p>
        </p:txBody>
      </p:sp>
      <p:sp>
        <p:nvSpPr>
          <p:cNvPr id="40" name="Slide Number Placeholder 39"/>
          <p:cNvSpPr>
            <a:spLocks noGrp="1"/>
          </p:cNvSpPr>
          <p:nvPr>
            <p:ph type="sldNum" sz="quarter" idx="12"/>
          </p:nvPr>
        </p:nvSpPr>
        <p:spPr/>
        <p:txBody>
          <a:bodyPr/>
          <a:lstStyle/>
          <a:p>
            <a:fld id="{8AA5793F-852E-432D-BD2A-298B8FE868F0}" type="slidenum">
              <a:rPr lang="en-US" smtClean="0"/>
              <a:pPr/>
              <a:t>19</a:t>
            </a:fld>
            <a:endParaRPr lang="en-US"/>
          </a:p>
        </p:txBody>
      </p:sp>
      <p:sp>
        <p:nvSpPr>
          <p:cNvPr id="41" name="Footer Placeholder 40"/>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endParaRPr lang="en-US" dirty="0"/>
          </a:p>
        </p:txBody>
      </p:sp>
      <p:sp>
        <p:nvSpPr>
          <p:cNvPr id="3" name="Content Placeholder 2"/>
          <p:cNvSpPr>
            <a:spLocks noGrp="1"/>
          </p:cNvSpPr>
          <p:nvPr>
            <p:ph idx="1"/>
          </p:nvPr>
        </p:nvSpPr>
        <p:spPr/>
        <p:txBody>
          <a:bodyPr/>
          <a:lstStyle/>
          <a:p>
            <a:r>
              <a:rPr lang="nb-NO" dirty="0" smtClean="0"/>
              <a:t>bab terdahulu, kita melihat bahwa dua gejala alam </a:t>
            </a:r>
            <a:r>
              <a:rPr lang="nb-NO" u="sng" dirty="0" smtClean="0"/>
              <a:t>magnetisme dan kelistrikan</a:t>
            </a:r>
            <a:r>
              <a:rPr lang="nb-NO" dirty="0" smtClean="0"/>
              <a:t> yang semula dianggap </a:t>
            </a:r>
            <a:r>
              <a:rPr lang="nb-NO" u="sng" dirty="0" smtClean="0"/>
              <a:t>tidak berkaitan</a:t>
            </a:r>
            <a:r>
              <a:rPr lang="nb-NO" dirty="0" smtClean="0"/>
              <a:t> ternyata sesungguhnya sangat </a:t>
            </a:r>
            <a:r>
              <a:rPr lang="nb-NO" u="sng" dirty="0" smtClean="0"/>
              <a:t>berkaitan erat</a:t>
            </a:r>
            <a:r>
              <a:rPr lang="nb-NO" dirty="0" smtClean="0"/>
              <a:t>. </a:t>
            </a:r>
            <a:endParaRPr lang="nb-NO" dirty="0" smtClean="0"/>
          </a:p>
          <a:p>
            <a:r>
              <a:rPr lang="nb-NO" dirty="0" smtClean="0"/>
              <a:t>Contoh : </a:t>
            </a:r>
            <a:r>
              <a:rPr lang="nb-NO" dirty="0" smtClean="0"/>
              <a:t>Sebuah kawat berarus memiliki medan magnet di sekitarnya, demikian juga sebaliknya bahwa perubahan fluks magnetik akan menghasilkan arus listrik.</a:t>
            </a:r>
            <a:endParaRPr lang="en-US" dirty="0" smtClean="0"/>
          </a:p>
          <a:p>
            <a:endParaRPr lang="en-US" dirty="0"/>
          </a:p>
        </p:txBody>
      </p:sp>
      <p:sp>
        <p:nvSpPr>
          <p:cNvPr id="5" name="Date Placeholder 4"/>
          <p:cNvSpPr>
            <a:spLocks noGrp="1"/>
          </p:cNvSpPr>
          <p:nvPr>
            <p:ph type="dt" sz="half" idx="10"/>
          </p:nvPr>
        </p:nvSpPr>
        <p:spPr/>
        <p:txBody>
          <a:bodyPr/>
          <a:lstStyle/>
          <a:p>
            <a:fld id="{7A0A64A8-766D-42AC-BA15-CB864A7E9816}" type="datetime1">
              <a:rPr lang="en-US" smtClean="0"/>
              <a:t>6/5/2013</a:t>
            </a:fld>
            <a:endParaRPr lang="en-US"/>
          </a:p>
        </p:txBody>
      </p:sp>
      <p:sp>
        <p:nvSpPr>
          <p:cNvPr id="6" name="Slide Number Placeholder 5"/>
          <p:cNvSpPr>
            <a:spLocks noGrp="1"/>
          </p:cNvSpPr>
          <p:nvPr>
            <p:ph type="sldNum" sz="quarter" idx="12"/>
          </p:nvPr>
        </p:nvSpPr>
        <p:spPr/>
        <p:txBody>
          <a:bodyPr/>
          <a:lstStyle/>
          <a:p>
            <a:fld id="{8AA5793F-852E-432D-BD2A-298B8FE868F0}" type="slidenum">
              <a:rPr lang="en-US" smtClean="0"/>
              <a:pPr/>
              <a:t>2</a:t>
            </a:fld>
            <a:endParaRPr lang="en-US"/>
          </a:p>
        </p:txBody>
      </p:sp>
      <p:sp>
        <p:nvSpPr>
          <p:cNvPr id="7" name="Footer Placeholder 6"/>
          <p:cNvSpPr>
            <a:spLocks noGrp="1"/>
          </p:cNvSpPr>
          <p:nvPr>
            <p:ph type="ftr" sz="quarter" idx="11"/>
          </p:nvPr>
        </p:nvSpPr>
        <p:spPr/>
        <p:txBody>
          <a:bodyPr/>
          <a:lstStyle/>
          <a:p>
            <a:r>
              <a:rPr lang="en-US" smtClean="0"/>
              <a:t>Hand Out Fisika II</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Gelombang</a:t>
            </a:r>
            <a:r>
              <a:rPr lang="en-US" dirty="0" smtClean="0"/>
              <a:t> </a:t>
            </a:r>
            <a:r>
              <a:rPr lang="en-US" dirty="0" err="1" smtClean="0"/>
              <a:t>Elektromagnetik</a:t>
            </a:r>
            <a:endParaRPr lang="en-US" dirty="0"/>
          </a:p>
        </p:txBody>
      </p:sp>
      <p:sp>
        <p:nvSpPr>
          <p:cNvPr id="3" name="Content Placeholder 2"/>
          <p:cNvSpPr>
            <a:spLocks noGrp="1"/>
          </p:cNvSpPr>
          <p:nvPr>
            <p:ph idx="1"/>
          </p:nvPr>
        </p:nvSpPr>
        <p:spPr/>
        <p:txBody>
          <a:bodyPr/>
          <a:lstStyle/>
          <a:p>
            <a:pPr>
              <a:buNone/>
            </a:pPr>
            <a:r>
              <a:rPr lang="nb-NO" sz="2000" dirty="0" smtClean="0"/>
              <a:t>Sampai </a:t>
            </a:r>
            <a:r>
              <a:rPr lang="nb-NO" sz="2000" dirty="0" smtClean="0"/>
              <a:t>saat ini, kita telah melihat penjelasan dari empat persamaan Maxwell. Sebagaimana telah disebutkan sebelumnya </a:t>
            </a:r>
            <a:r>
              <a:rPr lang="nb-NO" sz="2000" dirty="0" smtClean="0">
                <a:solidFill>
                  <a:srgbClr val="FF0000"/>
                </a:solidFill>
              </a:rPr>
              <a:t>persamaan Maxwell adalah persamaan yang paling penting dalam elektromagnetisme. </a:t>
            </a:r>
            <a:r>
              <a:rPr lang="nb-NO" sz="2000" dirty="0" smtClean="0"/>
              <a:t>Hal penting lain dari persamaan Maxwell yang bisa kita peroleh adalah, prediksinya tentang keberadaan suatu gelombang yang dinamakan gelombang elektromagnetik (EM). Gelombang elektromagnetik saat ini sudah sangat dikenal dan bahkan </a:t>
            </a:r>
            <a:r>
              <a:rPr lang="nb-NO" sz="2000" b="1" dirty="0" smtClean="0">
                <a:solidFill>
                  <a:srgbClr val="FF0000"/>
                </a:solidFill>
              </a:rPr>
              <a:t>aplikasinya banyak digunakan untuk membantu kehidupan manusia seperti dalam komunikasi radio, televisi, pengiriman informasi, antena, radar dll. </a:t>
            </a:r>
            <a:r>
              <a:rPr lang="nb-NO" sz="2000" dirty="0" smtClean="0"/>
              <a:t>Namun pada saat itu konsep gelombang elektromagnetik ini belumlah dikenal dan baru sebatas konsep matematik saja.</a:t>
            </a:r>
            <a:r>
              <a:rPr lang="en-US" sz="2000" dirty="0" smtClean="0"/>
              <a:t> </a:t>
            </a:r>
            <a:endParaRPr lang="en-US" sz="2000" dirty="0" smtClean="0"/>
          </a:p>
          <a:p>
            <a:pPr>
              <a:buNone/>
            </a:pPr>
            <a:r>
              <a:rPr lang="nb-NO" sz="2000" dirty="0" smtClean="0"/>
              <a:t>Dari </a:t>
            </a:r>
            <a:r>
              <a:rPr lang="nb-NO" sz="2000" dirty="0" smtClean="0"/>
              <a:t>persamaan gelombang EM,  Maxwell juga dapat memprediksi kecepatan gelombang EM sebesar </a:t>
            </a:r>
            <a:r>
              <a:rPr lang="nb-NO" sz="2000" dirty="0" smtClean="0"/>
              <a:t>:</a:t>
            </a:r>
            <a:endParaRPr lang="en-US" sz="2000" dirty="0" smtClean="0"/>
          </a:p>
        </p:txBody>
      </p:sp>
      <p:sp>
        <p:nvSpPr>
          <p:cNvPr id="132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2097" name="Object 1"/>
          <p:cNvGraphicFramePr>
            <a:graphicFrameLocks noChangeAspect="1"/>
          </p:cNvGraphicFramePr>
          <p:nvPr/>
        </p:nvGraphicFramePr>
        <p:xfrm>
          <a:off x="5486400" y="5715000"/>
          <a:ext cx="1295400" cy="787078"/>
        </p:xfrm>
        <a:graphic>
          <a:graphicData uri="http://schemas.openxmlformats.org/presentationml/2006/ole">
            <p:oleObj spid="_x0000_s132097" name="Equation" r:id="rId3" imgW="749300" imgH="457200" progId="Equation.3">
              <p:embed/>
            </p:oleObj>
          </a:graphicData>
        </a:graphic>
      </p:graphicFrame>
      <p:sp>
        <p:nvSpPr>
          <p:cNvPr id="6" name="Date Placeholder 5"/>
          <p:cNvSpPr>
            <a:spLocks noGrp="1"/>
          </p:cNvSpPr>
          <p:nvPr>
            <p:ph type="dt" sz="half" idx="10"/>
          </p:nvPr>
        </p:nvSpPr>
        <p:spPr/>
        <p:txBody>
          <a:bodyPr/>
          <a:lstStyle/>
          <a:p>
            <a:fld id="{0C39D932-7419-4607-8259-74C966304257}" type="datetime1">
              <a:rPr lang="en-US" smtClean="0"/>
              <a:t>6/5/2013</a:t>
            </a:fld>
            <a:endParaRPr lang="en-US"/>
          </a:p>
        </p:txBody>
      </p:sp>
      <p:sp>
        <p:nvSpPr>
          <p:cNvPr id="7" name="Slide Number Placeholder 6"/>
          <p:cNvSpPr>
            <a:spLocks noGrp="1"/>
          </p:cNvSpPr>
          <p:nvPr>
            <p:ph type="sldNum" sz="quarter" idx="12"/>
          </p:nvPr>
        </p:nvSpPr>
        <p:spPr/>
        <p:txBody>
          <a:bodyPr/>
          <a:lstStyle/>
          <a:p>
            <a:fld id="{8AA5793F-852E-432D-BD2A-298B8FE868F0}"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nb-NO" dirty="0" smtClean="0"/>
              <a:t>Dalam gelombang EM, gangguan (osilasi) terjadi pada  medan </a:t>
            </a:r>
            <a:r>
              <a:rPr lang="nb-NO" b="1" dirty="0" smtClean="0"/>
              <a:t>E</a:t>
            </a:r>
            <a:r>
              <a:rPr lang="nb-NO" dirty="0" smtClean="0"/>
              <a:t> dan </a:t>
            </a:r>
            <a:r>
              <a:rPr lang="nb-NO" b="1" dirty="0" smtClean="0"/>
              <a:t>B</a:t>
            </a:r>
            <a:r>
              <a:rPr lang="nb-NO" dirty="0" smtClean="0"/>
              <a:t> </a:t>
            </a:r>
            <a:endParaRPr lang="en-US" dirty="0"/>
          </a:p>
        </p:txBody>
      </p:sp>
      <p:grpSp>
        <p:nvGrpSpPr>
          <p:cNvPr id="133122" name="Group 2"/>
          <p:cNvGrpSpPr>
            <a:grpSpLocks/>
          </p:cNvGrpSpPr>
          <p:nvPr/>
        </p:nvGrpSpPr>
        <p:grpSpPr bwMode="auto">
          <a:xfrm>
            <a:off x="1524000" y="2965450"/>
            <a:ext cx="6400800" cy="2978150"/>
            <a:chOff x="3628" y="4022"/>
            <a:chExt cx="6118" cy="3788"/>
          </a:xfrm>
        </p:grpSpPr>
        <p:pic>
          <p:nvPicPr>
            <p:cNvPr id="133123" name="Picture 3" descr="http://www.ncat.edu/~gpii/emwave.jpg"/>
            <p:cNvPicPr>
              <a:picLocks noChangeAspect="1" noChangeArrowheads="1"/>
            </p:cNvPicPr>
            <p:nvPr/>
          </p:nvPicPr>
          <p:blipFill>
            <a:blip r:embed="rId2" r:link="rId3">
              <a:lum bright="10000"/>
              <a:grayscl/>
            </a:blip>
            <a:srcRect/>
            <a:stretch>
              <a:fillRect/>
            </a:stretch>
          </p:blipFill>
          <p:spPr bwMode="auto">
            <a:xfrm>
              <a:off x="3628" y="4022"/>
              <a:ext cx="6118" cy="3788"/>
            </a:xfrm>
            <a:prstGeom prst="rect">
              <a:avLst/>
            </a:prstGeom>
            <a:noFill/>
            <a:ln w="9525">
              <a:noFill/>
              <a:miter lim="800000"/>
              <a:headEnd/>
              <a:tailEnd/>
            </a:ln>
          </p:spPr>
        </p:pic>
        <p:sp>
          <p:nvSpPr>
            <p:cNvPr id="133124" name="Rectangle 4"/>
            <p:cNvSpPr>
              <a:spLocks noChangeArrowheads="1"/>
            </p:cNvSpPr>
            <p:nvPr/>
          </p:nvSpPr>
          <p:spPr bwMode="auto">
            <a:xfrm>
              <a:off x="3628" y="7630"/>
              <a:ext cx="1870" cy="1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7" name="Date Placeholder 6"/>
          <p:cNvSpPr>
            <a:spLocks noGrp="1"/>
          </p:cNvSpPr>
          <p:nvPr>
            <p:ph type="dt" sz="half" idx="10"/>
          </p:nvPr>
        </p:nvSpPr>
        <p:spPr/>
        <p:txBody>
          <a:bodyPr/>
          <a:lstStyle/>
          <a:p>
            <a:fld id="{D1B50B97-2656-43B0-8F45-F5670657D683}" type="datetime1">
              <a:rPr lang="en-US" smtClean="0"/>
              <a:t>6/5/2013</a:t>
            </a:fld>
            <a:endParaRPr lang="en-US"/>
          </a:p>
        </p:txBody>
      </p:sp>
      <p:sp>
        <p:nvSpPr>
          <p:cNvPr id="8" name="Slide Number Placeholder 7"/>
          <p:cNvSpPr>
            <a:spLocks noGrp="1"/>
          </p:cNvSpPr>
          <p:nvPr>
            <p:ph type="sldNum" sz="quarter" idx="12"/>
          </p:nvPr>
        </p:nvSpPr>
        <p:spPr/>
        <p:txBody>
          <a:bodyPr/>
          <a:lstStyle/>
          <a:p>
            <a:fld id="{8AA5793F-852E-432D-BD2A-298B8FE868F0}" type="slidenum">
              <a:rPr lang="en-US" smtClean="0"/>
              <a:pPr/>
              <a:t>21</a:t>
            </a:fld>
            <a:endParaRPr lang="en-US"/>
          </a:p>
        </p:txBody>
      </p:sp>
      <p:sp>
        <p:nvSpPr>
          <p:cNvPr id="9" name="Footer Placeholder 8"/>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Persamaan </a:t>
            </a:r>
            <a:r>
              <a:rPr lang="nb-NO" dirty="0" smtClean="0"/>
              <a:t>umum gelombang </a:t>
            </a:r>
            <a:endParaRPr lang="en-US" dirty="0"/>
          </a:p>
        </p:txBody>
      </p:sp>
      <p:sp>
        <p:nvSpPr>
          <p:cNvPr id="3" name="Content Placeholder 2"/>
          <p:cNvSpPr>
            <a:spLocks noGrp="1"/>
          </p:cNvSpPr>
          <p:nvPr>
            <p:ph idx="1"/>
          </p:nvPr>
        </p:nvSpPr>
        <p:spPr/>
        <p:txBody>
          <a:bodyPr/>
          <a:lstStyle/>
          <a:p>
            <a:endParaRPr lang="nb-NO" dirty="0" smtClean="0"/>
          </a:p>
          <a:p>
            <a:endParaRPr lang="nb-NO" dirty="0" smtClean="0"/>
          </a:p>
          <a:p>
            <a:r>
              <a:rPr lang="nb-NO" dirty="0" smtClean="0"/>
              <a:t>Untuk </a:t>
            </a:r>
            <a:r>
              <a:rPr lang="nb-NO" dirty="0" smtClean="0"/>
              <a:t>memperoleh persamaan umum gelombang sebagaimana bentuk di atas kita harus menghubungkan turunan kedua E terhadap waktu (t) dengan turunan kedua E terhadap ruang (x).</a:t>
            </a:r>
            <a:endParaRPr lang="en-US" dirty="0" smtClean="0"/>
          </a:p>
          <a:p>
            <a:endParaRPr lang="en-US" dirty="0"/>
          </a:p>
        </p:txBody>
      </p:sp>
      <p:sp>
        <p:nvSpPr>
          <p:cNvPr id="134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4145" name="Object 1"/>
          <p:cNvGraphicFramePr>
            <a:graphicFrameLocks noChangeAspect="1"/>
          </p:cNvGraphicFramePr>
          <p:nvPr/>
        </p:nvGraphicFramePr>
        <p:xfrm>
          <a:off x="1905000" y="1447800"/>
          <a:ext cx="3075709" cy="1219200"/>
        </p:xfrm>
        <a:graphic>
          <a:graphicData uri="http://schemas.openxmlformats.org/presentationml/2006/ole">
            <p:oleObj spid="_x0000_s134145" name="Equation" r:id="rId3" imgW="1054100" imgH="419100" progId="Equation.3">
              <p:embed/>
            </p:oleObj>
          </a:graphicData>
        </a:graphic>
      </p:graphicFrame>
      <p:sp>
        <p:nvSpPr>
          <p:cNvPr id="6" name="Date Placeholder 5"/>
          <p:cNvSpPr>
            <a:spLocks noGrp="1"/>
          </p:cNvSpPr>
          <p:nvPr>
            <p:ph type="dt" sz="half" idx="10"/>
          </p:nvPr>
        </p:nvSpPr>
        <p:spPr/>
        <p:txBody>
          <a:bodyPr/>
          <a:lstStyle/>
          <a:p>
            <a:fld id="{AD2EB9BB-D249-4626-B75C-8D2D839971AA}" type="datetime1">
              <a:rPr lang="en-US" smtClean="0"/>
              <a:t>6/5/2013</a:t>
            </a:fld>
            <a:endParaRPr lang="en-US"/>
          </a:p>
        </p:txBody>
      </p:sp>
      <p:sp>
        <p:nvSpPr>
          <p:cNvPr id="7" name="Slide Number Placeholder 6"/>
          <p:cNvSpPr>
            <a:spLocks noGrp="1"/>
          </p:cNvSpPr>
          <p:nvPr>
            <p:ph type="sldNum" sz="quarter" idx="12"/>
          </p:nvPr>
        </p:nvSpPr>
        <p:spPr/>
        <p:txBody>
          <a:bodyPr/>
          <a:lstStyle/>
          <a:p>
            <a:fld id="{8AA5793F-852E-432D-BD2A-298B8FE868F0}" type="slidenum">
              <a:rPr lang="en-US" smtClean="0"/>
              <a:pPr/>
              <a:t>22</a:t>
            </a:fld>
            <a:endParaRPr lang="en-US"/>
          </a:p>
        </p:txBody>
      </p:sp>
      <p:sp>
        <p:nvSpPr>
          <p:cNvPr id="8" name="Footer Placeholder 7"/>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752600"/>
            <a:ext cx="7086600" cy="4572000"/>
          </a:xfrm>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 </a:t>
            </a:r>
            <a:r>
              <a:rPr lang="en-US" sz="2400" dirty="0" smtClean="0"/>
              <a:t>                       </a:t>
            </a:r>
          </a:p>
          <a:p>
            <a:endParaRPr lang="en-US" sz="2400" dirty="0" smtClean="0"/>
          </a:p>
          <a:p>
            <a:pPr>
              <a:buNone/>
            </a:pPr>
            <a:r>
              <a:rPr lang="en-US" sz="2400" dirty="0" smtClean="0"/>
              <a:t>                                          </a:t>
            </a:r>
            <a:r>
              <a:rPr lang="en-US" sz="2400" dirty="0" err="1" smtClean="0"/>
              <a:t>jika</a:t>
            </a:r>
            <a:r>
              <a:rPr lang="en-US" sz="2400" dirty="0" smtClean="0"/>
              <a:t>…..</a:t>
            </a:r>
            <a:endParaRPr lang="en-US" sz="2400" dirty="0"/>
          </a:p>
        </p:txBody>
      </p:sp>
      <p:sp>
        <p:nvSpPr>
          <p:cNvPr id="4" name="Date Placeholder 3"/>
          <p:cNvSpPr>
            <a:spLocks noGrp="1"/>
          </p:cNvSpPr>
          <p:nvPr>
            <p:ph type="dt" sz="half" idx="10"/>
          </p:nvPr>
        </p:nvSpPr>
        <p:spPr/>
        <p:txBody>
          <a:bodyPr/>
          <a:lstStyle/>
          <a:p>
            <a:fld id="{AB435C5F-468F-42E4-B8E0-FA5AC7511E7B}" type="datetime1">
              <a:rPr lang="en-US" smtClean="0"/>
              <a:t>6/5/2013</a:t>
            </a:fld>
            <a:endParaRPr lang="en-US"/>
          </a:p>
        </p:txBody>
      </p:sp>
      <p:sp>
        <p:nvSpPr>
          <p:cNvPr id="5" name="Footer Placeholder 4"/>
          <p:cNvSpPr>
            <a:spLocks noGrp="1"/>
          </p:cNvSpPr>
          <p:nvPr>
            <p:ph type="ftr" sz="quarter" idx="11"/>
          </p:nvPr>
        </p:nvSpPr>
        <p:spPr/>
        <p:txBody>
          <a:bodyPr/>
          <a:lstStyle/>
          <a:p>
            <a:r>
              <a:rPr lang="en-US" smtClean="0"/>
              <a:t>Hand Out Fisika II</a:t>
            </a:r>
            <a:endParaRPr lang="en-US"/>
          </a:p>
        </p:txBody>
      </p:sp>
      <p:sp>
        <p:nvSpPr>
          <p:cNvPr id="6" name="Slide Number Placeholder 5"/>
          <p:cNvSpPr>
            <a:spLocks noGrp="1"/>
          </p:cNvSpPr>
          <p:nvPr>
            <p:ph type="sldNum" sz="quarter" idx="12"/>
          </p:nvPr>
        </p:nvSpPr>
        <p:spPr/>
        <p:txBody>
          <a:bodyPr/>
          <a:lstStyle/>
          <a:p>
            <a:fld id="{8AA5793F-852E-432D-BD2A-298B8FE868F0}" type="slidenum">
              <a:rPr lang="en-US" smtClean="0"/>
              <a:pPr/>
              <a:t>23</a:t>
            </a:fld>
            <a:endParaRPr lang="en-US"/>
          </a:p>
        </p:txBody>
      </p:sp>
      <p:grpSp>
        <p:nvGrpSpPr>
          <p:cNvPr id="142338" name="Group 2"/>
          <p:cNvGrpSpPr>
            <a:grpSpLocks/>
          </p:cNvGrpSpPr>
          <p:nvPr/>
        </p:nvGrpSpPr>
        <p:grpSpPr bwMode="auto">
          <a:xfrm>
            <a:off x="1066800" y="958850"/>
            <a:ext cx="8076740" cy="3639961"/>
            <a:chOff x="4002" y="1510"/>
            <a:chExt cx="8585" cy="3780"/>
          </a:xfrm>
        </p:grpSpPr>
        <p:sp>
          <p:nvSpPr>
            <p:cNvPr id="142339" name="Line 3"/>
            <p:cNvSpPr>
              <a:spLocks noChangeShapeType="1"/>
            </p:cNvSpPr>
            <p:nvPr/>
          </p:nvSpPr>
          <p:spPr bwMode="auto">
            <a:xfrm flipV="1">
              <a:off x="5124" y="1690"/>
              <a:ext cx="0" cy="28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340" name="Line 4"/>
            <p:cNvSpPr>
              <a:spLocks noChangeShapeType="1"/>
            </p:cNvSpPr>
            <p:nvPr/>
          </p:nvSpPr>
          <p:spPr bwMode="auto">
            <a:xfrm>
              <a:off x="5124" y="4570"/>
              <a:ext cx="336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341" name="Line 5"/>
            <p:cNvSpPr>
              <a:spLocks noChangeShapeType="1"/>
            </p:cNvSpPr>
            <p:nvPr/>
          </p:nvSpPr>
          <p:spPr bwMode="auto">
            <a:xfrm flipH="1">
              <a:off x="4189" y="4570"/>
              <a:ext cx="935"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342" name="Line 6"/>
            <p:cNvSpPr>
              <a:spLocks noChangeShapeType="1"/>
            </p:cNvSpPr>
            <p:nvPr/>
          </p:nvSpPr>
          <p:spPr bwMode="auto">
            <a:xfrm flipV="1">
              <a:off x="6059" y="2950"/>
              <a:ext cx="0" cy="1620"/>
            </a:xfrm>
            <a:prstGeom prst="line">
              <a:avLst/>
            </a:prstGeom>
            <a:noFill/>
            <a:ln w="2857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43" name="Line 7"/>
            <p:cNvSpPr>
              <a:spLocks noChangeShapeType="1"/>
            </p:cNvSpPr>
            <p:nvPr/>
          </p:nvSpPr>
          <p:spPr bwMode="auto">
            <a:xfrm flipV="1">
              <a:off x="7368" y="3490"/>
              <a:ext cx="0" cy="1080"/>
            </a:xfrm>
            <a:prstGeom prst="line">
              <a:avLst/>
            </a:prstGeom>
            <a:noFill/>
            <a:ln w="2857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44" name="Rectangle 8"/>
            <p:cNvSpPr>
              <a:spLocks noChangeArrowheads="1"/>
            </p:cNvSpPr>
            <p:nvPr/>
          </p:nvSpPr>
          <p:spPr bwMode="auto">
            <a:xfrm>
              <a:off x="6059" y="2410"/>
              <a:ext cx="1309" cy="2160"/>
            </a:xfrm>
            <a:prstGeom prst="rect">
              <a:avLst/>
            </a:prstGeom>
            <a:solidFill>
              <a:srgbClr val="00FF00">
                <a:alpha val="39999"/>
              </a:srgbClr>
            </a:solidFill>
            <a:ln w="1587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345" name="Text Box 9"/>
            <p:cNvSpPr txBox="1">
              <a:spLocks noChangeArrowheads="1"/>
            </p:cNvSpPr>
            <p:nvPr/>
          </p:nvSpPr>
          <p:spPr bwMode="auto">
            <a:xfrm>
              <a:off x="5124" y="169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y</a:t>
              </a:r>
              <a:endParaRPr kumimoji="0" lang="en-US" sz="1800" b="0" i="0" u="none" strike="noStrike" cap="none" normalizeH="0" baseline="0" dirty="0" smtClean="0">
                <a:ln>
                  <a:noFill/>
                </a:ln>
                <a:solidFill>
                  <a:schemeClr val="tx1"/>
                </a:solidFill>
                <a:effectLst/>
                <a:latin typeface="Arial" pitchFamily="34" charset="0"/>
              </a:endParaRPr>
            </a:p>
          </p:txBody>
        </p:sp>
        <p:sp>
          <p:nvSpPr>
            <p:cNvPr id="142346" name="Text Box 10"/>
            <p:cNvSpPr txBox="1">
              <a:spLocks noChangeArrowheads="1"/>
            </p:cNvSpPr>
            <p:nvPr/>
          </p:nvSpPr>
          <p:spPr bwMode="auto">
            <a:xfrm>
              <a:off x="4002" y="475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z</a:t>
              </a:r>
              <a:endParaRPr kumimoji="0" lang="en-US" sz="1800" b="0" i="0" u="none" strike="noStrike" cap="none" normalizeH="0" baseline="0" smtClean="0">
                <a:ln>
                  <a:noFill/>
                </a:ln>
                <a:solidFill>
                  <a:schemeClr val="tx1"/>
                </a:solidFill>
                <a:effectLst/>
                <a:latin typeface="Arial" pitchFamily="34" charset="0"/>
              </a:endParaRPr>
            </a:p>
          </p:txBody>
        </p:sp>
        <p:sp>
          <p:nvSpPr>
            <p:cNvPr id="142347" name="Text Box 11"/>
            <p:cNvSpPr txBox="1">
              <a:spLocks noChangeArrowheads="1"/>
            </p:cNvSpPr>
            <p:nvPr/>
          </p:nvSpPr>
          <p:spPr bwMode="auto">
            <a:xfrm>
              <a:off x="8303" y="421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x</a:t>
              </a:r>
              <a:endParaRPr kumimoji="0" lang="en-US" sz="1800" b="0" i="0" u="none" strike="noStrike" cap="none" normalizeH="0" baseline="0" smtClean="0">
                <a:ln>
                  <a:noFill/>
                </a:ln>
                <a:solidFill>
                  <a:schemeClr val="tx1"/>
                </a:solidFill>
                <a:effectLst/>
                <a:latin typeface="Arial" pitchFamily="34" charset="0"/>
              </a:endParaRPr>
            </a:p>
          </p:txBody>
        </p:sp>
        <p:sp>
          <p:nvSpPr>
            <p:cNvPr id="142348" name="Text Box 12"/>
            <p:cNvSpPr txBox="1">
              <a:spLocks noChangeArrowheads="1"/>
            </p:cNvSpPr>
            <p:nvPr/>
          </p:nvSpPr>
          <p:spPr bwMode="auto">
            <a:xfrm>
              <a:off x="5790" y="4561"/>
              <a:ext cx="507"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Arial" pitchFamily="34" charset="0"/>
                </a:rPr>
                <a:t>x</a:t>
              </a:r>
              <a:r>
                <a:rPr kumimoji="0" lang="en-US" sz="900" b="1" i="0" u="none" strike="noStrike" cap="none" normalizeH="0" baseline="-25000" smtClean="0">
                  <a:ln>
                    <a:noFill/>
                  </a:ln>
                  <a:solidFill>
                    <a:schemeClr val="tx1"/>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142349" name="Text Box 13"/>
            <p:cNvSpPr txBox="1">
              <a:spLocks noChangeArrowheads="1"/>
            </p:cNvSpPr>
            <p:nvPr/>
          </p:nvSpPr>
          <p:spPr bwMode="auto">
            <a:xfrm>
              <a:off x="7103" y="4588"/>
              <a:ext cx="507"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Arial" pitchFamily="34" charset="0"/>
                </a:rPr>
                <a:t>x</a:t>
              </a:r>
              <a:r>
                <a:rPr kumimoji="0" lang="en-US" sz="900" b="1" i="0" u="none" strike="noStrike" cap="none" normalizeH="0" baseline="-25000" smtClean="0">
                  <a:ln>
                    <a:noFill/>
                  </a:ln>
                  <a:solidFill>
                    <a:schemeClr val="tx1"/>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142350" name="Text Box 14"/>
            <p:cNvSpPr txBox="1">
              <a:spLocks noChangeArrowheads="1"/>
            </p:cNvSpPr>
            <p:nvPr/>
          </p:nvSpPr>
          <p:spPr bwMode="auto">
            <a:xfrm>
              <a:off x="5872" y="2770"/>
              <a:ext cx="924"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latin typeface="Arial" pitchFamily="34" charset="0"/>
                </a:rPr>
                <a:t>E(x</a:t>
              </a:r>
              <a:r>
                <a:rPr kumimoji="0" lang="en-US" sz="900" b="1" i="0" u="none" strike="noStrike" cap="none" normalizeH="0" baseline="-25000" dirty="0" smtClean="0">
                  <a:ln>
                    <a:noFill/>
                  </a:ln>
                  <a:solidFill>
                    <a:schemeClr val="tx1"/>
                  </a:solidFill>
                  <a:effectLst/>
                  <a:latin typeface="Arial" pitchFamily="34" charset="0"/>
                </a:rPr>
                <a:t>1</a:t>
              </a:r>
              <a:r>
                <a:rPr kumimoji="0" lang="en-US" sz="900" b="1" i="0" u="none" strike="noStrike" cap="none" normalizeH="0" baseline="0" dirty="0" smtClean="0">
                  <a:ln>
                    <a:noFill/>
                  </a:ln>
                  <a:solidFill>
                    <a:schemeClr val="tx1"/>
                  </a:solidFill>
                  <a:effectLst/>
                  <a:latin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142351" name="Text Box 15"/>
            <p:cNvSpPr txBox="1">
              <a:spLocks noChangeArrowheads="1"/>
            </p:cNvSpPr>
            <p:nvPr/>
          </p:nvSpPr>
          <p:spPr bwMode="auto">
            <a:xfrm>
              <a:off x="6620" y="3310"/>
              <a:ext cx="924"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Arial" pitchFamily="34" charset="0"/>
                </a:rPr>
                <a:t>E(x</a:t>
              </a:r>
              <a:r>
                <a:rPr kumimoji="0" lang="en-US" sz="900" b="1" i="0" u="none" strike="noStrike" cap="none" normalizeH="0" baseline="-25000" smtClean="0">
                  <a:ln>
                    <a:noFill/>
                  </a:ln>
                  <a:solidFill>
                    <a:schemeClr val="tx1"/>
                  </a:solidFill>
                  <a:effectLst/>
                  <a:latin typeface="Arial" pitchFamily="34" charset="0"/>
                </a:rPr>
                <a:t>2</a:t>
              </a:r>
              <a:r>
                <a:rPr kumimoji="0" lang="en-US" sz="900" b="1" i="0" u="none" strike="noStrike" cap="none" normalizeH="0" baseline="0" smtClean="0">
                  <a:ln>
                    <a:noFill/>
                  </a:ln>
                  <a:solidFill>
                    <a:schemeClr val="tx1"/>
                  </a:solidFill>
                  <a:effectLst/>
                  <a:latin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42352" name="Text Box 16"/>
            <p:cNvSpPr txBox="1">
              <a:spLocks noChangeArrowheads="1"/>
            </p:cNvSpPr>
            <p:nvPr/>
          </p:nvSpPr>
          <p:spPr bwMode="auto">
            <a:xfrm>
              <a:off x="7555" y="3130"/>
              <a:ext cx="561"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pitchFamily="34" charset="0"/>
                </a:rPr>
                <a:t>dy</a:t>
              </a:r>
              <a:endParaRPr kumimoji="0" lang="en-US" sz="1800" b="0" i="0" u="none" strike="noStrike" cap="none" normalizeH="0" baseline="0" smtClean="0">
                <a:ln>
                  <a:noFill/>
                </a:ln>
                <a:solidFill>
                  <a:schemeClr val="tx1"/>
                </a:solidFill>
                <a:effectLst/>
                <a:latin typeface="Arial" pitchFamily="34" charset="0"/>
              </a:endParaRPr>
            </a:p>
          </p:txBody>
        </p:sp>
        <p:sp>
          <p:nvSpPr>
            <p:cNvPr id="142353" name="Line 17"/>
            <p:cNvSpPr>
              <a:spLocks noChangeShapeType="1"/>
            </p:cNvSpPr>
            <p:nvPr/>
          </p:nvSpPr>
          <p:spPr bwMode="auto">
            <a:xfrm>
              <a:off x="7555" y="2410"/>
              <a:ext cx="0" cy="2160"/>
            </a:xfrm>
            <a:prstGeom prst="line">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54" name="Arc 18"/>
            <p:cNvSpPr>
              <a:spLocks/>
            </p:cNvSpPr>
            <p:nvPr/>
          </p:nvSpPr>
          <p:spPr bwMode="auto">
            <a:xfrm rot="15008198" flipH="1">
              <a:off x="6161" y="1935"/>
              <a:ext cx="695" cy="298"/>
            </a:xfrm>
            <a:custGeom>
              <a:avLst/>
              <a:gdLst>
                <a:gd name="G0" fmla="+- 0 0 0"/>
                <a:gd name="G1" fmla="+- 21600 0 0"/>
                <a:gd name="G2" fmla="+- 21600 0 0"/>
                <a:gd name="T0" fmla="*/ 0 w 20570"/>
                <a:gd name="T1" fmla="*/ 0 h 21600"/>
                <a:gd name="T2" fmla="*/ 20570 w 20570"/>
                <a:gd name="T3" fmla="*/ 15011 h 21600"/>
                <a:gd name="T4" fmla="*/ 0 w 20570"/>
                <a:gd name="T5" fmla="*/ 21600 h 21600"/>
              </a:gdLst>
              <a:ahLst/>
              <a:cxnLst>
                <a:cxn ang="0">
                  <a:pos x="T0" y="T1"/>
                </a:cxn>
                <a:cxn ang="0">
                  <a:pos x="T2" y="T3"/>
                </a:cxn>
                <a:cxn ang="0">
                  <a:pos x="T4" y="T5"/>
                </a:cxn>
              </a:cxnLst>
              <a:rect l="0" t="0" r="r" b="b"/>
              <a:pathLst>
                <a:path w="20570" h="21600" fill="none" extrusionOk="0">
                  <a:moveTo>
                    <a:pt x="-1" y="0"/>
                  </a:moveTo>
                  <a:cubicBezTo>
                    <a:pt x="9390" y="0"/>
                    <a:pt x="17705" y="6067"/>
                    <a:pt x="20570" y="15010"/>
                  </a:cubicBezTo>
                </a:path>
                <a:path w="20570" h="21600" stroke="0" extrusionOk="0">
                  <a:moveTo>
                    <a:pt x="-1" y="0"/>
                  </a:moveTo>
                  <a:cubicBezTo>
                    <a:pt x="9390" y="0"/>
                    <a:pt x="17705" y="6067"/>
                    <a:pt x="20570" y="15010"/>
                  </a:cubicBezTo>
                  <a:lnTo>
                    <a:pt x="0" y="21600"/>
                  </a:lnTo>
                  <a:close/>
                </a:path>
              </a:pathLst>
            </a:cu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55" name="Line 19"/>
            <p:cNvSpPr>
              <a:spLocks noChangeShapeType="1"/>
            </p:cNvSpPr>
            <p:nvPr/>
          </p:nvSpPr>
          <p:spPr bwMode="auto">
            <a:xfrm flipV="1">
              <a:off x="6059" y="2410"/>
              <a:ext cx="0" cy="216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356" name="Line 20"/>
            <p:cNvSpPr>
              <a:spLocks noChangeShapeType="1"/>
            </p:cNvSpPr>
            <p:nvPr/>
          </p:nvSpPr>
          <p:spPr bwMode="auto">
            <a:xfrm>
              <a:off x="6059" y="2410"/>
              <a:ext cx="1309" cy="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357" name="Line 21"/>
            <p:cNvSpPr>
              <a:spLocks noChangeShapeType="1"/>
            </p:cNvSpPr>
            <p:nvPr/>
          </p:nvSpPr>
          <p:spPr bwMode="auto">
            <a:xfrm>
              <a:off x="7368" y="2410"/>
              <a:ext cx="0" cy="216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358" name="Line 22"/>
            <p:cNvSpPr>
              <a:spLocks noChangeShapeType="1"/>
            </p:cNvSpPr>
            <p:nvPr/>
          </p:nvSpPr>
          <p:spPr bwMode="auto">
            <a:xfrm flipH="1">
              <a:off x="6059" y="4570"/>
              <a:ext cx="1309" cy="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359" name="Text Box 23"/>
            <p:cNvSpPr txBox="1">
              <a:spLocks noChangeArrowheads="1"/>
            </p:cNvSpPr>
            <p:nvPr/>
          </p:nvSpPr>
          <p:spPr bwMode="auto">
            <a:xfrm>
              <a:off x="7725" y="2097"/>
              <a:ext cx="4862"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800" b="1" i="0" u="none" strike="noStrike" cap="none" normalizeH="0" baseline="0" dirty="0" smtClean="0">
                  <a:ln>
                    <a:noFill/>
                  </a:ln>
                  <a:solidFill>
                    <a:schemeClr val="tx1"/>
                  </a:solidFill>
                  <a:effectLst/>
                  <a:latin typeface="Arial" pitchFamily="34" charset="0"/>
                </a:rPr>
                <a:t>Loop L yang terdiri dari L1, L2 L3 dan L4 yang di dalamnya terdapat medan listrik arah y</a:t>
              </a:r>
              <a:endParaRPr kumimoji="0" lang="en-US" sz="1800" b="0" i="0" u="none" strike="noStrike" cap="none" normalizeH="0" baseline="0" dirty="0" smtClean="0">
                <a:ln>
                  <a:noFill/>
                </a:ln>
                <a:solidFill>
                  <a:schemeClr val="tx1"/>
                </a:solidFill>
                <a:effectLst/>
                <a:latin typeface="Arial" pitchFamily="34" charset="0"/>
              </a:endParaRPr>
            </a:p>
          </p:txBody>
        </p:sp>
        <p:sp>
          <p:nvSpPr>
            <p:cNvPr id="142360" name="Text Box 24"/>
            <p:cNvSpPr txBox="1">
              <a:spLocks noChangeArrowheads="1"/>
            </p:cNvSpPr>
            <p:nvPr/>
          </p:nvSpPr>
          <p:spPr bwMode="auto">
            <a:xfrm>
              <a:off x="5311" y="2230"/>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Book Antiqua" pitchFamily="18" charset="0"/>
                </a:rPr>
                <a:t>L</a:t>
              </a:r>
              <a:r>
                <a:rPr kumimoji="0" lang="en-US" sz="1100" b="1" i="0" u="none" strike="noStrike" cap="none" normalizeH="0" baseline="-25000" smtClean="0">
                  <a:ln>
                    <a:noFill/>
                  </a:ln>
                  <a:solidFill>
                    <a:schemeClr val="tx1"/>
                  </a:solidFill>
                  <a:effectLst/>
                  <a:latin typeface="Book Antiqua" pitchFamily="18"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142361" name="Text Box 25"/>
            <p:cNvSpPr txBox="1">
              <a:spLocks noChangeArrowheads="1"/>
            </p:cNvSpPr>
            <p:nvPr/>
          </p:nvSpPr>
          <p:spPr bwMode="auto">
            <a:xfrm>
              <a:off x="6059" y="1510"/>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Book Antiqua" pitchFamily="18" charset="0"/>
                </a:rPr>
                <a:t>L</a:t>
              </a:r>
              <a:r>
                <a:rPr kumimoji="0" lang="en-US" sz="1100" b="1" i="0" u="none" strike="noStrike" cap="none" normalizeH="0" baseline="-25000" smtClean="0">
                  <a:ln>
                    <a:noFill/>
                  </a:ln>
                  <a:solidFill>
                    <a:schemeClr val="tx1"/>
                  </a:solidFill>
                  <a:effectLst/>
                  <a:latin typeface="Book Antiqua" pitchFamily="18"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142362" name="Text Box 26"/>
            <p:cNvSpPr txBox="1">
              <a:spLocks noChangeArrowheads="1"/>
            </p:cNvSpPr>
            <p:nvPr/>
          </p:nvSpPr>
          <p:spPr bwMode="auto">
            <a:xfrm>
              <a:off x="7742" y="2770"/>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Book Antiqua" pitchFamily="18" charset="0"/>
                </a:rPr>
                <a:t>L</a:t>
              </a:r>
              <a:r>
                <a:rPr kumimoji="0" lang="en-US" sz="1100" b="1" i="0" u="none" strike="noStrike" cap="none" normalizeH="0" baseline="-25000" smtClean="0">
                  <a:ln>
                    <a:noFill/>
                  </a:ln>
                  <a:solidFill>
                    <a:schemeClr val="tx1"/>
                  </a:solidFill>
                  <a:effectLst/>
                  <a:latin typeface="Book Antiqua" pitchFamily="18" charset="0"/>
                </a:rPr>
                <a:t>3</a:t>
              </a:r>
              <a:endParaRPr kumimoji="0" lang="en-US" sz="1800" b="0" i="0" u="none" strike="noStrike" cap="none" normalizeH="0" baseline="0" smtClean="0">
                <a:ln>
                  <a:noFill/>
                </a:ln>
                <a:solidFill>
                  <a:schemeClr val="tx1"/>
                </a:solidFill>
                <a:effectLst/>
                <a:latin typeface="Arial" pitchFamily="34" charset="0"/>
              </a:endParaRPr>
            </a:p>
          </p:txBody>
        </p:sp>
        <p:sp>
          <p:nvSpPr>
            <p:cNvPr id="142363" name="Text Box 27"/>
            <p:cNvSpPr txBox="1">
              <a:spLocks noChangeArrowheads="1"/>
            </p:cNvSpPr>
            <p:nvPr/>
          </p:nvSpPr>
          <p:spPr bwMode="auto">
            <a:xfrm>
              <a:off x="6433" y="4930"/>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Book Antiqua" pitchFamily="18" charset="0"/>
                </a:rPr>
                <a:t>L</a:t>
              </a:r>
              <a:r>
                <a:rPr kumimoji="0" lang="en-US" sz="1100" b="1" i="0" u="none" strike="noStrike" cap="none" normalizeH="0" baseline="-25000" smtClean="0">
                  <a:ln>
                    <a:noFill/>
                  </a:ln>
                  <a:solidFill>
                    <a:schemeClr val="tx1"/>
                  </a:solidFill>
                  <a:effectLst/>
                  <a:latin typeface="Book Antiqua" pitchFamily="18" charset="0"/>
                </a:rPr>
                <a:t>4</a:t>
              </a:r>
              <a:endParaRPr kumimoji="0" lang="en-US" sz="1800" b="0" i="0" u="none" strike="noStrike" cap="none" normalizeH="0" baseline="0" smtClean="0">
                <a:ln>
                  <a:noFill/>
                </a:ln>
                <a:solidFill>
                  <a:schemeClr val="tx1"/>
                </a:solidFill>
                <a:effectLst/>
                <a:latin typeface="Arial" pitchFamily="34" charset="0"/>
              </a:endParaRPr>
            </a:p>
          </p:txBody>
        </p:sp>
        <p:sp>
          <p:nvSpPr>
            <p:cNvPr id="142364" name="Arc 28"/>
            <p:cNvSpPr>
              <a:spLocks/>
            </p:cNvSpPr>
            <p:nvPr/>
          </p:nvSpPr>
          <p:spPr bwMode="auto">
            <a:xfrm rot="479392" flipH="1">
              <a:off x="7367" y="2963"/>
              <a:ext cx="561" cy="180"/>
            </a:xfrm>
            <a:custGeom>
              <a:avLst/>
              <a:gdLst>
                <a:gd name="G0" fmla="+- 0 0 0"/>
                <a:gd name="G1" fmla="+- 21600 0 0"/>
                <a:gd name="G2" fmla="+- 21600 0 0"/>
                <a:gd name="T0" fmla="*/ 0 w 20570"/>
                <a:gd name="T1" fmla="*/ 0 h 21600"/>
                <a:gd name="T2" fmla="*/ 20570 w 20570"/>
                <a:gd name="T3" fmla="*/ 15011 h 21600"/>
                <a:gd name="T4" fmla="*/ 0 w 20570"/>
                <a:gd name="T5" fmla="*/ 21600 h 21600"/>
              </a:gdLst>
              <a:ahLst/>
              <a:cxnLst>
                <a:cxn ang="0">
                  <a:pos x="T0" y="T1"/>
                </a:cxn>
                <a:cxn ang="0">
                  <a:pos x="T2" y="T3"/>
                </a:cxn>
                <a:cxn ang="0">
                  <a:pos x="T4" y="T5"/>
                </a:cxn>
              </a:cxnLst>
              <a:rect l="0" t="0" r="r" b="b"/>
              <a:pathLst>
                <a:path w="20570" h="21600" fill="none" extrusionOk="0">
                  <a:moveTo>
                    <a:pt x="-1" y="0"/>
                  </a:moveTo>
                  <a:cubicBezTo>
                    <a:pt x="9390" y="0"/>
                    <a:pt x="17705" y="6067"/>
                    <a:pt x="20570" y="15010"/>
                  </a:cubicBezTo>
                </a:path>
                <a:path w="20570" h="21600" stroke="0" extrusionOk="0">
                  <a:moveTo>
                    <a:pt x="-1" y="0"/>
                  </a:moveTo>
                  <a:cubicBezTo>
                    <a:pt x="9390" y="0"/>
                    <a:pt x="17705" y="6067"/>
                    <a:pt x="20570" y="15010"/>
                  </a:cubicBezTo>
                  <a:lnTo>
                    <a:pt x="0" y="21600"/>
                  </a:lnTo>
                  <a:close/>
                </a:path>
              </a:pathLst>
            </a:cu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65" name="Arc 29"/>
            <p:cNvSpPr>
              <a:spLocks/>
            </p:cNvSpPr>
            <p:nvPr/>
          </p:nvSpPr>
          <p:spPr bwMode="auto">
            <a:xfrm rot="13612862" flipH="1">
              <a:off x="5507" y="2588"/>
              <a:ext cx="544" cy="187"/>
            </a:xfrm>
            <a:custGeom>
              <a:avLst/>
              <a:gdLst>
                <a:gd name="G0" fmla="+- 0 0 0"/>
                <a:gd name="G1" fmla="+- 21600 0 0"/>
                <a:gd name="G2" fmla="+- 21600 0 0"/>
                <a:gd name="T0" fmla="*/ 0 w 20570"/>
                <a:gd name="T1" fmla="*/ 0 h 21600"/>
                <a:gd name="T2" fmla="*/ 20570 w 20570"/>
                <a:gd name="T3" fmla="*/ 15011 h 21600"/>
                <a:gd name="T4" fmla="*/ 0 w 20570"/>
                <a:gd name="T5" fmla="*/ 21600 h 21600"/>
              </a:gdLst>
              <a:ahLst/>
              <a:cxnLst>
                <a:cxn ang="0">
                  <a:pos x="T0" y="T1"/>
                </a:cxn>
                <a:cxn ang="0">
                  <a:pos x="T2" y="T3"/>
                </a:cxn>
                <a:cxn ang="0">
                  <a:pos x="T4" y="T5"/>
                </a:cxn>
              </a:cxnLst>
              <a:rect l="0" t="0" r="r" b="b"/>
              <a:pathLst>
                <a:path w="20570" h="21600" fill="none" extrusionOk="0">
                  <a:moveTo>
                    <a:pt x="-1" y="0"/>
                  </a:moveTo>
                  <a:cubicBezTo>
                    <a:pt x="9390" y="0"/>
                    <a:pt x="17705" y="6067"/>
                    <a:pt x="20570" y="15010"/>
                  </a:cubicBezTo>
                </a:path>
                <a:path w="20570" h="21600" stroke="0" extrusionOk="0">
                  <a:moveTo>
                    <a:pt x="-1" y="0"/>
                  </a:moveTo>
                  <a:cubicBezTo>
                    <a:pt x="9390" y="0"/>
                    <a:pt x="17705" y="6067"/>
                    <a:pt x="20570" y="15010"/>
                  </a:cubicBezTo>
                  <a:lnTo>
                    <a:pt x="0" y="21600"/>
                  </a:lnTo>
                  <a:close/>
                </a:path>
              </a:pathLst>
            </a:cu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66" name="Arc 30"/>
            <p:cNvSpPr>
              <a:spLocks/>
            </p:cNvSpPr>
            <p:nvPr/>
          </p:nvSpPr>
          <p:spPr bwMode="auto">
            <a:xfrm rot="7765147" flipH="1">
              <a:off x="6685" y="4769"/>
              <a:ext cx="544" cy="187"/>
            </a:xfrm>
            <a:custGeom>
              <a:avLst/>
              <a:gdLst>
                <a:gd name="G0" fmla="+- 0 0 0"/>
                <a:gd name="G1" fmla="+- 21600 0 0"/>
                <a:gd name="G2" fmla="+- 21600 0 0"/>
                <a:gd name="T0" fmla="*/ 0 w 20570"/>
                <a:gd name="T1" fmla="*/ 0 h 21600"/>
                <a:gd name="T2" fmla="*/ 20570 w 20570"/>
                <a:gd name="T3" fmla="*/ 15011 h 21600"/>
                <a:gd name="T4" fmla="*/ 0 w 20570"/>
                <a:gd name="T5" fmla="*/ 21600 h 21600"/>
              </a:gdLst>
              <a:ahLst/>
              <a:cxnLst>
                <a:cxn ang="0">
                  <a:pos x="T0" y="T1"/>
                </a:cxn>
                <a:cxn ang="0">
                  <a:pos x="T2" y="T3"/>
                </a:cxn>
                <a:cxn ang="0">
                  <a:pos x="T4" y="T5"/>
                </a:cxn>
              </a:cxnLst>
              <a:rect l="0" t="0" r="r" b="b"/>
              <a:pathLst>
                <a:path w="20570" h="21600" fill="none" extrusionOk="0">
                  <a:moveTo>
                    <a:pt x="-1" y="0"/>
                  </a:moveTo>
                  <a:cubicBezTo>
                    <a:pt x="9390" y="0"/>
                    <a:pt x="17705" y="6067"/>
                    <a:pt x="20570" y="15010"/>
                  </a:cubicBezTo>
                </a:path>
                <a:path w="20570" h="21600" stroke="0" extrusionOk="0">
                  <a:moveTo>
                    <a:pt x="-1" y="0"/>
                  </a:moveTo>
                  <a:cubicBezTo>
                    <a:pt x="9390" y="0"/>
                    <a:pt x="17705" y="6067"/>
                    <a:pt x="20570" y="15010"/>
                  </a:cubicBezTo>
                  <a:lnTo>
                    <a:pt x="0" y="21600"/>
                  </a:lnTo>
                  <a:close/>
                </a:path>
              </a:pathLst>
            </a:cu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67" name="Line 31"/>
            <p:cNvSpPr>
              <a:spLocks noChangeShapeType="1"/>
            </p:cNvSpPr>
            <p:nvPr/>
          </p:nvSpPr>
          <p:spPr bwMode="auto">
            <a:xfrm>
              <a:off x="6059" y="2230"/>
              <a:ext cx="1309" cy="0"/>
            </a:xfrm>
            <a:prstGeom prst="line">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2368" name="Text Box 32"/>
            <p:cNvSpPr txBox="1">
              <a:spLocks noChangeArrowheads="1"/>
            </p:cNvSpPr>
            <p:nvPr/>
          </p:nvSpPr>
          <p:spPr bwMode="auto">
            <a:xfrm>
              <a:off x="6460" y="1938"/>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pitchFamily="34" charset="0"/>
                </a:rPr>
                <a:t>dx</a:t>
              </a:r>
              <a:endParaRPr kumimoji="0" lang="en-US" sz="1800" b="0" i="0" u="none" strike="noStrike" cap="none" normalizeH="0" baseline="0" smtClean="0">
                <a:ln>
                  <a:noFill/>
                </a:ln>
                <a:solidFill>
                  <a:schemeClr val="tx1"/>
                </a:solidFill>
                <a:effectLst/>
                <a:latin typeface="Arial" pitchFamily="34" charset="0"/>
              </a:endParaRPr>
            </a:p>
          </p:txBody>
        </p:sp>
      </p:grpSp>
      <p:sp>
        <p:nvSpPr>
          <p:cNvPr id="142370"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2369" name="Object 33"/>
          <p:cNvGraphicFramePr>
            <a:graphicFrameLocks noChangeAspect="1"/>
          </p:cNvGraphicFramePr>
          <p:nvPr/>
        </p:nvGraphicFramePr>
        <p:xfrm>
          <a:off x="1371600" y="4724400"/>
          <a:ext cx="6309220" cy="1447800"/>
        </p:xfrm>
        <a:graphic>
          <a:graphicData uri="http://schemas.openxmlformats.org/presentationml/2006/ole">
            <p:oleObj spid="_x0000_s142369" name="Equation" r:id="rId3" imgW="4521200" imgH="1041400" progId="Equation.3">
              <p:embed/>
            </p:oleObj>
          </a:graphicData>
        </a:graphic>
      </p:graphicFrame>
      <p:sp>
        <p:nvSpPr>
          <p:cNvPr id="14237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2371" name="Object 35"/>
          <p:cNvGraphicFramePr>
            <a:graphicFrameLocks noChangeAspect="1"/>
          </p:cNvGraphicFramePr>
          <p:nvPr/>
        </p:nvGraphicFramePr>
        <p:xfrm>
          <a:off x="5715000" y="5791200"/>
          <a:ext cx="2819400" cy="366363"/>
        </p:xfrm>
        <a:graphic>
          <a:graphicData uri="http://schemas.openxmlformats.org/presentationml/2006/ole">
            <p:oleObj spid="_x0000_s142371" name="Equation" r:id="rId4" imgW="1688367" imgH="215806"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1905000"/>
            <a:ext cx="7086600" cy="4572000"/>
          </a:xfrm>
        </p:spPr>
        <p:txBody>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pPr>
              <a:buNone/>
            </a:pPr>
            <a:r>
              <a:rPr lang="nl-NL" sz="2400" dirty="0" smtClean="0"/>
              <a:t>Dengan </a:t>
            </a:r>
            <a:r>
              <a:rPr lang="nl-NL" sz="2400" dirty="0" smtClean="0"/>
              <a:t>cara yang sama seperti di atas, persamaan keempat Maxwell :</a:t>
            </a:r>
            <a:endParaRPr lang="en-US" sz="2400" dirty="0"/>
          </a:p>
        </p:txBody>
      </p:sp>
      <p:sp>
        <p:nvSpPr>
          <p:cNvPr id="142370"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237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3364" name="Group 4"/>
          <p:cNvGrpSpPr>
            <a:grpSpLocks/>
          </p:cNvGrpSpPr>
          <p:nvPr/>
        </p:nvGrpSpPr>
        <p:grpSpPr bwMode="auto">
          <a:xfrm>
            <a:off x="1524000" y="1523931"/>
            <a:ext cx="7619711" cy="2911546"/>
            <a:chOff x="4002" y="10778"/>
            <a:chExt cx="9770" cy="3512"/>
          </a:xfrm>
        </p:grpSpPr>
        <p:sp>
          <p:nvSpPr>
            <p:cNvPr id="143365" name="Line 5"/>
            <p:cNvSpPr>
              <a:spLocks noChangeShapeType="1"/>
            </p:cNvSpPr>
            <p:nvPr/>
          </p:nvSpPr>
          <p:spPr bwMode="auto">
            <a:xfrm flipV="1">
              <a:off x="5124" y="10994"/>
              <a:ext cx="11" cy="257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66" name="Line 6"/>
            <p:cNvSpPr>
              <a:spLocks noChangeShapeType="1"/>
            </p:cNvSpPr>
            <p:nvPr/>
          </p:nvSpPr>
          <p:spPr bwMode="auto">
            <a:xfrm>
              <a:off x="5124" y="13570"/>
              <a:ext cx="3366"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67" name="Line 7"/>
            <p:cNvSpPr>
              <a:spLocks noChangeShapeType="1"/>
            </p:cNvSpPr>
            <p:nvPr/>
          </p:nvSpPr>
          <p:spPr bwMode="auto">
            <a:xfrm flipH="1">
              <a:off x="4189" y="13570"/>
              <a:ext cx="935" cy="7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68" name="Line 8"/>
            <p:cNvSpPr>
              <a:spLocks noChangeShapeType="1"/>
            </p:cNvSpPr>
            <p:nvPr/>
          </p:nvSpPr>
          <p:spPr bwMode="auto">
            <a:xfrm flipV="1">
              <a:off x="6059" y="11950"/>
              <a:ext cx="0" cy="1620"/>
            </a:xfrm>
            <a:prstGeom prst="line">
              <a:avLst/>
            </a:prstGeom>
            <a:noFill/>
            <a:ln w="2857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3369" name="Line 9"/>
            <p:cNvSpPr>
              <a:spLocks noChangeShapeType="1"/>
            </p:cNvSpPr>
            <p:nvPr/>
          </p:nvSpPr>
          <p:spPr bwMode="auto">
            <a:xfrm flipV="1">
              <a:off x="7368" y="12490"/>
              <a:ext cx="0" cy="1080"/>
            </a:xfrm>
            <a:prstGeom prst="line">
              <a:avLst/>
            </a:prstGeom>
            <a:noFill/>
            <a:ln w="28575">
              <a:solidFill>
                <a:srgbClr val="FF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3370" name="Rectangle 10"/>
            <p:cNvSpPr>
              <a:spLocks noChangeArrowheads="1"/>
            </p:cNvSpPr>
            <p:nvPr/>
          </p:nvSpPr>
          <p:spPr bwMode="auto">
            <a:xfrm>
              <a:off x="6059" y="11410"/>
              <a:ext cx="1309" cy="2160"/>
            </a:xfrm>
            <a:prstGeom prst="rect">
              <a:avLst/>
            </a:prstGeom>
            <a:solidFill>
              <a:srgbClr val="00FF00">
                <a:alpha val="39999"/>
              </a:srgbClr>
            </a:solidFill>
            <a:ln w="15875">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3371" name="Text Box 11"/>
            <p:cNvSpPr txBox="1">
              <a:spLocks noChangeArrowheads="1"/>
            </p:cNvSpPr>
            <p:nvPr/>
          </p:nvSpPr>
          <p:spPr bwMode="auto">
            <a:xfrm>
              <a:off x="4002" y="1375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z</a:t>
              </a:r>
              <a:endParaRPr kumimoji="0" lang="en-US" sz="1800" b="0" i="0" u="none" strike="noStrike" cap="none" normalizeH="0" baseline="0" smtClean="0">
                <a:ln>
                  <a:noFill/>
                </a:ln>
                <a:solidFill>
                  <a:schemeClr val="tx1"/>
                </a:solidFill>
                <a:effectLst/>
                <a:latin typeface="Arial" pitchFamily="34" charset="0"/>
              </a:endParaRPr>
            </a:p>
          </p:txBody>
        </p:sp>
        <p:sp>
          <p:nvSpPr>
            <p:cNvPr id="143372" name="Text Box 12"/>
            <p:cNvSpPr txBox="1">
              <a:spLocks noChangeArrowheads="1"/>
            </p:cNvSpPr>
            <p:nvPr/>
          </p:nvSpPr>
          <p:spPr bwMode="auto">
            <a:xfrm>
              <a:off x="8303" y="1321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x</a:t>
              </a:r>
              <a:endParaRPr kumimoji="0" lang="en-US" sz="1800" b="0" i="0" u="none" strike="noStrike" cap="none" normalizeH="0" baseline="0" smtClean="0">
                <a:ln>
                  <a:noFill/>
                </a:ln>
                <a:solidFill>
                  <a:schemeClr val="tx1"/>
                </a:solidFill>
                <a:effectLst/>
                <a:latin typeface="Arial" pitchFamily="34" charset="0"/>
              </a:endParaRPr>
            </a:p>
          </p:txBody>
        </p:sp>
        <p:sp>
          <p:nvSpPr>
            <p:cNvPr id="143373" name="Text Box 13"/>
            <p:cNvSpPr txBox="1">
              <a:spLocks noChangeArrowheads="1"/>
            </p:cNvSpPr>
            <p:nvPr/>
          </p:nvSpPr>
          <p:spPr bwMode="auto">
            <a:xfrm>
              <a:off x="5790" y="13561"/>
              <a:ext cx="507"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Arial" pitchFamily="34" charset="0"/>
                </a:rPr>
                <a:t>x</a:t>
              </a:r>
              <a:r>
                <a:rPr kumimoji="0" lang="en-US" sz="900" b="1" i="0" u="none" strike="noStrike" cap="none" normalizeH="0" baseline="-25000" smtClean="0">
                  <a:ln>
                    <a:noFill/>
                  </a:ln>
                  <a:solidFill>
                    <a:schemeClr val="tx1"/>
                  </a:solidFill>
                  <a:effectLst/>
                  <a:latin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p:txBody>
        </p:sp>
        <p:sp>
          <p:nvSpPr>
            <p:cNvPr id="143374" name="Text Box 14"/>
            <p:cNvSpPr txBox="1">
              <a:spLocks noChangeArrowheads="1"/>
            </p:cNvSpPr>
            <p:nvPr/>
          </p:nvSpPr>
          <p:spPr bwMode="auto">
            <a:xfrm>
              <a:off x="7103" y="13588"/>
              <a:ext cx="507" cy="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Arial" pitchFamily="34" charset="0"/>
                </a:rPr>
                <a:t>x</a:t>
              </a:r>
              <a:r>
                <a:rPr kumimoji="0" lang="en-US" sz="900" b="1" i="0" u="none" strike="noStrike" cap="none" normalizeH="0" baseline="-25000" smtClean="0">
                  <a:ln>
                    <a:noFill/>
                  </a:ln>
                  <a:solidFill>
                    <a:schemeClr val="tx1"/>
                  </a:solidFill>
                  <a:effectLst/>
                  <a:latin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p:txBody>
        </p:sp>
        <p:sp>
          <p:nvSpPr>
            <p:cNvPr id="143375" name="Text Box 15"/>
            <p:cNvSpPr txBox="1">
              <a:spLocks noChangeArrowheads="1"/>
            </p:cNvSpPr>
            <p:nvPr/>
          </p:nvSpPr>
          <p:spPr bwMode="auto">
            <a:xfrm>
              <a:off x="7555" y="12130"/>
              <a:ext cx="561"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pitchFamily="34" charset="0"/>
                </a:rPr>
                <a:t>dy</a:t>
              </a:r>
              <a:endParaRPr kumimoji="0" lang="en-US" sz="1800" b="0" i="0" u="none" strike="noStrike" cap="none" normalizeH="0" baseline="0" smtClean="0">
                <a:ln>
                  <a:noFill/>
                </a:ln>
                <a:solidFill>
                  <a:schemeClr val="tx1"/>
                </a:solidFill>
                <a:effectLst/>
                <a:latin typeface="Arial" pitchFamily="34" charset="0"/>
              </a:endParaRPr>
            </a:p>
          </p:txBody>
        </p:sp>
        <p:sp>
          <p:nvSpPr>
            <p:cNvPr id="143376" name="Line 16"/>
            <p:cNvSpPr>
              <a:spLocks noChangeShapeType="1"/>
            </p:cNvSpPr>
            <p:nvPr/>
          </p:nvSpPr>
          <p:spPr bwMode="auto">
            <a:xfrm>
              <a:off x="7555" y="11410"/>
              <a:ext cx="0" cy="2160"/>
            </a:xfrm>
            <a:prstGeom prst="line">
              <a:avLst/>
            </a:prstGeom>
            <a:noFill/>
            <a:ln w="9525">
              <a:solidFill>
                <a:srgbClr val="000000"/>
              </a:solidFill>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3377" name="Line 17"/>
            <p:cNvSpPr>
              <a:spLocks noChangeShapeType="1"/>
            </p:cNvSpPr>
            <p:nvPr/>
          </p:nvSpPr>
          <p:spPr bwMode="auto">
            <a:xfrm flipV="1">
              <a:off x="6059" y="11410"/>
              <a:ext cx="0" cy="216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78" name="Line 18"/>
            <p:cNvSpPr>
              <a:spLocks noChangeShapeType="1"/>
            </p:cNvSpPr>
            <p:nvPr/>
          </p:nvSpPr>
          <p:spPr bwMode="auto">
            <a:xfrm>
              <a:off x="6059" y="11410"/>
              <a:ext cx="1309" cy="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79" name="Line 19"/>
            <p:cNvSpPr>
              <a:spLocks noChangeShapeType="1"/>
            </p:cNvSpPr>
            <p:nvPr/>
          </p:nvSpPr>
          <p:spPr bwMode="auto">
            <a:xfrm>
              <a:off x="7368" y="11410"/>
              <a:ext cx="0" cy="216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80" name="Line 20"/>
            <p:cNvSpPr>
              <a:spLocks noChangeShapeType="1"/>
            </p:cNvSpPr>
            <p:nvPr/>
          </p:nvSpPr>
          <p:spPr bwMode="auto">
            <a:xfrm flipH="1">
              <a:off x="6059" y="13570"/>
              <a:ext cx="1309" cy="0"/>
            </a:xfrm>
            <a:prstGeom prst="line">
              <a:avLst/>
            </a:prstGeom>
            <a:noFill/>
            <a:ln w="63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381" name="Text Box 21"/>
            <p:cNvSpPr txBox="1">
              <a:spLocks noChangeArrowheads="1"/>
            </p:cNvSpPr>
            <p:nvPr/>
          </p:nvSpPr>
          <p:spPr bwMode="auto">
            <a:xfrm>
              <a:off x="8910" y="10778"/>
              <a:ext cx="4862" cy="7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smtClean="0">
                  <a:ln>
                    <a:noFill/>
                  </a:ln>
                  <a:solidFill>
                    <a:schemeClr val="tx1"/>
                  </a:solidFill>
                  <a:effectLst/>
                  <a:latin typeface="Arial" pitchFamily="34" charset="0"/>
                </a:rPr>
                <a:t>Loop L yang terdiri dari L</a:t>
              </a:r>
              <a:r>
                <a:rPr kumimoji="0" lang="nl-NL" sz="1600" b="1" i="0" u="none" strike="noStrike" cap="none" normalizeH="0" baseline="-25000" dirty="0" smtClean="0">
                  <a:ln>
                    <a:noFill/>
                  </a:ln>
                  <a:solidFill>
                    <a:schemeClr val="tx1"/>
                  </a:solidFill>
                  <a:effectLst/>
                  <a:latin typeface="Arial" pitchFamily="34" charset="0"/>
                </a:rPr>
                <a:t>1</a:t>
              </a:r>
              <a:r>
                <a:rPr kumimoji="0" lang="nl-NL" sz="1600" b="1" i="0" u="none" strike="noStrike" cap="none" normalizeH="0" baseline="0" dirty="0" smtClean="0">
                  <a:ln>
                    <a:noFill/>
                  </a:ln>
                  <a:solidFill>
                    <a:schemeClr val="tx1"/>
                  </a:solidFill>
                  <a:effectLst/>
                  <a:latin typeface="Arial" pitchFamily="34" charset="0"/>
                </a:rPr>
                <a:t>, L</a:t>
              </a:r>
              <a:r>
                <a:rPr kumimoji="0" lang="nl-NL" sz="1600" b="1" i="0" u="none" strike="noStrike" cap="none" normalizeH="0" baseline="-25000" dirty="0" smtClean="0">
                  <a:ln>
                    <a:noFill/>
                  </a:ln>
                  <a:solidFill>
                    <a:schemeClr val="tx1"/>
                  </a:solidFill>
                  <a:effectLst/>
                  <a:latin typeface="Arial" pitchFamily="34" charset="0"/>
                </a:rPr>
                <a:t>2</a:t>
              </a:r>
              <a:r>
                <a:rPr kumimoji="0" lang="nl-NL" sz="1600" b="1" i="0" u="none" strike="noStrike" cap="none" normalizeH="0" baseline="0" dirty="0" smtClean="0">
                  <a:ln>
                    <a:noFill/>
                  </a:ln>
                  <a:solidFill>
                    <a:schemeClr val="tx1"/>
                  </a:solidFill>
                  <a:effectLst/>
                  <a:latin typeface="Arial" pitchFamily="34" charset="0"/>
                </a:rPr>
                <a:t>, L</a:t>
              </a:r>
              <a:r>
                <a:rPr kumimoji="0" lang="nl-NL" sz="1600" b="1" i="0" u="none" strike="noStrike" cap="none" normalizeH="0" baseline="-25000" dirty="0" smtClean="0">
                  <a:ln>
                    <a:noFill/>
                  </a:ln>
                  <a:solidFill>
                    <a:schemeClr val="tx1"/>
                  </a:solidFill>
                  <a:effectLst/>
                  <a:latin typeface="Arial" pitchFamily="34" charset="0"/>
                </a:rPr>
                <a:t>3</a:t>
              </a:r>
              <a:r>
                <a:rPr kumimoji="0" lang="nl-NL" sz="1600" b="1" i="0" u="none" strike="noStrike" cap="none" normalizeH="0" baseline="0" dirty="0" smtClean="0">
                  <a:ln>
                    <a:noFill/>
                  </a:ln>
                  <a:solidFill>
                    <a:schemeClr val="tx1"/>
                  </a:solidFill>
                  <a:effectLst/>
                  <a:latin typeface="Arial" pitchFamily="34" charset="0"/>
                </a:rPr>
                <a:t> dan L</a:t>
              </a:r>
              <a:r>
                <a:rPr kumimoji="0" lang="nl-NL" sz="1600" b="1" i="0" u="none" strike="noStrike" cap="none" normalizeH="0" baseline="-25000" dirty="0" smtClean="0">
                  <a:ln>
                    <a:noFill/>
                  </a:ln>
                  <a:solidFill>
                    <a:schemeClr val="tx1"/>
                  </a:solidFill>
                  <a:effectLst/>
                  <a:latin typeface="Arial" pitchFamily="34" charset="0"/>
                </a:rPr>
                <a:t>4</a:t>
              </a:r>
              <a:r>
                <a:rPr kumimoji="0" lang="nl-NL" sz="1600" b="1" i="0" u="none" strike="noStrike" cap="none" normalizeH="0" baseline="0" dirty="0" smtClean="0">
                  <a:ln>
                    <a:noFill/>
                  </a:ln>
                  <a:solidFill>
                    <a:schemeClr val="tx1"/>
                  </a:solidFill>
                  <a:effectLst/>
                  <a:latin typeface="Arial" pitchFamily="34" charset="0"/>
                </a:rPr>
                <a:t> yang di dalamnya terdapat medan magnet arah z</a:t>
              </a:r>
              <a:endParaRPr kumimoji="0" lang="en-US" sz="1600" b="0" i="0" u="none" strike="noStrike" cap="none" normalizeH="0" baseline="0" dirty="0" smtClean="0">
                <a:ln>
                  <a:noFill/>
                </a:ln>
                <a:solidFill>
                  <a:schemeClr val="tx1"/>
                </a:solidFill>
                <a:effectLst/>
                <a:latin typeface="Arial" pitchFamily="34" charset="0"/>
              </a:endParaRPr>
            </a:p>
          </p:txBody>
        </p:sp>
        <p:sp>
          <p:nvSpPr>
            <p:cNvPr id="143382" name="Text Box 22"/>
            <p:cNvSpPr txBox="1">
              <a:spLocks noChangeArrowheads="1"/>
            </p:cNvSpPr>
            <p:nvPr/>
          </p:nvSpPr>
          <p:spPr bwMode="auto">
            <a:xfrm>
              <a:off x="6418" y="11078"/>
              <a:ext cx="561"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pitchFamily="34" charset="0"/>
                </a:rPr>
                <a:t>dx</a:t>
              </a:r>
              <a:endParaRPr kumimoji="0" lang="en-US" sz="1800" b="0" i="0" u="none" strike="noStrike" cap="none" normalizeH="0" baseline="0" smtClean="0">
                <a:ln>
                  <a:noFill/>
                </a:ln>
                <a:solidFill>
                  <a:schemeClr val="tx1"/>
                </a:solidFill>
                <a:effectLst/>
                <a:latin typeface="Arial" pitchFamily="34" charset="0"/>
              </a:endParaRPr>
            </a:p>
          </p:txBody>
        </p:sp>
        <p:sp>
          <p:nvSpPr>
            <p:cNvPr id="143383" name="Text Box 23"/>
            <p:cNvSpPr txBox="1">
              <a:spLocks noChangeArrowheads="1"/>
            </p:cNvSpPr>
            <p:nvPr/>
          </p:nvSpPr>
          <p:spPr bwMode="auto">
            <a:xfrm>
              <a:off x="5124" y="10870"/>
              <a:ext cx="561"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rPr>
                <a:t>y</a:t>
              </a:r>
              <a:endParaRPr kumimoji="0" lang="en-US" sz="1800" b="0" i="0" u="none" strike="noStrike" cap="none" normalizeH="0" baseline="0" smtClean="0">
                <a:ln>
                  <a:noFill/>
                </a:ln>
                <a:solidFill>
                  <a:schemeClr val="tx1"/>
                </a:solidFill>
                <a:effectLst/>
                <a:latin typeface="Arial" pitchFamily="34" charset="0"/>
              </a:endParaRPr>
            </a:p>
          </p:txBody>
        </p:sp>
        <p:sp>
          <p:nvSpPr>
            <p:cNvPr id="143384" name="Line 24"/>
            <p:cNvSpPr>
              <a:spLocks noChangeShapeType="1"/>
            </p:cNvSpPr>
            <p:nvPr/>
          </p:nvSpPr>
          <p:spPr bwMode="auto">
            <a:xfrm flipH="1">
              <a:off x="6105" y="12490"/>
              <a:ext cx="607" cy="685"/>
            </a:xfrm>
            <a:prstGeom prst="line">
              <a:avLst/>
            </a:prstGeom>
            <a:noFill/>
            <a:ln w="12700">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3385" name="Arc 25"/>
            <p:cNvSpPr>
              <a:spLocks/>
            </p:cNvSpPr>
            <p:nvPr/>
          </p:nvSpPr>
          <p:spPr bwMode="auto">
            <a:xfrm rot="479392" flipH="1">
              <a:off x="7179" y="11795"/>
              <a:ext cx="935" cy="180"/>
            </a:xfrm>
            <a:custGeom>
              <a:avLst/>
              <a:gdLst>
                <a:gd name="G0" fmla="+- 0 0 0"/>
                <a:gd name="G1" fmla="+- 21600 0 0"/>
                <a:gd name="G2" fmla="+- 21600 0 0"/>
                <a:gd name="T0" fmla="*/ 0 w 20570"/>
                <a:gd name="T1" fmla="*/ 0 h 21600"/>
                <a:gd name="T2" fmla="*/ 20570 w 20570"/>
                <a:gd name="T3" fmla="*/ 15011 h 21600"/>
                <a:gd name="T4" fmla="*/ 0 w 20570"/>
                <a:gd name="T5" fmla="*/ 21600 h 21600"/>
              </a:gdLst>
              <a:ahLst/>
              <a:cxnLst>
                <a:cxn ang="0">
                  <a:pos x="T0" y="T1"/>
                </a:cxn>
                <a:cxn ang="0">
                  <a:pos x="T2" y="T3"/>
                </a:cxn>
                <a:cxn ang="0">
                  <a:pos x="T4" y="T5"/>
                </a:cxn>
              </a:cxnLst>
              <a:rect l="0" t="0" r="r" b="b"/>
              <a:pathLst>
                <a:path w="20570" h="21600" fill="none" extrusionOk="0">
                  <a:moveTo>
                    <a:pt x="-1" y="0"/>
                  </a:moveTo>
                  <a:cubicBezTo>
                    <a:pt x="9390" y="0"/>
                    <a:pt x="17705" y="6067"/>
                    <a:pt x="20570" y="15010"/>
                  </a:cubicBezTo>
                </a:path>
                <a:path w="20570" h="21600" stroke="0" extrusionOk="0">
                  <a:moveTo>
                    <a:pt x="-1" y="0"/>
                  </a:moveTo>
                  <a:cubicBezTo>
                    <a:pt x="9390" y="0"/>
                    <a:pt x="17705" y="6067"/>
                    <a:pt x="20570" y="15010"/>
                  </a:cubicBezTo>
                  <a:lnTo>
                    <a:pt x="0" y="21600"/>
                  </a:lnTo>
                  <a:close/>
                </a:path>
              </a:pathLst>
            </a:custGeom>
            <a:noFill/>
            <a:ln w="9525">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3386" name="Text Box 26"/>
            <p:cNvSpPr txBox="1">
              <a:spLocks noChangeArrowheads="1"/>
            </p:cNvSpPr>
            <p:nvPr/>
          </p:nvSpPr>
          <p:spPr bwMode="auto">
            <a:xfrm>
              <a:off x="7969" y="11645"/>
              <a:ext cx="1309" cy="5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pitchFamily="34" charset="0"/>
                </a:rPr>
                <a:t>A=dy</a:t>
              </a:r>
              <a:r>
                <a:rPr kumimoji="0" lang="en-US" sz="1100" b="1" i="0" u="none" strike="noStrike" cap="none" normalizeH="0" baseline="0" smtClean="0">
                  <a:ln>
                    <a:noFill/>
                  </a:ln>
                  <a:solidFill>
                    <a:schemeClr val="tx1"/>
                  </a:solidFill>
                  <a:effectLst/>
                  <a:latin typeface="Arial" pitchFamily="34" charset="0"/>
                  <a:sym typeface="Symbol" pitchFamily="18" charset="2"/>
                </a:rPr>
                <a:t></a:t>
              </a:r>
              <a:r>
                <a:rPr kumimoji="0" lang="en-US" sz="1100" b="1" i="0" u="none" strike="noStrike" cap="none" normalizeH="0" baseline="0" smtClean="0">
                  <a:ln>
                    <a:noFill/>
                  </a:ln>
                  <a:solidFill>
                    <a:schemeClr val="tx1"/>
                  </a:solidFill>
                  <a:effectLst/>
                  <a:latin typeface="Arial" pitchFamily="34" charset="0"/>
                </a:rPr>
                <a:t>dx</a:t>
              </a:r>
              <a:endParaRPr kumimoji="0" lang="en-US" sz="1800" b="0" i="0" u="none" strike="noStrike" cap="none" normalizeH="0" baseline="0" smtClean="0">
                <a:ln>
                  <a:noFill/>
                </a:ln>
                <a:solidFill>
                  <a:schemeClr val="tx1"/>
                </a:solidFill>
                <a:effectLst/>
                <a:latin typeface="Arial" pitchFamily="34" charset="0"/>
              </a:endParaRPr>
            </a:p>
          </p:txBody>
        </p:sp>
        <p:sp>
          <p:nvSpPr>
            <p:cNvPr id="143387" name="Text Box 27"/>
            <p:cNvSpPr txBox="1">
              <a:spLocks noChangeArrowheads="1"/>
            </p:cNvSpPr>
            <p:nvPr/>
          </p:nvSpPr>
          <p:spPr bwMode="auto">
            <a:xfrm>
              <a:off x="6241" y="12885"/>
              <a:ext cx="533" cy="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p:txBody>
        </p:sp>
        <p:sp>
          <p:nvSpPr>
            <p:cNvPr id="143388" name="Line 28"/>
            <p:cNvSpPr>
              <a:spLocks noChangeShapeType="1"/>
            </p:cNvSpPr>
            <p:nvPr/>
          </p:nvSpPr>
          <p:spPr bwMode="auto">
            <a:xfrm flipH="1">
              <a:off x="6200" y="12130"/>
              <a:ext cx="607" cy="685"/>
            </a:xfrm>
            <a:prstGeom prst="line">
              <a:avLst/>
            </a:prstGeom>
            <a:noFill/>
            <a:ln w="28575">
              <a:solidFill>
                <a:srgbClr val="0000FF"/>
              </a:solidFill>
              <a:round/>
              <a:headEn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43389" name="Text Box 29"/>
            <p:cNvSpPr txBox="1">
              <a:spLocks noChangeArrowheads="1"/>
            </p:cNvSpPr>
            <p:nvPr/>
          </p:nvSpPr>
          <p:spPr bwMode="auto">
            <a:xfrm>
              <a:off x="6246" y="12130"/>
              <a:ext cx="533" cy="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p:txBody>
        </p:sp>
      </p:grpSp>
      <p:sp>
        <p:nvSpPr>
          <p:cNvPr id="143391"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90" name="Object 30"/>
          <p:cNvGraphicFramePr>
            <a:graphicFrameLocks noChangeAspect="1"/>
          </p:cNvGraphicFramePr>
          <p:nvPr/>
        </p:nvGraphicFramePr>
        <p:xfrm>
          <a:off x="5334000" y="2514600"/>
          <a:ext cx="3052330" cy="1143000"/>
        </p:xfrm>
        <a:graphic>
          <a:graphicData uri="http://schemas.openxmlformats.org/presentationml/2006/ole">
            <p:oleObj spid="_x0000_s143390" name="Equation" r:id="rId3" imgW="2235200" imgH="838200" progId="Equation.3">
              <p:embed/>
            </p:oleObj>
          </a:graphicData>
        </a:graphic>
      </p:graphicFrame>
      <p:sp>
        <p:nvSpPr>
          <p:cNvPr id="143393"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92" name="Object 32"/>
          <p:cNvGraphicFramePr>
            <a:graphicFrameLocks noChangeAspect="1"/>
          </p:cNvGraphicFramePr>
          <p:nvPr/>
        </p:nvGraphicFramePr>
        <p:xfrm>
          <a:off x="5410200" y="3810000"/>
          <a:ext cx="2259980" cy="609600"/>
        </p:xfrm>
        <a:graphic>
          <a:graphicData uri="http://schemas.openxmlformats.org/presentationml/2006/ole">
            <p:oleObj spid="_x0000_s143392" name="Equation" r:id="rId4" imgW="1447172" imgH="393529" progId="Equation.3">
              <p:embed/>
            </p:oleObj>
          </a:graphicData>
        </a:graphic>
      </p:graphicFrame>
      <p:sp>
        <p:nvSpPr>
          <p:cNvPr id="143395" name="Rectangle 3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94" name="Object 34"/>
          <p:cNvGraphicFramePr>
            <a:graphicFrameLocks noChangeAspect="1"/>
          </p:cNvGraphicFramePr>
          <p:nvPr/>
        </p:nvGraphicFramePr>
        <p:xfrm>
          <a:off x="5486400" y="4495800"/>
          <a:ext cx="1143000" cy="608610"/>
        </p:xfrm>
        <a:graphic>
          <a:graphicData uri="http://schemas.openxmlformats.org/presentationml/2006/ole">
            <p:oleObj spid="_x0000_s143394" name="Equation" r:id="rId5" imgW="736280" imgH="393529" progId="Equation.3">
              <p:embed/>
            </p:oleObj>
          </a:graphicData>
        </a:graphic>
      </p:graphicFrame>
      <p:sp>
        <p:nvSpPr>
          <p:cNvPr id="143397" name="Rectangle 3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96" name="Object 36"/>
          <p:cNvGraphicFramePr>
            <a:graphicFrameLocks noChangeAspect="1"/>
          </p:cNvGraphicFramePr>
          <p:nvPr/>
        </p:nvGraphicFramePr>
        <p:xfrm>
          <a:off x="4191000" y="5486400"/>
          <a:ext cx="1917970" cy="533400"/>
        </p:xfrm>
        <a:graphic>
          <a:graphicData uri="http://schemas.openxmlformats.org/presentationml/2006/ole">
            <p:oleObj spid="_x0000_s143396" name="Equation" r:id="rId6" imgW="1612900" imgH="444500" progId="Equation.3">
              <p:embed/>
            </p:oleObj>
          </a:graphicData>
        </a:graphic>
      </p:graphicFrame>
      <p:sp>
        <p:nvSpPr>
          <p:cNvPr id="143399"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98" name="Object 38"/>
          <p:cNvGraphicFramePr>
            <a:graphicFrameLocks noChangeAspect="1"/>
          </p:cNvGraphicFramePr>
          <p:nvPr/>
        </p:nvGraphicFramePr>
        <p:xfrm>
          <a:off x="1371600" y="6019800"/>
          <a:ext cx="1447800" cy="544585"/>
        </p:xfrm>
        <a:graphic>
          <a:graphicData uri="http://schemas.openxmlformats.org/presentationml/2006/ole">
            <p:oleObj spid="_x0000_s143398" name="Equation" r:id="rId7" imgW="1040948" imgH="393529" progId="Equation.3">
              <p:embed/>
            </p:oleObj>
          </a:graphicData>
        </a:graphic>
      </p:graphicFrame>
      <p:sp>
        <p:nvSpPr>
          <p:cNvPr id="143401" name="Rectangle 4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400" name="Object 40"/>
          <p:cNvGraphicFramePr>
            <a:graphicFrameLocks noChangeAspect="1"/>
          </p:cNvGraphicFramePr>
          <p:nvPr/>
        </p:nvGraphicFramePr>
        <p:xfrm>
          <a:off x="3276600" y="6019800"/>
          <a:ext cx="1612053" cy="609600"/>
        </p:xfrm>
        <a:graphic>
          <a:graphicData uri="http://schemas.openxmlformats.org/presentationml/2006/ole">
            <p:oleObj spid="_x0000_s143400" name="Equation" r:id="rId8" imgW="1129810" imgH="431613" progId="Equation.3">
              <p:embed/>
            </p:oleObj>
          </a:graphicData>
        </a:graphic>
      </p:graphicFrame>
      <p:sp>
        <p:nvSpPr>
          <p:cNvPr id="143403" name="Rectangle 4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402" name="Object 42"/>
          <p:cNvGraphicFramePr>
            <a:graphicFrameLocks noChangeAspect="1"/>
          </p:cNvGraphicFramePr>
          <p:nvPr/>
        </p:nvGraphicFramePr>
        <p:xfrm>
          <a:off x="5410200" y="6019800"/>
          <a:ext cx="1757916" cy="609600"/>
        </p:xfrm>
        <a:graphic>
          <a:graphicData uri="http://schemas.openxmlformats.org/presentationml/2006/ole">
            <p:oleObj spid="_x0000_s143402" name="Equation" r:id="rId9" imgW="1180588" imgH="406224" progId="Equation.3">
              <p:embed/>
            </p:oleObj>
          </a:graphicData>
        </a:graphic>
      </p:graphicFrame>
      <p:sp>
        <p:nvSpPr>
          <p:cNvPr id="82" name="Right Arrow 81"/>
          <p:cNvSpPr/>
          <p:nvPr/>
        </p:nvSpPr>
        <p:spPr bwMode="auto">
          <a:xfrm>
            <a:off x="2845526" y="6159137"/>
            <a:ext cx="381000" cy="304800"/>
          </a:xfrm>
          <a:prstGeom prst="rightArrow">
            <a:avLst/>
          </a:prstGeom>
          <a:solidFill>
            <a:schemeClr val="accent1"/>
          </a:solidFill>
          <a:ln w="19050" cap="flat" cmpd="sng" algn="ctr">
            <a:solidFill>
              <a:srgbClr val="FF3300"/>
            </a:solidFill>
            <a:prstDash val="solid"/>
            <a:round/>
            <a:headEnd type="arrow"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 Sans FB" pitchFamily="34" charset="0"/>
            </a:endParaRPr>
          </a:p>
        </p:txBody>
      </p:sp>
      <p:sp>
        <p:nvSpPr>
          <p:cNvPr id="83" name="Right Arrow 82"/>
          <p:cNvSpPr/>
          <p:nvPr/>
        </p:nvSpPr>
        <p:spPr bwMode="auto">
          <a:xfrm>
            <a:off x="4953000" y="6172200"/>
            <a:ext cx="381000" cy="304800"/>
          </a:xfrm>
          <a:prstGeom prst="rightArrow">
            <a:avLst/>
          </a:prstGeom>
          <a:solidFill>
            <a:schemeClr val="accent1"/>
          </a:solidFill>
          <a:ln w="19050" cap="flat" cmpd="sng" algn="ctr">
            <a:solidFill>
              <a:srgbClr val="FF3300"/>
            </a:solidFill>
            <a:prstDash val="solid"/>
            <a:round/>
            <a:headEnd type="arrow"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 Sans FB" pitchFamily="34" charset="0"/>
            </a:endParaRPr>
          </a:p>
        </p:txBody>
      </p:sp>
      <p:sp>
        <p:nvSpPr>
          <p:cNvPr id="84" name="Right Arrow 83"/>
          <p:cNvSpPr/>
          <p:nvPr/>
        </p:nvSpPr>
        <p:spPr bwMode="auto">
          <a:xfrm>
            <a:off x="7162800" y="6172200"/>
            <a:ext cx="381000" cy="304800"/>
          </a:xfrm>
          <a:prstGeom prst="rightArrow">
            <a:avLst/>
          </a:prstGeom>
          <a:solidFill>
            <a:schemeClr val="accent1"/>
          </a:solidFill>
          <a:ln w="19050" cap="flat" cmpd="sng" algn="ctr">
            <a:solidFill>
              <a:srgbClr val="FF3300"/>
            </a:solidFill>
            <a:prstDash val="solid"/>
            <a:round/>
            <a:headEnd type="arrow" w="lg" len="lg"/>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Berlin Sans FB" pitchFamily="34" charset="0"/>
            </a:endParaRPr>
          </a:p>
        </p:txBody>
      </p:sp>
      <p:sp>
        <p:nvSpPr>
          <p:cNvPr id="143405" name="Rectangle 4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404" name="Object 44"/>
          <p:cNvGraphicFramePr>
            <a:graphicFrameLocks noChangeAspect="1"/>
          </p:cNvGraphicFramePr>
          <p:nvPr/>
        </p:nvGraphicFramePr>
        <p:xfrm>
          <a:off x="7543800" y="5943600"/>
          <a:ext cx="1295400" cy="787078"/>
        </p:xfrm>
        <a:graphic>
          <a:graphicData uri="http://schemas.openxmlformats.org/presentationml/2006/ole">
            <p:oleObj spid="_x0000_s143404" name="Equation" r:id="rId10" imgW="749300" imgH="4572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nl-NL" sz="2400" dirty="0" smtClean="0"/>
          </a:p>
          <a:p>
            <a:endParaRPr lang="nl-NL" sz="2400" dirty="0" smtClean="0"/>
          </a:p>
          <a:p>
            <a:pPr>
              <a:buNone/>
            </a:pPr>
            <a:r>
              <a:rPr lang="nl-NL" sz="2400" dirty="0" smtClean="0"/>
              <a:t>Dengan </a:t>
            </a:r>
            <a:r>
              <a:rPr lang="nl-NL" sz="2400" dirty="0" smtClean="0"/>
              <a:t>demikian cahaya (tampak), gelombang </a:t>
            </a:r>
            <a:r>
              <a:rPr lang="nl-NL" sz="2400" dirty="0" smtClean="0"/>
              <a:t>radio,</a:t>
            </a:r>
          </a:p>
          <a:p>
            <a:pPr>
              <a:buNone/>
            </a:pPr>
            <a:r>
              <a:rPr lang="nl-NL" sz="2400" dirty="0" smtClean="0"/>
              <a:t>gelombang </a:t>
            </a:r>
            <a:r>
              <a:rPr lang="nl-NL" sz="2400" dirty="0" smtClean="0"/>
              <a:t>mikro </a:t>
            </a:r>
            <a:endParaRPr lang="nl-NL" sz="2400" dirty="0" smtClean="0"/>
          </a:p>
          <a:p>
            <a:pPr>
              <a:buNone/>
            </a:pPr>
            <a:r>
              <a:rPr lang="nl-NL" sz="2400" dirty="0" smtClean="0"/>
              <a:t>(</a:t>
            </a:r>
            <a:r>
              <a:rPr lang="nl-NL" sz="2400" dirty="0" smtClean="0"/>
              <a:t>microwave) </a:t>
            </a:r>
            <a:r>
              <a:rPr lang="nl-NL" sz="2400" dirty="0" smtClean="0"/>
              <a:t>gelombang</a:t>
            </a:r>
          </a:p>
          <a:p>
            <a:pPr>
              <a:buNone/>
            </a:pPr>
            <a:r>
              <a:rPr lang="nl-NL" sz="2400" dirty="0" smtClean="0"/>
              <a:t>Ultra </a:t>
            </a:r>
            <a:r>
              <a:rPr lang="nl-NL" sz="2400" dirty="0" smtClean="0"/>
              <a:t>Violet (UV), </a:t>
            </a:r>
            <a:endParaRPr lang="nl-NL" sz="2400" dirty="0" smtClean="0"/>
          </a:p>
          <a:p>
            <a:pPr>
              <a:buNone/>
            </a:pPr>
            <a:r>
              <a:rPr lang="nl-NL" sz="2400" dirty="0" smtClean="0"/>
              <a:t>gelombang </a:t>
            </a:r>
            <a:r>
              <a:rPr lang="nl-NL" sz="2400" dirty="0" smtClean="0"/>
              <a:t>Infra </a:t>
            </a:r>
            <a:r>
              <a:rPr lang="nl-NL" sz="2400" dirty="0" smtClean="0"/>
              <a:t>Merah</a:t>
            </a:r>
          </a:p>
          <a:p>
            <a:pPr>
              <a:buNone/>
            </a:pPr>
            <a:r>
              <a:rPr lang="nl-NL" sz="2400" dirty="0" smtClean="0"/>
              <a:t>(</a:t>
            </a:r>
            <a:r>
              <a:rPr lang="nl-NL" sz="2400" dirty="0" smtClean="0"/>
              <a:t>IR) dll tidak lain </a:t>
            </a:r>
            <a:endParaRPr lang="nl-NL" sz="2400" dirty="0" smtClean="0"/>
          </a:p>
          <a:p>
            <a:pPr>
              <a:buNone/>
            </a:pPr>
            <a:r>
              <a:rPr lang="nl-NL" sz="2400" dirty="0" smtClean="0"/>
              <a:t>merupakan </a:t>
            </a:r>
            <a:r>
              <a:rPr lang="nl-NL" sz="2400" dirty="0" smtClean="0"/>
              <a:t>salah satu </a:t>
            </a:r>
            <a:endParaRPr lang="nl-NL" sz="2400" dirty="0" smtClean="0"/>
          </a:p>
          <a:p>
            <a:pPr>
              <a:buNone/>
            </a:pPr>
            <a:r>
              <a:rPr lang="nl-NL" sz="2400" dirty="0" smtClean="0"/>
              <a:t>jenis </a:t>
            </a:r>
            <a:r>
              <a:rPr lang="nl-NL" sz="2400" dirty="0" smtClean="0"/>
              <a:t>gelombang EM </a:t>
            </a:r>
            <a:endParaRPr lang="nl-NL" sz="2400" dirty="0" smtClean="0"/>
          </a:p>
          <a:p>
            <a:pPr>
              <a:buNone/>
            </a:pPr>
            <a:r>
              <a:rPr lang="nl-NL" sz="2400" dirty="0" smtClean="0"/>
              <a:t>yang </a:t>
            </a:r>
            <a:r>
              <a:rPr lang="nl-NL" sz="2400" dirty="0" smtClean="0"/>
              <a:t>panjang gelombang </a:t>
            </a:r>
            <a:r>
              <a:rPr lang="nl-NL" sz="2400" dirty="0" smtClean="0">
                <a:sym typeface="Symbol"/>
              </a:rPr>
              <a:t></a:t>
            </a:r>
            <a:r>
              <a:rPr lang="nl-NL" sz="2400" dirty="0" smtClean="0"/>
              <a:t> (wavelength) </a:t>
            </a:r>
            <a:r>
              <a:rPr lang="nl-NL" sz="2400" dirty="0" smtClean="0"/>
              <a:t>atau frekuensinya </a:t>
            </a:r>
            <a:r>
              <a:rPr lang="nl-NL" sz="2400" dirty="0" smtClean="0"/>
              <a:t>berbeda-beda sesuai dengan hubungan :</a:t>
            </a:r>
            <a:endParaRPr lang="en-US" sz="2400" dirty="0" smtClean="0"/>
          </a:p>
          <a:p>
            <a:endParaRPr lang="en-US" sz="2400" dirty="0"/>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4385" name="Object 1"/>
          <p:cNvGraphicFramePr>
            <a:graphicFrameLocks noChangeAspect="1"/>
          </p:cNvGraphicFramePr>
          <p:nvPr/>
        </p:nvGraphicFramePr>
        <p:xfrm>
          <a:off x="1295400" y="1295400"/>
          <a:ext cx="6130544" cy="1066800"/>
        </p:xfrm>
        <a:graphic>
          <a:graphicData uri="http://schemas.openxmlformats.org/presentationml/2006/ole">
            <p:oleObj spid="_x0000_s144385" name="Equation" r:id="rId3" imgW="4102100" imgH="711200" progId="Equation.3">
              <p:embed/>
            </p:oleObj>
          </a:graphicData>
        </a:graphic>
      </p:graphicFrame>
      <p:grpSp>
        <p:nvGrpSpPr>
          <p:cNvPr id="144387" name="Group 3"/>
          <p:cNvGrpSpPr>
            <a:grpSpLocks/>
          </p:cNvGrpSpPr>
          <p:nvPr/>
        </p:nvGrpSpPr>
        <p:grpSpPr bwMode="auto">
          <a:xfrm>
            <a:off x="4343083" y="2971483"/>
            <a:ext cx="4724400" cy="3048000"/>
            <a:chOff x="6839" y="3502"/>
            <a:chExt cx="7440" cy="4800"/>
          </a:xfrm>
        </p:grpSpPr>
        <p:pic>
          <p:nvPicPr>
            <p:cNvPr id="144388" name="Picture 4"/>
            <p:cNvPicPr>
              <a:picLocks noChangeAspect="1" noChangeArrowheads="1"/>
            </p:cNvPicPr>
            <p:nvPr/>
          </p:nvPicPr>
          <p:blipFill>
            <a:blip r:embed="rId4"/>
            <a:srcRect/>
            <a:stretch>
              <a:fillRect/>
            </a:stretch>
          </p:blipFill>
          <p:spPr bwMode="auto">
            <a:xfrm>
              <a:off x="6839" y="3742"/>
              <a:ext cx="7440" cy="4352"/>
            </a:xfrm>
            <a:prstGeom prst="rect">
              <a:avLst/>
            </a:prstGeom>
            <a:noFill/>
            <a:ln w="9525">
              <a:noFill/>
              <a:miter lim="800000"/>
              <a:headEnd/>
              <a:tailEnd/>
            </a:ln>
          </p:spPr>
        </p:pic>
        <p:sp>
          <p:nvSpPr>
            <p:cNvPr id="144389" name="Text Box 5"/>
            <p:cNvSpPr txBox="1">
              <a:spLocks noChangeArrowheads="1"/>
            </p:cNvSpPr>
            <p:nvPr/>
          </p:nvSpPr>
          <p:spPr bwMode="auto">
            <a:xfrm>
              <a:off x="7776" y="3502"/>
              <a:ext cx="5423" cy="5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900" b="1" i="0" u="none" strike="noStrike" cap="none" normalizeH="0" baseline="0" smtClean="0">
                  <a:ln>
                    <a:noFill/>
                  </a:ln>
                  <a:solidFill>
                    <a:schemeClr val="tx1"/>
                  </a:solidFill>
                  <a:effectLst/>
                  <a:latin typeface="Arial" pitchFamily="34" charset="0"/>
                </a:rPr>
                <a:t>Panjang Gelombang (</a:t>
              </a:r>
              <a:r>
                <a:rPr kumimoji="0" lang="de-DE" sz="900" b="1" i="0" u="none" strike="noStrike" cap="none" normalizeH="0" baseline="0" smtClean="0">
                  <a:ln>
                    <a:noFill/>
                  </a:ln>
                  <a:solidFill>
                    <a:schemeClr val="tx1"/>
                  </a:solidFill>
                  <a:effectLst/>
                  <a:latin typeface="Arial" pitchFamily="34" charset="0"/>
                  <a:sym typeface="Symbol" pitchFamily="18" charset="2"/>
                </a:rPr>
                <a:t></a:t>
              </a:r>
              <a:r>
                <a:rPr kumimoji="0" lang="de-DE" sz="900" b="1" i="0" u="none" strike="noStrike" cap="none" normalizeH="0" baseline="0" smtClean="0">
                  <a:ln>
                    <a:noFill/>
                  </a:ln>
                  <a:solidFill>
                    <a:schemeClr val="tx1"/>
                  </a:solidFill>
                  <a:effectLst/>
                  <a:latin typeface="Arial" pitchFamily="34" charset="0"/>
                </a:rPr>
                <a:t>m)</a:t>
              </a:r>
              <a:endParaRPr kumimoji="0" lang="en-US" sz="1800" b="0" i="0" u="none" strike="noStrike" cap="none" normalizeH="0" baseline="0" smtClean="0">
                <a:ln>
                  <a:noFill/>
                </a:ln>
                <a:solidFill>
                  <a:schemeClr val="tx1"/>
                </a:solidFill>
                <a:effectLst/>
                <a:latin typeface="Arial" pitchFamily="34" charset="0"/>
              </a:endParaRPr>
            </a:p>
          </p:txBody>
        </p:sp>
        <p:sp>
          <p:nvSpPr>
            <p:cNvPr id="144390" name="Text Box 6"/>
            <p:cNvSpPr txBox="1">
              <a:spLocks noChangeArrowheads="1"/>
            </p:cNvSpPr>
            <p:nvPr/>
          </p:nvSpPr>
          <p:spPr bwMode="auto">
            <a:xfrm>
              <a:off x="8879" y="6502"/>
              <a:ext cx="264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900" b="1" i="0" u="none" strike="noStrike" cap="none" normalizeH="0" baseline="0" dirty="0" smtClean="0">
                  <a:ln>
                    <a:noFill/>
                  </a:ln>
                  <a:solidFill>
                    <a:schemeClr val="tx1"/>
                  </a:solidFill>
                  <a:effectLst/>
                  <a:latin typeface="Arial" pitchFamily="34" charset="0"/>
                </a:rPr>
                <a:t>Cahaya Tampak</a:t>
              </a:r>
              <a:endParaRPr kumimoji="0" lang="en-US" sz="1800" b="0" i="0" u="none" strike="noStrike" cap="none" normalizeH="0" baseline="0" dirty="0" smtClean="0">
                <a:ln>
                  <a:noFill/>
                </a:ln>
                <a:solidFill>
                  <a:schemeClr val="tx1"/>
                </a:solidFill>
                <a:effectLst/>
                <a:latin typeface="Arial" pitchFamily="34" charset="0"/>
              </a:endParaRPr>
            </a:p>
          </p:txBody>
        </p:sp>
        <p:sp>
          <p:nvSpPr>
            <p:cNvPr id="144391" name="Text Box 7"/>
            <p:cNvSpPr txBox="1">
              <a:spLocks noChangeArrowheads="1"/>
            </p:cNvSpPr>
            <p:nvPr/>
          </p:nvSpPr>
          <p:spPr bwMode="auto">
            <a:xfrm>
              <a:off x="9006" y="7807"/>
              <a:ext cx="2993" cy="4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de-DE" sz="900" b="1" i="0" u="none" strike="noStrike" cap="none" normalizeH="0" baseline="0" smtClean="0">
                  <a:ln>
                    <a:noFill/>
                  </a:ln>
                  <a:solidFill>
                    <a:schemeClr val="tx1"/>
                  </a:solidFill>
                  <a:effectLst/>
                  <a:latin typeface="Arial" pitchFamily="34" charset="0"/>
                </a:rPr>
                <a:t>Panjang Gelombang (nm)</a:t>
              </a:r>
              <a:endParaRPr kumimoji="0" lang="en-US" sz="1800" b="0" i="0" u="none" strike="noStrike" cap="none" normalizeH="0" baseline="0" smtClean="0">
                <a:ln>
                  <a:noFill/>
                </a:ln>
                <a:solidFill>
                  <a:schemeClr val="tx1"/>
                </a:solidFill>
                <a:effectLst/>
                <a:latin typeface="Arial" pitchFamily="34" charset="0"/>
              </a:endParaRPr>
            </a:p>
          </p:txBody>
        </p:sp>
      </p:grpSp>
      <p:sp>
        <p:nvSpPr>
          <p:cNvPr id="14439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4392" name="Object 8"/>
          <p:cNvGraphicFramePr>
            <a:graphicFrameLocks noChangeAspect="1"/>
          </p:cNvGraphicFramePr>
          <p:nvPr/>
        </p:nvGraphicFramePr>
        <p:xfrm>
          <a:off x="8305800" y="6019800"/>
          <a:ext cx="762000" cy="762000"/>
        </p:xfrm>
        <a:graphic>
          <a:graphicData uri="http://schemas.openxmlformats.org/presentationml/2006/ole">
            <p:oleObj spid="_x0000_s144392" name="Equation" r:id="rId5" imgW="393529" imgH="393529"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nl-NL" sz="2000" dirty="0" smtClean="0"/>
              <a:t>Perbedaan panjang gelombang ini sangat penting dalam perbedaan karakteristik gelombang </a:t>
            </a:r>
            <a:r>
              <a:rPr lang="nl-NL" sz="2000" dirty="0" smtClean="0"/>
              <a:t>EM.</a:t>
            </a:r>
          </a:p>
          <a:p>
            <a:r>
              <a:rPr lang="nl-NL" sz="2000" dirty="0" smtClean="0"/>
              <a:t>Cahaya </a:t>
            </a:r>
            <a:r>
              <a:rPr lang="nl-NL" sz="2000" dirty="0" smtClean="0"/>
              <a:t>tampak adalah cahaya yang kita lihat oleh mata telanjang memiliki rentang frekuensi 400 nm hingga 700 nm, sedikit lebih besar dari 700 </a:t>
            </a:r>
            <a:r>
              <a:rPr lang="nl-NL" sz="2000" dirty="0" smtClean="0"/>
              <a:t>nm</a:t>
            </a:r>
          </a:p>
          <a:p>
            <a:r>
              <a:rPr lang="nl-NL" sz="2000" dirty="0" smtClean="0"/>
              <a:t>gelombang </a:t>
            </a:r>
            <a:r>
              <a:rPr lang="nl-NL" sz="2000" dirty="0" smtClean="0"/>
              <a:t>EM disebut infra merah dan </a:t>
            </a:r>
            <a:r>
              <a:rPr lang="nl-NL" sz="2000" dirty="0" smtClean="0"/>
              <a:t>lebih </a:t>
            </a:r>
            <a:r>
              <a:rPr lang="nl-NL" sz="2000" dirty="0" smtClean="0"/>
              <a:t>kecil dari 400 disebut ultra-ungu (ultraviolet). Lebih kecil dari UV kita peroleh sinar-X yang memiliki panjang gelombang sangat kecil sehingga dapat menembus banyak bahan dan benda. </a:t>
            </a:r>
            <a:endParaRPr lang="nl-NL" sz="2000" dirty="0" smtClean="0"/>
          </a:p>
          <a:p>
            <a:r>
              <a:rPr lang="nl-NL" sz="2000" dirty="0" smtClean="0"/>
              <a:t>Di </a:t>
            </a:r>
            <a:r>
              <a:rPr lang="nl-NL" sz="2000" dirty="0" smtClean="0"/>
              <a:t>atas gelombang infra merah kita dapatkan gelombang mikro (microwave) yang panjang gelombangnya dalam orde sentimeter dan frekuensinya tidak jauh berbeda dengan frekuensi alami dari air. Sehingga gelombang mikro dipakai untuk memanaskan makanan dalam pemanas mikrowave untuk menghilangkan kandungan airnya hingga makanan menjadi matang</a:t>
            </a:r>
            <a:r>
              <a:rPr lang="nl-NL" sz="2000" dirty="0" smtClean="0"/>
              <a:t>.</a:t>
            </a:r>
            <a:endParaRPr lang="en-US" sz="2000" dirty="0" smtClean="0"/>
          </a:p>
        </p:txBody>
      </p:sp>
      <p:sp>
        <p:nvSpPr>
          <p:cNvPr id="6" name="Slide Number Placeholder 5"/>
          <p:cNvSpPr>
            <a:spLocks noGrp="1"/>
          </p:cNvSpPr>
          <p:nvPr>
            <p:ph type="sldNum" sz="quarter" idx="12"/>
          </p:nvPr>
        </p:nvSpPr>
        <p:spPr/>
        <p:txBody>
          <a:bodyPr/>
          <a:lstStyle/>
          <a:p>
            <a:fld id="{8AA5793F-852E-432D-BD2A-298B8FE868F0}"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Soal</a:t>
            </a:r>
            <a:r>
              <a:rPr lang="en-US" dirty="0" smtClean="0"/>
              <a:t> </a:t>
            </a:r>
            <a:r>
              <a:rPr lang="en-US" dirty="0" err="1" smtClean="0"/>
              <a:t>Latihan</a:t>
            </a:r>
            <a:endParaRPr lang="en-US" dirty="0"/>
          </a:p>
        </p:txBody>
      </p:sp>
      <p:sp>
        <p:nvSpPr>
          <p:cNvPr id="3" name="Content Placeholder 2"/>
          <p:cNvSpPr>
            <a:spLocks noGrp="1"/>
          </p:cNvSpPr>
          <p:nvPr>
            <p:ph idx="1"/>
          </p:nvPr>
        </p:nvSpPr>
        <p:spPr>
          <a:xfrm>
            <a:off x="1371600" y="1295400"/>
            <a:ext cx="7086600" cy="4572000"/>
          </a:xfrm>
        </p:spPr>
        <p:txBody>
          <a:bodyPr/>
          <a:lstStyle/>
          <a:p>
            <a:pPr lvl="0"/>
            <a:r>
              <a:rPr lang="en-US" sz="2400" dirty="0" err="1" smtClean="0"/>
              <a:t>Uraikan</a:t>
            </a:r>
            <a:r>
              <a:rPr lang="en-US" sz="2400" dirty="0" smtClean="0"/>
              <a:t> </a:t>
            </a:r>
            <a:r>
              <a:rPr lang="en-US" sz="2400" dirty="0" err="1" smtClean="0"/>
              <a:t>keempat</a:t>
            </a:r>
            <a:r>
              <a:rPr lang="en-US" sz="2400" dirty="0" smtClean="0"/>
              <a:t> </a:t>
            </a:r>
            <a:r>
              <a:rPr lang="en-US" sz="2400" dirty="0" err="1" smtClean="0"/>
              <a:t>persamaan</a:t>
            </a:r>
            <a:r>
              <a:rPr lang="en-US" sz="2400" dirty="0" smtClean="0"/>
              <a:t> Maxwell </a:t>
            </a:r>
            <a:r>
              <a:rPr lang="en-US" sz="2400" dirty="0" err="1" smtClean="0"/>
              <a:t>secara</a:t>
            </a:r>
            <a:r>
              <a:rPr lang="en-US" sz="2400" dirty="0" smtClean="0"/>
              <a:t> </a:t>
            </a:r>
            <a:r>
              <a:rPr lang="en-US" sz="2400" dirty="0" err="1" smtClean="0"/>
              <a:t>fisis</a:t>
            </a:r>
            <a:endParaRPr lang="en-US" sz="2400" dirty="0" smtClean="0"/>
          </a:p>
          <a:p>
            <a:pPr lvl="0"/>
            <a:r>
              <a:rPr lang="en-US" sz="2400" dirty="0" err="1" smtClean="0"/>
              <a:t>Jelaskan</a:t>
            </a:r>
            <a:r>
              <a:rPr lang="en-US" sz="2400" dirty="0" smtClean="0"/>
              <a:t> </a:t>
            </a:r>
            <a:r>
              <a:rPr lang="en-US" sz="2400" dirty="0" err="1" smtClean="0"/>
              <a:t>kontribusi</a:t>
            </a:r>
            <a:r>
              <a:rPr lang="en-US" sz="2400" dirty="0" smtClean="0"/>
              <a:t> Maxwell </a:t>
            </a:r>
            <a:r>
              <a:rPr lang="en-US" sz="2400" dirty="0" err="1" smtClean="0"/>
              <a:t>dalam</a:t>
            </a:r>
            <a:r>
              <a:rPr lang="en-US" sz="2400" dirty="0" smtClean="0"/>
              <a:t> </a:t>
            </a:r>
            <a:r>
              <a:rPr lang="en-US" sz="2400" dirty="0" err="1" smtClean="0"/>
              <a:t>persamaan</a:t>
            </a:r>
            <a:r>
              <a:rPr lang="en-US" sz="2400" dirty="0" smtClean="0"/>
              <a:t> Maxwell</a:t>
            </a:r>
          </a:p>
          <a:p>
            <a:pPr lvl="0"/>
            <a:r>
              <a:rPr lang="en-US" sz="2400" dirty="0" err="1" smtClean="0"/>
              <a:t>Hitunglah</a:t>
            </a:r>
            <a:r>
              <a:rPr lang="en-US" sz="2400" dirty="0" smtClean="0"/>
              <a:t> </a:t>
            </a:r>
            <a:r>
              <a:rPr lang="en-US" sz="2400" dirty="0" err="1" smtClean="0"/>
              <a:t>panjang</a:t>
            </a:r>
            <a:r>
              <a:rPr lang="en-US" sz="2400" dirty="0" smtClean="0"/>
              <a:t> </a:t>
            </a:r>
            <a:r>
              <a:rPr lang="en-US" sz="2400" dirty="0" err="1" smtClean="0"/>
              <a:t>gelombang</a:t>
            </a:r>
            <a:r>
              <a:rPr lang="en-US" sz="2400" dirty="0" smtClean="0"/>
              <a:t> </a:t>
            </a:r>
            <a:r>
              <a:rPr lang="en-US" sz="2400" dirty="0" err="1" smtClean="0"/>
              <a:t>dari</a:t>
            </a:r>
            <a:r>
              <a:rPr lang="en-US" sz="2400" dirty="0" smtClean="0"/>
              <a:t> </a:t>
            </a:r>
            <a:r>
              <a:rPr lang="en-US" sz="2400" dirty="0" err="1" smtClean="0"/>
              <a:t>frekuenasi</a:t>
            </a:r>
            <a:r>
              <a:rPr lang="en-US" sz="2400" dirty="0" smtClean="0"/>
              <a:t> radio </a:t>
            </a:r>
            <a:r>
              <a:rPr lang="en-US" sz="2400" dirty="0" err="1" smtClean="0"/>
              <a:t>berikut</a:t>
            </a:r>
            <a:r>
              <a:rPr lang="en-US" sz="2400" dirty="0" smtClean="0"/>
              <a:t>  :</a:t>
            </a:r>
          </a:p>
          <a:p>
            <a:pPr lvl="1"/>
            <a:r>
              <a:rPr lang="en-US" sz="2400" dirty="0" smtClean="0"/>
              <a:t>AM </a:t>
            </a:r>
            <a:r>
              <a:rPr lang="en-US" sz="2400" dirty="0" err="1" smtClean="0"/>
              <a:t>dengan</a:t>
            </a:r>
            <a:r>
              <a:rPr lang="en-US" sz="2400" dirty="0" smtClean="0"/>
              <a:t> </a:t>
            </a:r>
            <a:r>
              <a:rPr lang="en-US" sz="2400" dirty="0" err="1" smtClean="0"/>
              <a:t>frekunsi</a:t>
            </a:r>
            <a:r>
              <a:rPr lang="en-US" sz="2400" dirty="0" smtClean="0"/>
              <a:t> 1 MHz</a:t>
            </a:r>
          </a:p>
          <a:p>
            <a:pPr lvl="1"/>
            <a:r>
              <a:rPr lang="en-US" sz="2400" dirty="0" smtClean="0"/>
              <a:t>FM </a:t>
            </a:r>
            <a:r>
              <a:rPr lang="en-US" sz="2400" dirty="0" err="1" smtClean="0"/>
              <a:t>dengan</a:t>
            </a:r>
            <a:r>
              <a:rPr lang="en-US" sz="2400" dirty="0" smtClean="0"/>
              <a:t> </a:t>
            </a:r>
            <a:r>
              <a:rPr lang="en-US" sz="2400" dirty="0" err="1" smtClean="0"/>
              <a:t>frekuensi</a:t>
            </a:r>
            <a:r>
              <a:rPr lang="en-US" sz="2400" dirty="0" smtClean="0"/>
              <a:t> 100 MHz</a:t>
            </a:r>
          </a:p>
          <a:p>
            <a:pPr lvl="0"/>
            <a:r>
              <a:rPr lang="en-US" sz="2400" dirty="0" err="1" smtClean="0"/>
              <a:t>Hitunglah</a:t>
            </a:r>
            <a:r>
              <a:rPr lang="en-US" sz="2400" dirty="0" smtClean="0"/>
              <a:t> </a:t>
            </a:r>
            <a:r>
              <a:rPr lang="en-US" sz="2400" dirty="0" err="1" smtClean="0"/>
              <a:t>panjang</a:t>
            </a:r>
            <a:r>
              <a:rPr lang="en-US" sz="2400" dirty="0" smtClean="0"/>
              <a:t> </a:t>
            </a:r>
            <a:r>
              <a:rPr lang="en-US" sz="2400" dirty="0" err="1" smtClean="0"/>
              <a:t>gelombang</a:t>
            </a:r>
            <a:r>
              <a:rPr lang="en-US" sz="2400" dirty="0" smtClean="0"/>
              <a:t> </a:t>
            </a:r>
            <a:r>
              <a:rPr lang="en-US" sz="2400" dirty="0" err="1" smtClean="0"/>
              <a:t>sebuah</a:t>
            </a:r>
            <a:r>
              <a:rPr lang="en-US" sz="2400" dirty="0" smtClean="0"/>
              <a:t> </a:t>
            </a:r>
            <a:r>
              <a:rPr lang="en-US" sz="2400" dirty="0" err="1" smtClean="0"/>
              <a:t>pemanggang</a:t>
            </a:r>
            <a:r>
              <a:rPr lang="en-US" sz="2400" dirty="0" smtClean="0"/>
              <a:t> microwave </a:t>
            </a:r>
            <a:r>
              <a:rPr lang="en-US" sz="2400" dirty="0" err="1" smtClean="0"/>
              <a:t>dengan</a:t>
            </a:r>
            <a:r>
              <a:rPr lang="en-US" sz="2400" dirty="0" smtClean="0"/>
              <a:t> </a:t>
            </a:r>
            <a:r>
              <a:rPr lang="en-US" sz="2400" dirty="0" err="1" smtClean="0"/>
              <a:t>frekuensi</a:t>
            </a:r>
            <a:r>
              <a:rPr lang="en-US" sz="2400" dirty="0" smtClean="0"/>
              <a:t> 2,5 GHz</a:t>
            </a:r>
          </a:p>
          <a:p>
            <a:pPr lvl="0"/>
            <a:r>
              <a:rPr lang="en-US" sz="2400" dirty="0" err="1" smtClean="0"/>
              <a:t>Apakah</a:t>
            </a:r>
            <a:r>
              <a:rPr lang="en-US" sz="2400" dirty="0" smtClean="0"/>
              <a:t> yang </a:t>
            </a:r>
            <a:r>
              <a:rPr lang="en-US" sz="2400" dirty="0" err="1" smtClean="0"/>
              <a:t>dimaksud</a:t>
            </a:r>
            <a:r>
              <a:rPr lang="en-US" sz="2400" dirty="0" smtClean="0"/>
              <a:t> </a:t>
            </a:r>
            <a:r>
              <a:rPr lang="en-US" sz="2400" dirty="0" err="1" smtClean="0"/>
              <a:t>dengan</a:t>
            </a:r>
            <a:r>
              <a:rPr lang="en-US" sz="2400" dirty="0" smtClean="0"/>
              <a:t> ”</a:t>
            </a:r>
            <a:r>
              <a:rPr lang="en-US" sz="2400" dirty="0" err="1" smtClean="0"/>
              <a:t>arus</a:t>
            </a:r>
            <a:r>
              <a:rPr lang="en-US" sz="2400" dirty="0" smtClean="0"/>
              <a:t> </a:t>
            </a:r>
            <a:r>
              <a:rPr lang="en-US" sz="2400" dirty="0" err="1" smtClean="0"/>
              <a:t>perpindahan</a:t>
            </a:r>
            <a:r>
              <a:rPr lang="en-US" sz="2400" dirty="0" smtClean="0"/>
              <a:t>” ?</a:t>
            </a:r>
          </a:p>
          <a:p>
            <a:pPr lvl="0"/>
            <a:r>
              <a:rPr lang="en-US" sz="2400" dirty="0" err="1" smtClean="0"/>
              <a:t>Apakah</a:t>
            </a:r>
            <a:r>
              <a:rPr lang="en-US" sz="2400" dirty="0" smtClean="0"/>
              <a:t> </a:t>
            </a:r>
            <a:r>
              <a:rPr lang="en-US" sz="2400" dirty="0" err="1" smtClean="0"/>
              <a:t>gelombang</a:t>
            </a:r>
            <a:r>
              <a:rPr lang="en-US" sz="2400" dirty="0" smtClean="0"/>
              <a:t> </a:t>
            </a:r>
            <a:r>
              <a:rPr lang="en-US" sz="2400" dirty="0" err="1" smtClean="0"/>
              <a:t>listrik</a:t>
            </a:r>
            <a:r>
              <a:rPr lang="en-US" sz="2400" dirty="0" smtClean="0"/>
              <a:t> </a:t>
            </a:r>
            <a:r>
              <a:rPr lang="en-US" sz="2400" dirty="0" err="1" smtClean="0"/>
              <a:t>dan</a:t>
            </a:r>
            <a:r>
              <a:rPr lang="en-US" sz="2400" dirty="0" smtClean="0"/>
              <a:t> magnet </a:t>
            </a:r>
            <a:r>
              <a:rPr lang="en-US" sz="2400" dirty="0" err="1" smtClean="0"/>
              <a:t>selalu</a:t>
            </a:r>
            <a:r>
              <a:rPr lang="en-US" sz="2400" dirty="0" smtClean="0"/>
              <a:t> </a:t>
            </a:r>
            <a:r>
              <a:rPr lang="en-US" sz="2400" dirty="0" err="1" smtClean="0"/>
              <a:t>sefase</a:t>
            </a:r>
            <a:r>
              <a:rPr lang="en-US" sz="2400" dirty="0" smtClean="0"/>
              <a:t> </a:t>
            </a:r>
            <a:r>
              <a:rPr lang="en-US" sz="2400" dirty="0" err="1" smtClean="0"/>
              <a:t>dalam</a:t>
            </a:r>
            <a:r>
              <a:rPr lang="en-US" sz="2400" dirty="0" smtClean="0"/>
              <a:t> </a:t>
            </a:r>
            <a:r>
              <a:rPr lang="en-US" sz="2400" dirty="0" err="1" smtClean="0"/>
              <a:t>gelombang</a:t>
            </a:r>
            <a:r>
              <a:rPr lang="en-US" sz="2400" dirty="0" smtClean="0"/>
              <a:t> </a:t>
            </a:r>
            <a:r>
              <a:rPr lang="en-US" sz="2400" dirty="0" err="1" smtClean="0"/>
              <a:t>elektromagnetik</a:t>
            </a:r>
            <a:r>
              <a:rPr lang="en-US" sz="2400" dirty="0" smtClean="0"/>
              <a:t> ? </a:t>
            </a:r>
            <a:r>
              <a:rPr lang="en-US" sz="2400" dirty="0" err="1" smtClean="0"/>
              <a:t>Pada</a:t>
            </a:r>
            <a:r>
              <a:rPr lang="en-US" sz="2400" dirty="0" smtClean="0"/>
              <a:t> </a:t>
            </a:r>
            <a:r>
              <a:rPr lang="en-US" sz="2400" dirty="0" err="1" smtClean="0"/>
              <a:t>kasus</a:t>
            </a:r>
            <a:r>
              <a:rPr lang="en-US" sz="2400" dirty="0" smtClean="0"/>
              <a:t> </a:t>
            </a:r>
            <a:r>
              <a:rPr lang="en-US" sz="2400" dirty="0" err="1" smtClean="0"/>
              <a:t>apakah</a:t>
            </a:r>
            <a:r>
              <a:rPr lang="en-US" sz="2400" dirty="0" smtClean="0"/>
              <a:t> </a:t>
            </a:r>
            <a:r>
              <a:rPr lang="en-US" sz="2400" dirty="0" err="1" smtClean="0"/>
              <a:t>keduanya</a:t>
            </a:r>
            <a:r>
              <a:rPr lang="en-US" sz="2400" dirty="0" smtClean="0"/>
              <a:t> </a:t>
            </a:r>
            <a:r>
              <a:rPr lang="en-US" sz="2400" dirty="0" err="1" smtClean="0"/>
              <a:t>tidak</a:t>
            </a:r>
            <a:r>
              <a:rPr lang="en-US" sz="2400" dirty="0" smtClean="0"/>
              <a:t> </a:t>
            </a:r>
            <a:r>
              <a:rPr lang="en-US" sz="2400" dirty="0" err="1" smtClean="0"/>
              <a:t>sefase</a:t>
            </a:r>
            <a:r>
              <a:rPr lang="en-US" sz="2400" dirty="0" smtClean="0"/>
              <a:t>.</a:t>
            </a:r>
            <a:endParaRPr lang="en-US" sz="2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1"/>
          <p:cNvSpPr>
            <a:spLocks noGrp="1"/>
          </p:cNvSpPr>
          <p:nvPr>
            <p:ph type="dt" sz="half" idx="10"/>
          </p:nvPr>
        </p:nvSpPr>
        <p:spPr/>
        <p:txBody>
          <a:bodyPr/>
          <a:lstStyle/>
          <a:p>
            <a:fld id="{27A702E4-B3E1-4D47-A4AB-F36EB9A3E336}" type="datetime1">
              <a:rPr lang="en-US" smtClean="0"/>
              <a:t>6/5/2013</a:t>
            </a:fld>
            <a:endParaRPr lang="en-US"/>
          </a:p>
        </p:txBody>
      </p:sp>
      <p:sp>
        <p:nvSpPr>
          <p:cNvPr id="25" name="Footer Placeholder 2"/>
          <p:cNvSpPr>
            <a:spLocks noGrp="1"/>
          </p:cNvSpPr>
          <p:nvPr>
            <p:ph type="ftr" sz="quarter" idx="11"/>
          </p:nvPr>
        </p:nvSpPr>
        <p:spPr/>
        <p:txBody>
          <a:bodyPr/>
          <a:lstStyle/>
          <a:p>
            <a:r>
              <a:rPr lang="en-US"/>
              <a:t>Hand Out Fisika II</a:t>
            </a:r>
          </a:p>
        </p:txBody>
      </p:sp>
      <p:sp>
        <p:nvSpPr>
          <p:cNvPr id="26" name="Slide Number Placeholder 3"/>
          <p:cNvSpPr>
            <a:spLocks noGrp="1"/>
          </p:cNvSpPr>
          <p:nvPr>
            <p:ph type="sldNum" sz="quarter" idx="12"/>
          </p:nvPr>
        </p:nvSpPr>
        <p:spPr/>
        <p:txBody>
          <a:bodyPr/>
          <a:lstStyle/>
          <a:p>
            <a:fld id="{BF802C4C-FDE4-41C8-A6BD-8F07125592A0}" type="slidenum">
              <a:rPr lang="en-US"/>
              <a:pPr/>
              <a:t>28</a:t>
            </a:fld>
            <a:endParaRPr lang="en-US"/>
          </a:p>
        </p:txBody>
      </p:sp>
      <p:sp>
        <p:nvSpPr>
          <p:cNvPr id="10242" name="Text Box 1026"/>
          <p:cNvSpPr txBox="1">
            <a:spLocks noChangeArrowheads="1"/>
          </p:cNvSpPr>
          <p:nvPr/>
        </p:nvSpPr>
        <p:spPr bwMode="auto">
          <a:xfrm>
            <a:off x="1295400" y="381000"/>
            <a:ext cx="1295400" cy="396875"/>
          </a:xfrm>
          <a:prstGeom prst="rect">
            <a:avLst/>
          </a:prstGeom>
          <a:noFill/>
          <a:ln w="9525">
            <a:noFill/>
            <a:miter lim="800000"/>
            <a:headEnd/>
            <a:tailEnd/>
          </a:ln>
          <a:effectLst/>
        </p:spPr>
        <p:txBody>
          <a:bodyPr wrap="none">
            <a:spAutoFit/>
          </a:bodyPr>
          <a:lstStyle/>
          <a:p>
            <a:r>
              <a:rPr lang="en-US" dirty="0" err="1">
                <a:solidFill>
                  <a:srgbClr val="000000"/>
                </a:solidFill>
              </a:rPr>
              <a:t>Contoh</a:t>
            </a:r>
            <a:r>
              <a:rPr lang="en-US" dirty="0">
                <a:solidFill>
                  <a:srgbClr val="000000"/>
                </a:solidFill>
              </a:rPr>
              <a:t> :</a:t>
            </a:r>
          </a:p>
        </p:txBody>
      </p:sp>
      <p:sp>
        <p:nvSpPr>
          <p:cNvPr id="10243" name="Text Box 1027"/>
          <p:cNvSpPr txBox="1">
            <a:spLocks noChangeArrowheads="1"/>
          </p:cNvSpPr>
          <p:nvPr/>
        </p:nvSpPr>
        <p:spPr bwMode="auto">
          <a:xfrm>
            <a:off x="1143000" y="838200"/>
            <a:ext cx="7924800" cy="2751522"/>
          </a:xfrm>
          <a:prstGeom prst="rect">
            <a:avLst/>
          </a:prstGeom>
          <a:noFill/>
          <a:ln w="9525">
            <a:noFill/>
            <a:miter lim="800000"/>
            <a:headEnd/>
            <a:tailEnd/>
          </a:ln>
          <a:effectLst/>
        </p:spPr>
        <p:txBody>
          <a:bodyPr>
            <a:spAutoFit/>
          </a:bodyPr>
          <a:lstStyle/>
          <a:p>
            <a:pPr marL="457200" indent="-457200" algn="just">
              <a:lnSpc>
                <a:spcPct val="120000"/>
              </a:lnSpc>
              <a:buFontTx/>
              <a:buAutoNum type="arabicPeriod"/>
            </a:pPr>
            <a:r>
              <a:rPr lang="en-US" dirty="0" err="1">
                <a:solidFill>
                  <a:srgbClr val="000000"/>
                </a:solidFill>
              </a:rPr>
              <a:t>Berapa</a:t>
            </a:r>
            <a:r>
              <a:rPr lang="en-US" dirty="0">
                <a:solidFill>
                  <a:srgbClr val="000000"/>
                </a:solidFill>
              </a:rPr>
              <a:t> </a:t>
            </a:r>
            <a:r>
              <a:rPr lang="en-US" dirty="0" err="1">
                <a:solidFill>
                  <a:srgbClr val="000000"/>
                </a:solidFill>
              </a:rPr>
              <a:t>fluks</a:t>
            </a:r>
            <a:r>
              <a:rPr lang="en-US" dirty="0">
                <a:solidFill>
                  <a:srgbClr val="000000"/>
                </a:solidFill>
              </a:rPr>
              <a:t> magnet yang </a:t>
            </a:r>
            <a:r>
              <a:rPr lang="en-US" dirty="0" err="1">
                <a:solidFill>
                  <a:srgbClr val="000000"/>
                </a:solidFill>
              </a:rPr>
              <a:t>menembus</a:t>
            </a:r>
            <a:r>
              <a:rPr lang="en-US" dirty="0">
                <a:solidFill>
                  <a:srgbClr val="000000"/>
                </a:solidFill>
              </a:rPr>
              <a:t> </a:t>
            </a:r>
            <a:r>
              <a:rPr lang="en-US" dirty="0" err="1">
                <a:solidFill>
                  <a:srgbClr val="000000"/>
                </a:solidFill>
              </a:rPr>
              <a:t>permukaan</a:t>
            </a:r>
            <a:r>
              <a:rPr lang="en-US" dirty="0">
                <a:solidFill>
                  <a:srgbClr val="000000"/>
                </a:solidFill>
              </a:rPr>
              <a:t> </a:t>
            </a:r>
            <a:r>
              <a:rPr lang="en-US" dirty="0" err="1">
                <a:solidFill>
                  <a:srgbClr val="000000"/>
                </a:solidFill>
              </a:rPr>
              <a:t>seluas</a:t>
            </a:r>
            <a:r>
              <a:rPr lang="en-US" dirty="0">
                <a:solidFill>
                  <a:srgbClr val="000000"/>
                </a:solidFill>
              </a:rPr>
              <a:t> 2 m</a:t>
            </a:r>
            <a:r>
              <a:rPr lang="en-US" baseline="30000" dirty="0">
                <a:solidFill>
                  <a:srgbClr val="000000"/>
                </a:solidFill>
              </a:rPr>
              <a:t>2</a:t>
            </a:r>
            <a:r>
              <a:rPr lang="en-US" dirty="0">
                <a:solidFill>
                  <a:srgbClr val="000000"/>
                </a:solidFill>
              </a:rPr>
              <a:t> </a:t>
            </a:r>
            <a:r>
              <a:rPr lang="en-US" dirty="0" err="1">
                <a:solidFill>
                  <a:srgbClr val="000000"/>
                </a:solidFill>
              </a:rPr>
              <a:t>dari</a:t>
            </a:r>
            <a:r>
              <a:rPr lang="en-US" dirty="0">
                <a:solidFill>
                  <a:srgbClr val="000000"/>
                </a:solidFill>
              </a:rPr>
              <a:t> </a:t>
            </a:r>
            <a:r>
              <a:rPr lang="en-US" dirty="0" err="1">
                <a:solidFill>
                  <a:srgbClr val="000000"/>
                </a:solidFill>
              </a:rPr>
              <a:t>sebuah</a:t>
            </a:r>
            <a:r>
              <a:rPr lang="en-US" dirty="0">
                <a:solidFill>
                  <a:srgbClr val="000000"/>
                </a:solidFill>
              </a:rPr>
              <a:t> </a:t>
            </a:r>
            <a:r>
              <a:rPr lang="en-US" dirty="0" err="1">
                <a:solidFill>
                  <a:srgbClr val="000000"/>
                </a:solidFill>
              </a:rPr>
              <a:t>medan</a:t>
            </a:r>
            <a:r>
              <a:rPr lang="en-US" dirty="0">
                <a:solidFill>
                  <a:srgbClr val="000000"/>
                </a:solidFill>
              </a:rPr>
              <a:t> </a:t>
            </a:r>
            <a:r>
              <a:rPr lang="en-US" dirty="0" err="1">
                <a:solidFill>
                  <a:srgbClr val="000000"/>
                </a:solidFill>
              </a:rPr>
              <a:t>homogen</a:t>
            </a:r>
            <a:r>
              <a:rPr lang="en-US" dirty="0">
                <a:solidFill>
                  <a:srgbClr val="000000"/>
                </a:solidFill>
              </a:rPr>
              <a:t> </a:t>
            </a:r>
            <a:r>
              <a:rPr lang="en-US" dirty="0" err="1">
                <a:solidFill>
                  <a:srgbClr val="000000"/>
                </a:solidFill>
              </a:rPr>
              <a:t>sebesar</a:t>
            </a:r>
            <a:r>
              <a:rPr lang="en-US" dirty="0">
                <a:solidFill>
                  <a:srgbClr val="000000"/>
                </a:solidFill>
              </a:rPr>
              <a:t> 5 Tesla </a:t>
            </a:r>
            <a:r>
              <a:rPr lang="en-US" dirty="0" err="1">
                <a:solidFill>
                  <a:srgbClr val="000000"/>
                </a:solidFill>
              </a:rPr>
              <a:t>jika</a:t>
            </a:r>
            <a:endParaRPr lang="en-US" dirty="0">
              <a:solidFill>
                <a:srgbClr val="000000"/>
              </a:solidFill>
            </a:endParaRPr>
          </a:p>
          <a:p>
            <a:pPr marL="457200" indent="-457200" algn="just">
              <a:lnSpc>
                <a:spcPct val="120000"/>
              </a:lnSpc>
            </a:pPr>
            <a:r>
              <a:rPr lang="en-US" dirty="0">
                <a:solidFill>
                  <a:srgbClr val="000000"/>
                </a:solidFill>
              </a:rPr>
              <a:t>	a. Medan magnet </a:t>
            </a:r>
            <a:r>
              <a:rPr lang="en-US" dirty="0" err="1">
                <a:solidFill>
                  <a:srgbClr val="000000"/>
                </a:solidFill>
              </a:rPr>
              <a:t>menembus</a:t>
            </a:r>
            <a:r>
              <a:rPr lang="en-US" dirty="0">
                <a:solidFill>
                  <a:srgbClr val="000000"/>
                </a:solidFill>
              </a:rPr>
              <a:t> </a:t>
            </a:r>
            <a:r>
              <a:rPr lang="en-US" dirty="0" err="1">
                <a:solidFill>
                  <a:srgbClr val="000000"/>
                </a:solidFill>
              </a:rPr>
              <a:t>tegak</a:t>
            </a:r>
            <a:r>
              <a:rPr lang="en-US" dirty="0">
                <a:solidFill>
                  <a:srgbClr val="000000"/>
                </a:solidFill>
              </a:rPr>
              <a:t> </a:t>
            </a:r>
            <a:r>
              <a:rPr lang="en-US" dirty="0" err="1">
                <a:solidFill>
                  <a:srgbClr val="000000"/>
                </a:solidFill>
              </a:rPr>
              <a:t>lurus</a:t>
            </a:r>
            <a:r>
              <a:rPr lang="en-US" dirty="0">
                <a:solidFill>
                  <a:srgbClr val="000000"/>
                </a:solidFill>
              </a:rPr>
              <a:t> </a:t>
            </a:r>
            <a:r>
              <a:rPr lang="en-US" dirty="0" err="1">
                <a:solidFill>
                  <a:srgbClr val="000000"/>
                </a:solidFill>
              </a:rPr>
              <a:t>permukaan</a:t>
            </a:r>
            <a:endParaRPr lang="en-US" dirty="0">
              <a:solidFill>
                <a:srgbClr val="000000"/>
              </a:solidFill>
            </a:endParaRPr>
          </a:p>
          <a:p>
            <a:pPr marL="457200" indent="-457200" algn="just">
              <a:lnSpc>
                <a:spcPct val="120000"/>
              </a:lnSpc>
            </a:pPr>
            <a:r>
              <a:rPr lang="en-US" dirty="0">
                <a:solidFill>
                  <a:srgbClr val="000000"/>
                </a:solidFill>
              </a:rPr>
              <a:t>	b. Medan magnet </a:t>
            </a:r>
            <a:r>
              <a:rPr lang="en-US" dirty="0" err="1">
                <a:solidFill>
                  <a:srgbClr val="000000"/>
                </a:solidFill>
              </a:rPr>
              <a:t>sejajar</a:t>
            </a:r>
            <a:r>
              <a:rPr lang="en-US" dirty="0">
                <a:solidFill>
                  <a:srgbClr val="000000"/>
                </a:solidFill>
              </a:rPr>
              <a:t> </a:t>
            </a:r>
            <a:r>
              <a:rPr lang="en-US" dirty="0" err="1">
                <a:solidFill>
                  <a:srgbClr val="000000"/>
                </a:solidFill>
              </a:rPr>
              <a:t>permukaan</a:t>
            </a:r>
            <a:r>
              <a:rPr lang="en-US" dirty="0">
                <a:solidFill>
                  <a:srgbClr val="000000"/>
                </a:solidFill>
              </a:rPr>
              <a:t> </a:t>
            </a:r>
            <a:r>
              <a:rPr lang="en-US" dirty="0" err="1">
                <a:solidFill>
                  <a:srgbClr val="000000"/>
                </a:solidFill>
              </a:rPr>
              <a:t>tersebut</a:t>
            </a:r>
            <a:endParaRPr lang="en-US" dirty="0">
              <a:solidFill>
                <a:srgbClr val="000000"/>
              </a:solidFill>
            </a:endParaRPr>
          </a:p>
          <a:p>
            <a:pPr marL="457200" indent="-457200" algn="just">
              <a:lnSpc>
                <a:spcPct val="120000"/>
              </a:lnSpc>
            </a:pPr>
            <a:r>
              <a:rPr lang="en-US" dirty="0">
                <a:solidFill>
                  <a:srgbClr val="000000"/>
                </a:solidFill>
              </a:rPr>
              <a:t>	c. Medan magnet </a:t>
            </a:r>
            <a:r>
              <a:rPr lang="en-US" dirty="0" err="1">
                <a:solidFill>
                  <a:srgbClr val="000000"/>
                </a:solidFill>
              </a:rPr>
              <a:t>membentuk</a:t>
            </a:r>
            <a:r>
              <a:rPr lang="en-US" dirty="0">
                <a:solidFill>
                  <a:srgbClr val="000000"/>
                </a:solidFill>
              </a:rPr>
              <a:t> </a:t>
            </a:r>
            <a:r>
              <a:rPr lang="en-US" dirty="0" err="1">
                <a:solidFill>
                  <a:srgbClr val="000000"/>
                </a:solidFill>
              </a:rPr>
              <a:t>sudut</a:t>
            </a:r>
            <a:r>
              <a:rPr lang="en-US" dirty="0">
                <a:solidFill>
                  <a:srgbClr val="000000"/>
                </a:solidFill>
              </a:rPr>
              <a:t> 60</a:t>
            </a:r>
            <a:r>
              <a:rPr lang="en-US" baseline="30000" dirty="0">
                <a:solidFill>
                  <a:srgbClr val="000000"/>
                </a:solidFill>
              </a:rPr>
              <a:t>o</a:t>
            </a:r>
            <a:r>
              <a:rPr lang="en-US" dirty="0">
                <a:solidFill>
                  <a:srgbClr val="000000"/>
                </a:solidFill>
              </a:rPr>
              <a:t> </a:t>
            </a:r>
            <a:r>
              <a:rPr lang="en-US" dirty="0" err="1">
                <a:solidFill>
                  <a:srgbClr val="000000"/>
                </a:solidFill>
              </a:rPr>
              <a:t>terhadap</a:t>
            </a:r>
            <a:r>
              <a:rPr lang="en-US" dirty="0">
                <a:solidFill>
                  <a:srgbClr val="000000"/>
                </a:solidFill>
              </a:rPr>
              <a:t> </a:t>
            </a:r>
            <a:r>
              <a:rPr lang="en-US" dirty="0" err="1">
                <a:solidFill>
                  <a:srgbClr val="000000"/>
                </a:solidFill>
              </a:rPr>
              <a:t>vektor</a:t>
            </a:r>
            <a:r>
              <a:rPr lang="en-US" dirty="0">
                <a:solidFill>
                  <a:srgbClr val="000000"/>
                </a:solidFill>
              </a:rPr>
              <a:t> </a:t>
            </a:r>
            <a:r>
              <a:rPr lang="en-US" dirty="0" err="1" smtClean="0">
                <a:solidFill>
                  <a:srgbClr val="000000"/>
                </a:solidFill>
              </a:rPr>
              <a:t>permukaan</a:t>
            </a:r>
            <a:r>
              <a:rPr lang="en-US" dirty="0">
                <a:solidFill>
                  <a:srgbClr val="000000"/>
                </a:solidFill>
              </a:rPr>
              <a:t>.</a:t>
            </a:r>
          </a:p>
        </p:txBody>
      </p:sp>
      <p:sp>
        <p:nvSpPr>
          <p:cNvPr id="10244" name="Text Box 1028"/>
          <p:cNvSpPr txBox="1">
            <a:spLocks noChangeArrowheads="1"/>
          </p:cNvSpPr>
          <p:nvPr/>
        </p:nvSpPr>
        <p:spPr bwMode="auto">
          <a:xfrm>
            <a:off x="533400" y="3200400"/>
            <a:ext cx="1176338" cy="396875"/>
          </a:xfrm>
          <a:prstGeom prst="rect">
            <a:avLst/>
          </a:prstGeom>
          <a:noFill/>
          <a:ln w="9525">
            <a:noFill/>
            <a:miter lim="800000"/>
            <a:headEnd/>
            <a:tailEnd/>
          </a:ln>
          <a:effectLst/>
        </p:spPr>
        <p:txBody>
          <a:bodyPr wrap="none">
            <a:spAutoFit/>
          </a:bodyPr>
          <a:lstStyle/>
          <a:p>
            <a:r>
              <a:rPr lang="en-US">
                <a:solidFill>
                  <a:srgbClr val="000000"/>
                </a:solidFill>
              </a:rPr>
              <a:t>Jawab :</a:t>
            </a:r>
          </a:p>
        </p:txBody>
      </p:sp>
      <p:sp>
        <p:nvSpPr>
          <p:cNvPr id="10245" name="Text Box 1029"/>
          <p:cNvSpPr txBox="1">
            <a:spLocks noChangeArrowheads="1"/>
          </p:cNvSpPr>
          <p:nvPr/>
        </p:nvSpPr>
        <p:spPr bwMode="auto">
          <a:xfrm>
            <a:off x="593725" y="3886200"/>
            <a:ext cx="7723188" cy="701675"/>
          </a:xfrm>
          <a:prstGeom prst="rect">
            <a:avLst/>
          </a:prstGeom>
          <a:noFill/>
          <a:ln w="9525">
            <a:noFill/>
            <a:miter lim="800000"/>
            <a:headEnd/>
            <a:tailEnd/>
          </a:ln>
          <a:effectLst/>
        </p:spPr>
        <p:txBody>
          <a:bodyPr wrap="none">
            <a:spAutoFit/>
          </a:bodyPr>
          <a:lstStyle/>
          <a:p>
            <a:pPr marL="457200" indent="-457200">
              <a:buFontTx/>
              <a:buAutoNum type="alphaLcPeriod"/>
            </a:pPr>
            <a:r>
              <a:rPr lang="en-US" dirty="0" err="1">
                <a:solidFill>
                  <a:srgbClr val="000000"/>
                </a:solidFill>
              </a:rPr>
              <a:t>Sudut</a:t>
            </a:r>
            <a:r>
              <a:rPr lang="en-US" dirty="0">
                <a:solidFill>
                  <a:srgbClr val="000000"/>
                </a:solidFill>
              </a:rPr>
              <a:t> yang </a:t>
            </a:r>
            <a:r>
              <a:rPr lang="en-US" dirty="0" err="1">
                <a:solidFill>
                  <a:srgbClr val="000000"/>
                </a:solidFill>
              </a:rPr>
              <a:t>dibentuk</a:t>
            </a:r>
            <a:r>
              <a:rPr lang="en-US" dirty="0">
                <a:solidFill>
                  <a:srgbClr val="000000"/>
                </a:solidFill>
              </a:rPr>
              <a:t> </a:t>
            </a:r>
            <a:r>
              <a:rPr lang="en-US" dirty="0" err="1">
                <a:solidFill>
                  <a:srgbClr val="000000"/>
                </a:solidFill>
              </a:rPr>
              <a:t>oleh</a:t>
            </a:r>
            <a:r>
              <a:rPr lang="en-US" dirty="0">
                <a:solidFill>
                  <a:srgbClr val="000000"/>
                </a:solidFill>
              </a:rPr>
              <a:t> </a:t>
            </a:r>
            <a:r>
              <a:rPr lang="en-US" dirty="0" err="1">
                <a:solidFill>
                  <a:srgbClr val="000000"/>
                </a:solidFill>
              </a:rPr>
              <a:t>vektor</a:t>
            </a:r>
            <a:r>
              <a:rPr lang="en-US" dirty="0">
                <a:solidFill>
                  <a:srgbClr val="000000"/>
                </a:solidFill>
              </a:rPr>
              <a:t> </a:t>
            </a:r>
            <a:r>
              <a:rPr lang="en-US" dirty="0" err="1">
                <a:solidFill>
                  <a:srgbClr val="000000"/>
                </a:solidFill>
              </a:rPr>
              <a:t>medan</a:t>
            </a:r>
            <a:r>
              <a:rPr lang="en-US" dirty="0">
                <a:solidFill>
                  <a:srgbClr val="000000"/>
                </a:solidFill>
              </a:rPr>
              <a:t> </a:t>
            </a:r>
            <a:r>
              <a:rPr lang="en-US" dirty="0" err="1">
                <a:solidFill>
                  <a:srgbClr val="000000"/>
                </a:solidFill>
              </a:rPr>
              <a:t>dengan</a:t>
            </a:r>
            <a:r>
              <a:rPr lang="en-US" dirty="0">
                <a:solidFill>
                  <a:srgbClr val="000000"/>
                </a:solidFill>
              </a:rPr>
              <a:t> </a:t>
            </a:r>
            <a:r>
              <a:rPr lang="en-US" dirty="0" err="1">
                <a:solidFill>
                  <a:srgbClr val="000000"/>
                </a:solidFill>
              </a:rPr>
              <a:t>vektor</a:t>
            </a:r>
            <a:endParaRPr lang="en-US" dirty="0">
              <a:solidFill>
                <a:srgbClr val="000000"/>
              </a:solidFill>
            </a:endParaRPr>
          </a:p>
          <a:p>
            <a:pPr marL="457200" indent="-457200"/>
            <a:r>
              <a:rPr lang="en-US" dirty="0">
                <a:solidFill>
                  <a:srgbClr val="000000"/>
                </a:solidFill>
              </a:rPr>
              <a:t>	</a:t>
            </a:r>
            <a:r>
              <a:rPr lang="en-US" dirty="0" err="1">
                <a:solidFill>
                  <a:srgbClr val="000000"/>
                </a:solidFill>
              </a:rPr>
              <a:t>permukaan</a:t>
            </a:r>
            <a:r>
              <a:rPr lang="en-US" dirty="0">
                <a:solidFill>
                  <a:srgbClr val="000000"/>
                </a:solidFill>
              </a:rPr>
              <a:t> </a:t>
            </a:r>
            <a:r>
              <a:rPr lang="en-US" dirty="0" err="1">
                <a:solidFill>
                  <a:srgbClr val="000000"/>
                </a:solidFill>
              </a:rPr>
              <a:t>adalah</a:t>
            </a:r>
            <a:r>
              <a:rPr lang="en-US" dirty="0">
                <a:solidFill>
                  <a:srgbClr val="000000"/>
                </a:solidFill>
              </a:rPr>
              <a:t> 0</a:t>
            </a:r>
            <a:r>
              <a:rPr lang="en-US" baseline="30000" dirty="0">
                <a:solidFill>
                  <a:srgbClr val="000000"/>
                </a:solidFill>
              </a:rPr>
              <a:t>o</a:t>
            </a:r>
            <a:endParaRPr lang="en-US" dirty="0">
              <a:solidFill>
                <a:srgbClr val="000000"/>
              </a:solidFill>
            </a:endParaRPr>
          </a:p>
        </p:txBody>
      </p:sp>
      <p:sp>
        <p:nvSpPr>
          <p:cNvPr id="10246" name="AutoShape 1030"/>
          <p:cNvSpPr>
            <a:spLocks noChangeArrowheads="1"/>
          </p:cNvSpPr>
          <p:nvPr/>
        </p:nvSpPr>
        <p:spPr bwMode="auto">
          <a:xfrm rot="5411629">
            <a:off x="4533900" y="4648200"/>
            <a:ext cx="1981200" cy="1295400"/>
          </a:xfrm>
          <a:prstGeom prst="parallelogram">
            <a:avLst>
              <a:gd name="adj" fmla="val 38235"/>
            </a:avLst>
          </a:prstGeom>
          <a:gradFill rotWithShape="0">
            <a:gsLst>
              <a:gs pos="0">
                <a:schemeClr val="accent1"/>
              </a:gs>
              <a:gs pos="100000">
                <a:srgbClr val="7575FF"/>
              </a:gs>
            </a:gsLst>
            <a:lin ang="0" scaled="1"/>
          </a:gradFill>
          <a:ln w="9525">
            <a:solidFill>
              <a:schemeClr val="tx1"/>
            </a:solidFill>
            <a:miter lim="800000"/>
            <a:headEnd/>
            <a:tailEnd/>
          </a:ln>
          <a:effectLst/>
        </p:spPr>
        <p:txBody>
          <a:bodyPr wrap="none" anchor="ctr"/>
          <a:lstStyle/>
          <a:p>
            <a:endParaRPr lang="en-US"/>
          </a:p>
        </p:txBody>
      </p:sp>
      <p:grpSp>
        <p:nvGrpSpPr>
          <p:cNvPr id="2" name="Group 1035"/>
          <p:cNvGrpSpPr>
            <a:grpSpLocks/>
          </p:cNvGrpSpPr>
          <p:nvPr/>
        </p:nvGrpSpPr>
        <p:grpSpPr bwMode="auto">
          <a:xfrm>
            <a:off x="4857750" y="4538663"/>
            <a:ext cx="1371600" cy="1524000"/>
            <a:chOff x="1440" y="2832"/>
            <a:chExt cx="864" cy="960"/>
          </a:xfrm>
        </p:grpSpPr>
        <p:sp>
          <p:nvSpPr>
            <p:cNvPr id="10249" name="Line 1033"/>
            <p:cNvSpPr>
              <a:spLocks noChangeShapeType="1"/>
            </p:cNvSpPr>
            <p:nvPr/>
          </p:nvSpPr>
          <p:spPr bwMode="auto">
            <a:xfrm>
              <a:off x="1824" y="2832"/>
              <a:ext cx="0" cy="960"/>
            </a:xfrm>
            <a:prstGeom prst="line">
              <a:avLst/>
            </a:prstGeom>
            <a:noFill/>
            <a:ln w="9525">
              <a:solidFill>
                <a:schemeClr val="tx1"/>
              </a:solidFill>
              <a:prstDash val="dash"/>
              <a:miter lim="800000"/>
              <a:headEnd/>
              <a:tailEnd/>
            </a:ln>
            <a:effectLst/>
          </p:spPr>
          <p:txBody>
            <a:bodyPr wrap="none"/>
            <a:lstStyle/>
            <a:p>
              <a:endParaRPr lang="en-US"/>
            </a:p>
          </p:txBody>
        </p:sp>
        <p:sp>
          <p:nvSpPr>
            <p:cNvPr id="10250" name="Line 1034"/>
            <p:cNvSpPr>
              <a:spLocks noChangeShapeType="1"/>
            </p:cNvSpPr>
            <p:nvPr/>
          </p:nvSpPr>
          <p:spPr bwMode="auto">
            <a:xfrm>
              <a:off x="1440" y="3120"/>
              <a:ext cx="864" cy="336"/>
            </a:xfrm>
            <a:prstGeom prst="line">
              <a:avLst/>
            </a:prstGeom>
            <a:noFill/>
            <a:ln w="9525">
              <a:solidFill>
                <a:schemeClr val="tx1"/>
              </a:solidFill>
              <a:prstDash val="dash"/>
              <a:miter lim="800000"/>
              <a:headEnd/>
              <a:tailEnd/>
            </a:ln>
            <a:effectLst/>
          </p:spPr>
          <p:txBody>
            <a:bodyPr wrap="none"/>
            <a:lstStyle/>
            <a:p>
              <a:endParaRPr lang="en-US"/>
            </a:p>
          </p:txBody>
        </p:sp>
      </p:grpSp>
      <p:grpSp>
        <p:nvGrpSpPr>
          <p:cNvPr id="3" name="Group 1042"/>
          <p:cNvGrpSpPr>
            <a:grpSpLocks/>
          </p:cNvGrpSpPr>
          <p:nvPr/>
        </p:nvGrpSpPr>
        <p:grpSpPr bwMode="auto">
          <a:xfrm>
            <a:off x="5486400" y="4648200"/>
            <a:ext cx="1752600" cy="609600"/>
            <a:chOff x="3456" y="2928"/>
            <a:chExt cx="1104" cy="384"/>
          </a:xfrm>
        </p:grpSpPr>
        <p:grpSp>
          <p:nvGrpSpPr>
            <p:cNvPr id="4" name="Group 1036"/>
            <p:cNvGrpSpPr>
              <a:grpSpLocks/>
            </p:cNvGrpSpPr>
            <p:nvPr/>
          </p:nvGrpSpPr>
          <p:grpSpPr bwMode="auto">
            <a:xfrm>
              <a:off x="3456" y="3312"/>
              <a:ext cx="960" cy="0"/>
              <a:chOff x="3456" y="3312"/>
              <a:chExt cx="960" cy="0"/>
            </a:xfrm>
          </p:grpSpPr>
          <p:sp>
            <p:nvSpPr>
              <p:cNvPr id="10247" name="Line 1031"/>
              <p:cNvSpPr>
                <a:spLocks noChangeShapeType="1"/>
              </p:cNvSpPr>
              <p:nvPr/>
            </p:nvSpPr>
            <p:spPr bwMode="auto">
              <a:xfrm>
                <a:off x="3888" y="3312"/>
                <a:ext cx="528" cy="0"/>
              </a:xfrm>
              <a:prstGeom prst="line">
                <a:avLst/>
              </a:prstGeom>
              <a:noFill/>
              <a:ln w="28575">
                <a:solidFill>
                  <a:schemeClr val="tx1"/>
                </a:solidFill>
                <a:miter lim="800000"/>
                <a:headEnd/>
                <a:tailEnd type="triangle" w="med" len="med"/>
              </a:ln>
              <a:effectLst/>
            </p:spPr>
            <p:txBody>
              <a:bodyPr wrap="none"/>
              <a:lstStyle/>
              <a:p>
                <a:endParaRPr lang="en-US"/>
              </a:p>
            </p:txBody>
          </p:sp>
          <p:sp>
            <p:nvSpPr>
              <p:cNvPr id="10248" name="Line 1032"/>
              <p:cNvSpPr>
                <a:spLocks noChangeShapeType="1"/>
              </p:cNvSpPr>
              <p:nvPr/>
            </p:nvSpPr>
            <p:spPr bwMode="auto">
              <a:xfrm>
                <a:off x="3456" y="3312"/>
                <a:ext cx="480" cy="0"/>
              </a:xfrm>
              <a:prstGeom prst="line">
                <a:avLst/>
              </a:prstGeom>
              <a:noFill/>
              <a:ln w="28575">
                <a:solidFill>
                  <a:schemeClr val="tx1"/>
                </a:solidFill>
                <a:prstDash val="dash"/>
                <a:miter lim="800000"/>
                <a:headEnd/>
                <a:tailEnd/>
              </a:ln>
              <a:effectLst/>
            </p:spPr>
            <p:txBody>
              <a:bodyPr wrap="none"/>
              <a:lstStyle/>
              <a:p>
                <a:endParaRPr lang="en-US"/>
              </a:p>
            </p:txBody>
          </p:sp>
        </p:grpSp>
        <p:graphicFrame>
          <p:nvGraphicFramePr>
            <p:cNvPr id="10254" name="Object 1038"/>
            <p:cNvGraphicFramePr>
              <a:graphicFrameLocks noChangeAspect="1"/>
            </p:cNvGraphicFramePr>
            <p:nvPr/>
          </p:nvGraphicFramePr>
          <p:xfrm>
            <a:off x="4272" y="2928"/>
            <a:ext cx="288" cy="384"/>
          </p:xfrm>
          <a:graphic>
            <a:graphicData uri="http://schemas.openxmlformats.org/presentationml/2006/ole">
              <p:oleObj spid="_x0000_s135171" name="Equation" r:id="rId3" imgW="152280" imgH="215640" progId="Equation.3">
                <p:embed/>
              </p:oleObj>
            </a:graphicData>
          </a:graphic>
        </p:graphicFrame>
      </p:grpSp>
      <p:grpSp>
        <p:nvGrpSpPr>
          <p:cNvPr id="5" name="Group 1044"/>
          <p:cNvGrpSpPr>
            <a:grpSpLocks/>
          </p:cNvGrpSpPr>
          <p:nvPr/>
        </p:nvGrpSpPr>
        <p:grpSpPr bwMode="auto">
          <a:xfrm>
            <a:off x="3810000" y="5334000"/>
            <a:ext cx="4338638" cy="641350"/>
            <a:chOff x="2400" y="3360"/>
            <a:chExt cx="2733" cy="404"/>
          </a:xfrm>
        </p:grpSpPr>
        <p:sp>
          <p:nvSpPr>
            <p:cNvPr id="10255" name="Line 1039"/>
            <p:cNvSpPr>
              <a:spLocks noChangeShapeType="1"/>
            </p:cNvSpPr>
            <p:nvPr/>
          </p:nvSpPr>
          <p:spPr bwMode="auto">
            <a:xfrm>
              <a:off x="3888" y="3456"/>
              <a:ext cx="960" cy="0"/>
            </a:xfrm>
            <a:prstGeom prst="line">
              <a:avLst/>
            </a:prstGeom>
            <a:noFill/>
            <a:ln w="28575">
              <a:solidFill>
                <a:schemeClr val="tx1"/>
              </a:solidFill>
              <a:miter lim="800000"/>
              <a:headEnd/>
              <a:tailEnd type="triangle" w="med" len="med"/>
            </a:ln>
            <a:effectLst/>
          </p:spPr>
          <p:txBody>
            <a:bodyPr wrap="none"/>
            <a:lstStyle/>
            <a:p>
              <a:endParaRPr lang="en-US"/>
            </a:p>
          </p:txBody>
        </p:sp>
        <p:sp>
          <p:nvSpPr>
            <p:cNvPr id="10256" name="Line 1040"/>
            <p:cNvSpPr>
              <a:spLocks noChangeShapeType="1"/>
            </p:cNvSpPr>
            <p:nvPr/>
          </p:nvSpPr>
          <p:spPr bwMode="auto">
            <a:xfrm>
              <a:off x="3504" y="3456"/>
              <a:ext cx="480" cy="0"/>
            </a:xfrm>
            <a:prstGeom prst="line">
              <a:avLst/>
            </a:prstGeom>
            <a:noFill/>
            <a:ln w="28575">
              <a:solidFill>
                <a:schemeClr val="tx1"/>
              </a:solidFill>
              <a:prstDash val="dash"/>
              <a:miter lim="800000"/>
              <a:headEnd/>
              <a:tailEnd/>
            </a:ln>
            <a:effectLst/>
          </p:spPr>
          <p:txBody>
            <a:bodyPr wrap="none"/>
            <a:lstStyle/>
            <a:p>
              <a:endParaRPr lang="en-US"/>
            </a:p>
          </p:txBody>
        </p:sp>
        <p:sp>
          <p:nvSpPr>
            <p:cNvPr id="10257" name="Line 1041"/>
            <p:cNvSpPr>
              <a:spLocks noChangeShapeType="1"/>
            </p:cNvSpPr>
            <p:nvPr/>
          </p:nvSpPr>
          <p:spPr bwMode="auto">
            <a:xfrm>
              <a:off x="2400" y="3456"/>
              <a:ext cx="1056" cy="0"/>
            </a:xfrm>
            <a:prstGeom prst="line">
              <a:avLst/>
            </a:prstGeom>
            <a:noFill/>
            <a:ln w="28575">
              <a:solidFill>
                <a:schemeClr val="tx1"/>
              </a:solidFill>
              <a:miter lim="800000"/>
              <a:headEnd/>
              <a:tailEnd/>
            </a:ln>
            <a:effectLst/>
          </p:spPr>
          <p:txBody>
            <a:bodyPr wrap="none"/>
            <a:lstStyle/>
            <a:p>
              <a:endParaRPr lang="en-US"/>
            </a:p>
          </p:txBody>
        </p:sp>
        <p:graphicFrame>
          <p:nvGraphicFramePr>
            <p:cNvPr id="10259" name="Object 1043"/>
            <p:cNvGraphicFramePr>
              <a:graphicFrameLocks noChangeAspect="1"/>
            </p:cNvGraphicFramePr>
            <p:nvPr/>
          </p:nvGraphicFramePr>
          <p:xfrm>
            <a:off x="4848" y="3360"/>
            <a:ext cx="285" cy="404"/>
          </p:xfrm>
          <a:graphic>
            <a:graphicData uri="http://schemas.openxmlformats.org/presentationml/2006/ole">
              <p:oleObj spid="_x0000_s135170" name="Equation" r:id="rId4" imgW="152280" imgH="215640" progId="Equation.3">
                <p:embed/>
              </p:oleObj>
            </a:graphicData>
          </a:graphic>
        </p:graphicFrame>
      </p:grpSp>
      <p:grpSp>
        <p:nvGrpSpPr>
          <p:cNvPr id="6" name="Group 1047"/>
          <p:cNvGrpSpPr>
            <a:grpSpLocks/>
          </p:cNvGrpSpPr>
          <p:nvPr/>
        </p:nvGrpSpPr>
        <p:grpSpPr bwMode="auto">
          <a:xfrm>
            <a:off x="5334000" y="5334000"/>
            <a:ext cx="152400" cy="152400"/>
            <a:chOff x="1104" y="3360"/>
            <a:chExt cx="192" cy="192"/>
          </a:xfrm>
        </p:grpSpPr>
        <p:sp>
          <p:nvSpPr>
            <p:cNvPr id="10261" name="Line 1045"/>
            <p:cNvSpPr>
              <a:spLocks noChangeShapeType="1"/>
            </p:cNvSpPr>
            <p:nvPr/>
          </p:nvSpPr>
          <p:spPr bwMode="auto">
            <a:xfrm>
              <a:off x="1104" y="3360"/>
              <a:ext cx="0" cy="192"/>
            </a:xfrm>
            <a:prstGeom prst="line">
              <a:avLst/>
            </a:prstGeom>
            <a:noFill/>
            <a:ln w="9525">
              <a:solidFill>
                <a:schemeClr val="tx1"/>
              </a:solidFill>
              <a:miter lim="800000"/>
              <a:headEnd/>
              <a:tailEnd/>
            </a:ln>
            <a:effectLst/>
          </p:spPr>
          <p:txBody>
            <a:bodyPr wrap="none"/>
            <a:lstStyle/>
            <a:p>
              <a:endParaRPr lang="en-US"/>
            </a:p>
          </p:txBody>
        </p:sp>
        <p:sp>
          <p:nvSpPr>
            <p:cNvPr id="10262" name="Line 1046"/>
            <p:cNvSpPr>
              <a:spLocks noChangeShapeType="1"/>
            </p:cNvSpPr>
            <p:nvPr/>
          </p:nvSpPr>
          <p:spPr bwMode="auto">
            <a:xfrm>
              <a:off x="1104" y="3360"/>
              <a:ext cx="192" cy="0"/>
            </a:xfrm>
            <a:prstGeom prst="line">
              <a:avLst/>
            </a:prstGeom>
            <a:noFill/>
            <a:ln w="9525">
              <a:solidFill>
                <a:schemeClr val="tx1"/>
              </a:solidFill>
              <a:miter lim="800000"/>
              <a:headEnd/>
              <a:tailEnd/>
            </a:ln>
            <a:effectLst/>
          </p:spPr>
          <p:txBody>
            <a:bodyPr wrap="none"/>
            <a:lstStyle/>
            <a:p>
              <a:endParaRPr lang="en-US"/>
            </a:p>
          </p:txBody>
        </p:sp>
      </p:grpSp>
      <p:sp>
        <p:nvSpPr>
          <p:cNvPr id="10264" name="Text Box 1048"/>
          <p:cNvSpPr txBox="1">
            <a:spLocks noChangeArrowheads="1"/>
          </p:cNvSpPr>
          <p:nvPr/>
        </p:nvSpPr>
        <p:spPr bwMode="auto">
          <a:xfrm>
            <a:off x="696913" y="3489325"/>
            <a:ext cx="8142287" cy="396875"/>
          </a:xfrm>
          <a:prstGeom prst="rect">
            <a:avLst/>
          </a:prstGeom>
          <a:noFill/>
          <a:ln w="9525">
            <a:noFill/>
            <a:miter lim="800000"/>
            <a:headEnd/>
            <a:tailEnd/>
          </a:ln>
          <a:effectLst/>
        </p:spPr>
        <p:txBody>
          <a:bodyPr>
            <a:spAutoFit/>
          </a:bodyPr>
          <a:lstStyle/>
          <a:p>
            <a:r>
              <a:rPr lang="en-US" dirty="0">
                <a:solidFill>
                  <a:srgbClr val="000000"/>
                </a:solidFill>
              </a:rPr>
              <a:t>  </a:t>
            </a:r>
            <a:r>
              <a:rPr lang="en-US" dirty="0" err="1">
                <a:solidFill>
                  <a:srgbClr val="000000"/>
                </a:solidFill>
              </a:rPr>
              <a:t>Vektor</a:t>
            </a:r>
            <a:r>
              <a:rPr lang="en-US" dirty="0">
                <a:solidFill>
                  <a:srgbClr val="000000"/>
                </a:solidFill>
              </a:rPr>
              <a:t> </a:t>
            </a:r>
            <a:r>
              <a:rPr lang="en-US" dirty="0" err="1">
                <a:solidFill>
                  <a:srgbClr val="000000"/>
                </a:solidFill>
              </a:rPr>
              <a:t>permukaan</a:t>
            </a:r>
            <a:r>
              <a:rPr lang="en-US" dirty="0">
                <a:solidFill>
                  <a:srgbClr val="000000"/>
                </a:solidFill>
              </a:rPr>
              <a:t> </a:t>
            </a:r>
            <a:r>
              <a:rPr lang="en-US" dirty="0" err="1">
                <a:solidFill>
                  <a:srgbClr val="000000"/>
                </a:solidFill>
              </a:rPr>
              <a:t>tegak</a:t>
            </a:r>
            <a:r>
              <a:rPr lang="en-US" dirty="0">
                <a:solidFill>
                  <a:srgbClr val="000000"/>
                </a:solidFill>
              </a:rPr>
              <a:t> </a:t>
            </a:r>
            <a:r>
              <a:rPr lang="en-US" dirty="0" err="1">
                <a:solidFill>
                  <a:srgbClr val="000000"/>
                </a:solidFill>
              </a:rPr>
              <a:t>lurus</a:t>
            </a:r>
            <a:r>
              <a:rPr lang="en-US" dirty="0">
                <a:solidFill>
                  <a:srgbClr val="000000"/>
                </a:solidFill>
              </a:rPr>
              <a:t> </a:t>
            </a:r>
            <a:r>
              <a:rPr lang="en-US" dirty="0" err="1">
                <a:solidFill>
                  <a:srgbClr val="000000"/>
                </a:solidFill>
              </a:rPr>
              <a:t>terhadap</a:t>
            </a:r>
            <a:r>
              <a:rPr lang="en-US" dirty="0">
                <a:solidFill>
                  <a:srgbClr val="000000"/>
                </a:solidFill>
              </a:rPr>
              <a:t> </a:t>
            </a:r>
            <a:r>
              <a:rPr lang="en-US" dirty="0" err="1">
                <a:solidFill>
                  <a:srgbClr val="000000"/>
                </a:solidFill>
              </a:rPr>
              <a:t>permukaannya</a:t>
            </a:r>
            <a:r>
              <a:rPr lang="en-US" dirty="0">
                <a:solidFill>
                  <a:srgbClr val="000000"/>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dissolve">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dissolve">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64"/>
                                        </p:tgtEl>
                                        <p:attrNameLst>
                                          <p:attrName>style.visibility</p:attrName>
                                        </p:attrNameLst>
                                      </p:cBhvr>
                                      <p:to>
                                        <p:strVal val="visible"/>
                                      </p:to>
                                    </p:set>
                                    <p:animEffect transition="in" filter="dissolve">
                                      <p:cBhvr>
                                        <p:cTn id="22" dur="500"/>
                                        <p:tgtEl>
                                          <p:spTgt spid="1026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dissolve">
                                      <p:cBhvr>
                                        <p:cTn id="27" dur="500"/>
                                        <p:tgtEl>
                                          <p:spTgt spid="102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6"/>
                                        </p:tgtEl>
                                        <p:attrNameLst>
                                          <p:attrName>style.visibility</p:attrName>
                                        </p:attrNameLst>
                                      </p:cBhvr>
                                      <p:to>
                                        <p:strVal val="visible"/>
                                      </p:to>
                                    </p:set>
                                    <p:animEffect transition="in" filter="dissolve">
                                      <p:cBhvr>
                                        <p:cTn id="32" dur="500"/>
                                        <p:tgtEl>
                                          <p:spTgt spid="10246"/>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1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slide(from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lide(fromLeft)">
                                      <p:cBhvr>
                                        <p:cTn id="47" dur="500"/>
                                        <p:tgtEl>
                                          <p:spTgt spid="5"/>
                                        </p:tgtEl>
                                      </p:cBhvr>
                                    </p:animEffec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dissolv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P spid="10245" grpId="0" autoUpdateAnimBg="0"/>
      <p:bldP spid="10246" grpId="0" animBg="1"/>
      <p:bldP spid="1026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ate Placeholder 1"/>
          <p:cNvSpPr>
            <a:spLocks noGrp="1"/>
          </p:cNvSpPr>
          <p:nvPr>
            <p:ph type="dt" sz="half" idx="10"/>
          </p:nvPr>
        </p:nvSpPr>
        <p:spPr/>
        <p:txBody>
          <a:bodyPr/>
          <a:lstStyle/>
          <a:p>
            <a:fld id="{637EC70F-5469-499D-99C8-EA005C7E69B2}" type="datetime1">
              <a:rPr lang="en-US" smtClean="0"/>
              <a:t>6/5/2013</a:t>
            </a:fld>
            <a:endParaRPr lang="en-US"/>
          </a:p>
        </p:txBody>
      </p:sp>
      <p:sp>
        <p:nvSpPr>
          <p:cNvPr id="28" name="Footer Placeholder 2"/>
          <p:cNvSpPr>
            <a:spLocks noGrp="1"/>
          </p:cNvSpPr>
          <p:nvPr>
            <p:ph type="ftr" sz="quarter" idx="11"/>
          </p:nvPr>
        </p:nvSpPr>
        <p:spPr/>
        <p:txBody>
          <a:bodyPr/>
          <a:lstStyle/>
          <a:p>
            <a:r>
              <a:rPr lang="en-US"/>
              <a:t>Hand Out Fisika II</a:t>
            </a:r>
          </a:p>
        </p:txBody>
      </p:sp>
      <p:sp>
        <p:nvSpPr>
          <p:cNvPr id="29" name="Slide Number Placeholder 3"/>
          <p:cNvSpPr>
            <a:spLocks noGrp="1"/>
          </p:cNvSpPr>
          <p:nvPr>
            <p:ph type="sldNum" sz="quarter" idx="12"/>
          </p:nvPr>
        </p:nvSpPr>
        <p:spPr/>
        <p:txBody>
          <a:bodyPr/>
          <a:lstStyle/>
          <a:p>
            <a:fld id="{7FDCE453-A836-4A9A-9FB8-A3A3F3AF7C26}" type="slidenum">
              <a:rPr lang="en-US"/>
              <a:pPr/>
              <a:t>29</a:t>
            </a:fld>
            <a:endParaRPr lang="en-US"/>
          </a:p>
        </p:txBody>
      </p:sp>
      <p:graphicFrame>
        <p:nvGraphicFramePr>
          <p:cNvPr id="61440" name="Object 1024"/>
          <p:cNvGraphicFramePr>
            <a:graphicFrameLocks noChangeAspect="1"/>
          </p:cNvGraphicFramePr>
          <p:nvPr/>
        </p:nvGraphicFramePr>
        <p:xfrm>
          <a:off x="2743200" y="685800"/>
          <a:ext cx="2209800" cy="1104900"/>
        </p:xfrm>
        <a:graphic>
          <a:graphicData uri="http://schemas.openxmlformats.org/presentationml/2006/ole">
            <p:oleObj spid="_x0000_s136194" name="Equation" r:id="rId3" imgW="1091880" imgH="545760" progId="Equation.3">
              <p:embed/>
            </p:oleObj>
          </a:graphicData>
        </a:graphic>
      </p:graphicFrame>
      <p:sp>
        <p:nvSpPr>
          <p:cNvPr id="11267" name="Text Box 1027"/>
          <p:cNvSpPr txBox="1">
            <a:spLocks noChangeArrowheads="1"/>
          </p:cNvSpPr>
          <p:nvPr/>
        </p:nvSpPr>
        <p:spPr bwMode="auto">
          <a:xfrm>
            <a:off x="1127125" y="768350"/>
            <a:ext cx="1327150" cy="396875"/>
          </a:xfrm>
          <a:prstGeom prst="rect">
            <a:avLst/>
          </a:prstGeom>
          <a:noFill/>
          <a:ln w="9525">
            <a:noFill/>
            <a:miter lim="800000"/>
            <a:headEnd/>
            <a:tailEnd/>
          </a:ln>
          <a:effectLst/>
        </p:spPr>
        <p:txBody>
          <a:bodyPr wrap="none">
            <a:spAutoFit/>
          </a:bodyPr>
          <a:lstStyle/>
          <a:p>
            <a:r>
              <a:rPr lang="en-US">
                <a:solidFill>
                  <a:srgbClr val="000000"/>
                </a:solidFill>
              </a:rPr>
              <a:t>sehingga</a:t>
            </a:r>
          </a:p>
        </p:txBody>
      </p:sp>
      <p:graphicFrame>
        <p:nvGraphicFramePr>
          <p:cNvPr id="61441" name="Object 1025"/>
          <p:cNvGraphicFramePr>
            <a:graphicFrameLocks noChangeAspect="1"/>
          </p:cNvGraphicFramePr>
          <p:nvPr/>
        </p:nvGraphicFramePr>
        <p:xfrm>
          <a:off x="2949575" y="1438275"/>
          <a:ext cx="1798638" cy="1104900"/>
        </p:xfrm>
        <a:graphic>
          <a:graphicData uri="http://schemas.openxmlformats.org/presentationml/2006/ole">
            <p:oleObj spid="_x0000_s136195" name="Equation" r:id="rId4" imgW="888840" imgH="545760" progId="Equation.3">
              <p:embed/>
            </p:oleObj>
          </a:graphicData>
        </a:graphic>
      </p:graphicFrame>
      <p:graphicFrame>
        <p:nvGraphicFramePr>
          <p:cNvPr id="61442" name="Object 1026"/>
          <p:cNvGraphicFramePr>
            <a:graphicFrameLocks noChangeAspect="1"/>
          </p:cNvGraphicFramePr>
          <p:nvPr/>
        </p:nvGraphicFramePr>
        <p:xfrm>
          <a:off x="5081588" y="1409700"/>
          <a:ext cx="1387475" cy="1104900"/>
        </p:xfrm>
        <a:graphic>
          <a:graphicData uri="http://schemas.openxmlformats.org/presentationml/2006/ole">
            <p:oleObj spid="_x0000_s136196" name="Equation" r:id="rId5" imgW="685800" imgH="545760" progId="Equation.3">
              <p:embed/>
            </p:oleObj>
          </a:graphicData>
        </a:graphic>
      </p:graphicFrame>
      <p:graphicFrame>
        <p:nvGraphicFramePr>
          <p:cNvPr id="61443" name="Object 1027"/>
          <p:cNvGraphicFramePr>
            <a:graphicFrameLocks noChangeAspect="1"/>
          </p:cNvGraphicFramePr>
          <p:nvPr/>
        </p:nvGraphicFramePr>
        <p:xfrm>
          <a:off x="6769100" y="1390650"/>
          <a:ext cx="1001713" cy="1104900"/>
        </p:xfrm>
        <a:graphic>
          <a:graphicData uri="http://schemas.openxmlformats.org/presentationml/2006/ole">
            <p:oleObj spid="_x0000_s136197" name="Equation" r:id="rId6" imgW="495000" imgH="545760" progId="Equation.3">
              <p:embed/>
            </p:oleObj>
          </a:graphicData>
        </a:graphic>
      </p:graphicFrame>
      <p:grpSp>
        <p:nvGrpSpPr>
          <p:cNvPr id="2" name="Group 1053"/>
          <p:cNvGrpSpPr>
            <a:grpSpLocks/>
          </p:cNvGrpSpPr>
          <p:nvPr/>
        </p:nvGrpSpPr>
        <p:grpSpPr bwMode="auto">
          <a:xfrm>
            <a:off x="7181850" y="1371600"/>
            <a:ext cx="1092200" cy="1143000"/>
            <a:chOff x="4812" y="864"/>
            <a:chExt cx="688" cy="720"/>
          </a:xfrm>
        </p:grpSpPr>
        <p:sp>
          <p:nvSpPr>
            <p:cNvPr id="11271" name="Oval 1031"/>
            <p:cNvSpPr>
              <a:spLocks noChangeArrowheads="1"/>
            </p:cNvSpPr>
            <p:nvPr/>
          </p:nvSpPr>
          <p:spPr bwMode="auto">
            <a:xfrm>
              <a:off x="4812" y="912"/>
              <a:ext cx="384" cy="672"/>
            </a:xfrm>
            <a:prstGeom prst="ellipse">
              <a:avLst/>
            </a:prstGeom>
            <a:noFill/>
            <a:ln w="9525">
              <a:solidFill>
                <a:schemeClr val="tx1"/>
              </a:solidFill>
              <a:miter lim="800000"/>
              <a:headEnd/>
              <a:tailEnd/>
            </a:ln>
            <a:effectLst/>
          </p:spPr>
          <p:txBody>
            <a:bodyPr wrap="none" anchor="ctr"/>
            <a:lstStyle/>
            <a:p>
              <a:pPr algn="ctr"/>
              <a:endParaRPr lang="en-US">
                <a:solidFill>
                  <a:srgbClr val="000000"/>
                </a:solidFill>
              </a:endParaRPr>
            </a:p>
          </p:txBody>
        </p:sp>
        <p:sp>
          <p:nvSpPr>
            <p:cNvPr id="11273" name="Text Box 1033"/>
            <p:cNvSpPr txBox="1">
              <a:spLocks noChangeArrowheads="1"/>
            </p:cNvSpPr>
            <p:nvPr/>
          </p:nvSpPr>
          <p:spPr bwMode="auto">
            <a:xfrm>
              <a:off x="5088" y="864"/>
              <a:ext cx="412" cy="250"/>
            </a:xfrm>
            <a:prstGeom prst="rect">
              <a:avLst/>
            </a:prstGeom>
            <a:noFill/>
            <a:ln w="9525">
              <a:noFill/>
              <a:miter lim="800000"/>
              <a:headEnd/>
              <a:tailEnd/>
            </a:ln>
            <a:effectLst/>
          </p:spPr>
          <p:txBody>
            <a:bodyPr wrap="none">
              <a:spAutoFit/>
            </a:bodyPr>
            <a:lstStyle/>
            <a:p>
              <a:r>
                <a:rPr lang="en-US">
                  <a:solidFill>
                    <a:srgbClr val="000000"/>
                  </a:solidFill>
                </a:rPr>
                <a:t>= A</a:t>
              </a:r>
            </a:p>
          </p:txBody>
        </p:sp>
      </p:grpSp>
      <p:sp>
        <p:nvSpPr>
          <p:cNvPr id="11274" name="Text Box 1034"/>
          <p:cNvSpPr txBox="1">
            <a:spLocks noChangeArrowheads="1"/>
          </p:cNvSpPr>
          <p:nvPr/>
        </p:nvSpPr>
        <p:spPr bwMode="auto">
          <a:xfrm>
            <a:off x="2879725" y="2444750"/>
            <a:ext cx="996950" cy="396875"/>
          </a:xfrm>
          <a:prstGeom prst="rect">
            <a:avLst/>
          </a:prstGeom>
          <a:noFill/>
          <a:ln w="9525">
            <a:noFill/>
            <a:miter lim="800000"/>
            <a:headEnd/>
            <a:tailEnd/>
          </a:ln>
          <a:effectLst/>
        </p:spPr>
        <p:txBody>
          <a:bodyPr wrap="none">
            <a:spAutoFit/>
          </a:bodyPr>
          <a:lstStyle/>
          <a:p>
            <a:r>
              <a:rPr lang="en-US">
                <a:solidFill>
                  <a:srgbClr val="000000"/>
                </a:solidFill>
              </a:rPr>
              <a:t>= 5. A</a:t>
            </a:r>
          </a:p>
        </p:txBody>
      </p:sp>
      <p:sp>
        <p:nvSpPr>
          <p:cNvPr id="11275" name="Text Box 1035"/>
          <p:cNvSpPr txBox="1">
            <a:spLocks noChangeArrowheads="1"/>
          </p:cNvSpPr>
          <p:nvPr/>
        </p:nvSpPr>
        <p:spPr bwMode="auto">
          <a:xfrm>
            <a:off x="4038600" y="2438400"/>
            <a:ext cx="1074738" cy="396875"/>
          </a:xfrm>
          <a:prstGeom prst="rect">
            <a:avLst/>
          </a:prstGeom>
          <a:noFill/>
          <a:ln w="9525">
            <a:noFill/>
            <a:miter lim="800000"/>
            <a:headEnd/>
            <a:tailEnd/>
          </a:ln>
          <a:effectLst/>
        </p:spPr>
        <p:txBody>
          <a:bodyPr wrap="none">
            <a:spAutoFit/>
          </a:bodyPr>
          <a:lstStyle/>
          <a:p>
            <a:r>
              <a:rPr lang="en-US">
                <a:solidFill>
                  <a:srgbClr val="000000"/>
                </a:solidFill>
              </a:rPr>
              <a:t>= 5. 2 </a:t>
            </a:r>
          </a:p>
        </p:txBody>
      </p:sp>
      <p:sp>
        <p:nvSpPr>
          <p:cNvPr id="11276" name="Text Box 1036"/>
          <p:cNvSpPr txBox="1">
            <a:spLocks noChangeArrowheads="1"/>
          </p:cNvSpPr>
          <p:nvPr/>
        </p:nvSpPr>
        <p:spPr bwMode="auto">
          <a:xfrm>
            <a:off x="5076825" y="2424113"/>
            <a:ext cx="1801813" cy="396875"/>
          </a:xfrm>
          <a:prstGeom prst="rect">
            <a:avLst/>
          </a:prstGeom>
          <a:noFill/>
          <a:ln w="9525">
            <a:noFill/>
            <a:miter lim="800000"/>
            <a:headEnd/>
            <a:tailEnd/>
          </a:ln>
          <a:effectLst/>
        </p:spPr>
        <p:txBody>
          <a:bodyPr wrap="none">
            <a:spAutoFit/>
          </a:bodyPr>
          <a:lstStyle/>
          <a:p>
            <a:r>
              <a:rPr lang="en-US">
                <a:solidFill>
                  <a:srgbClr val="000000"/>
                </a:solidFill>
              </a:rPr>
              <a:t>= 10 Weber </a:t>
            </a:r>
          </a:p>
        </p:txBody>
      </p:sp>
      <p:sp>
        <p:nvSpPr>
          <p:cNvPr id="11277" name="Text Box 1037"/>
          <p:cNvSpPr txBox="1">
            <a:spLocks noChangeArrowheads="1"/>
          </p:cNvSpPr>
          <p:nvPr/>
        </p:nvSpPr>
        <p:spPr bwMode="auto">
          <a:xfrm>
            <a:off x="228600" y="3048000"/>
            <a:ext cx="8458200" cy="701675"/>
          </a:xfrm>
          <a:prstGeom prst="rect">
            <a:avLst/>
          </a:prstGeom>
          <a:noFill/>
          <a:ln w="9525">
            <a:noFill/>
            <a:miter lim="800000"/>
            <a:headEnd/>
            <a:tailEnd/>
          </a:ln>
          <a:effectLst/>
        </p:spPr>
        <p:txBody>
          <a:bodyPr>
            <a:spAutoFit/>
          </a:bodyPr>
          <a:lstStyle/>
          <a:p>
            <a:r>
              <a:rPr lang="en-US">
                <a:solidFill>
                  <a:srgbClr val="000000"/>
                </a:solidFill>
              </a:rPr>
              <a:t>b. Sudut yang dibentuk oleh vektor permukaan dengan vektor</a:t>
            </a:r>
          </a:p>
          <a:p>
            <a:r>
              <a:rPr lang="en-US">
                <a:solidFill>
                  <a:srgbClr val="000000"/>
                </a:solidFill>
              </a:rPr>
              <a:t>    medan adalah 90</a:t>
            </a:r>
            <a:r>
              <a:rPr lang="en-US" baseline="30000">
                <a:solidFill>
                  <a:srgbClr val="000000"/>
                </a:solidFill>
              </a:rPr>
              <a:t>o</a:t>
            </a:r>
            <a:endParaRPr lang="en-US">
              <a:solidFill>
                <a:srgbClr val="000000"/>
              </a:solidFill>
            </a:endParaRPr>
          </a:p>
        </p:txBody>
      </p:sp>
      <p:sp>
        <p:nvSpPr>
          <p:cNvPr id="11279" name="AutoShape 1039"/>
          <p:cNvSpPr>
            <a:spLocks noChangeArrowheads="1"/>
          </p:cNvSpPr>
          <p:nvPr/>
        </p:nvSpPr>
        <p:spPr bwMode="auto">
          <a:xfrm>
            <a:off x="3733800" y="4343400"/>
            <a:ext cx="2438400" cy="1295400"/>
          </a:xfrm>
          <a:prstGeom prst="parallelogram">
            <a:avLst>
              <a:gd name="adj" fmla="val 47059"/>
            </a:avLst>
          </a:prstGeom>
          <a:gradFill rotWithShape="0">
            <a:gsLst>
              <a:gs pos="0">
                <a:schemeClr val="accent1"/>
              </a:gs>
              <a:gs pos="100000">
                <a:srgbClr val="7575FF"/>
              </a:gs>
            </a:gsLst>
            <a:lin ang="5400000" scaled="1"/>
          </a:gradFill>
          <a:ln w="9525">
            <a:solidFill>
              <a:schemeClr val="tx1"/>
            </a:solidFill>
            <a:miter lim="800000"/>
            <a:headEnd/>
            <a:tailEnd/>
          </a:ln>
          <a:effectLst/>
        </p:spPr>
        <p:txBody>
          <a:bodyPr wrap="none" anchor="ctr"/>
          <a:lstStyle/>
          <a:p>
            <a:endParaRPr lang="en-US"/>
          </a:p>
        </p:txBody>
      </p:sp>
      <p:grpSp>
        <p:nvGrpSpPr>
          <p:cNvPr id="3" name="Group 1042"/>
          <p:cNvGrpSpPr>
            <a:grpSpLocks/>
          </p:cNvGrpSpPr>
          <p:nvPr/>
        </p:nvGrpSpPr>
        <p:grpSpPr bwMode="auto">
          <a:xfrm>
            <a:off x="4038600" y="4343400"/>
            <a:ext cx="1905000" cy="1295400"/>
            <a:chOff x="2544" y="2736"/>
            <a:chExt cx="1200" cy="816"/>
          </a:xfrm>
        </p:grpSpPr>
        <p:sp>
          <p:nvSpPr>
            <p:cNvPr id="11280" name="Line 1040"/>
            <p:cNvSpPr>
              <a:spLocks noChangeShapeType="1"/>
            </p:cNvSpPr>
            <p:nvPr/>
          </p:nvSpPr>
          <p:spPr bwMode="auto">
            <a:xfrm>
              <a:off x="2544" y="3120"/>
              <a:ext cx="1200" cy="0"/>
            </a:xfrm>
            <a:prstGeom prst="line">
              <a:avLst/>
            </a:prstGeom>
            <a:noFill/>
            <a:ln w="9525">
              <a:solidFill>
                <a:schemeClr val="tx1"/>
              </a:solidFill>
              <a:prstDash val="dash"/>
              <a:miter lim="800000"/>
              <a:headEnd/>
              <a:tailEnd/>
            </a:ln>
            <a:effectLst/>
          </p:spPr>
          <p:txBody>
            <a:bodyPr wrap="none"/>
            <a:lstStyle/>
            <a:p>
              <a:endParaRPr lang="en-US"/>
            </a:p>
          </p:txBody>
        </p:sp>
        <p:sp>
          <p:nvSpPr>
            <p:cNvPr id="11281" name="Line 1041"/>
            <p:cNvSpPr>
              <a:spLocks noChangeShapeType="1"/>
            </p:cNvSpPr>
            <p:nvPr/>
          </p:nvSpPr>
          <p:spPr bwMode="auto">
            <a:xfrm flipH="1">
              <a:off x="2928" y="2736"/>
              <a:ext cx="384" cy="816"/>
            </a:xfrm>
            <a:prstGeom prst="line">
              <a:avLst/>
            </a:prstGeom>
            <a:noFill/>
            <a:ln w="9525">
              <a:solidFill>
                <a:schemeClr val="tx1"/>
              </a:solidFill>
              <a:prstDash val="dash"/>
              <a:miter lim="800000"/>
              <a:headEnd/>
              <a:tailEnd/>
            </a:ln>
            <a:effectLst/>
          </p:spPr>
          <p:txBody>
            <a:bodyPr wrap="none"/>
            <a:lstStyle/>
            <a:p>
              <a:endParaRPr lang="en-US"/>
            </a:p>
          </p:txBody>
        </p:sp>
      </p:grpSp>
      <p:grpSp>
        <p:nvGrpSpPr>
          <p:cNvPr id="4" name="Group 1051"/>
          <p:cNvGrpSpPr>
            <a:grpSpLocks/>
          </p:cNvGrpSpPr>
          <p:nvPr/>
        </p:nvGrpSpPr>
        <p:grpSpPr bwMode="auto">
          <a:xfrm>
            <a:off x="4953000" y="3505200"/>
            <a:ext cx="457200" cy="1447800"/>
            <a:chOff x="3120" y="2208"/>
            <a:chExt cx="288" cy="912"/>
          </a:xfrm>
        </p:grpSpPr>
        <p:sp>
          <p:nvSpPr>
            <p:cNvPr id="11283" name="Line 1043"/>
            <p:cNvSpPr>
              <a:spLocks noChangeShapeType="1"/>
            </p:cNvSpPr>
            <p:nvPr/>
          </p:nvSpPr>
          <p:spPr bwMode="auto">
            <a:xfrm flipV="1">
              <a:off x="3120" y="2352"/>
              <a:ext cx="0" cy="768"/>
            </a:xfrm>
            <a:prstGeom prst="line">
              <a:avLst/>
            </a:prstGeom>
            <a:noFill/>
            <a:ln w="28575">
              <a:solidFill>
                <a:schemeClr val="tx1"/>
              </a:solidFill>
              <a:miter lim="800000"/>
              <a:headEnd/>
              <a:tailEnd type="triangle" w="med" len="med"/>
            </a:ln>
            <a:effectLst/>
          </p:spPr>
          <p:txBody>
            <a:bodyPr wrap="none"/>
            <a:lstStyle/>
            <a:p>
              <a:endParaRPr lang="en-US"/>
            </a:p>
          </p:txBody>
        </p:sp>
        <p:graphicFrame>
          <p:nvGraphicFramePr>
            <p:cNvPr id="61445" name="Object 1029"/>
            <p:cNvGraphicFramePr>
              <a:graphicFrameLocks noChangeAspect="1"/>
            </p:cNvGraphicFramePr>
            <p:nvPr/>
          </p:nvGraphicFramePr>
          <p:xfrm>
            <a:off x="3171" y="2208"/>
            <a:ext cx="237" cy="336"/>
          </p:xfrm>
          <a:graphic>
            <a:graphicData uri="http://schemas.openxmlformats.org/presentationml/2006/ole">
              <p:oleObj spid="_x0000_s136199" name="Equation" r:id="rId7" imgW="152280" imgH="215640" progId="Equation.3">
                <p:embed/>
              </p:oleObj>
            </a:graphicData>
          </a:graphic>
        </p:graphicFrame>
      </p:grpSp>
      <p:grpSp>
        <p:nvGrpSpPr>
          <p:cNvPr id="5" name="Group 1052"/>
          <p:cNvGrpSpPr>
            <a:grpSpLocks/>
          </p:cNvGrpSpPr>
          <p:nvPr/>
        </p:nvGrpSpPr>
        <p:grpSpPr bwMode="auto">
          <a:xfrm>
            <a:off x="2971800" y="4343400"/>
            <a:ext cx="4567238" cy="533400"/>
            <a:chOff x="1872" y="2736"/>
            <a:chExt cx="2877" cy="336"/>
          </a:xfrm>
        </p:grpSpPr>
        <p:sp>
          <p:nvSpPr>
            <p:cNvPr id="11286" name="Line 1046"/>
            <p:cNvSpPr>
              <a:spLocks noChangeShapeType="1"/>
            </p:cNvSpPr>
            <p:nvPr/>
          </p:nvSpPr>
          <p:spPr bwMode="auto">
            <a:xfrm>
              <a:off x="1872" y="3054"/>
              <a:ext cx="2640" cy="0"/>
            </a:xfrm>
            <a:prstGeom prst="line">
              <a:avLst/>
            </a:prstGeom>
            <a:noFill/>
            <a:ln w="28575">
              <a:solidFill>
                <a:schemeClr val="tx1"/>
              </a:solidFill>
              <a:miter lim="800000"/>
              <a:headEnd/>
              <a:tailEnd type="triangle" w="med" len="med"/>
            </a:ln>
            <a:effectLst/>
          </p:spPr>
          <p:txBody>
            <a:bodyPr wrap="none"/>
            <a:lstStyle/>
            <a:p>
              <a:endParaRPr lang="en-US"/>
            </a:p>
          </p:txBody>
        </p:sp>
        <p:grpSp>
          <p:nvGrpSpPr>
            <p:cNvPr id="6" name="Group 1049"/>
            <p:cNvGrpSpPr>
              <a:grpSpLocks/>
            </p:cNvGrpSpPr>
            <p:nvPr/>
          </p:nvGrpSpPr>
          <p:grpSpPr bwMode="auto">
            <a:xfrm>
              <a:off x="3024" y="2937"/>
              <a:ext cx="96" cy="96"/>
              <a:chOff x="1200" y="3312"/>
              <a:chExt cx="96" cy="96"/>
            </a:xfrm>
          </p:grpSpPr>
          <p:sp>
            <p:nvSpPr>
              <p:cNvPr id="11287" name="Line 1047"/>
              <p:cNvSpPr>
                <a:spLocks noChangeShapeType="1"/>
              </p:cNvSpPr>
              <p:nvPr/>
            </p:nvSpPr>
            <p:spPr bwMode="auto">
              <a:xfrm>
                <a:off x="1200" y="3312"/>
                <a:ext cx="0" cy="96"/>
              </a:xfrm>
              <a:prstGeom prst="line">
                <a:avLst/>
              </a:prstGeom>
              <a:noFill/>
              <a:ln w="9525">
                <a:solidFill>
                  <a:schemeClr val="tx1"/>
                </a:solidFill>
                <a:miter lim="800000"/>
                <a:headEnd/>
                <a:tailEnd/>
              </a:ln>
              <a:effectLst/>
            </p:spPr>
            <p:txBody>
              <a:bodyPr wrap="none"/>
              <a:lstStyle/>
              <a:p>
                <a:endParaRPr lang="en-US"/>
              </a:p>
            </p:txBody>
          </p:sp>
          <p:sp>
            <p:nvSpPr>
              <p:cNvPr id="11288" name="Line 1048"/>
              <p:cNvSpPr>
                <a:spLocks noChangeShapeType="1"/>
              </p:cNvSpPr>
              <p:nvPr/>
            </p:nvSpPr>
            <p:spPr bwMode="auto">
              <a:xfrm>
                <a:off x="1200" y="3312"/>
                <a:ext cx="96" cy="0"/>
              </a:xfrm>
              <a:prstGeom prst="line">
                <a:avLst/>
              </a:prstGeom>
              <a:noFill/>
              <a:ln w="9525">
                <a:solidFill>
                  <a:schemeClr val="tx1"/>
                </a:solidFill>
                <a:miter lim="800000"/>
                <a:headEnd/>
                <a:tailEnd/>
              </a:ln>
              <a:effectLst/>
            </p:spPr>
            <p:txBody>
              <a:bodyPr wrap="none"/>
              <a:lstStyle/>
              <a:p>
                <a:endParaRPr lang="en-US"/>
              </a:p>
            </p:txBody>
          </p:sp>
        </p:grpSp>
        <p:graphicFrame>
          <p:nvGraphicFramePr>
            <p:cNvPr id="61444" name="Object 1028"/>
            <p:cNvGraphicFramePr>
              <a:graphicFrameLocks noChangeAspect="1"/>
            </p:cNvGraphicFramePr>
            <p:nvPr/>
          </p:nvGraphicFramePr>
          <p:xfrm>
            <a:off x="4512" y="2736"/>
            <a:ext cx="237" cy="336"/>
          </p:xfrm>
          <a:graphic>
            <a:graphicData uri="http://schemas.openxmlformats.org/presentationml/2006/ole">
              <p:oleObj spid="_x0000_s136198" name="Equation" r:id="rId8" imgW="152280" imgH="215640" progId="Equation.3">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slide(fromTop)">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40"/>
                                        </p:tgtEl>
                                        <p:attrNameLst>
                                          <p:attrName>style.visibility</p:attrName>
                                        </p:attrNameLst>
                                      </p:cBhvr>
                                      <p:to>
                                        <p:strVal val="visible"/>
                                      </p:to>
                                    </p:set>
                                    <p:animEffect transition="in" filter="dissolve">
                                      <p:cBhvr>
                                        <p:cTn id="12" dur="500"/>
                                        <p:tgtEl>
                                          <p:spTgt spid="614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41"/>
                                        </p:tgtEl>
                                        <p:attrNameLst>
                                          <p:attrName>style.visibility</p:attrName>
                                        </p:attrNameLst>
                                      </p:cBhvr>
                                      <p:to>
                                        <p:strVal val="visible"/>
                                      </p:to>
                                    </p:set>
                                    <p:animEffect transition="in" filter="dissolve">
                                      <p:cBhvr>
                                        <p:cTn id="17" dur="500"/>
                                        <p:tgtEl>
                                          <p:spTgt spid="614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1442"/>
                                        </p:tgtEl>
                                        <p:attrNameLst>
                                          <p:attrName>style.visibility</p:attrName>
                                        </p:attrNameLst>
                                      </p:cBhvr>
                                      <p:to>
                                        <p:strVal val="visible"/>
                                      </p:to>
                                    </p:set>
                                    <p:animEffect transition="in" filter="dissolve">
                                      <p:cBhvr>
                                        <p:cTn id="22" dur="500"/>
                                        <p:tgtEl>
                                          <p:spTgt spid="614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443"/>
                                        </p:tgtEl>
                                        <p:attrNameLst>
                                          <p:attrName>style.visibility</p:attrName>
                                        </p:attrNameLst>
                                      </p:cBhvr>
                                      <p:to>
                                        <p:strVal val="visible"/>
                                      </p:to>
                                    </p:set>
                                    <p:animEffect transition="in" filter="dissolve">
                                      <p:cBhvr>
                                        <p:cTn id="27" dur="500"/>
                                        <p:tgtEl>
                                          <p:spTgt spid="614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dissolve">
                                      <p:cBhvr>
                                        <p:cTn id="37" dur="500"/>
                                        <p:tgtEl>
                                          <p:spTgt spid="1127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275"/>
                                        </p:tgtEl>
                                        <p:attrNameLst>
                                          <p:attrName>style.visibility</p:attrName>
                                        </p:attrNameLst>
                                      </p:cBhvr>
                                      <p:to>
                                        <p:strVal val="visible"/>
                                      </p:to>
                                    </p:set>
                                    <p:animEffect transition="in" filter="dissolve">
                                      <p:cBhvr>
                                        <p:cTn id="42" dur="500"/>
                                        <p:tgtEl>
                                          <p:spTgt spid="1127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276"/>
                                        </p:tgtEl>
                                        <p:attrNameLst>
                                          <p:attrName>style.visibility</p:attrName>
                                        </p:attrNameLst>
                                      </p:cBhvr>
                                      <p:to>
                                        <p:strVal val="visible"/>
                                      </p:to>
                                    </p:set>
                                    <p:animEffect transition="in" filter="dissolve">
                                      <p:cBhvr>
                                        <p:cTn id="47" dur="500"/>
                                        <p:tgtEl>
                                          <p:spTgt spid="1127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277"/>
                                        </p:tgtEl>
                                        <p:attrNameLst>
                                          <p:attrName>style.visibility</p:attrName>
                                        </p:attrNameLst>
                                      </p:cBhvr>
                                      <p:to>
                                        <p:strVal val="visible"/>
                                      </p:to>
                                    </p:set>
                                    <p:animEffect transition="in" filter="dissolve">
                                      <p:cBhvr>
                                        <p:cTn id="52" dur="500"/>
                                        <p:tgtEl>
                                          <p:spTgt spid="1127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1279"/>
                                        </p:tgtEl>
                                        <p:attrNameLst>
                                          <p:attrName>style.visibility</p:attrName>
                                        </p:attrNameLst>
                                      </p:cBhvr>
                                      <p:to>
                                        <p:strVal val="visible"/>
                                      </p:to>
                                    </p:set>
                                    <p:animEffect transition="in" filter="dissolve">
                                      <p:cBhvr>
                                        <p:cTn id="57" dur="500"/>
                                        <p:tgtEl>
                                          <p:spTgt spid="11279"/>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12" presetClass="entr" presetSubtype="4"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slide(fromBottom)">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8"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slide(fromLeft)">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74" grpId="0" autoUpdateAnimBg="0"/>
      <p:bldP spid="11275" grpId="0" autoUpdateAnimBg="0"/>
      <p:bldP spid="11276" grpId="0" autoUpdateAnimBg="0"/>
      <p:bldP spid="11277" grpId="0" autoUpdateAnimBg="0"/>
      <p:bldP spid="112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r>
              <a:rPr lang="en-US" dirty="0" smtClean="0"/>
              <a:t> (Contd.)</a:t>
            </a:r>
            <a:endParaRPr lang="en-US" dirty="0"/>
          </a:p>
        </p:txBody>
      </p:sp>
      <p:sp>
        <p:nvSpPr>
          <p:cNvPr id="3" name="Content Placeholder 2"/>
          <p:cNvSpPr>
            <a:spLocks noGrp="1"/>
          </p:cNvSpPr>
          <p:nvPr>
            <p:ph idx="1"/>
          </p:nvPr>
        </p:nvSpPr>
        <p:spPr/>
        <p:txBody>
          <a:bodyPr/>
          <a:lstStyle/>
          <a:p>
            <a:r>
              <a:rPr lang="nb-NO" dirty="0" smtClean="0"/>
              <a:t>tahun 1860-an seorang Fisikawan Skotlandia James Clerk Maxwell menyusun 4 persamaan -yang sesungguhnya </a:t>
            </a:r>
            <a:r>
              <a:rPr lang="nb-NO" dirty="0" smtClean="0"/>
              <a:t>bentuk </a:t>
            </a:r>
            <a:r>
              <a:rPr lang="nb-NO" dirty="0" smtClean="0"/>
              <a:t>dasarnya telah dirumuskan </a:t>
            </a:r>
            <a:r>
              <a:rPr lang="nb-NO" dirty="0" smtClean="0"/>
              <a:t>sebelumnya oleh </a:t>
            </a:r>
            <a:r>
              <a:rPr lang="nb-NO" dirty="0" smtClean="0"/>
              <a:t>Ampere, Henry, Faraday, Biot-Savart, Lenz </a:t>
            </a:r>
            <a:r>
              <a:rPr lang="nb-NO" dirty="0" smtClean="0"/>
              <a:t>dll, </a:t>
            </a:r>
            <a:r>
              <a:rPr lang="nb-NO" dirty="0" smtClean="0"/>
              <a:t>menjadi </a:t>
            </a:r>
            <a:r>
              <a:rPr lang="nb-NO" dirty="0" smtClean="0"/>
              <a:t>seperangkat </a:t>
            </a:r>
            <a:r>
              <a:rPr lang="nb-NO" dirty="0" smtClean="0"/>
              <a:t>persamaan utama dalam Elektromagnetisme.</a:t>
            </a:r>
            <a:endParaRPr lang="en-US" dirty="0" smtClean="0"/>
          </a:p>
          <a:p>
            <a:endParaRPr lang="en-US" dirty="0"/>
          </a:p>
        </p:txBody>
      </p:sp>
      <p:sp>
        <p:nvSpPr>
          <p:cNvPr id="4" name="Date Placeholder 3"/>
          <p:cNvSpPr>
            <a:spLocks noGrp="1"/>
          </p:cNvSpPr>
          <p:nvPr>
            <p:ph type="dt" sz="half" idx="10"/>
          </p:nvPr>
        </p:nvSpPr>
        <p:spPr/>
        <p:txBody>
          <a:bodyPr/>
          <a:lstStyle/>
          <a:p>
            <a:fld id="{38D351EA-9393-4979-B088-4891F8D015C4}" type="datetime1">
              <a:rPr lang="en-US" smtClean="0"/>
              <a:t>6/5/2013</a:t>
            </a:fld>
            <a:endParaRPr lang="en-US"/>
          </a:p>
        </p:txBody>
      </p:sp>
      <p:sp>
        <p:nvSpPr>
          <p:cNvPr id="5" name="Slide Number Placeholder 4"/>
          <p:cNvSpPr>
            <a:spLocks noGrp="1"/>
          </p:cNvSpPr>
          <p:nvPr>
            <p:ph type="sldNum" sz="quarter" idx="12"/>
          </p:nvPr>
        </p:nvSpPr>
        <p:spPr/>
        <p:txBody>
          <a:bodyPr/>
          <a:lstStyle/>
          <a:p>
            <a:fld id="{8AA5793F-852E-432D-BD2A-298B8FE868F0}"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Hand Out Fisika II</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1"/>
          <p:cNvSpPr>
            <a:spLocks noGrp="1"/>
          </p:cNvSpPr>
          <p:nvPr>
            <p:ph type="dt" sz="half" idx="10"/>
          </p:nvPr>
        </p:nvSpPr>
        <p:spPr/>
        <p:txBody>
          <a:bodyPr/>
          <a:lstStyle/>
          <a:p>
            <a:fld id="{56647CA2-CBC0-4681-8462-BDCCF97056DA}" type="datetime1">
              <a:rPr lang="en-US" smtClean="0"/>
              <a:t>6/5/2013</a:t>
            </a:fld>
            <a:endParaRPr lang="en-US"/>
          </a:p>
        </p:txBody>
      </p:sp>
      <p:sp>
        <p:nvSpPr>
          <p:cNvPr id="26" name="Footer Placeholder 2"/>
          <p:cNvSpPr>
            <a:spLocks noGrp="1"/>
          </p:cNvSpPr>
          <p:nvPr>
            <p:ph type="ftr" sz="quarter" idx="11"/>
          </p:nvPr>
        </p:nvSpPr>
        <p:spPr/>
        <p:txBody>
          <a:bodyPr/>
          <a:lstStyle/>
          <a:p>
            <a:r>
              <a:rPr lang="en-US"/>
              <a:t>Hand Out Fisika II</a:t>
            </a:r>
          </a:p>
        </p:txBody>
      </p:sp>
      <p:sp>
        <p:nvSpPr>
          <p:cNvPr id="27" name="Slide Number Placeholder 3"/>
          <p:cNvSpPr>
            <a:spLocks noGrp="1"/>
          </p:cNvSpPr>
          <p:nvPr>
            <p:ph type="sldNum" sz="quarter" idx="12"/>
          </p:nvPr>
        </p:nvSpPr>
        <p:spPr/>
        <p:txBody>
          <a:bodyPr/>
          <a:lstStyle/>
          <a:p>
            <a:fld id="{6CC5EBF5-5ED8-4DBD-B0BD-6925B35A883D}" type="slidenum">
              <a:rPr lang="en-US"/>
              <a:pPr/>
              <a:t>30</a:t>
            </a:fld>
            <a:endParaRPr lang="en-US"/>
          </a:p>
        </p:txBody>
      </p:sp>
      <p:graphicFrame>
        <p:nvGraphicFramePr>
          <p:cNvPr id="12290" name="Object 2"/>
          <p:cNvGraphicFramePr>
            <a:graphicFrameLocks noChangeAspect="1"/>
          </p:cNvGraphicFramePr>
          <p:nvPr/>
        </p:nvGraphicFramePr>
        <p:xfrm>
          <a:off x="2667000" y="685800"/>
          <a:ext cx="2209800" cy="1104900"/>
        </p:xfrm>
        <a:graphic>
          <a:graphicData uri="http://schemas.openxmlformats.org/presentationml/2006/ole">
            <p:oleObj spid="_x0000_s137218" name="Equation" r:id="rId3" imgW="1091880" imgH="545760" progId="Equation.3">
              <p:embed/>
            </p:oleObj>
          </a:graphicData>
        </a:graphic>
      </p:graphicFrame>
      <p:sp>
        <p:nvSpPr>
          <p:cNvPr id="12291" name="Text Box 3"/>
          <p:cNvSpPr txBox="1">
            <a:spLocks noChangeArrowheads="1"/>
          </p:cNvSpPr>
          <p:nvPr/>
        </p:nvSpPr>
        <p:spPr bwMode="auto">
          <a:xfrm>
            <a:off x="1050925" y="768350"/>
            <a:ext cx="1327150" cy="396875"/>
          </a:xfrm>
          <a:prstGeom prst="rect">
            <a:avLst/>
          </a:prstGeom>
          <a:noFill/>
          <a:ln w="9525">
            <a:noFill/>
            <a:miter lim="800000"/>
            <a:headEnd/>
            <a:tailEnd/>
          </a:ln>
          <a:effectLst/>
        </p:spPr>
        <p:txBody>
          <a:bodyPr wrap="none">
            <a:spAutoFit/>
          </a:bodyPr>
          <a:lstStyle/>
          <a:p>
            <a:r>
              <a:rPr lang="en-US">
                <a:solidFill>
                  <a:srgbClr val="000000"/>
                </a:solidFill>
              </a:rPr>
              <a:t>sehingga</a:t>
            </a:r>
          </a:p>
        </p:txBody>
      </p:sp>
      <p:graphicFrame>
        <p:nvGraphicFramePr>
          <p:cNvPr id="12292" name="Object 4"/>
          <p:cNvGraphicFramePr>
            <a:graphicFrameLocks noChangeAspect="1"/>
          </p:cNvGraphicFramePr>
          <p:nvPr/>
        </p:nvGraphicFramePr>
        <p:xfrm>
          <a:off x="2797175" y="1438275"/>
          <a:ext cx="1952625" cy="1104900"/>
        </p:xfrm>
        <a:graphic>
          <a:graphicData uri="http://schemas.openxmlformats.org/presentationml/2006/ole">
            <p:oleObj spid="_x0000_s137219" name="Equation" r:id="rId4" imgW="965160" imgH="545760" progId="Equation.3">
              <p:embed/>
            </p:oleObj>
          </a:graphicData>
        </a:graphic>
      </p:graphicFrame>
      <p:graphicFrame>
        <p:nvGraphicFramePr>
          <p:cNvPr id="12293" name="Object 5"/>
          <p:cNvGraphicFramePr>
            <a:graphicFrameLocks noChangeAspect="1"/>
          </p:cNvGraphicFramePr>
          <p:nvPr/>
        </p:nvGraphicFramePr>
        <p:xfrm>
          <a:off x="4992688" y="1409700"/>
          <a:ext cx="1412875" cy="1104900"/>
        </p:xfrm>
        <a:graphic>
          <a:graphicData uri="http://schemas.openxmlformats.org/presentationml/2006/ole">
            <p:oleObj spid="_x0000_s137220" name="Equation" r:id="rId5" imgW="698400" imgH="545760" progId="Equation.3">
              <p:embed/>
            </p:oleObj>
          </a:graphicData>
        </a:graphic>
      </p:graphicFrame>
      <p:sp>
        <p:nvSpPr>
          <p:cNvPr id="12301" name="Text Box 13"/>
          <p:cNvSpPr txBox="1">
            <a:spLocks noChangeArrowheads="1"/>
          </p:cNvSpPr>
          <p:nvPr/>
        </p:nvSpPr>
        <p:spPr bwMode="auto">
          <a:xfrm>
            <a:off x="6580188" y="1708150"/>
            <a:ext cx="982662" cy="396875"/>
          </a:xfrm>
          <a:prstGeom prst="rect">
            <a:avLst/>
          </a:prstGeom>
          <a:noFill/>
          <a:ln w="9525">
            <a:noFill/>
            <a:miter lim="800000"/>
            <a:headEnd/>
            <a:tailEnd/>
          </a:ln>
          <a:effectLst/>
        </p:spPr>
        <p:txBody>
          <a:bodyPr wrap="none">
            <a:spAutoFit/>
          </a:bodyPr>
          <a:lstStyle/>
          <a:p>
            <a:r>
              <a:rPr lang="en-US">
                <a:solidFill>
                  <a:srgbClr val="000000"/>
                </a:solidFill>
              </a:rPr>
              <a:t>= 0 W</a:t>
            </a:r>
          </a:p>
        </p:txBody>
      </p:sp>
      <p:sp>
        <p:nvSpPr>
          <p:cNvPr id="12302" name="Text Box 14"/>
          <p:cNvSpPr txBox="1">
            <a:spLocks noChangeArrowheads="1"/>
          </p:cNvSpPr>
          <p:nvPr/>
        </p:nvSpPr>
        <p:spPr bwMode="auto">
          <a:xfrm>
            <a:off x="685800" y="2362200"/>
            <a:ext cx="7324725" cy="701675"/>
          </a:xfrm>
          <a:prstGeom prst="rect">
            <a:avLst/>
          </a:prstGeom>
          <a:noFill/>
          <a:ln w="9525">
            <a:noFill/>
            <a:miter lim="800000"/>
            <a:headEnd/>
            <a:tailEnd/>
          </a:ln>
          <a:effectLst/>
        </p:spPr>
        <p:txBody>
          <a:bodyPr wrap="none">
            <a:spAutoFit/>
          </a:bodyPr>
          <a:lstStyle/>
          <a:p>
            <a:r>
              <a:rPr lang="en-US">
                <a:solidFill>
                  <a:srgbClr val="000000"/>
                </a:solidFill>
              </a:rPr>
              <a:t>c. Vektor medan membentuk sudut 60</a:t>
            </a:r>
            <a:r>
              <a:rPr lang="en-US" baseline="30000">
                <a:solidFill>
                  <a:srgbClr val="000000"/>
                </a:solidFill>
              </a:rPr>
              <a:t>o </a:t>
            </a:r>
            <a:r>
              <a:rPr lang="en-US">
                <a:solidFill>
                  <a:srgbClr val="000000"/>
                </a:solidFill>
              </a:rPr>
              <a:t>terhadap vektor</a:t>
            </a:r>
          </a:p>
          <a:p>
            <a:r>
              <a:rPr lang="en-US">
                <a:solidFill>
                  <a:srgbClr val="000000"/>
                </a:solidFill>
              </a:rPr>
              <a:t>    permukaan.</a:t>
            </a:r>
          </a:p>
        </p:txBody>
      </p:sp>
      <p:sp>
        <p:nvSpPr>
          <p:cNvPr id="12303" name="AutoShape 15"/>
          <p:cNvSpPr>
            <a:spLocks noChangeArrowheads="1"/>
          </p:cNvSpPr>
          <p:nvPr/>
        </p:nvSpPr>
        <p:spPr bwMode="auto">
          <a:xfrm rot="-3549778">
            <a:off x="3768725" y="3927475"/>
            <a:ext cx="2454275" cy="1152525"/>
          </a:xfrm>
          <a:prstGeom prst="parallelogram">
            <a:avLst>
              <a:gd name="adj" fmla="val 53237"/>
            </a:avLst>
          </a:prstGeom>
          <a:gradFill rotWithShape="0">
            <a:gsLst>
              <a:gs pos="0">
                <a:srgbClr val="FDCFC7"/>
              </a:gs>
              <a:gs pos="100000">
                <a:srgbClr val="E72909"/>
              </a:gs>
            </a:gsLst>
            <a:lin ang="5400000" scaled="1"/>
          </a:gradFill>
          <a:ln w="9525">
            <a:solidFill>
              <a:schemeClr val="tx1"/>
            </a:solidFill>
            <a:miter lim="800000"/>
            <a:headEnd/>
            <a:tailEnd/>
          </a:ln>
          <a:effectLst/>
        </p:spPr>
        <p:txBody>
          <a:bodyPr wrap="none" anchor="ctr"/>
          <a:lstStyle/>
          <a:p>
            <a:endParaRPr lang="en-US"/>
          </a:p>
        </p:txBody>
      </p:sp>
      <p:grpSp>
        <p:nvGrpSpPr>
          <p:cNvPr id="2" name="Group 25"/>
          <p:cNvGrpSpPr>
            <a:grpSpLocks/>
          </p:cNvGrpSpPr>
          <p:nvPr/>
        </p:nvGrpSpPr>
        <p:grpSpPr bwMode="auto">
          <a:xfrm>
            <a:off x="4495800" y="3733800"/>
            <a:ext cx="990600" cy="1600200"/>
            <a:chOff x="2832" y="1968"/>
            <a:chExt cx="624" cy="1008"/>
          </a:xfrm>
        </p:grpSpPr>
        <p:sp>
          <p:nvSpPr>
            <p:cNvPr id="12311" name="Line 23"/>
            <p:cNvSpPr>
              <a:spLocks noChangeShapeType="1"/>
            </p:cNvSpPr>
            <p:nvPr/>
          </p:nvSpPr>
          <p:spPr bwMode="auto">
            <a:xfrm flipH="1">
              <a:off x="2832" y="1968"/>
              <a:ext cx="624" cy="1008"/>
            </a:xfrm>
            <a:prstGeom prst="line">
              <a:avLst/>
            </a:prstGeom>
            <a:noFill/>
            <a:ln w="9525">
              <a:solidFill>
                <a:schemeClr val="tx1"/>
              </a:solidFill>
              <a:prstDash val="dash"/>
              <a:miter lim="800000"/>
              <a:headEnd/>
              <a:tailEnd/>
            </a:ln>
            <a:effectLst/>
          </p:spPr>
          <p:txBody>
            <a:bodyPr wrap="none"/>
            <a:lstStyle/>
            <a:p>
              <a:endParaRPr lang="en-US"/>
            </a:p>
          </p:txBody>
        </p:sp>
        <p:sp>
          <p:nvSpPr>
            <p:cNvPr id="12312" name="Line 24"/>
            <p:cNvSpPr>
              <a:spLocks noChangeShapeType="1"/>
            </p:cNvSpPr>
            <p:nvPr/>
          </p:nvSpPr>
          <p:spPr bwMode="auto">
            <a:xfrm>
              <a:off x="2928" y="2160"/>
              <a:ext cx="432" cy="576"/>
            </a:xfrm>
            <a:prstGeom prst="line">
              <a:avLst/>
            </a:prstGeom>
            <a:noFill/>
            <a:ln w="9525">
              <a:solidFill>
                <a:schemeClr val="tx1"/>
              </a:solidFill>
              <a:prstDash val="dash"/>
              <a:miter lim="800000"/>
              <a:headEnd/>
              <a:tailEnd/>
            </a:ln>
            <a:effectLst/>
          </p:spPr>
          <p:txBody>
            <a:bodyPr wrap="none"/>
            <a:lstStyle/>
            <a:p>
              <a:endParaRPr lang="en-US"/>
            </a:p>
          </p:txBody>
        </p:sp>
      </p:grpSp>
      <p:grpSp>
        <p:nvGrpSpPr>
          <p:cNvPr id="3" name="Group 36"/>
          <p:cNvGrpSpPr>
            <a:grpSpLocks/>
          </p:cNvGrpSpPr>
          <p:nvPr/>
        </p:nvGrpSpPr>
        <p:grpSpPr bwMode="auto">
          <a:xfrm>
            <a:off x="3048000" y="4114800"/>
            <a:ext cx="4392613" cy="609600"/>
            <a:chOff x="1920" y="2208"/>
            <a:chExt cx="2767" cy="384"/>
          </a:xfrm>
        </p:grpSpPr>
        <p:grpSp>
          <p:nvGrpSpPr>
            <p:cNvPr id="4" name="Group 22"/>
            <p:cNvGrpSpPr>
              <a:grpSpLocks/>
            </p:cNvGrpSpPr>
            <p:nvPr/>
          </p:nvGrpSpPr>
          <p:grpSpPr bwMode="auto">
            <a:xfrm>
              <a:off x="1920" y="2448"/>
              <a:ext cx="2496" cy="0"/>
              <a:chOff x="1920" y="2496"/>
              <a:chExt cx="2496" cy="0"/>
            </a:xfrm>
          </p:grpSpPr>
          <p:sp>
            <p:nvSpPr>
              <p:cNvPr id="12307" name="Line 19"/>
              <p:cNvSpPr>
                <a:spLocks noChangeShapeType="1"/>
              </p:cNvSpPr>
              <p:nvPr/>
            </p:nvSpPr>
            <p:spPr bwMode="auto">
              <a:xfrm>
                <a:off x="3696" y="2496"/>
                <a:ext cx="720" cy="0"/>
              </a:xfrm>
              <a:prstGeom prst="line">
                <a:avLst/>
              </a:prstGeom>
              <a:noFill/>
              <a:ln w="28575">
                <a:solidFill>
                  <a:schemeClr val="tx1"/>
                </a:solidFill>
                <a:miter lim="800000"/>
                <a:headEnd/>
                <a:tailEnd type="triangle" w="med" len="med"/>
              </a:ln>
              <a:effectLst/>
            </p:spPr>
            <p:txBody>
              <a:bodyPr wrap="none"/>
              <a:lstStyle/>
              <a:p>
                <a:endParaRPr lang="en-US"/>
              </a:p>
            </p:txBody>
          </p:sp>
          <p:sp>
            <p:nvSpPr>
              <p:cNvPr id="12308" name="Line 20"/>
              <p:cNvSpPr>
                <a:spLocks noChangeShapeType="1"/>
              </p:cNvSpPr>
              <p:nvPr/>
            </p:nvSpPr>
            <p:spPr bwMode="auto">
              <a:xfrm>
                <a:off x="1920" y="2496"/>
                <a:ext cx="1248" cy="0"/>
              </a:xfrm>
              <a:prstGeom prst="line">
                <a:avLst/>
              </a:prstGeom>
              <a:noFill/>
              <a:ln w="28575">
                <a:solidFill>
                  <a:schemeClr val="tx1"/>
                </a:solidFill>
                <a:miter lim="800000"/>
                <a:headEnd/>
                <a:tailEnd/>
              </a:ln>
              <a:effectLst/>
            </p:spPr>
            <p:txBody>
              <a:bodyPr wrap="none"/>
              <a:lstStyle/>
              <a:p>
                <a:endParaRPr lang="en-US"/>
              </a:p>
            </p:txBody>
          </p:sp>
          <p:sp>
            <p:nvSpPr>
              <p:cNvPr id="12309" name="Line 21"/>
              <p:cNvSpPr>
                <a:spLocks noChangeShapeType="1"/>
              </p:cNvSpPr>
              <p:nvPr/>
            </p:nvSpPr>
            <p:spPr bwMode="auto">
              <a:xfrm>
                <a:off x="3168" y="2496"/>
                <a:ext cx="624" cy="0"/>
              </a:xfrm>
              <a:prstGeom prst="line">
                <a:avLst/>
              </a:prstGeom>
              <a:noFill/>
              <a:ln w="28575">
                <a:solidFill>
                  <a:schemeClr val="tx1"/>
                </a:solidFill>
                <a:prstDash val="dash"/>
                <a:miter lim="800000"/>
                <a:headEnd/>
                <a:tailEnd/>
              </a:ln>
              <a:effectLst/>
            </p:spPr>
            <p:txBody>
              <a:bodyPr wrap="none"/>
              <a:lstStyle/>
              <a:p>
                <a:endParaRPr lang="en-US"/>
              </a:p>
            </p:txBody>
          </p:sp>
        </p:grpSp>
        <p:graphicFrame>
          <p:nvGraphicFramePr>
            <p:cNvPr id="12318" name="Object 30"/>
            <p:cNvGraphicFramePr>
              <a:graphicFrameLocks noChangeAspect="1"/>
            </p:cNvGraphicFramePr>
            <p:nvPr/>
          </p:nvGraphicFramePr>
          <p:xfrm>
            <a:off x="4416" y="2208"/>
            <a:ext cx="271" cy="384"/>
          </p:xfrm>
          <a:graphic>
            <a:graphicData uri="http://schemas.openxmlformats.org/presentationml/2006/ole">
              <p:oleObj spid="_x0000_s137222" name="Equation" r:id="rId6" imgW="152280" imgH="215640" progId="Equation.3">
                <p:embed/>
              </p:oleObj>
            </a:graphicData>
          </a:graphic>
        </p:graphicFrame>
      </p:grpSp>
      <p:grpSp>
        <p:nvGrpSpPr>
          <p:cNvPr id="5" name="Group 35"/>
          <p:cNvGrpSpPr>
            <a:grpSpLocks/>
          </p:cNvGrpSpPr>
          <p:nvPr/>
        </p:nvGrpSpPr>
        <p:grpSpPr bwMode="auto">
          <a:xfrm>
            <a:off x="5010150" y="4495800"/>
            <a:ext cx="1789113" cy="1295400"/>
            <a:chOff x="3156" y="2448"/>
            <a:chExt cx="1127" cy="816"/>
          </a:xfrm>
        </p:grpSpPr>
        <p:sp>
          <p:nvSpPr>
            <p:cNvPr id="12314" name="Line 26"/>
            <p:cNvSpPr>
              <a:spLocks noChangeShapeType="1"/>
            </p:cNvSpPr>
            <p:nvPr/>
          </p:nvSpPr>
          <p:spPr bwMode="auto">
            <a:xfrm>
              <a:off x="3156" y="2448"/>
              <a:ext cx="288" cy="240"/>
            </a:xfrm>
            <a:prstGeom prst="line">
              <a:avLst/>
            </a:prstGeom>
            <a:noFill/>
            <a:ln w="28575">
              <a:solidFill>
                <a:schemeClr val="tx1"/>
              </a:solidFill>
              <a:prstDash val="dash"/>
              <a:miter lim="800000"/>
              <a:headEnd/>
              <a:tailEnd/>
            </a:ln>
            <a:effectLst/>
          </p:spPr>
          <p:txBody>
            <a:bodyPr wrap="none"/>
            <a:lstStyle/>
            <a:p>
              <a:endParaRPr lang="en-US"/>
            </a:p>
          </p:txBody>
        </p:sp>
        <p:sp>
          <p:nvSpPr>
            <p:cNvPr id="12315" name="Line 27"/>
            <p:cNvSpPr>
              <a:spLocks noChangeShapeType="1"/>
            </p:cNvSpPr>
            <p:nvPr/>
          </p:nvSpPr>
          <p:spPr bwMode="auto">
            <a:xfrm>
              <a:off x="3378" y="2637"/>
              <a:ext cx="597" cy="522"/>
            </a:xfrm>
            <a:prstGeom prst="line">
              <a:avLst/>
            </a:prstGeom>
            <a:noFill/>
            <a:ln w="28575">
              <a:solidFill>
                <a:schemeClr val="tx1"/>
              </a:solidFill>
              <a:miter lim="800000"/>
              <a:headEnd/>
              <a:tailEnd type="triangle" w="med" len="med"/>
            </a:ln>
            <a:effectLst/>
          </p:spPr>
          <p:txBody>
            <a:bodyPr wrap="none"/>
            <a:lstStyle/>
            <a:p>
              <a:endParaRPr lang="en-US"/>
            </a:p>
          </p:txBody>
        </p:sp>
        <p:graphicFrame>
          <p:nvGraphicFramePr>
            <p:cNvPr id="12319" name="Object 31"/>
            <p:cNvGraphicFramePr>
              <a:graphicFrameLocks noChangeAspect="1"/>
            </p:cNvGraphicFramePr>
            <p:nvPr/>
          </p:nvGraphicFramePr>
          <p:xfrm>
            <a:off x="4012" y="2880"/>
            <a:ext cx="271" cy="384"/>
          </p:xfrm>
          <a:graphic>
            <a:graphicData uri="http://schemas.openxmlformats.org/presentationml/2006/ole">
              <p:oleObj spid="_x0000_s137221" name="Equation" r:id="rId7" imgW="152280" imgH="215640" progId="Equation.3">
                <p:embed/>
              </p:oleObj>
            </a:graphicData>
          </a:graphic>
        </p:graphicFrame>
      </p:grpSp>
      <p:grpSp>
        <p:nvGrpSpPr>
          <p:cNvPr id="6" name="Group 34"/>
          <p:cNvGrpSpPr>
            <a:grpSpLocks/>
          </p:cNvGrpSpPr>
          <p:nvPr/>
        </p:nvGrpSpPr>
        <p:grpSpPr bwMode="auto">
          <a:xfrm>
            <a:off x="5715000" y="4495800"/>
            <a:ext cx="1049338" cy="609600"/>
            <a:chOff x="3648" y="2448"/>
            <a:chExt cx="661" cy="384"/>
          </a:xfrm>
        </p:grpSpPr>
        <p:sp>
          <p:nvSpPr>
            <p:cNvPr id="12320" name="Arc 32"/>
            <p:cNvSpPr>
              <a:spLocks/>
            </p:cNvSpPr>
            <p:nvPr/>
          </p:nvSpPr>
          <p:spPr bwMode="auto">
            <a:xfrm flipV="1">
              <a:off x="3648" y="2448"/>
              <a:ext cx="288" cy="38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ffectLst/>
          </p:spPr>
          <p:txBody>
            <a:bodyPr wrap="none" anchor="ctr"/>
            <a:lstStyle/>
            <a:p>
              <a:endParaRPr lang="en-US"/>
            </a:p>
          </p:txBody>
        </p:sp>
        <p:sp>
          <p:nvSpPr>
            <p:cNvPr id="12321" name="Text Box 33"/>
            <p:cNvSpPr txBox="1">
              <a:spLocks noChangeArrowheads="1"/>
            </p:cNvSpPr>
            <p:nvPr/>
          </p:nvSpPr>
          <p:spPr bwMode="auto">
            <a:xfrm>
              <a:off x="3926" y="2548"/>
              <a:ext cx="383" cy="250"/>
            </a:xfrm>
            <a:prstGeom prst="rect">
              <a:avLst/>
            </a:prstGeom>
            <a:noFill/>
            <a:ln w="9525">
              <a:noFill/>
              <a:miter lim="800000"/>
              <a:headEnd/>
              <a:tailEnd/>
            </a:ln>
            <a:effectLst/>
          </p:spPr>
          <p:txBody>
            <a:bodyPr wrap="none">
              <a:spAutoFit/>
            </a:bodyPr>
            <a:lstStyle/>
            <a:p>
              <a:r>
                <a:rPr lang="en-US"/>
                <a:t>60</a:t>
              </a:r>
              <a:r>
                <a:rPr lang="en-US" baseline="30000"/>
                <a:t>o</a:t>
              </a: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dissolv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dissolve">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dissolve">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dissolve">
                                      <p:cBhvr>
                                        <p:cTn id="22" dur="500"/>
                                        <p:tgtEl>
                                          <p:spTgt spid="1229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301"/>
                                        </p:tgtEl>
                                        <p:attrNameLst>
                                          <p:attrName>style.visibility</p:attrName>
                                        </p:attrNameLst>
                                      </p:cBhvr>
                                      <p:to>
                                        <p:strVal val="visible"/>
                                      </p:to>
                                    </p:set>
                                    <p:animEffect transition="in" filter="dissolve">
                                      <p:cBhvr>
                                        <p:cTn id="27" dur="500"/>
                                        <p:tgtEl>
                                          <p:spTgt spid="123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302"/>
                                        </p:tgtEl>
                                        <p:attrNameLst>
                                          <p:attrName>style.visibility</p:attrName>
                                        </p:attrNameLst>
                                      </p:cBhvr>
                                      <p:to>
                                        <p:strVal val="visible"/>
                                      </p:to>
                                    </p:set>
                                    <p:animEffect transition="in" filter="dissolve">
                                      <p:cBhvr>
                                        <p:cTn id="32" dur="500"/>
                                        <p:tgtEl>
                                          <p:spTgt spid="1230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303"/>
                                        </p:tgtEl>
                                        <p:attrNameLst>
                                          <p:attrName>style.visibility</p:attrName>
                                        </p:attrNameLst>
                                      </p:cBhvr>
                                      <p:to>
                                        <p:strVal val="visible"/>
                                      </p:to>
                                    </p:set>
                                    <p:animEffect transition="in" filter="dissolve">
                                      <p:cBhvr>
                                        <p:cTn id="37" dur="500"/>
                                        <p:tgtEl>
                                          <p:spTgt spid="1230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slide(fromLeft)">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par>
                          <p:cTn id="48" fill="hold">
                            <p:stCondLst>
                              <p:cond delay="500"/>
                            </p:stCondLst>
                            <p:childTnLst>
                              <p:par>
                                <p:cTn id="49" presetID="9"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dissolv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301" grpId="0" autoUpdateAnimBg="0"/>
      <p:bldP spid="12302" grpId="0" autoUpdateAnimBg="0"/>
      <p:bldP spid="1230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1"/>
          <p:cNvSpPr>
            <a:spLocks noGrp="1"/>
          </p:cNvSpPr>
          <p:nvPr>
            <p:ph type="dt" sz="half" idx="10"/>
          </p:nvPr>
        </p:nvSpPr>
        <p:spPr/>
        <p:txBody>
          <a:bodyPr/>
          <a:lstStyle/>
          <a:p>
            <a:fld id="{2B738879-D9C7-4C20-BADA-48D4362F8671}" type="datetime1">
              <a:rPr lang="en-US" smtClean="0"/>
              <a:t>6/5/2013</a:t>
            </a:fld>
            <a:endParaRPr lang="en-US"/>
          </a:p>
        </p:txBody>
      </p:sp>
      <p:sp>
        <p:nvSpPr>
          <p:cNvPr id="16" name="Footer Placeholder 2"/>
          <p:cNvSpPr>
            <a:spLocks noGrp="1"/>
          </p:cNvSpPr>
          <p:nvPr>
            <p:ph type="ftr" sz="quarter" idx="11"/>
          </p:nvPr>
        </p:nvSpPr>
        <p:spPr/>
        <p:txBody>
          <a:bodyPr/>
          <a:lstStyle/>
          <a:p>
            <a:r>
              <a:rPr lang="en-US"/>
              <a:t>Hand Out Fisika II</a:t>
            </a:r>
          </a:p>
        </p:txBody>
      </p:sp>
      <p:sp>
        <p:nvSpPr>
          <p:cNvPr id="17" name="Slide Number Placeholder 3"/>
          <p:cNvSpPr>
            <a:spLocks noGrp="1"/>
          </p:cNvSpPr>
          <p:nvPr>
            <p:ph type="sldNum" sz="quarter" idx="12"/>
          </p:nvPr>
        </p:nvSpPr>
        <p:spPr/>
        <p:txBody>
          <a:bodyPr/>
          <a:lstStyle/>
          <a:p>
            <a:fld id="{43D2D061-75F3-4CA2-BCA8-1451CACAD9B6}" type="slidenum">
              <a:rPr lang="en-US"/>
              <a:pPr/>
              <a:t>31</a:t>
            </a:fld>
            <a:endParaRPr lang="en-US"/>
          </a:p>
        </p:txBody>
      </p:sp>
      <p:sp>
        <p:nvSpPr>
          <p:cNvPr id="13314" name="Text Box 2"/>
          <p:cNvSpPr txBox="1">
            <a:spLocks noChangeArrowheads="1"/>
          </p:cNvSpPr>
          <p:nvPr/>
        </p:nvSpPr>
        <p:spPr bwMode="auto">
          <a:xfrm>
            <a:off x="822325" y="768350"/>
            <a:ext cx="1327150" cy="396875"/>
          </a:xfrm>
          <a:prstGeom prst="rect">
            <a:avLst/>
          </a:prstGeom>
          <a:noFill/>
          <a:ln w="9525">
            <a:noFill/>
            <a:miter lim="800000"/>
            <a:headEnd/>
            <a:tailEnd/>
          </a:ln>
          <a:effectLst/>
        </p:spPr>
        <p:txBody>
          <a:bodyPr wrap="none">
            <a:spAutoFit/>
          </a:bodyPr>
          <a:lstStyle/>
          <a:p>
            <a:r>
              <a:rPr lang="en-US">
                <a:solidFill>
                  <a:srgbClr val="000000"/>
                </a:solidFill>
              </a:rPr>
              <a:t>sehingga</a:t>
            </a:r>
          </a:p>
        </p:txBody>
      </p:sp>
      <p:graphicFrame>
        <p:nvGraphicFramePr>
          <p:cNvPr id="13315" name="Object 3"/>
          <p:cNvGraphicFramePr>
            <a:graphicFrameLocks noChangeAspect="1"/>
          </p:cNvGraphicFramePr>
          <p:nvPr/>
        </p:nvGraphicFramePr>
        <p:xfrm>
          <a:off x="2568575" y="1644650"/>
          <a:ext cx="1952625" cy="1104900"/>
        </p:xfrm>
        <a:graphic>
          <a:graphicData uri="http://schemas.openxmlformats.org/presentationml/2006/ole">
            <p:oleObj spid="_x0000_s138242" name="Equation" r:id="rId3" imgW="965160" imgH="545760" progId="Equation.3">
              <p:embed/>
            </p:oleObj>
          </a:graphicData>
        </a:graphic>
      </p:graphicFrame>
      <p:graphicFrame>
        <p:nvGraphicFramePr>
          <p:cNvPr id="13316" name="Object 4"/>
          <p:cNvGraphicFramePr>
            <a:graphicFrameLocks noChangeAspect="1"/>
          </p:cNvGraphicFramePr>
          <p:nvPr/>
        </p:nvGraphicFramePr>
        <p:xfrm>
          <a:off x="4725988" y="1616075"/>
          <a:ext cx="1490662" cy="1104900"/>
        </p:xfrm>
        <a:graphic>
          <a:graphicData uri="http://schemas.openxmlformats.org/presentationml/2006/ole">
            <p:oleObj spid="_x0000_s138243" name="Equation" r:id="rId4" imgW="736560" imgH="545760" progId="Equation.3">
              <p:embed/>
            </p:oleObj>
          </a:graphicData>
        </a:graphic>
      </p:graphicFrame>
      <p:graphicFrame>
        <p:nvGraphicFramePr>
          <p:cNvPr id="13317" name="Object 5"/>
          <p:cNvGraphicFramePr>
            <a:graphicFrameLocks noChangeAspect="1"/>
          </p:cNvGraphicFramePr>
          <p:nvPr/>
        </p:nvGraphicFramePr>
        <p:xfrm>
          <a:off x="6348413" y="1597025"/>
          <a:ext cx="1233487" cy="1104900"/>
        </p:xfrm>
        <a:graphic>
          <a:graphicData uri="http://schemas.openxmlformats.org/presentationml/2006/ole">
            <p:oleObj spid="_x0000_s138244" name="Equation" r:id="rId5" imgW="609480" imgH="545760" progId="Equation.3">
              <p:embed/>
            </p:oleObj>
          </a:graphicData>
        </a:graphic>
      </p:graphicFrame>
      <p:grpSp>
        <p:nvGrpSpPr>
          <p:cNvPr id="2" name="Group 6"/>
          <p:cNvGrpSpPr>
            <a:grpSpLocks/>
          </p:cNvGrpSpPr>
          <p:nvPr/>
        </p:nvGrpSpPr>
        <p:grpSpPr bwMode="auto">
          <a:xfrm>
            <a:off x="6985000" y="1577975"/>
            <a:ext cx="1092200" cy="1143000"/>
            <a:chOff x="4812" y="864"/>
            <a:chExt cx="688" cy="720"/>
          </a:xfrm>
        </p:grpSpPr>
        <p:sp>
          <p:nvSpPr>
            <p:cNvPr id="13319" name="Oval 7"/>
            <p:cNvSpPr>
              <a:spLocks noChangeArrowheads="1"/>
            </p:cNvSpPr>
            <p:nvPr/>
          </p:nvSpPr>
          <p:spPr bwMode="auto">
            <a:xfrm>
              <a:off x="4812" y="912"/>
              <a:ext cx="384" cy="672"/>
            </a:xfrm>
            <a:prstGeom prst="ellipse">
              <a:avLst/>
            </a:prstGeom>
            <a:noFill/>
            <a:ln w="9525">
              <a:solidFill>
                <a:schemeClr val="tx1"/>
              </a:solidFill>
              <a:miter lim="800000"/>
              <a:headEnd/>
              <a:tailEnd/>
            </a:ln>
            <a:effectLst/>
          </p:spPr>
          <p:txBody>
            <a:bodyPr wrap="none" anchor="ctr"/>
            <a:lstStyle/>
            <a:p>
              <a:pPr algn="ctr"/>
              <a:endParaRPr lang="en-US">
                <a:solidFill>
                  <a:srgbClr val="000000"/>
                </a:solidFill>
              </a:endParaRPr>
            </a:p>
          </p:txBody>
        </p:sp>
        <p:sp>
          <p:nvSpPr>
            <p:cNvPr id="13320" name="Text Box 8"/>
            <p:cNvSpPr txBox="1">
              <a:spLocks noChangeArrowheads="1"/>
            </p:cNvSpPr>
            <p:nvPr/>
          </p:nvSpPr>
          <p:spPr bwMode="auto">
            <a:xfrm>
              <a:off x="5088" y="864"/>
              <a:ext cx="412" cy="250"/>
            </a:xfrm>
            <a:prstGeom prst="rect">
              <a:avLst/>
            </a:prstGeom>
            <a:noFill/>
            <a:ln w="9525">
              <a:noFill/>
              <a:miter lim="800000"/>
              <a:headEnd/>
              <a:tailEnd/>
            </a:ln>
            <a:effectLst/>
          </p:spPr>
          <p:txBody>
            <a:bodyPr wrap="none">
              <a:spAutoFit/>
            </a:bodyPr>
            <a:lstStyle/>
            <a:p>
              <a:r>
                <a:rPr lang="en-US">
                  <a:solidFill>
                    <a:srgbClr val="000000"/>
                  </a:solidFill>
                </a:rPr>
                <a:t>= A</a:t>
              </a:r>
            </a:p>
          </p:txBody>
        </p:sp>
      </p:grpSp>
      <p:sp>
        <p:nvSpPr>
          <p:cNvPr id="13321" name="Text Box 9"/>
          <p:cNvSpPr txBox="1">
            <a:spLocks noChangeArrowheads="1"/>
          </p:cNvSpPr>
          <p:nvPr/>
        </p:nvSpPr>
        <p:spPr bwMode="auto">
          <a:xfrm>
            <a:off x="2574925" y="2651125"/>
            <a:ext cx="1339850" cy="396875"/>
          </a:xfrm>
          <a:prstGeom prst="rect">
            <a:avLst/>
          </a:prstGeom>
          <a:noFill/>
          <a:ln w="9525">
            <a:noFill/>
            <a:miter lim="800000"/>
            <a:headEnd/>
            <a:tailEnd/>
          </a:ln>
          <a:effectLst/>
        </p:spPr>
        <p:txBody>
          <a:bodyPr wrap="none">
            <a:spAutoFit/>
          </a:bodyPr>
          <a:lstStyle/>
          <a:p>
            <a:r>
              <a:rPr lang="en-US">
                <a:solidFill>
                  <a:srgbClr val="000000"/>
                </a:solidFill>
              </a:rPr>
              <a:t>= 2,5 . A</a:t>
            </a:r>
          </a:p>
        </p:txBody>
      </p:sp>
      <p:sp>
        <p:nvSpPr>
          <p:cNvPr id="13322" name="Text Box 10"/>
          <p:cNvSpPr txBox="1">
            <a:spLocks noChangeArrowheads="1"/>
          </p:cNvSpPr>
          <p:nvPr/>
        </p:nvSpPr>
        <p:spPr bwMode="auto">
          <a:xfrm>
            <a:off x="3916363" y="2644775"/>
            <a:ext cx="1417637" cy="396875"/>
          </a:xfrm>
          <a:prstGeom prst="rect">
            <a:avLst/>
          </a:prstGeom>
          <a:noFill/>
          <a:ln w="9525">
            <a:noFill/>
            <a:miter lim="800000"/>
            <a:headEnd/>
            <a:tailEnd/>
          </a:ln>
          <a:effectLst/>
        </p:spPr>
        <p:txBody>
          <a:bodyPr wrap="none">
            <a:spAutoFit/>
          </a:bodyPr>
          <a:lstStyle/>
          <a:p>
            <a:r>
              <a:rPr lang="en-US">
                <a:solidFill>
                  <a:srgbClr val="000000"/>
                </a:solidFill>
              </a:rPr>
              <a:t>= 2,5 . 2 </a:t>
            </a:r>
          </a:p>
        </p:txBody>
      </p:sp>
      <p:sp>
        <p:nvSpPr>
          <p:cNvPr id="13323" name="Text Box 11"/>
          <p:cNvSpPr txBox="1">
            <a:spLocks noChangeArrowheads="1"/>
          </p:cNvSpPr>
          <p:nvPr/>
        </p:nvSpPr>
        <p:spPr bwMode="auto">
          <a:xfrm>
            <a:off x="5294313" y="2628900"/>
            <a:ext cx="1639887" cy="396875"/>
          </a:xfrm>
          <a:prstGeom prst="rect">
            <a:avLst/>
          </a:prstGeom>
          <a:noFill/>
          <a:ln w="9525">
            <a:noFill/>
            <a:miter lim="800000"/>
            <a:headEnd/>
            <a:tailEnd/>
          </a:ln>
          <a:effectLst/>
        </p:spPr>
        <p:txBody>
          <a:bodyPr wrap="none">
            <a:spAutoFit/>
          </a:bodyPr>
          <a:lstStyle/>
          <a:p>
            <a:r>
              <a:rPr lang="en-US">
                <a:solidFill>
                  <a:srgbClr val="000000"/>
                </a:solidFill>
              </a:rPr>
              <a:t>= 5 Weber </a:t>
            </a:r>
          </a:p>
        </p:txBody>
      </p:sp>
      <p:graphicFrame>
        <p:nvGraphicFramePr>
          <p:cNvPr id="13324" name="Object 12"/>
          <p:cNvGraphicFramePr>
            <a:graphicFrameLocks noChangeAspect="1"/>
          </p:cNvGraphicFramePr>
          <p:nvPr/>
        </p:nvGraphicFramePr>
        <p:xfrm>
          <a:off x="2362200" y="876300"/>
          <a:ext cx="2209800" cy="1104900"/>
        </p:xfrm>
        <a:graphic>
          <a:graphicData uri="http://schemas.openxmlformats.org/presentationml/2006/ole">
            <p:oleObj spid="_x0000_s138245" name="Equation" r:id="rId6" imgW="1091880" imgH="545760" progId="Equation.3">
              <p:embed/>
            </p:oleObj>
          </a:graphicData>
        </a:graphic>
      </p:graphicFrame>
      <p:sp>
        <p:nvSpPr>
          <p:cNvPr id="13325" name="Text Box 13"/>
          <p:cNvSpPr txBox="1">
            <a:spLocks noChangeArrowheads="1"/>
          </p:cNvSpPr>
          <p:nvPr/>
        </p:nvSpPr>
        <p:spPr bwMode="auto">
          <a:xfrm>
            <a:off x="381000" y="3552825"/>
            <a:ext cx="7254875" cy="1552575"/>
          </a:xfrm>
          <a:prstGeom prst="rect">
            <a:avLst/>
          </a:prstGeom>
          <a:noFill/>
          <a:ln w="9525">
            <a:noFill/>
            <a:miter lim="800000"/>
            <a:headEnd/>
            <a:tailEnd/>
          </a:ln>
          <a:effectLst/>
        </p:spPr>
        <p:txBody>
          <a:bodyPr>
            <a:spAutoFit/>
          </a:bodyPr>
          <a:lstStyle/>
          <a:p>
            <a:pPr algn="just">
              <a:lnSpc>
                <a:spcPct val="120000"/>
              </a:lnSpc>
            </a:pPr>
            <a:r>
              <a:rPr lang="en-US">
                <a:solidFill>
                  <a:srgbClr val="000000"/>
                </a:solidFill>
              </a:rPr>
              <a:t>Dari contoh ini bisa disimpulkan bahwa fluks akan maksimum jika medan magnet menembus tegak lurus pada permukaannya dan akan nol jika sejajar / melintas permukaannya.</a:t>
            </a:r>
          </a:p>
        </p:txBody>
      </p:sp>
      <p:sp>
        <p:nvSpPr>
          <p:cNvPr id="13326" name="Text Box 14"/>
          <p:cNvSpPr txBox="1">
            <a:spLocks noChangeArrowheads="1"/>
          </p:cNvSpPr>
          <p:nvPr/>
        </p:nvSpPr>
        <p:spPr bwMode="auto">
          <a:xfrm>
            <a:off x="914400" y="5334000"/>
            <a:ext cx="6858000" cy="396875"/>
          </a:xfrm>
          <a:prstGeom prst="rect">
            <a:avLst/>
          </a:prstGeom>
          <a:noFill/>
          <a:ln w="9525">
            <a:noFill/>
            <a:miter lim="800000"/>
            <a:headEnd/>
            <a:tailEnd/>
          </a:ln>
          <a:effectLst/>
        </p:spPr>
        <p:txBody>
          <a:bodyPr wrap="none">
            <a:spAutoFit/>
          </a:bodyPr>
          <a:lstStyle/>
          <a:p>
            <a:r>
              <a:rPr lang="en-US">
                <a:solidFill>
                  <a:srgbClr val="FF0000"/>
                </a:solidFill>
              </a:rPr>
              <a:t>Bagaimana jika medan magnetnya tidak homogen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Top)">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24"/>
                                        </p:tgtEl>
                                        <p:attrNameLst>
                                          <p:attrName>style.visibility</p:attrName>
                                        </p:attrNameLst>
                                      </p:cBhvr>
                                      <p:to>
                                        <p:strVal val="visible"/>
                                      </p:to>
                                    </p:set>
                                    <p:animEffect transition="in" filter="dissolve">
                                      <p:cBhvr>
                                        <p:cTn id="12" dur="500"/>
                                        <p:tgtEl>
                                          <p:spTgt spid="133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dissolve">
                                      <p:cBhvr>
                                        <p:cTn id="17" dur="5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dissolve">
                                      <p:cBhvr>
                                        <p:cTn id="22" dur="500"/>
                                        <p:tgtEl>
                                          <p:spTgt spid="133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dissolve">
                                      <p:cBhvr>
                                        <p:cTn id="27" dur="500"/>
                                        <p:tgtEl>
                                          <p:spTgt spid="133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3321"/>
                                        </p:tgtEl>
                                        <p:attrNameLst>
                                          <p:attrName>style.visibility</p:attrName>
                                        </p:attrNameLst>
                                      </p:cBhvr>
                                      <p:to>
                                        <p:strVal val="visible"/>
                                      </p:to>
                                    </p:set>
                                    <p:animEffect transition="in" filter="dissolve">
                                      <p:cBhvr>
                                        <p:cTn id="37" dur="500"/>
                                        <p:tgtEl>
                                          <p:spTgt spid="133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322"/>
                                        </p:tgtEl>
                                        <p:attrNameLst>
                                          <p:attrName>style.visibility</p:attrName>
                                        </p:attrNameLst>
                                      </p:cBhvr>
                                      <p:to>
                                        <p:strVal val="visible"/>
                                      </p:to>
                                    </p:set>
                                    <p:animEffect transition="in" filter="dissolve">
                                      <p:cBhvr>
                                        <p:cTn id="42" dur="500"/>
                                        <p:tgtEl>
                                          <p:spTgt spid="1332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323"/>
                                        </p:tgtEl>
                                        <p:attrNameLst>
                                          <p:attrName>style.visibility</p:attrName>
                                        </p:attrNameLst>
                                      </p:cBhvr>
                                      <p:to>
                                        <p:strVal val="visible"/>
                                      </p:to>
                                    </p:set>
                                    <p:animEffect transition="in" filter="dissolve">
                                      <p:cBhvr>
                                        <p:cTn id="47" dur="500"/>
                                        <p:tgtEl>
                                          <p:spTgt spid="1332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iterate type="lt">
                                    <p:tmPct val="100000"/>
                                  </p:iterate>
                                  <p:childTnLst>
                                    <p:set>
                                      <p:cBhvr>
                                        <p:cTn id="51" dur="1" fill="hold">
                                          <p:stCondLst>
                                            <p:cond delay="0"/>
                                          </p:stCondLst>
                                        </p:cTn>
                                        <p:tgtEl>
                                          <p:spTgt spid="13325"/>
                                        </p:tgtEl>
                                        <p:attrNameLst>
                                          <p:attrName>style.visibility</p:attrName>
                                        </p:attrNameLst>
                                      </p:cBhvr>
                                      <p:to>
                                        <p:strVal val="visible"/>
                                      </p:to>
                                    </p:set>
                                    <p:animEffect transition="in" filter="dissolve">
                                      <p:cBhvr>
                                        <p:cTn id="52" dur="75"/>
                                        <p:tgtEl>
                                          <p:spTgt spid="13325"/>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3326"/>
                                        </p:tgtEl>
                                        <p:attrNameLst>
                                          <p:attrName>style.visibility</p:attrName>
                                        </p:attrNameLst>
                                      </p:cBhvr>
                                      <p:to>
                                        <p:strVal val="visible"/>
                                      </p:to>
                                    </p:set>
                                    <p:anim calcmode="lin" valueType="num">
                                      <p:cBhvr>
                                        <p:cTn id="57" dur="500" fill="hold"/>
                                        <p:tgtEl>
                                          <p:spTgt spid="13326"/>
                                        </p:tgtEl>
                                        <p:attrNameLst>
                                          <p:attrName>ppt_w</p:attrName>
                                        </p:attrNameLst>
                                      </p:cBhvr>
                                      <p:tavLst>
                                        <p:tav tm="0">
                                          <p:val>
                                            <p:fltVal val="0"/>
                                          </p:val>
                                        </p:tav>
                                        <p:tav tm="100000">
                                          <p:val>
                                            <p:strVal val="#ppt_w"/>
                                          </p:val>
                                        </p:tav>
                                      </p:tavLst>
                                    </p:anim>
                                    <p:anim calcmode="lin" valueType="num">
                                      <p:cBhvr>
                                        <p:cTn id="58" dur="500" fill="hold"/>
                                        <p:tgtEl>
                                          <p:spTgt spid="133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1" grpId="0" autoUpdateAnimBg="0"/>
      <p:bldP spid="13322" grpId="0" autoUpdateAnimBg="0"/>
      <p:bldP spid="13323" grpId="0" autoUpdateAnimBg="0"/>
      <p:bldP spid="13325" grpId="0" autoUpdateAnimBg="0"/>
      <p:bldP spid="1332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1"/>
          <p:cNvSpPr>
            <a:spLocks noGrp="1"/>
          </p:cNvSpPr>
          <p:nvPr>
            <p:ph type="dt" sz="half" idx="10"/>
          </p:nvPr>
        </p:nvSpPr>
        <p:spPr/>
        <p:txBody>
          <a:bodyPr/>
          <a:lstStyle/>
          <a:p>
            <a:fld id="{A0457FA3-FD89-44E2-9435-2078A504A8DC}" type="datetime1">
              <a:rPr lang="en-US" smtClean="0"/>
              <a:t>6/5/2013</a:t>
            </a:fld>
            <a:endParaRPr lang="en-US"/>
          </a:p>
        </p:txBody>
      </p:sp>
      <p:sp>
        <p:nvSpPr>
          <p:cNvPr id="21" name="Footer Placeholder 2"/>
          <p:cNvSpPr>
            <a:spLocks noGrp="1"/>
          </p:cNvSpPr>
          <p:nvPr>
            <p:ph type="ftr" sz="quarter" idx="11"/>
          </p:nvPr>
        </p:nvSpPr>
        <p:spPr/>
        <p:txBody>
          <a:bodyPr/>
          <a:lstStyle/>
          <a:p>
            <a:r>
              <a:rPr lang="en-US"/>
              <a:t>Hand Out Fisika II</a:t>
            </a:r>
          </a:p>
        </p:txBody>
      </p:sp>
      <p:sp>
        <p:nvSpPr>
          <p:cNvPr id="22" name="Slide Number Placeholder 3"/>
          <p:cNvSpPr>
            <a:spLocks noGrp="1"/>
          </p:cNvSpPr>
          <p:nvPr>
            <p:ph type="sldNum" sz="quarter" idx="12"/>
          </p:nvPr>
        </p:nvSpPr>
        <p:spPr/>
        <p:txBody>
          <a:bodyPr/>
          <a:lstStyle/>
          <a:p>
            <a:fld id="{8EC0D05D-C280-41BE-AB42-8926045A6934}" type="slidenum">
              <a:rPr lang="en-US"/>
              <a:pPr/>
              <a:t>32</a:t>
            </a:fld>
            <a:endParaRPr lang="en-US"/>
          </a:p>
        </p:txBody>
      </p:sp>
      <p:sp>
        <p:nvSpPr>
          <p:cNvPr id="14338" name="Text Box 2"/>
          <p:cNvSpPr txBox="1">
            <a:spLocks noChangeArrowheads="1"/>
          </p:cNvSpPr>
          <p:nvPr/>
        </p:nvSpPr>
        <p:spPr bwMode="auto">
          <a:xfrm>
            <a:off x="1279525" y="381000"/>
            <a:ext cx="7635875" cy="2282825"/>
          </a:xfrm>
          <a:prstGeom prst="rect">
            <a:avLst/>
          </a:prstGeom>
          <a:noFill/>
          <a:ln w="9525">
            <a:noFill/>
            <a:miter lim="800000"/>
            <a:headEnd/>
            <a:tailEnd/>
          </a:ln>
          <a:effectLst/>
        </p:spPr>
        <p:txBody>
          <a:bodyPr>
            <a:spAutoFit/>
          </a:bodyPr>
          <a:lstStyle/>
          <a:p>
            <a:pPr algn="just">
              <a:lnSpc>
                <a:spcPct val="120000"/>
              </a:lnSpc>
            </a:pPr>
            <a:r>
              <a:rPr lang="en-US" dirty="0">
                <a:solidFill>
                  <a:srgbClr val="000000"/>
                </a:solidFill>
              </a:rPr>
              <a:t>2. </a:t>
            </a:r>
            <a:r>
              <a:rPr lang="en-US" dirty="0" err="1">
                <a:solidFill>
                  <a:srgbClr val="000000"/>
                </a:solidFill>
              </a:rPr>
              <a:t>Sebuah</a:t>
            </a:r>
            <a:r>
              <a:rPr lang="en-US" dirty="0">
                <a:solidFill>
                  <a:srgbClr val="000000"/>
                </a:solidFill>
              </a:rPr>
              <a:t> </a:t>
            </a:r>
            <a:r>
              <a:rPr lang="en-US" dirty="0" err="1">
                <a:solidFill>
                  <a:srgbClr val="000000"/>
                </a:solidFill>
              </a:rPr>
              <a:t>bidang</a:t>
            </a:r>
            <a:r>
              <a:rPr lang="en-US" dirty="0">
                <a:solidFill>
                  <a:srgbClr val="000000"/>
                </a:solidFill>
              </a:rPr>
              <a:t> </a:t>
            </a:r>
            <a:r>
              <a:rPr lang="en-US" dirty="0" err="1">
                <a:solidFill>
                  <a:srgbClr val="000000"/>
                </a:solidFill>
              </a:rPr>
              <a:t>berbentuk</a:t>
            </a:r>
            <a:r>
              <a:rPr lang="en-US" dirty="0">
                <a:solidFill>
                  <a:srgbClr val="000000"/>
                </a:solidFill>
              </a:rPr>
              <a:t> </a:t>
            </a:r>
            <a:r>
              <a:rPr lang="en-US" dirty="0" err="1">
                <a:solidFill>
                  <a:srgbClr val="000000"/>
                </a:solidFill>
              </a:rPr>
              <a:t>bujur</a:t>
            </a:r>
            <a:r>
              <a:rPr lang="en-US" dirty="0">
                <a:solidFill>
                  <a:srgbClr val="000000"/>
                </a:solidFill>
              </a:rPr>
              <a:t> </a:t>
            </a:r>
            <a:r>
              <a:rPr lang="en-US" dirty="0" err="1">
                <a:solidFill>
                  <a:srgbClr val="000000"/>
                </a:solidFill>
              </a:rPr>
              <a:t>sangkar</a:t>
            </a:r>
            <a:r>
              <a:rPr lang="en-US" dirty="0">
                <a:solidFill>
                  <a:srgbClr val="000000"/>
                </a:solidFill>
              </a:rPr>
              <a:t> </a:t>
            </a:r>
            <a:r>
              <a:rPr lang="en-US" dirty="0" err="1">
                <a:solidFill>
                  <a:srgbClr val="000000"/>
                </a:solidFill>
              </a:rPr>
              <a:t>dengan</a:t>
            </a:r>
            <a:r>
              <a:rPr lang="en-US" dirty="0">
                <a:solidFill>
                  <a:srgbClr val="000000"/>
                </a:solidFill>
              </a:rPr>
              <a:t> </a:t>
            </a:r>
          </a:p>
          <a:p>
            <a:pPr algn="just">
              <a:lnSpc>
                <a:spcPct val="120000"/>
              </a:lnSpc>
            </a:pPr>
            <a:r>
              <a:rPr lang="en-US" dirty="0">
                <a:solidFill>
                  <a:srgbClr val="000000"/>
                </a:solidFill>
              </a:rPr>
              <a:t>    </a:t>
            </a:r>
            <a:r>
              <a:rPr lang="en-US" dirty="0" err="1">
                <a:solidFill>
                  <a:srgbClr val="000000"/>
                </a:solidFill>
              </a:rPr>
              <a:t>panjang</a:t>
            </a:r>
            <a:r>
              <a:rPr lang="en-US" dirty="0">
                <a:solidFill>
                  <a:srgbClr val="000000"/>
                </a:solidFill>
              </a:rPr>
              <a:t> </a:t>
            </a:r>
            <a:r>
              <a:rPr lang="en-US" dirty="0" err="1">
                <a:solidFill>
                  <a:srgbClr val="000000"/>
                </a:solidFill>
              </a:rPr>
              <a:t>sisi</a:t>
            </a:r>
            <a:r>
              <a:rPr lang="en-US" dirty="0">
                <a:solidFill>
                  <a:srgbClr val="000000"/>
                </a:solidFill>
              </a:rPr>
              <a:t>  8 m </a:t>
            </a:r>
            <a:r>
              <a:rPr lang="en-US" dirty="0" err="1">
                <a:solidFill>
                  <a:srgbClr val="000000"/>
                </a:solidFill>
              </a:rPr>
              <a:t>diletakkan</a:t>
            </a:r>
            <a:r>
              <a:rPr lang="en-US" dirty="0">
                <a:solidFill>
                  <a:srgbClr val="000000"/>
                </a:solidFill>
              </a:rPr>
              <a:t> </a:t>
            </a:r>
            <a:r>
              <a:rPr lang="en-US" dirty="0" err="1">
                <a:solidFill>
                  <a:srgbClr val="000000"/>
                </a:solidFill>
              </a:rPr>
              <a:t>sejajar</a:t>
            </a:r>
            <a:r>
              <a:rPr lang="en-US" dirty="0">
                <a:solidFill>
                  <a:srgbClr val="000000"/>
                </a:solidFill>
              </a:rPr>
              <a:t> </a:t>
            </a:r>
            <a:r>
              <a:rPr lang="en-US" dirty="0" err="1">
                <a:solidFill>
                  <a:srgbClr val="000000"/>
                </a:solidFill>
              </a:rPr>
              <a:t>bidang</a:t>
            </a:r>
            <a:r>
              <a:rPr lang="en-US" dirty="0">
                <a:solidFill>
                  <a:srgbClr val="000000"/>
                </a:solidFill>
              </a:rPr>
              <a:t> </a:t>
            </a:r>
            <a:r>
              <a:rPr lang="en-US" dirty="0" err="1">
                <a:solidFill>
                  <a:srgbClr val="000000"/>
                </a:solidFill>
              </a:rPr>
              <a:t>xz</a:t>
            </a:r>
            <a:r>
              <a:rPr lang="en-US" dirty="0">
                <a:solidFill>
                  <a:srgbClr val="000000"/>
                </a:solidFill>
              </a:rPr>
              <a:t> </a:t>
            </a:r>
            <a:r>
              <a:rPr lang="en-US" dirty="0" err="1">
                <a:solidFill>
                  <a:srgbClr val="000000"/>
                </a:solidFill>
              </a:rPr>
              <a:t>dalam</a:t>
            </a:r>
            <a:r>
              <a:rPr lang="en-US" dirty="0">
                <a:solidFill>
                  <a:srgbClr val="000000"/>
                </a:solidFill>
              </a:rPr>
              <a:t> </a:t>
            </a:r>
          </a:p>
          <a:p>
            <a:pPr algn="just">
              <a:lnSpc>
                <a:spcPct val="120000"/>
              </a:lnSpc>
            </a:pPr>
            <a:r>
              <a:rPr lang="en-US" dirty="0">
                <a:solidFill>
                  <a:srgbClr val="000000"/>
                </a:solidFill>
              </a:rPr>
              <a:t>    </a:t>
            </a:r>
            <a:r>
              <a:rPr lang="en-US" dirty="0" err="1">
                <a:solidFill>
                  <a:srgbClr val="000000"/>
                </a:solidFill>
              </a:rPr>
              <a:t>sistem</a:t>
            </a:r>
            <a:r>
              <a:rPr lang="en-US" dirty="0">
                <a:solidFill>
                  <a:srgbClr val="000000"/>
                </a:solidFill>
              </a:rPr>
              <a:t> </a:t>
            </a:r>
            <a:r>
              <a:rPr lang="en-US" dirty="0" err="1">
                <a:solidFill>
                  <a:srgbClr val="000000"/>
                </a:solidFill>
              </a:rPr>
              <a:t>koordinat</a:t>
            </a:r>
            <a:r>
              <a:rPr lang="en-US" dirty="0">
                <a:solidFill>
                  <a:srgbClr val="000000"/>
                </a:solidFill>
              </a:rPr>
              <a:t> </a:t>
            </a:r>
            <a:r>
              <a:rPr lang="en-US" dirty="0" err="1">
                <a:solidFill>
                  <a:srgbClr val="000000"/>
                </a:solidFill>
              </a:rPr>
              <a:t>kartesius</a:t>
            </a:r>
            <a:r>
              <a:rPr lang="en-US" dirty="0">
                <a:solidFill>
                  <a:srgbClr val="000000"/>
                </a:solidFill>
              </a:rPr>
              <a:t>.</a:t>
            </a:r>
          </a:p>
          <a:p>
            <a:pPr algn="just">
              <a:lnSpc>
                <a:spcPct val="120000"/>
              </a:lnSpc>
            </a:pPr>
            <a:r>
              <a:rPr lang="en-US" dirty="0">
                <a:solidFill>
                  <a:srgbClr val="000000"/>
                </a:solidFill>
              </a:rPr>
              <a:t>    </a:t>
            </a:r>
            <a:r>
              <a:rPr lang="en-US" dirty="0" err="1">
                <a:solidFill>
                  <a:srgbClr val="000000"/>
                </a:solidFill>
              </a:rPr>
              <a:t>Bidang</a:t>
            </a:r>
            <a:r>
              <a:rPr lang="en-US" dirty="0">
                <a:solidFill>
                  <a:srgbClr val="000000"/>
                </a:solidFill>
              </a:rPr>
              <a:t> </a:t>
            </a:r>
            <a:r>
              <a:rPr lang="en-US" dirty="0" err="1">
                <a:solidFill>
                  <a:srgbClr val="000000"/>
                </a:solidFill>
              </a:rPr>
              <a:t>memotong</a:t>
            </a:r>
            <a:r>
              <a:rPr lang="en-US" dirty="0">
                <a:solidFill>
                  <a:srgbClr val="000000"/>
                </a:solidFill>
              </a:rPr>
              <a:t> </a:t>
            </a:r>
            <a:r>
              <a:rPr lang="en-US" dirty="0" err="1">
                <a:solidFill>
                  <a:srgbClr val="000000"/>
                </a:solidFill>
              </a:rPr>
              <a:t>sumbu</a:t>
            </a:r>
            <a:r>
              <a:rPr lang="en-US" dirty="0">
                <a:solidFill>
                  <a:srgbClr val="000000"/>
                </a:solidFill>
              </a:rPr>
              <a:t> y </a:t>
            </a:r>
            <a:r>
              <a:rPr lang="en-US" dirty="0" err="1">
                <a:solidFill>
                  <a:srgbClr val="000000"/>
                </a:solidFill>
              </a:rPr>
              <a:t>di</a:t>
            </a:r>
            <a:r>
              <a:rPr lang="en-US" dirty="0">
                <a:solidFill>
                  <a:srgbClr val="000000"/>
                </a:solidFill>
              </a:rPr>
              <a:t> y = 2 m </a:t>
            </a:r>
            <a:r>
              <a:rPr lang="en-US" dirty="0" err="1">
                <a:solidFill>
                  <a:srgbClr val="000000"/>
                </a:solidFill>
              </a:rPr>
              <a:t>dan</a:t>
            </a:r>
            <a:r>
              <a:rPr lang="en-US" dirty="0">
                <a:solidFill>
                  <a:srgbClr val="000000"/>
                </a:solidFill>
              </a:rPr>
              <a:t> </a:t>
            </a:r>
            <a:r>
              <a:rPr lang="en-US" dirty="0" err="1">
                <a:solidFill>
                  <a:srgbClr val="000000"/>
                </a:solidFill>
              </a:rPr>
              <a:t>sumbu</a:t>
            </a:r>
            <a:r>
              <a:rPr lang="en-US" dirty="0">
                <a:solidFill>
                  <a:srgbClr val="000000"/>
                </a:solidFill>
              </a:rPr>
              <a:t> y </a:t>
            </a:r>
          </a:p>
          <a:p>
            <a:pPr algn="just">
              <a:lnSpc>
                <a:spcPct val="120000"/>
              </a:lnSpc>
            </a:pPr>
            <a:r>
              <a:rPr lang="en-US" dirty="0">
                <a:solidFill>
                  <a:srgbClr val="000000"/>
                </a:solidFill>
              </a:rPr>
              <a:t>    </a:t>
            </a:r>
            <a:r>
              <a:rPr lang="en-US" dirty="0" err="1">
                <a:solidFill>
                  <a:srgbClr val="000000"/>
                </a:solidFill>
              </a:rPr>
              <a:t>tepat</a:t>
            </a:r>
            <a:r>
              <a:rPr lang="en-US" dirty="0">
                <a:solidFill>
                  <a:srgbClr val="000000"/>
                </a:solidFill>
              </a:rPr>
              <a:t> </a:t>
            </a:r>
            <a:r>
              <a:rPr lang="en-US" dirty="0" err="1">
                <a:solidFill>
                  <a:srgbClr val="000000"/>
                </a:solidFill>
              </a:rPr>
              <a:t>menembus</a:t>
            </a:r>
            <a:r>
              <a:rPr lang="en-US" dirty="0">
                <a:solidFill>
                  <a:srgbClr val="000000"/>
                </a:solidFill>
              </a:rPr>
              <a:t> </a:t>
            </a:r>
            <a:r>
              <a:rPr lang="en-US" dirty="0" err="1">
                <a:solidFill>
                  <a:srgbClr val="000000"/>
                </a:solidFill>
              </a:rPr>
              <a:t>titik</a:t>
            </a:r>
            <a:r>
              <a:rPr lang="en-US" dirty="0">
                <a:solidFill>
                  <a:srgbClr val="000000"/>
                </a:solidFill>
              </a:rPr>
              <a:t> </a:t>
            </a:r>
            <a:r>
              <a:rPr lang="en-US" dirty="0" err="1">
                <a:solidFill>
                  <a:srgbClr val="000000"/>
                </a:solidFill>
              </a:rPr>
              <a:t>perpotongan</a:t>
            </a:r>
            <a:r>
              <a:rPr lang="en-US" dirty="0">
                <a:solidFill>
                  <a:srgbClr val="000000"/>
                </a:solidFill>
              </a:rPr>
              <a:t> diagonal </a:t>
            </a:r>
            <a:r>
              <a:rPr lang="en-US" dirty="0" err="1">
                <a:solidFill>
                  <a:srgbClr val="000000"/>
                </a:solidFill>
              </a:rPr>
              <a:t>bujur</a:t>
            </a:r>
            <a:r>
              <a:rPr lang="en-US" dirty="0">
                <a:solidFill>
                  <a:srgbClr val="000000"/>
                </a:solidFill>
              </a:rPr>
              <a:t> </a:t>
            </a:r>
          </a:p>
          <a:p>
            <a:pPr algn="just">
              <a:lnSpc>
                <a:spcPct val="120000"/>
              </a:lnSpc>
            </a:pPr>
            <a:r>
              <a:rPr lang="en-US" dirty="0">
                <a:solidFill>
                  <a:srgbClr val="000000"/>
                </a:solidFill>
              </a:rPr>
              <a:t>    </a:t>
            </a:r>
            <a:r>
              <a:rPr lang="en-US" dirty="0" err="1">
                <a:solidFill>
                  <a:srgbClr val="000000"/>
                </a:solidFill>
              </a:rPr>
              <a:t>sangkar</a:t>
            </a:r>
            <a:r>
              <a:rPr lang="en-US" dirty="0">
                <a:solidFill>
                  <a:srgbClr val="000000"/>
                </a:solidFill>
              </a:rPr>
              <a:t>. </a:t>
            </a:r>
            <a:r>
              <a:rPr lang="en-US" dirty="0" err="1">
                <a:solidFill>
                  <a:srgbClr val="000000"/>
                </a:solidFill>
              </a:rPr>
              <a:t>Jika</a:t>
            </a:r>
            <a:r>
              <a:rPr lang="en-US" dirty="0">
                <a:solidFill>
                  <a:srgbClr val="000000"/>
                </a:solidFill>
              </a:rPr>
              <a:t> </a:t>
            </a:r>
            <a:r>
              <a:rPr lang="en-US" dirty="0" err="1">
                <a:solidFill>
                  <a:srgbClr val="000000"/>
                </a:solidFill>
              </a:rPr>
              <a:t>terdapat</a:t>
            </a:r>
            <a:r>
              <a:rPr lang="en-US" dirty="0">
                <a:solidFill>
                  <a:srgbClr val="000000"/>
                </a:solidFill>
              </a:rPr>
              <a:t> </a:t>
            </a:r>
            <a:r>
              <a:rPr lang="en-US" dirty="0" err="1">
                <a:solidFill>
                  <a:srgbClr val="000000"/>
                </a:solidFill>
              </a:rPr>
              <a:t>medan</a:t>
            </a:r>
            <a:r>
              <a:rPr lang="en-US" dirty="0">
                <a:solidFill>
                  <a:srgbClr val="000000"/>
                </a:solidFill>
              </a:rPr>
              <a:t> magnet</a:t>
            </a:r>
          </a:p>
        </p:txBody>
      </p:sp>
      <p:graphicFrame>
        <p:nvGraphicFramePr>
          <p:cNvPr id="14339" name="Object 3"/>
          <p:cNvGraphicFramePr>
            <a:graphicFrameLocks noChangeAspect="1"/>
          </p:cNvGraphicFramePr>
          <p:nvPr/>
        </p:nvGraphicFramePr>
        <p:xfrm>
          <a:off x="6553200" y="2590800"/>
          <a:ext cx="2628900" cy="571500"/>
        </p:xfrm>
        <a:graphic>
          <a:graphicData uri="http://schemas.openxmlformats.org/presentationml/2006/ole">
            <p:oleObj spid="_x0000_s139266" name="Equation" r:id="rId3" imgW="1168200" imgH="253800" progId="Equation.3">
              <p:embed/>
            </p:oleObj>
          </a:graphicData>
        </a:graphic>
      </p:graphicFrame>
      <p:sp>
        <p:nvSpPr>
          <p:cNvPr id="14340" name="Text Box 4"/>
          <p:cNvSpPr txBox="1">
            <a:spLocks noChangeArrowheads="1"/>
          </p:cNvSpPr>
          <p:nvPr/>
        </p:nvSpPr>
        <p:spPr bwMode="auto">
          <a:xfrm>
            <a:off x="898525" y="3276600"/>
            <a:ext cx="6372225" cy="396875"/>
          </a:xfrm>
          <a:prstGeom prst="rect">
            <a:avLst/>
          </a:prstGeom>
          <a:noFill/>
          <a:ln w="9525">
            <a:noFill/>
            <a:miter lim="800000"/>
            <a:headEnd/>
            <a:tailEnd/>
          </a:ln>
          <a:effectLst/>
        </p:spPr>
        <p:txBody>
          <a:bodyPr wrap="none">
            <a:spAutoFit/>
          </a:bodyPr>
          <a:lstStyle/>
          <a:p>
            <a:r>
              <a:rPr lang="en-US" dirty="0" err="1">
                <a:solidFill>
                  <a:srgbClr val="000000"/>
                </a:solidFill>
              </a:rPr>
              <a:t>Tentukan</a:t>
            </a:r>
            <a:r>
              <a:rPr lang="en-US" dirty="0">
                <a:solidFill>
                  <a:srgbClr val="000000"/>
                </a:solidFill>
              </a:rPr>
              <a:t> </a:t>
            </a:r>
            <a:r>
              <a:rPr lang="en-US" dirty="0" err="1">
                <a:solidFill>
                  <a:srgbClr val="000000"/>
                </a:solidFill>
              </a:rPr>
              <a:t>fluks</a:t>
            </a:r>
            <a:r>
              <a:rPr lang="en-US" dirty="0">
                <a:solidFill>
                  <a:srgbClr val="000000"/>
                </a:solidFill>
              </a:rPr>
              <a:t> yang </a:t>
            </a:r>
            <a:r>
              <a:rPr lang="en-US" dirty="0" err="1">
                <a:solidFill>
                  <a:srgbClr val="000000"/>
                </a:solidFill>
              </a:rPr>
              <a:t>menembus</a:t>
            </a:r>
            <a:r>
              <a:rPr lang="en-US" dirty="0">
                <a:solidFill>
                  <a:srgbClr val="000000"/>
                </a:solidFill>
              </a:rPr>
              <a:t> </a:t>
            </a:r>
            <a:r>
              <a:rPr lang="en-US" dirty="0" err="1">
                <a:solidFill>
                  <a:srgbClr val="000000"/>
                </a:solidFill>
              </a:rPr>
              <a:t>bidang</a:t>
            </a:r>
            <a:r>
              <a:rPr lang="en-US" dirty="0">
                <a:solidFill>
                  <a:srgbClr val="000000"/>
                </a:solidFill>
              </a:rPr>
              <a:t> </a:t>
            </a:r>
            <a:r>
              <a:rPr lang="en-US" dirty="0" err="1">
                <a:solidFill>
                  <a:srgbClr val="000000"/>
                </a:solidFill>
              </a:rPr>
              <a:t>tersebut</a:t>
            </a:r>
            <a:endParaRPr lang="en-US" dirty="0">
              <a:solidFill>
                <a:srgbClr val="000000"/>
              </a:solidFill>
            </a:endParaRPr>
          </a:p>
        </p:txBody>
      </p:sp>
      <p:grpSp>
        <p:nvGrpSpPr>
          <p:cNvPr id="2" name="Group 12"/>
          <p:cNvGrpSpPr>
            <a:grpSpLocks/>
          </p:cNvGrpSpPr>
          <p:nvPr/>
        </p:nvGrpSpPr>
        <p:grpSpPr bwMode="auto">
          <a:xfrm>
            <a:off x="2057400" y="3641725"/>
            <a:ext cx="3703638" cy="2759075"/>
            <a:chOff x="1296" y="2400"/>
            <a:chExt cx="2333" cy="1738"/>
          </a:xfrm>
        </p:grpSpPr>
        <p:sp>
          <p:nvSpPr>
            <p:cNvPr id="14341" name="Line 5"/>
            <p:cNvSpPr>
              <a:spLocks noChangeShapeType="1"/>
            </p:cNvSpPr>
            <p:nvPr/>
          </p:nvSpPr>
          <p:spPr bwMode="auto">
            <a:xfrm flipH="1">
              <a:off x="1498" y="3356"/>
              <a:ext cx="768" cy="624"/>
            </a:xfrm>
            <a:prstGeom prst="line">
              <a:avLst/>
            </a:prstGeom>
            <a:noFill/>
            <a:ln w="9525">
              <a:solidFill>
                <a:schemeClr val="tx1"/>
              </a:solidFill>
              <a:miter lim="800000"/>
              <a:headEnd/>
              <a:tailEnd type="triangle" w="med" len="med"/>
            </a:ln>
            <a:effectLst/>
          </p:spPr>
          <p:txBody>
            <a:bodyPr wrap="none"/>
            <a:lstStyle/>
            <a:p>
              <a:endParaRPr lang="en-US"/>
            </a:p>
          </p:txBody>
        </p:sp>
        <p:sp>
          <p:nvSpPr>
            <p:cNvPr id="14342" name="Line 6"/>
            <p:cNvSpPr>
              <a:spLocks noChangeShapeType="1"/>
            </p:cNvSpPr>
            <p:nvPr/>
          </p:nvSpPr>
          <p:spPr bwMode="auto">
            <a:xfrm>
              <a:off x="2266" y="3356"/>
              <a:ext cx="1152"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14343" name="Line 7"/>
            <p:cNvSpPr>
              <a:spLocks noChangeShapeType="1"/>
            </p:cNvSpPr>
            <p:nvPr/>
          </p:nvSpPr>
          <p:spPr bwMode="auto">
            <a:xfrm flipV="1">
              <a:off x="2266" y="2588"/>
              <a:ext cx="0" cy="768"/>
            </a:xfrm>
            <a:prstGeom prst="line">
              <a:avLst/>
            </a:prstGeom>
            <a:noFill/>
            <a:ln w="9525">
              <a:solidFill>
                <a:schemeClr val="tx1"/>
              </a:solidFill>
              <a:miter lim="800000"/>
              <a:headEnd/>
              <a:tailEnd type="triangle" w="med" len="med"/>
            </a:ln>
            <a:effectLst/>
          </p:spPr>
          <p:txBody>
            <a:bodyPr wrap="none"/>
            <a:lstStyle/>
            <a:p>
              <a:endParaRPr lang="en-US"/>
            </a:p>
          </p:txBody>
        </p:sp>
        <p:sp>
          <p:nvSpPr>
            <p:cNvPr id="14344" name="Text Box 8"/>
            <p:cNvSpPr txBox="1">
              <a:spLocks noChangeArrowheads="1"/>
            </p:cNvSpPr>
            <p:nvPr/>
          </p:nvSpPr>
          <p:spPr bwMode="auto">
            <a:xfrm>
              <a:off x="1296" y="3888"/>
              <a:ext cx="211" cy="250"/>
            </a:xfrm>
            <a:prstGeom prst="rect">
              <a:avLst/>
            </a:prstGeom>
            <a:noFill/>
            <a:ln w="9525">
              <a:noFill/>
              <a:miter lim="800000"/>
              <a:headEnd/>
              <a:tailEnd/>
            </a:ln>
            <a:effectLst/>
          </p:spPr>
          <p:txBody>
            <a:bodyPr wrap="none">
              <a:spAutoFit/>
            </a:bodyPr>
            <a:lstStyle/>
            <a:p>
              <a:r>
                <a:rPr lang="en-US"/>
                <a:t>x</a:t>
              </a:r>
            </a:p>
          </p:txBody>
        </p:sp>
        <p:sp>
          <p:nvSpPr>
            <p:cNvPr id="14345" name="Text Box 9"/>
            <p:cNvSpPr txBox="1">
              <a:spLocks noChangeArrowheads="1"/>
            </p:cNvSpPr>
            <p:nvPr/>
          </p:nvSpPr>
          <p:spPr bwMode="auto">
            <a:xfrm>
              <a:off x="3418" y="3260"/>
              <a:ext cx="211" cy="250"/>
            </a:xfrm>
            <a:prstGeom prst="rect">
              <a:avLst/>
            </a:prstGeom>
            <a:noFill/>
            <a:ln w="9525">
              <a:noFill/>
              <a:miter lim="800000"/>
              <a:headEnd/>
              <a:tailEnd/>
            </a:ln>
            <a:effectLst/>
          </p:spPr>
          <p:txBody>
            <a:bodyPr wrap="none">
              <a:spAutoFit/>
            </a:bodyPr>
            <a:lstStyle/>
            <a:p>
              <a:r>
                <a:rPr lang="en-US"/>
                <a:t>y</a:t>
              </a:r>
            </a:p>
          </p:txBody>
        </p:sp>
        <p:sp>
          <p:nvSpPr>
            <p:cNvPr id="14346" name="Text Box 10"/>
            <p:cNvSpPr txBox="1">
              <a:spLocks noChangeArrowheads="1"/>
            </p:cNvSpPr>
            <p:nvPr/>
          </p:nvSpPr>
          <p:spPr bwMode="auto">
            <a:xfrm>
              <a:off x="2208" y="2400"/>
              <a:ext cx="200" cy="250"/>
            </a:xfrm>
            <a:prstGeom prst="rect">
              <a:avLst/>
            </a:prstGeom>
            <a:noFill/>
            <a:ln w="9525">
              <a:noFill/>
              <a:miter lim="800000"/>
              <a:headEnd/>
              <a:tailEnd/>
            </a:ln>
            <a:effectLst/>
          </p:spPr>
          <p:txBody>
            <a:bodyPr wrap="none">
              <a:spAutoFit/>
            </a:bodyPr>
            <a:lstStyle/>
            <a:p>
              <a:r>
                <a:rPr lang="en-US"/>
                <a:t>z</a:t>
              </a:r>
            </a:p>
          </p:txBody>
        </p:sp>
      </p:grpSp>
      <p:grpSp>
        <p:nvGrpSpPr>
          <p:cNvPr id="3" name="Group 20"/>
          <p:cNvGrpSpPr>
            <a:grpSpLocks/>
          </p:cNvGrpSpPr>
          <p:nvPr/>
        </p:nvGrpSpPr>
        <p:grpSpPr bwMode="auto">
          <a:xfrm>
            <a:off x="4086225" y="3919538"/>
            <a:ext cx="1066800" cy="2438400"/>
            <a:chOff x="4128" y="2400"/>
            <a:chExt cx="672" cy="1536"/>
          </a:xfrm>
        </p:grpSpPr>
        <p:sp>
          <p:nvSpPr>
            <p:cNvPr id="14347" name="AutoShape 11"/>
            <p:cNvSpPr>
              <a:spLocks noChangeArrowheads="1"/>
            </p:cNvSpPr>
            <p:nvPr/>
          </p:nvSpPr>
          <p:spPr bwMode="auto">
            <a:xfrm rot="16200000" flipH="1">
              <a:off x="3696" y="2832"/>
              <a:ext cx="1536" cy="672"/>
            </a:xfrm>
            <a:prstGeom prst="parallelogram">
              <a:avLst>
                <a:gd name="adj" fmla="val 57143"/>
              </a:avLst>
            </a:prstGeom>
            <a:gradFill rotWithShape="0">
              <a:gsLst>
                <a:gs pos="0">
                  <a:srgbClr val="99FF99"/>
                </a:gs>
                <a:gs pos="100000">
                  <a:srgbClr val="006600"/>
                </a:gs>
              </a:gsLst>
              <a:lin ang="5400000" scaled="1"/>
            </a:gradFill>
            <a:ln w="9525">
              <a:solidFill>
                <a:schemeClr val="tx1"/>
              </a:solidFill>
              <a:miter lim="800000"/>
              <a:headEnd/>
              <a:tailEnd/>
            </a:ln>
            <a:effectLst/>
          </p:spPr>
          <p:txBody>
            <a:bodyPr wrap="none" anchor="ctr"/>
            <a:lstStyle/>
            <a:p>
              <a:endParaRPr lang="en-US"/>
            </a:p>
          </p:txBody>
        </p:sp>
        <p:sp>
          <p:nvSpPr>
            <p:cNvPr id="14351" name="Line 15"/>
            <p:cNvSpPr>
              <a:spLocks noChangeShapeType="1"/>
            </p:cNvSpPr>
            <p:nvPr/>
          </p:nvSpPr>
          <p:spPr bwMode="auto">
            <a:xfrm flipH="1">
              <a:off x="4128" y="2400"/>
              <a:ext cx="672" cy="1536"/>
            </a:xfrm>
            <a:prstGeom prst="line">
              <a:avLst/>
            </a:prstGeom>
            <a:noFill/>
            <a:ln w="9525">
              <a:solidFill>
                <a:schemeClr val="tx1"/>
              </a:solidFill>
              <a:miter lim="800000"/>
              <a:headEnd/>
              <a:tailEnd/>
            </a:ln>
            <a:effectLst/>
          </p:spPr>
          <p:txBody>
            <a:bodyPr wrap="none"/>
            <a:lstStyle/>
            <a:p>
              <a:endParaRPr lang="en-US"/>
            </a:p>
          </p:txBody>
        </p:sp>
        <p:sp>
          <p:nvSpPr>
            <p:cNvPr id="14352" name="Line 16"/>
            <p:cNvSpPr>
              <a:spLocks noChangeShapeType="1"/>
            </p:cNvSpPr>
            <p:nvPr/>
          </p:nvSpPr>
          <p:spPr bwMode="auto">
            <a:xfrm>
              <a:off x="4128" y="2784"/>
              <a:ext cx="672" cy="768"/>
            </a:xfrm>
            <a:prstGeom prst="line">
              <a:avLst/>
            </a:prstGeom>
            <a:noFill/>
            <a:ln w="9525">
              <a:solidFill>
                <a:schemeClr val="tx1"/>
              </a:solidFill>
              <a:miter lim="800000"/>
              <a:headEnd/>
              <a:tailEnd/>
            </a:ln>
            <a:effectLst/>
          </p:spPr>
          <p:txBody>
            <a:bodyPr wrap="none"/>
            <a:lstStyle/>
            <a:p>
              <a:endParaRPr lang="en-US"/>
            </a:p>
          </p:txBody>
        </p:sp>
      </p:grpSp>
      <p:sp>
        <p:nvSpPr>
          <p:cNvPr id="14353" name="Line 17"/>
          <p:cNvSpPr>
            <a:spLocks noChangeShapeType="1"/>
          </p:cNvSpPr>
          <p:nvPr/>
        </p:nvSpPr>
        <p:spPr bwMode="auto">
          <a:xfrm flipV="1">
            <a:off x="3562350" y="4098925"/>
            <a:ext cx="1981200" cy="2209800"/>
          </a:xfrm>
          <a:prstGeom prst="line">
            <a:avLst/>
          </a:prstGeom>
          <a:noFill/>
          <a:ln w="9525">
            <a:solidFill>
              <a:schemeClr val="tx1"/>
            </a:solidFill>
            <a:prstDash val="dash"/>
            <a:miter lim="800000"/>
            <a:headEnd/>
            <a:tailEnd/>
          </a:ln>
          <a:effectLst/>
        </p:spPr>
        <p:txBody>
          <a:bodyPr wrap="none"/>
          <a:lstStyle/>
          <a:p>
            <a:endParaRPr lang="en-US"/>
          </a:p>
        </p:txBody>
      </p:sp>
      <p:sp>
        <p:nvSpPr>
          <p:cNvPr id="14354" name="Text Box 18"/>
          <p:cNvSpPr txBox="1">
            <a:spLocks noChangeArrowheads="1"/>
          </p:cNvSpPr>
          <p:nvPr/>
        </p:nvSpPr>
        <p:spPr bwMode="auto">
          <a:xfrm>
            <a:off x="903288" y="3816350"/>
            <a:ext cx="1176337" cy="396875"/>
          </a:xfrm>
          <a:prstGeom prst="rect">
            <a:avLst/>
          </a:prstGeom>
          <a:noFill/>
          <a:ln w="9525">
            <a:noFill/>
            <a:miter lim="800000"/>
            <a:headEnd/>
            <a:tailEnd/>
          </a:ln>
          <a:effectLst/>
        </p:spPr>
        <p:txBody>
          <a:bodyPr wrap="none">
            <a:spAutoFit/>
          </a:bodyPr>
          <a:lstStyle/>
          <a:p>
            <a:r>
              <a:rPr lang="en-US">
                <a:solidFill>
                  <a:srgbClr val="000000"/>
                </a:solidFill>
              </a:rPr>
              <a:t>Jawab :</a:t>
            </a:r>
          </a:p>
        </p:txBody>
      </p:sp>
      <p:sp>
        <p:nvSpPr>
          <p:cNvPr id="14355" name="Text Box 19"/>
          <p:cNvSpPr txBox="1">
            <a:spLocks noChangeArrowheads="1"/>
          </p:cNvSpPr>
          <p:nvPr/>
        </p:nvSpPr>
        <p:spPr bwMode="auto">
          <a:xfrm>
            <a:off x="3048000" y="6172200"/>
            <a:ext cx="882650" cy="396875"/>
          </a:xfrm>
          <a:prstGeom prst="rect">
            <a:avLst/>
          </a:prstGeom>
          <a:noFill/>
          <a:ln w="9525">
            <a:noFill/>
            <a:miter lim="800000"/>
            <a:headEnd/>
            <a:tailEnd/>
          </a:ln>
          <a:effectLst/>
        </p:spPr>
        <p:txBody>
          <a:bodyPr wrap="none">
            <a:spAutoFit/>
          </a:bodyPr>
          <a:lstStyle/>
          <a:p>
            <a:r>
              <a:rPr lang="en-US"/>
              <a:t>y = 2</a:t>
            </a:r>
          </a:p>
        </p:txBody>
      </p:sp>
      <p:sp>
        <p:nvSpPr>
          <p:cNvPr id="14357" name="Line 21"/>
          <p:cNvSpPr>
            <a:spLocks noChangeShapeType="1"/>
          </p:cNvSpPr>
          <p:nvPr/>
        </p:nvSpPr>
        <p:spPr bwMode="auto">
          <a:xfrm>
            <a:off x="4662488" y="5148263"/>
            <a:ext cx="762000" cy="0"/>
          </a:xfrm>
          <a:prstGeom prst="line">
            <a:avLst/>
          </a:prstGeom>
          <a:noFill/>
          <a:ln w="9525">
            <a:solidFill>
              <a:schemeClr val="tx1"/>
            </a:solidFill>
            <a:miter lim="800000"/>
            <a:headEnd/>
            <a:tailEnd type="triangle" w="med" len="med"/>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dissolve">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dissolve">
                                      <p:cBhvr>
                                        <p:cTn id="17" dur="5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354"/>
                                        </p:tgtEl>
                                        <p:attrNameLst>
                                          <p:attrName>style.visibility</p:attrName>
                                        </p:attrNameLst>
                                      </p:cBhvr>
                                      <p:to>
                                        <p:strVal val="visible"/>
                                      </p:to>
                                    </p:set>
                                    <p:anim calcmode="lin" valueType="num">
                                      <p:cBhvr additive="base">
                                        <p:cTn id="22" dur="500" fill="hold"/>
                                        <p:tgtEl>
                                          <p:spTgt spid="14354"/>
                                        </p:tgtEl>
                                        <p:attrNameLst>
                                          <p:attrName>ppt_x</p:attrName>
                                        </p:attrNameLst>
                                      </p:cBhvr>
                                      <p:tavLst>
                                        <p:tav tm="0">
                                          <p:val>
                                            <p:strVal val="0-#ppt_w/2"/>
                                          </p:val>
                                        </p:tav>
                                        <p:tav tm="100000">
                                          <p:val>
                                            <p:strVal val="#ppt_x"/>
                                          </p:val>
                                        </p:tav>
                                      </p:tavLst>
                                    </p:anim>
                                    <p:anim calcmode="lin" valueType="num">
                                      <p:cBhvr additive="base">
                                        <p:cTn id="23" dur="500" fill="hold"/>
                                        <p:tgtEl>
                                          <p:spTgt spid="1435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ssolve">
                                      <p:cBhvr>
                                        <p:cTn id="33" dur="500"/>
                                        <p:tgtEl>
                                          <p:spTgt spid="3"/>
                                        </p:tgtEl>
                                      </p:cBhvr>
                                    </p:animEffect>
                                  </p:childTnLst>
                                </p:cTn>
                              </p:par>
                            </p:childTnLst>
                          </p:cTn>
                        </p:par>
                        <p:par>
                          <p:cTn id="34" fill="hold">
                            <p:stCondLst>
                              <p:cond delay="500"/>
                            </p:stCondLst>
                            <p:childTnLst>
                              <p:par>
                                <p:cTn id="35" presetID="12" presetClass="entr" presetSubtype="8" fill="hold" grpId="0" nodeType="afterEffect">
                                  <p:stCondLst>
                                    <p:cond delay="0"/>
                                  </p:stCondLst>
                                  <p:childTnLst>
                                    <p:set>
                                      <p:cBhvr>
                                        <p:cTn id="36" dur="1" fill="hold">
                                          <p:stCondLst>
                                            <p:cond delay="0"/>
                                          </p:stCondLst>
                                        </p:cTn>
                                        <p:tgtEl>
                                          <p:spTgt spid="14357"/>
                                        </p:tgtEl>
                                        <p:attrNameLst>
                                          <p:attrName>style.visibility</p:attrName>
                                        </p:attrNameLst>
                                      </p:cBhvr>
                                      <p:to>
                                        <p:strVal val="visible"/>
                                      </p:to>
                                    </p:set>
                                    <p:animEffect transition="in" filter="slide(fromLeft)">
                                      <p:cBhvr>
                                        <p:cTn id="37" dur="500"/>
                                        <p:tgtEl>
                                          <p:spTgt spid="1435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353"/>
                                        </p:tgtEl>
                                        <p:attrNameLst>
                                          <p:attrName>style.visibility</p:attrName>
                                        </p:attrNameLst>
                                      </p:cBhvr>
                                      <p:to>
                                        <p:strVal val="visible"/>
                                      </p:to>
                                    </p:set>
                                    <p:animEffect transition="in" filter="dissolve">
                                      <p:cBhvr>
                                        <p:cTn id="42" dur="500"/>
                                        <p:tgtEl>
                                          <p:spTgt spid="1435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14355"/>
                                        </p:tgtEl>
                                        <p:attrNameLst>
                                          <p:attrName>style.visibility</p:attrName>
                                        </p:attrNameLst>
                                      </p:cBhvr>
                                      <p:to>
                                        <p:strVal val="visible"/>
                                      </p:to>
                                    </p:set>
                                    <p:animEffect transition="in" filter="slide(fromRight)">
                                      <p:cBhvr>
                                        <p:cTn id="47" dur="500"/>
                                        <p:tgtEl>
                                          <p:spTgt spid="14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0" grpId="0" autoUpdateAnimBg="0"/>
      <p:bldP spid="14353" grpId="0" animBg="1"/>
      <p:bldP spid="14354" grpId="0" autoUpdateAnimBg="0"/>
      <p:bldP spid="14355" grpId="0" autoUpdateAnimBg="0"/>
      <p:bldP spid="143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fld id="{2715299D-B8D8-4916-AC00-C44C3AC09691}" type="datetime1">
              <a:rPr lang="en-US" smtClean="0"/>
              <a:t>6/5/2013</a:t>
            </a:fld>
            <a:endParaRPr lang="en-US"/>
          </a:p>
        </p:txBody>
      </p:sp>
      <p:sp>
        <p:nvSpPr>
          <p:cNvPr id="10" name="Footer Placeholder 2"/>
          <p:cNvSpPr>
            <a:spLocks noGrp="1"/>
          </p:cNvSpPr>
          <p:nvPr>
            <p:ph type="ftr" sz="quarter" idx="11"/>
          </p:nvPr>
        </p:nvSpPr>
        <p:spPr/>
        <p:txBody>
          <a:bodyPr/>
          <a:lstStyle/>
          <a:p>
            <a:r>
              <a:rPr lang="en-US"/>
              <a:t>Hand Out Fisika II</a:t>
            </a:r>
          </a:p>
        </p:txBody>
      </p:sp>
      <p:sp>
        <p:nvSpPr>
          <p:cNvPr id="11" name="Slide Number Placeholder 3"/>
          <p:cNvSpPr>
            <a:spLocks noGrp="1"/>
          </p:cNvSpPr>
          <p:nvPr>
            <p:ph type="sldNum" sz="quarter" idx="12"/>
          </p:nvPr>
        </p:nvSpPr>
        <p:spPr/>
        <p:txBody>
          <a:bodyPr/>
          <a:lstStyle/>
          <a:p>
            <a:fld id="{BE0369FC-D4A0-40B4-8D76-5EF1C68E42F4}" type="slidenum">
              <a:rPr lang="en-US"/>
              <a:pPr/>
              <a:t>33</a:t>
            </a:fld>
            <a:endParaRPr lang="en-US"/>
          </a:p>
        </p:txBody>
      </p:sp>
      <p:sp>
        <p:nvSpPr>
          <p:cNvPr id="15362" name="Text Box 2"/>
          <p:cNvSpPr txBox="1">
            <a:spLocks noChangeArrowheads="1"/>
          </p:cNvSpPr>
          <p:nvPr/>
        </p:nvSpPr>
        <p:spPr bwMode="auto">
          <a:xfrm>
            <a:off x="1323975" y="762000"/>
            <a:ext cx="6958013" cy="822325"/>
          </a:xfrm>
          <a:prstGeom prst="rect">
            <a:avLst/>
          </a:prstGeom>
          <a:noFill/>
          <a:ln w="9525">
            <a:noFill/>
            <a:miter lim="800000"/>
            <a:headEnd/>
            <a:tailEnd/>
          </a:ln>
          <a:effectLst/>
        </p:spPr>
        <p:txBody>
          <a:bodyPr wrap="none">
            <a:spAutoFit/>
          </a:bodyPr>
          <a:lstStyle/>
          <a:p>
            <a:pPr algn="just">
              <a:lnSpc>
                <a:spcPct val="120000"/>
              </a:lnSpc>
            </a:pPr>
            <a:r>
              <a:rPr lang="en-US" dirty="0" err="1">
                <a:solidFill>
                  <a:srgbClr val="000000"/>
                </a:solidFill>
              </a:rPr>
              <a:t>Permukaan</a:t>
            </a:r>
            <a:r>
              <a:rPr lang="en-US" dirty="0">
                <a:solidFill>
                  <a:srgbClr val="000000"/>
                </a:solidFill>
              </a:rPr>
              <a:t> </a:t>
            </a:r>
            <a:r>
              <a:rPr lang="en-US" dirty="0" err="1">
                <a:solidFill>
                  <a:srgbClr val="000000"/>
                </a:solidFill>
              </a:rPr>
              <a:t>sejajar</a:t>
            </a:r>
            <a:r>
              <a:rPr lang="en-US" dirty="0">
                <a:solidFill>
                  <a:srgbClr val="000000"/>
                </a:solidFill>
              </a:rPr>
              <a:t> </a:t>
            </a:r>
            <a:r>
              <a:rPr lang="en-US" dirty="0" err="1">
                <a:solidFill>
                  <a:srgbClr val="000000"/>
                </a:solidFill>
              </a:rPr>
              <a:t>bidang</a:t>
            </a:r>
            <a:r>
              <a:rPr lang="en-US" dirty="0">
                <a:solidFill>
                  <a:srgbClr val="000000"/>
                </a:solidFill>
              </a:rPr>
              <a:t> </a:t>
            </a:r>
            <a:r>
              <a:rPr lang="en-US" dirty="0" err="1">
                <a:solidFill>
                  <a:srgbClr val="000000"/>
                </a:solidFill>
              </a:rPr>
              <a:t>xz</a:t>
            </a:r>
            <a:r>
              <a:rPr lang="en-US" dirty="0">
                <a:solidFill>
                  <a:srgbClr val="000000"/>
                </a:solidFill>
              </a:rPr>
              <a:t> </a:t>
            </a:r>
            <a:r>
              <a:rPr lang="en-US" dirty="0" err="1">
                <a:solidFill>
                  <a:srgbClr val="000000"/>
                </a:solidFill>
              </a:rPr>
              <a:t>sehingga</a:t>
            </a:r>
            <a:r>
              <a:rPr lang="en-US" dirty="0">
                <a:solidFill>
                  <a:srgbClr val="000000"/>
                </a:solidFill>
              </a:rPr>
              <a:t> </a:t>
            </a:r>
            <a:r>
              <a:rPr lang="en-US" dirty="0" err="1">
                <a:solidFill>
                  <a:srgbClr val="000000"/>
                </a:solidFill>
              </a:rPr>
              <a:t>elemen</a:t>
            </a:r>
            <a:r>
              <a:rPr lang="en-US" dirty="0">
                <a:solidFill>
                  <a:srgbClr val="000000"/>
                </a:solidFill>
              </a:rPr>
              <a:t> </a:t>
            </a:r>
            <a:r>
              <a:rPr lang="en-US" dirty="0" err="1">
                <a:solidFill>
                  <a:srgbClr val="000000"/>
                </a:solidFill>
              </a:rPr>
              <a:t>luas</a:t>
            </a:r>
            <a:r>
              <a:rPr lang="en-US" dirty="0">
                <a:solidFill>
                  <a:srgbClr val="000000"/>
                </a:solidFill>
              </a:rPr>
              <a:t> :</a:t>
            </a:r>
          </a:p>
          <a:p>
            <a:pPr algn="just">
              <a:lnSpc>
                <a:spcPct val="120000"/>
              </a:lnSpc>
            </a:pPr>
            <a:r>
              <a:rPr lang="en-US" dirty="0">
                <a:solidFill>
                  <a:srgbClr val="000000"/>
                </a:solidFill>
              </a:rPr>
              <a:t>		</a:t>
            </a:r>
            <a:r>
              <a:rPr lang="en-US" i="1" dirty="0" err="1">
                <a:solidFill>
                  <a:srgbClr val="000000"/>
                </a:solidFill>
              </a:rPr>
              <a:t>dA</a:t>
            </a:r>
            <a:r>
              <a:rPr lang="en-US" i="1" dirty="0">
                <a:solidFill>
                  <a:srgbClr val="000000"/>
                </a:solidFill>
              </a:rPr>
              <a:t> = </a:t>
            </a:r>
            <a:r>
              <a:rPr lang="en-US" i="1" dirty="0" err="1">
                <a:solidFill>
                  <a:srgbClr val="000000"/>
                </a:solidFill>
              </a:rPr>
              <a:t>dx</a:t>
            </a:r>
            <a:r>
              <a:rPr lang="en-US" i="1" dirty="0">
                <a:solidFill>
                  <a:srgbClr val="000000"/>
                </a:solidFill>
              </a:rPr>
              <a:t> </a:t>
            </a:r>
            <a:r>
              <a:rPr lang="en-US" i="1" dirty="0" err="1">
                <a:solidFill>
                  <a:srgbClr val="000000"/>
                </a:solidFill>
              </a:rPr>
              <a:t>dz</a:t>
            </a:r>
            <a:endParaRPr lang="en-US" i="1" dirty="0">
              <a:solidFill>
                <a:srgbClr val="000000"/>
              </a:solidFill>
            </a:endParaRPr>
          </a:p>
        </p:txBody>
      </p:sp>
      <p:sp>
        <p:nvSpPr>
          <p:cNvPr id="15363" name="Text Box 3"/>
          <p:cNvSpPr txBox="1">
            <a:spLocks noChangeArrowheads="1"/>
          </p:cNvSpPr>
          <p:nvPr/>
        </p:nvSpPr>
        <p:spPr bwMode="auto">
          <a:xfrm>
            <a:off x="1295400" y="1828800"/>
            <a:ext cx="7629525" cy="762000"/>
          </a:xfrm>
          <a:prstGeom prst="rect">
            <a:avLst/>
          </a:prstGeom>
          <a:noFill/>
          <a:ln w="9525">
            <a:noFill/>
            <a:miter lim="800000"/>
            <a:headEnd/>
            <a:tailEnd/>
          </a:ln>
          <a:effectLst/>
        </p:spPr>
        <p:txBody>
          <a:bodyPr wrap="none">
            <a:spAutoFit/>
          </a:bodyPr>
          <a:lstStyle/>
          <a:p>
            <a:pPr algn="just"/>
            <a:r>
              <a:rPr lang="en-US">
                <a:solidFill>
                  <a:srgbClr val="000000"/>
                </a:solidFill>
              </a:rPr>
              <a:t>Dan arah vektor permukaannya sejajar sumbu y sehingga</a:t>
            </a:r>
          </a:p>
          <a:p>
            <a:pPr algn="just">
              <a:lnSpc>
                <a:spcPct val="120000"/>
              </a:lnSpc>
            </a:pPr>
            <a:r>
              <a:rPr lang="en-US">
                <a:solidFill>
                  <a:srgbClr val="000000"/>
                </a:solidFill>
              </a:rPr>
              <a:t>Vektor permukaannya menjadi :</a:t>
            </a:r>
          </a:p>
        </p:txBody>
      </p:sp>
      <p:graphicFrame>
        <p:nvGraphicFramePr>
          <p:cNvPr id="15364" name="Object 4"/>
          <p:cNvGraphicFramePr>
            <a:graphicFrameLocks noChangeAspect="1"/>
          </p:cNvGraphicFramePr>
          <p:nvPr/>
        </p:nvGraphicFramePr>
        <p:xfrm>
          <a:off x="3228975" y="2667000"/>
          <a:ext cx="1695450" cy="536575"/>
        </p:xfrm>
        <a:graphic>
          <a:graphicData uri="http://schemas.openxmlformats.org/presentationml/2006/ole">
            <p:oleObj spid="_x0000_s140290" name="Equation" r:id="rId3" imgW="799920" imgH="253800" progId="Equation.3">
              <p:embed/>
            </p:oleObj>
          </a:graphicData>
        </a:graphic>
      </p:graphicFrame>
      <p:sp>
        <p:nvSpPr>
          <p:cNvPr id="15365" name="Text Box 5"/>
          <p:cNvSpPr txBox="1">
            <a:spLocks noChangeArrowheads="1"/>
          </p:cNvSpPr>
          <p:nvPr/>
        </p:nvSpPr>
        <p:spPr bwMode="auto">
          <a:xfrm>
            <a:off x="1384300" y="3429000"/>
            <a:ext cx="3770313" cy="396875"/>
          </a:xfrm>
          <a:prstGeom prst="rect">
            <a:avLst/>
          </a:prstGeom>
          <a:noFill/>
          <a:ln w="9525">
            <a:noFill/>
            <a:miter lim="800000"/>
            <a:headEnd/>
            <a:tailEnd/>
          </a:ln>
          <a:effectLst/>
        </p:spPr>
        <p:txBody>
          <a:bodyPr wrap="none">
            <a:spAutoFit/>
          </a:bodyPr>
          <a:lstStyle/>
          <a:p>
            <a:r>
              <a:rPr lang="en-US">
                <a:solidFill>
                  <a:srgbClr val="000000"/>
                </a:solidFill>
              </a:rPr>
              <a:t>Dengan demikian fluksnya :</a:t>
            </a:r>
          </a:p>
        </p:txBody>
      </p:sp>
      <p:graphicFrame>
        <p:nvGraphicFramePr>
          <p:cNvPr id="15366" name="Object 6"/>
          <p:cNvGraphicFramePr>
            <a:graphicFrameLocks noChangeAspect="1"/>
          </p:cNvGraphicFramePr>
          <p:nvPr/>
        </p:nvGraphicFramePr>
        <p:xfrm>
          <a:off x="3000375" y="3879850"/>
          <a:ext cx="1600200" cy="630238"/>
        </p:xfrm>
        <a:graphic>
          <a:graphicData uri="http://schemas.openxmlformats.org/presentationml/2006/ole">
            <p:oleObj spid="_x0000_s140291" name="Equation" r:id="rId4" imgW="774360" imgH="304560" progId="Equation.3">
              <p:embed/>
            </p:oleObj>
          </a:graphicData>
        </a:graphic>
      </p:graphicFrame>
      <p:graphicFrame>
        <p:nvGraphicFramePr>
          <p:cNvPr id="15367" name="Object 7"/>
          <p:cNvGraphicFramePr>
            <a:graphicFrameLocks noChangeAspect="1"/>
          </p:cNvGraphicFramePr>
          <p:nvPr/>
        </p:nvGraphicFramePr>
        <p:xfrm>
          <a:off x="3228975" y="4565650"/>
          <a:ext cx="3278188" cy="620713"/>
        </p:xfrm>
        <a:graphic>
          <a:graphicData uri="http://schemas.openxmlformats.org/presentationml/2006/ole">
            <p:oleObj spid="_x0000_s140292" name="Equation" r:id="rId5" imgW="1612800" imgH="304560" progId="Equation.3">
              <p:embed/>
            </p:oleObj>
          </a:graphicData>
        </a:graphic>
      </p:graphicFrame>
      <p:graphicFrame>
        <p:nvGraphicFramePr>
          <p:cNvPr id="15368" name="Object 8"/>
          <p:cNvGraphicFramePr>
            <a:graphicFrameLocks noChangeAspect="1"/>
          </p:cNvGraphicFramePr>
          <p:nvPr/>
        </p:nvGraphicFramePr>
        <p:xfrm>
          <a:off x="3292475" y="5251450"/>
          <a:ext cx="1549400" cy="814388"/>
        </p:xfrm>
        <a:graphic>
          <a:graphicData uri="http://schemas.openxmlformats.org/presentationml/2006/ole">
            <p:oleObj spid="_x0000_s140293" name="Equation" r:id="rId6" imgW="774360" imgH="40608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dissolve">
                                      <p:cBhvr>
                                        <p:cTn id="12" dur="500"/>
                                        <p:tgtEl>
                                          <p:spTgt spid="153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dissolve">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5"/>
                                        </p:tgtEl>
                                        <p:attrNameLst>
                                          <p:attrName>style.visibility</p:attrName>
                                        </p:attrNameLst>
                                      </p:cBhvr>
                                      <p:to>
                                        <p:strVal val="visible"/>
                                      </p:to>
                                    </p:set>
                                    <p:animEffect transition="in" filter="dissolve">
                                      <p:cBhvr>
                                        <p:cTn id="22" dur="500"/>
                                        <p:tgtEl>
                                          <p:spTgt spid="153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animEffect transition="in" filter="dissolve">
                                      <p:cBhvr>
                                        <p:cTn id="27" dur="500"/>
                                        <p:tgtEl>
                                          <p:spTgt spid="1536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367"/>
                                        </p:tgtEl>
                                        <p:attrNameLst>
                                          <p:attrName>style.visibility</p:attrName>
                                        </p:attrNameLst>
                                      </p:cBhvr>
                                      <p:to>
                                        <p:strVal val="visible"/>
                                      </p:to>
                                    </p:set>
                                    <p:animEffect transition="in" filter="dissolve">
                                      <p:cBhvr>
                                        <p:cTn id="32" dur="500"/>
                                        <p:tgtEl>
                                          <p:spTgt spid="1536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5368"/>
                                        </p:tgtEl>
                                        <p:attrNameLst>
                                          <p:attrName>style.visibility</p:attrName>
                                        </p:attrNameLst>
                                      </p:cBhvr>
                                      <p:to>
                                        <p:strVal val="visible"/>
                                      </p:to>
                                    </p:set>
                                    <p:animEffect transition="in" filter="dissolve">
                                      <p:cBhvr>
                                        <p:cTn id="37"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autoUpdateAnimBg="0"/>
      <p:bldP spid="1536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fld id="{7BB9DACD-EAE9-44A7-A49D-FF98B582669A}" type="datetime1">
              <a:rPr lang="en-US" smtClean="0"/>
              <a:t>6/5/2013</a:t>
            </a:fld>
            <a:endParaRPr lang="en-US"/>
          </a:p>
        </p:txBody>
      </p:sp>
      <p:sp>
        <p:nvSpPr>
          <p:cNvPr id="12" name="Footer Placeholder 2"/>
          <p:cNvSpPr>
            <a:spLocks noGrp="1"/>
          </p:cNvSpPr>
          <p:nvPr>
            <p:ph type="ftr" sz="quarter" idx="11"/>
          </p:nvPr>
        </p:nvSpPr>
        <p:spPr/>
        <p:txBody>
          <a:bodyPr/>
          <a:lstStyle/>
          <a:p>
            <a:r>
              <a:rPr lang="en-US"/>
              <a:t>Hand Out Fisika II</a:t>
            </a:r>
          </a:p>
        </p:txBody>
      </p:sp>
      <p:sp>
        <p:nvSpPr>
          <p:cNvPr id="13" name="Slide Number Placeholder 3"/>
          <p:cNvSpPr>
            <a:spLocks noGrp="1"/>
          </p:cNvSpPr>
          <p:nvPr>
            <p:ph type="sldNum" sz="quarter" idx="12"/>
          </p:nvPr>
        </p:nvSpPr>
        <p:spPr/>
        <p:txBody>
          <a:bodyPr/>
          <a:lstStyle/>
          <a:p>
            <a:fld id="{063F8A76-AC6D-4EC9-98ED-A5AEFCAE5B8F}" type="slidenum">
              <a:rPr lang="en-US"/>
              <a:pPr/>
              <a:t>34</a:t>
            </a:fld>
            <a:endParaRPr lang="en-US"/>
          </a:p>
        </p:txBody>
      </p:sp>
      <p:sp>
        <p:nvSpPr>
          <p:cNvPr id="16386" name="Text Box 2"/>
          <p:cNvSpPr txBox="1">
            <a:spLocks noChangeArrowheads="1"/>
          </p:cNvSpPr>
          <p:nvPr/>
        </p:nvSpPr>
        <p:spPr bwMode="auto">
          <a:xfrm>
            <a:off x="1219200" y="838200"/>
            <a:ext cx="7772400" cy="822325"/>
          </a:xfrm>
          <a:prstGeom prst="rect">
            <a:avLst/>
          </a:prstGeom>
          <a:noFill/>
          <a:ln w="9525">
            <a:noFill/>
            <a:miter lim="800000"/>
            <a:headEnd/>
            <a:tailEnd/>
          </a:ln>
          <a:effectLst/>
        </p:spPr>
        <p:txBody>
          <a:bodyPr>
            <a:spAutoFit/>
          </a:bodyPr>
          <a:lstStyle/>
          <a:p>
            <a:pPr>
              <a:lnSpc>
                <a:spcPct val="120000"/>
              </a:lnSpc>
            </a:pPr>
            <a:r>
              <a:rPr lang="en-US">
                <a:solidFill>
                  <a:srgbClr val="000000"/>
                </a:solidFill>
              </a:rPr>
              <a:t>Dapat dilihat bahwa hanya komponen medan dalam arah vektor permukaan saja yang memberikan nilai fluks. </a:t>
            </a:r>
          </a:p>
        </p:txBody>
      </p:sp>
      <p:graphicFrame>
        <p:nvGraphicFramePr>
          <p:cNvPr id="16387" name="Object 3"/>
          <p:cNvGraphicFramePr>
            <a:graphicFrameLocks noChangeAspect="1"/>
          </p:cNvGraphicFramePr>
          <p:nvPr/>
        </p:nvGraphicFramePr>
        <p:xfrm>
          <a:off x="3435350" y="1660525"/>
          <a:ext cx="2154238" cy="1133475"/>
        </p:xfrm>
        <a:graphic>
          <a:graphicData uri="http://schemas.openxmlformats.org/presentationml/2006/ole">
            <p:oleObj spid="_x0000_s141314" name="Equation" r:id="rId3" imgW="990360" imgH="520560" progId="Equation.3">
              <p:embed/>
            </p:oleObj>
          </a:graphicData>
        </a:graphic>
      </p:graphicFrame>
      <p:graphicFrame>
        <p:nvGraphicFramePr>
          <p:cNvPr id="16388" name="Object 4"/>
          <p:cNvGraphicFramePr>
            <a:graphicFrameLocks noChangeAspect="1"/>
          </p:cNvGraphicFramePr>
          <p:nvPr/>
        </p:nvGraphicFramePr>
        <p:xfrm>
          <a:off x="3752850" y="2746375"/>
          <a:ext cx="1630363" cy="1114425"/>
        </p:xfrm>
        <a:graphic>
          <a:graphicData uri="http://schemas.openxmlformats.org/presentationml/2006/ole">
            <p:oleObj spid="_x0000_s141315" name="Equation" r:id="rId4" imgW="761760" imgH="520560" progId="Equation.3">
              <p:embed/>
            </p:oleObj>
          </a:graphicData>
        </a:graphic>
      </p:graphicFrame>
      <p:graphicFrame>
        <p:nvGraphicFramePr>
          <p:cNvPr id="16389" name="Object 5"/>
          <p:cNvGraphicFramePr>
            <a:graphicFrameLocks noChangeAspect="1"/>
          </p:cNvGraphicFramePr>
          <p:nvPr/>
        </p:nvGraphicFramePr>
        <p:xfrm>
          <a:off x="5703888" y="2852738"/>
          <a:ext cx="2163762" cy="1019175"/>
        </p:xfrm>
        <a:graphic>
          <a:graphicData uri="http://schemas.openxmlformats.org/presentationml/2006/ole">
            <p:oleObj spid="_x0000_s141316" name="Equation" r:id="rId5" imgW="1104840" imgH="520560" progId="Equation.3">
              <p:embed/>
            </p:oleObj>
          </a:graphicData>
        </a:graphic>
      </p:graphicFrame>
      <p:graphicFrame>
        <p:nvGraphicFramePr>
          <p:cNvPr id="16390" name="Object 6"/>
          <p:cNvGraphicFramePr>
            <a:graphicFrameLocks noChangeAspect="1"/>
          </p:cNvGraphicFramePr>
          <p:nvPr/>
        </p:nvGraphicFramePr>
        <p:xfrm>
          <a:off x="4813300" y="3362325"/>
          <a:ext cx="127000" cy="101600"/>
        </p:xfrm>
        <a:graphic>
          <a:graphicData uri="http://schemas.openxmlformats.org/presentationml/2006/ole">
            <p:oleObj spid="_x0000_s141317" name="Equation" r:id="rId6" imgW="126720" imgH="101520" progId="Equation.3">
              <p:embed/>
            </p:oleObj>
          </a:graphicData>
        </a:graphic>
      </p:graphicFrame>
      <p:graphicFrame>
        <p:nvGraphicFramePr>
          <p:cNvPr id="16391" name="Object 7"/>
          <p:cNvGraphicFramePr>
            <a:graphicFrameLocks noChangeAspect="1"/>
          </p:cNvGraphicFramePr>
          <p:nvPr/>
        </p:nvGraphicFramePr>
        <p:xfrm>
          <a:off x="3790950" y="4098925"/>
          <a:ext cx="1219200" cy="1063625"/>
        </p:xfrm>
        <a:graphic>
          <a:graphicData uri="http://schemas.openxmlformats.org/presentationml/2006/ole">
            <p:oleObj spid="_x0000_s141318" name="Equation" r:id="rId7" imgW="596880" imgH="520560" progId="Equation.3">
              <p:embed/>
            </p:oleObj>
          </a:graphicData>
        </a:graphic>
      </p:graphicFrame>
      <p:graphicFrame>
        <p:nvGraphicFramePr>
          <p:cNvPr id="16392" name="Object 8"/>
          <p:cNvGraphicFramePr>
            <a:graphicFrameLocks noChangeAspect="1"/>
          </p:cNvGraphicFramePr>
          <p:nvPr/>
        </p:nvGraphicFramePr>
        <p:xfrm>
          <a:off x="5076825" y="4324350"/>
          <a:ext cx="1066800" cy="598488"/>
        </p:xfrm>
        <a:graphic>
          <a:graphicData uri="http://schemas.openxmlformats.org/presentationml/2006/ole">
            <p:oleObj spid="_x0000_s141319" name="Equation" r:id="rId8" imgW="520560" imgH="291960" progId="Equation.3">
              <p:embed/>
            </p:oleObj>
          </a:graphicData>
        </a:graphic>
      </p:graphicFrame>
      <p:graphicFrame>
        <p:nvGraphicFramePr>
          <p:cNvPr id="16393" name="Object 9"/>
          <p:cNvGraphicFramePr>
            <a:graphicFrameLocks noChangeAspect="1"/>
          </p:cNvGraphicFramePr>
          <p:nvPr/>
        </p:nvGraphicFramePr>
        <p:xfrm>
          <a:off x="6229350" y="4437063"/>
          <a:ext cx="2381250" cy="414337"/>
        </p:xfrm>
        <a:graphic>
          <a:graphicData uri="http://schemas.openxmlformats.org/presentationml/2006/ole">
            <p:oleObj spid="_x0000_s141320" name="Equation" r:id="rId9" imgW="1244520" imgH="215640" progId="Equation.3">
              <p:embed/>
            </p:oleObj>
          </a:graphicData>
        </a:graphic>
      </p:graphicFrame>
      <p:sp>
        <p:nvSpPr>
          <p:cNvPr id="16394" name="Text Box 10"/>
          <p:cNvSpPr txBox="1">
            <a:spLocks noChangeArrowheads="1"/>
          </p:cNvSpPr>
          <p:nvPr/>
        </p:nvSpPr>
        <p:spPr bwMode="auto">
          <a:xfrm>
            <a:off x="1431925" y="5172075"/>
            <a:ext cx="7559675" cy="822325"/>
          </a:xfrm>
          <a:prstGeom prst="rect">
            <a:avLst/>
          </a:prstGeom>
          <a:noFill/>
          <a:ln w="9525">
            <a:noFill/>
            <a:miter lim="800000"/>
            <a:headEnd/>
            <a:tailEnd/>
          </a:ln>
          <a:effectLst/>
        </p:spPr>
        <p:txBody>
          <a:bodyPr>
            <a:spAutoFit/>
          </a:bodyPr>
          <a:lstStyle/>
          <a:p>
            <a:pPr algn="just">
              <a:lnSpc>
                <a:spcPct val="120000"/>
              </a:lnSpc>
            </a:pPr>
            <a:r>
              <a:rPr lang="en-US">
                <a:solidFill>
                  <a:srgbClr val="000000"/>
                </a:solidFill>
              </a:rPr>
              <a:t>Jadi fluks magnet yang menembus permukaan tersebut adalah sebesar 128 Tesla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dissolve">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ssolve">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ssolve">
                                      <p:cBhvr>
                                        <p:cTn id="22" dur="500"/>
                                        <p:tgtEl>
                                          <p:spTgt spid="1638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391"/>
                                        </p:tgtEl>
                                        <p:attrNameLst>
                                          <p:attrName>style.visibility</p:attrName>
                                        </p:attrNameLst>
                                      </p:cBhvr>
                                      <p:to>
                                        <p:strVal val="visible"/>
                                      </p:to>
                                    </p:set>
                                    <p:animEffect transition="in" filter="dissolve">
                                      <p:cBhvr>
                                        <p:cTn id="27" dur="500"/>
                                        <p:tgtEl>
                                          <p:spTgt spid="1639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392"/>
                                        </p:tgtEl>
                                        <p:attrNameLst>
                                          <p:attrName>style.visibility</p:attrName>
                                        </p:attrNameLst>
                                      </p:cBhvr>
                                      <p:to>
                                        <p:strVal val="visible"/>
                                      </p:to>
                                    </p:set>
                                    <p:animEffect transition="in" filter="dissolve">
                                      <p:cBhvr>
                                        <p:cTn id="32" dur="500"/>
                                        <p:tgtEl>
                                          <p:spTgt spid="1639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393"/>
                                        </p:tgtEl>
                                        <p:attrNameLst>
                                          <p:attrName>style.visibility</p:attrName>
                                        </p:attrNameLst>
                                      </p:cBhvr>
                                      <p:to>
                                        <p:strVal val="visible"/>
                                      </p:to>
                                    </p:set>
                                    <p:animEffect transition="in" filter="dissolve">
                                      <p:cBhvr>
                                        <p:cTn id="37" dur="500"/>
                                        <p:tgtEl>
                                          <p:spTgt spid="1639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iterate type="lt">
                                    <p:tmPct val="100000"/>
                                  </p:iterate>
                                  <p:childTnLst>
                                    <p:set>
                                      <p:cBhvr>
                                        <p:cTn id="41" dur="1" fill="hold">
                                          <p:stCondLst>
                                            <p:cond delay="0"/>
                                          </p:stCondLst>
                                        </p:cTn>
                                        <p:tgtEl>
                                          <p:spTgt spid="16394"/>
                                        </p:tgtEl>
                                        <p:attrNameLst>
                                          <p:attrName>style.visibility</p:attrName>
                                        </p:attrNameLst>
                                      </p:cBhvr>
                                      <p:to>
                                        <p:strVal val="visible"/>
                                      </p:to>
                                    </p:set>
                                    <p:animEffect transition="in" filter="dissolve">
                                      <p:cBhvr>
                                        <p:cTn id="42" dur="75"/>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9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r>
              <a:rPr lang="en-US" dirty="0" smtClean="0"/>
              <a:t> (Contd.)</a:t>
            </a:r>
            <a:endParaRPr lang="en-US" dirty="0"/>
          </a:p>
        </p:txBody>
      </p:sp>
      <p:sp>
        <p:nvSpPr>
          <p:cNvPr id="3" name="Content Placeholder 2"/>
          <p:cNvSpPr>
            <a:spLocks noGrp="1"/>
          </p:cNvSpPr>
          <p:nvPr>
            <p:ph idx="1"/>
          </p:nvPr>
        </p:nvSpPr>
        <p:spPr>
          <a:xfrm>
            <a:off x="1371600" y="1295400"/>
            <a:ext cx="7086600" cy="4572000"/>
          </a:xfrm>
        </p:spPr>
        <p:txBody>
          <a:bodyPr/>
          <a:lstStyle/>
          <a:p>
            <a:pPr>
              <a:buNone/>
            </a:pPr>
            <a:r>
              <a:rPr lang="nb-NO" sz="2800" dirty="0" smtClean="0"/>
              <a:t>Keempat persamaan matematis tersebut meliputi </a:t>
            </a:r>
            <a:r>
              <a:rPr lang="nb-NO" sz="2800" dirty="0" smtClean="0"/>
              <a:t>pernyataan bahwa:</a:t>
            </a:r>
            <a:endParaRPr lang="en-US" sz="2800" dirty="0" smtClean="0"/>
          </a:p>
          <a:p>
            <a:pPr lvl="0"/>
            <a:r>
              <a:rPr lang="nb-NO" sz="2800" dirty="0" smtClean="0"/>
              <a:t>muatan </a:t>
            </a:r>
            <a:r>
              <a:rPr lang="nb-NO" sz="2800" dirty="0" smtClean="0"/>
              <a:t>listrik menghasilkan medan listrik (Hukum Gauss </a:t>
            </a:r>
            <a:r>
              <a:rPr lang="nb-NO" sz="2800" dirty="0" smtClean="0"/>
              <a:t>medan </a:t>
            </a:r>
            <a:r>
              <a:rPr lang="nb-NO" sz="2800" dirty="0" smtClean="0"/>
              <a:t>listrik)</a:t>
            </a:r>
            <a:endParaRPr lang="en-US" sz="2800" dirty="0" smtClean="0"/>
          </a:p>
          <a:p>
            <a:pPr lvl="0"/>
            <a:r>
              <a:rPr lang="nb-NO" sz="2800" dirty="0" smtClean="0"/>
              <a:t>medan </a:t>
            </a:r>
            <a:r>
              <a:rPr lang="nb-NO" sz="2800" dirty="0" smtClean="0"/>
              <a:t>magnet tidak memiliki sumber monopol </a:t>
            </a:r>
            <a:r>
              <a:rPr lang="nb-NO" sz="2800" dirty="0" smtClean="0"/>
              <a:t>seperti </a:t>
            </a:r>
            <a:r>
              <a:rPr lang="nb-NO" sz="2800" dirty="0" smtClean="0"/>
              <a:t>halnya muatan pada listrik (Hukum Gauss </a:t>
            </a:r>
            <a:r>
              <a:rPr lang="nb-NO" sz="2800" dirty="0" smtClean="0"/>
              <a:t>medan </a:t>
            </a:r>
            <a:r>
              <a:rPr lang="nb-NO" sz="2800" dirty="0" smtClean="0"/>
              <a:t>magnet)</a:t>
            </a:r>
            <a:endParaRPr lang="en-US" sz="2800" dirty="0" smtClean="0"/>
          </a:p>
          <a:p>
            <a:pPr lvl="0"/>
            <a:r>
              <a:rPr lang="nb-NO" sz="2800" dirty="0" smtClean="0"/>
              <a:t>perubahan </a:t>
            </a:r>
            <a:r>
              <a:rPr lang="nb-NO" sz="2800" dirty="0" smtClean="0"/>
              <a:t>medan magnet menghasilkan  listrik (Hukum Faraday)</a:t>
            </a:r>
            <a:endParaRPr lang="en-US" sz="2800" dirty="0" smtClean="0"/>
          </a:p>
          <a:p>
            <a:pPr lvl="0"/>
            <a:r>
              <a:rPr lang="nb-NO" sz="2800" dirty="0" smtClean="0"/>
              <a:t>Perubahan medan listrik dan arus listrik menghasilkan medan magnet (Modifikasi hukum Ampere)</a:t>
            </a:r>
            <a:endParaRPr lang="en-US" sz="2800" dirty="0"/>
          </a:p>
        </p:txBody>
      </p:sp>
      <p:sp>
        <p:nvSpPr>
          <p:cNvPr id="4" name="Date Placeholder 3"/>
          <p:cNvSpPr>
            <a:spLocks noGrp="1"/>
          </p:cNvSpPr>
          <p:nvPr>
            <p:ph type="dt" sz="half" idx="10"/>
          </p:nvPr>
        </p:nvSpPr>
        <p:spPr/>
        <p:txBody>
          <a:bodyPr/>
          <a:lstStyle/>
          <a:p>
            <a:fld id="{7148B6DB-CC18-4704-A692-B80B045A3FBA}" type="datetime1">
              <a:rPr lang="en-US" smtClean="0"/>
              <a:t>6/5/2013</a:t>
            </a:fld>
            <a:endParaRPr lang="en-US"/>
          </a:p>
        </p:txBody>
      </p:sp>
      <p:sp>
        <p:nvSpPr>
          <p:cNvPr id="5" name="Slide Number Placeholder 4"/>
          <p:cNvSpPr>
            <a:spLocks noGrp="1"/>
          </p:cNvSpPr>
          <p:nvPr>
            <p:ph type="sldNum" sz="quarter" idx="12"/>
          </p:nvPr>
        </p:nvSpPr>
        <p:spPr/>
        <p:txBody>
          <a:bodyPr/>
          <a:lstStyle/>
          <a:p>
            <a:fld id="{8AA5793F-852E-432D-BD2A-298B8FE868F0}"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Hand Out Fisika II</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r>
              <a:rPr lang="en-US" dirty="0" smtClean="0"/>
              <a:t> (Contd.)</a:t>
            </a:r>
            <a:endParaRPr lang="en-US" dirty="0"/>
          </a:p>
        </p:txBody>
      </p:sp>
      <p:sp>
        <p:nvSpPr>
          <p:cNvPr id="3" name="Content Placeholder 2"/>
          <p:cNvSpPr>
            <a:spLocks noGrp="1"/>
          </p:cNvSpPr>
          <p:nvPr>
            <p:ph idx="1"/>
          </p:nvPr>
        </p:nvSpPr>
        <p:spPr>
          <a:xfrm>
            <a:off x="1371600" y="1219200"/>
            <a:ext cx="7086600" cy="4572000"/>
          </a:xfrm>
        </p:spPr>
        <p:txBody>
          <a:bodyPr/>
          <a:lstStyle/>
          <a:p>
            <a:r>
              <a:rPr lang="nb-NO" dirty="0" smtClean="0"/>
              <a:t>Persamaan Maxwell seringkali ditampilkan dalam dua bentuk berbeda, </a:t>
            </a:r>
            <a:r>
              <a:rPr lang="nb-NO" dirty="0" smtClean="0"/>
              <a:t>yakni </a:t>
            </a:r>
            <a:r>
              <a:rPr lang="nb-NO" dirty="0" smtClean="0"/>
              <a:t>dalam </a:t>
            </a:r>
            <a:r>
              <a:rPr lang="nb-NO" i="1" u="sng" dirty="0" smtClean="0"/>
              <a:t>bentuk integral</a:t>
            </a:r>
            <a:r>
              <a:rPr lang="nb-NO" u="sng" dirty="0" smtClean="0"/>
              <a:t> dan </a:t>
            </a:r>
            <a:r>
              <a:rPr lang="nb-NO" i="1" u="sng" dirty="0" smtClean="0"/>
              <a:t>bentuk diferensial</a:t>
            </a:r>
            <a:r>
              <a:rPr lang="nb-NO" u="sng" dirty="0" smtClean="0"/>
              <a:t>.</a:t>
            </a:r>
            <a:r>
              <a:rPr lang="nb-NO" dirty="0" smtClean="0"/>
              <a:t> </a:t>
            </a:r>
            <a:endParaRPr lang="nb-NO" dirty="0" smtClean="0"/>
          </a:p>
          <a:p>
            <a:r>
              <a:rPr lang="nb-NO" dirty="0" smtClean="0"/>
              <a:t>Dalam </a:t>
            </a:r>
            <a:r>
              <a:rPr lang="nb-NO" dirty="0" smtClean="0"/>
              <a:t>ungkapan matematis keempat persamaan Maxwell ini berhubungan dengan operator-operator kalkulus seperti </a:t>
            </a:r>
            <a:r>
              <a:rPr lang="nb-NO" u="sng" dirty="0" smtClean="0"/>
              <a:t>integral tertutup </a:t>
            </a:r>
            <a:r>
              <a:rPr lang="nb-NO" i="1" u="sng" dirty="0" smtClean="0"/>
              <a:t>untuk bentuk integral</a:t>
            </a:r>
            <a:r>
              <a:rPr lang="nb-NO" u="sng" dirty="0" smtClean="0"/>
              <a:t>, </a:t>
            </a:r>
            <a:r>
              <a:rPr lang="nb-NO" dirty="0" smtClean="0"/>
              <a:t>dan operator  yang berhubungan dengn simbol </a:t>
            </a:r>
            <a:r>
              <a:rPr lang="nb-NO" u="sng" dirty="0" smtClean="0"/>
              <a:t>del/nabla </a:t>
            </a:r>
            <a:r>
              <a:rPr lang="nb-NO" b="1" u="sng" dirty="0" smtClean="0">
                <a:sym typeface="Symbol"/>
              </a:rPr>
              <a:t></a:t>
            </a:r>
            <a:r>
              <a:rPr lang="nb-NO" u="sng" dirty="0" smtClean="0"/>
              <a:t> </a:t>
            </a:r>
            <a:r>
              <a:rPr lang="nb-NO" i="1" u="sng" dirty="0" smtClean="0"/>
              <a:t>untuk bentuk diferensial</a:t>
            </a:r>
            <a:r>
              <a:rPr lang="nb-NO" dirty="0" smtClean="0"/>
              <a:t>. </a:t>
            </a:r>
            <a:endParaRPr lang="en-US" dirty="0"/>
          </a:p>
        </p:txBody>
      </p:sp>
      <p:sp>
        <p:nvSpPr>
          <p:cNvPr id="4" name="Date Placeholder 3"/>
          <p:cNvSpPr>
            <a:spLocks noGrp="1"/>
          </p:cNvSpPr>
          <p:nvPr>
            <p:ph type="dt" sz="half" idx="10"/>
          </p:nvPr>
        </p:nvSpPr>
        <p:spPr/>
        <p:txBody>
          <a:bodyPr/>
          <a:lstStyle/>
          <a:p>
            <a:fld id="{85ACB1D1-71D4-43BA-83B9-19407AE8DBE0}" type="datetime1">
              <a:rPr lang="en-US" smtClean="0"/>
              <a:t>6/5/2013</a:t>
            </a:fld>
            <a:endParaRPr lang="en-US"/>
          </a:p>
        </p:txBody>
      </p:sp>
      <p:sp>
        <p:nvSpPr>
          <p:cNvPr id="5" name="Slide Number Placeholder 4"/>
          <p:cNvSpPr>
            <a:spLocks noGrp="1"/>
          </p:cNvSpPr>
          <p:nvPr>
            <p:ph type="sldNum" sz="quarter" idx="12"/>
          </p:nvPr>
        </p:nvSpPr>
        <p:spPr/>
        <p:txBody>
          <a:bodyPr/>
          <a:lstStyle/>
          <a:p>
            <a:fld id="{8AA5793F-852E-432D-BD2A-298B8FE868F0}"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Hand Out Fisika II</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r>
              <a:rPr lang="en-US" dirty="0" smtClean="0"/>
              <a:t> (Contd.)</a:t>
            </a:r>
            <a:endParaRPr lang="en-US" dirty="0"/>
          </a:p>
        </p:txBody>
      </p:sp>
      <p:sp>
        <p:nvSpPr>
          <p:cNvPr id="3" name="Content Placeholder 2"/>
          <p:cNvSpPr>
            <a:spLocks noGrp="1"/>
          </p:cNvSpPr>
          <p:nvPr>
            <p:ph idx="1"/>
          </p:nvPr>
        </p:nvSpPr>
        <p:spPr>
          <a:xfrm>
            <a:off x="1371600" y="1219200"/>
            <a:ext cx="7086600" cy="4572000"/>
          </a:xfrm>
        </p:spPr>
        <p:txBody>
          <a:bodyPr/>
          <a:lstStyle/>
          <a:p>
            <a:r>
              <a:rPr lang="nb-NO" dirty="0" smtClean="0"/>
              <a:t>Persamaan Maxwell seringkali ditampilkan dalam dua bentuk berbeda, </a:t>
            </a:r>
            <a:r>
              <a:rPr lang="nb-NO" dirty="0" smtClean="0"/>
              <a:t>yakni </a:t>
            </a:r>
            <a:r>
              <a:rPr lang="nb-NO" dirty="0" smtClean="0"/>
              <a:t>dalam </a:t>
            </a:r>
            <a:r>
              <a:rPr lang="nb-NO" i="1" u="sng" dirty="0" smtClean="0"/>
              <a:t>bentuk integral</a:t>
            </a:r>
            <a:r>
              <a:rPr lang="nb-NO" u="sng" dirty="0" smtClean="0"/>
              <a:t> dan </a:t>
            </a:r>
            <a:r>
              <a:rPr lang="nb-NO" i="1" u="sng" dirty="0" smtClean="0"/>
              <a:t>bentuk diferensial</a:t>
            </a:r>
            <a:r>
              <a:rPr lang="nb-NO" u="sng" dirty="0" smtClean="0"/>
              <a:t>.</a:t>
            </a:r>
            <a:r>
              <a:rPr lang="nb-NO" dirty="0" smtClean="0"/>
              <a:t> </a:t>
            </a:r>
            <a:endParaRPr lang="nb-NO" dirty="0" smtClean="0"/>
          </a:p>
          <a:p>
            <a:r>
              <a:rPr lang="nb-NO" dirty="0" smtClean="0"/>
              <a:t>Dalam </a:t>
            </a:r>
            <a:r>
              <a:rPr lang="nb-NO" dirty="0" smtClean="0"/>
              <a:t>ungkapan matematis keempat persamaan Maxwell ini berhubungan dengan operator-operator kalkulus seperti </a:t>
            </a:r>
            <a:r>
              <a:rPr lang="nb-NO" u="sng" dirty="0" smtClean="0"/>
              <a:t>integral tertutup </a:t>
            </a:r>
            <a:r>
              <a:rPr lang="nb-NO" i="1" u="sng" dirty="0" smtClean="0"/>
              <a:t>untuk bentuk integral</a:t>
            </a:r>
            <a:r>
              <a:rPr lang="nb-NO" u="sng" dirty="0" smtClean="0"/>
              <a:t>, </a:t>
            </a:r>
            <a:r>
              <a:rPr lang="nb-NO" dirty="0" smtClean="0"/>
              <a:t>dan operator  yang berhubungan dengn simbol </a:t>
            </a:r>
            <a:r>
              <a:rPr lang="nb-NO" u="sng" dirty="0" smtClean="0"/>
              <a:t>del/nabla </a:t>
            </a:r>
            <a:r>
              <a:rPr lang="nb-NO" b="1" u="sng" dirty="0" smtClean="0">
                <a:sym typeface="Symbol"/>
              </a:rPr>
              <a:t></a:t>
            </a:r>
            <a:r>
              <a:rPr lang="nb-NO" u="sng" dirty="0" smtClean="0"/>
              <a:t> </a:t>
            </a:r>
            <a:r>
              <a:rPr lang="nb-NO" i="1" u="sng" dirty="0" smtClean="0"/>
              <a:t>untuk bentuk diferensial</a:t>
            </a:r>
            <a:r>
              <a:rPr lang="nb-NO" dirty="0" smtClean="0"/>
              <a:t>. </a:t>
            </a:r>
            <a:endParaRPr lang="en-US" dirty="0"/>
          </a:p>
        </p:txBody>
      </p:sp>
      <p:sp>
        <p:nvSpPr>
          <p:cNvPr id="4" name="Date Placeholder 3"/>
          <p:cNvSpPr>
            <a:spLocks noGrp="1"/>
          </p:cNvSpPr>
          <p:nvPr>
            <p:ph type="dt" sz="half" idx="10"/>
          </p:nvPr>
        </p:nvSpPr>
        <p:spPr/>
        <p:txBody>
          <a:bodyPr/>
          <a:lstStyle/>
          <a:p>
            <a:fld id="{F229EB74-944C-4CF5-B5E4-AE3E55F75C28}" type="datetime1">
              <a:rPr lang="en-US" smtClean="0"/>
              <a:t>6/5/2013</a:t>
            </a:fld>
            <a:endParaRPr lang="en-US"/>
          </a:p>
        </p:txBody>
      </p:sp>
      <p:sp>
        <p:nvSpPr>
          <p:cNvPr id="5" name="Slide Number Placeholder 4"/>
          <p:cNvSpPr>
            <a:spLocks noGrp="1"/>
          </p:cNvSpPr>
          <p:nvPr>
            <p:ph type="sldNum" sz="quarter" idx="12"/>
          </p:nvPr>
        </p:nvSpPr>
        <p:spPr/>
        <p:txBody>
          <a:bodyPr/>
          <a:lstStyle/>
          <a:p>
            <a:fld id="{8AA5793F-852E-432D-BD2A-298B8FE868F0}"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Hand Out Fisika II</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Pendahuluan</a:t>
            </a:r>
            <a:r>
              <a:rPr lang="en-US" dirty="0" smtClean="0"/>
              <a:t> (Contd.)</a:t>
            </a:r>
            <a:endParaRPr lang="en-US" dirty="0"/>
          </a:p>
        </p:txBody>
      </p:sp>
      <p:grpSp>
        <p:nvGrpSpPr>
          <p:cNvPr id="112642" name="Group 2"/>
          <p:cNvGrpSpPr>
            <a:grpSpLocks/>
          </p:cNvGrpSpPr>
          <p:nvPr/>
        </p:nvGrpSpPr>
        <p:grpSpPr bwMode="auto">
          <a:xfrm>
            <a:off x="1447800" y="1296987"/>
            <a:ext cx="7315200" cy="5332413"/>
            <a:chOff x="2132" y="5411"/>
            <a:chExt cx="8718" cy="6716"/>
          </a:xfrm>
        </p:grpSpPr>
        <p:sp>
          <p:nvSpPr>
            <p:cNvPr id="112643" name="Line 3"/>
            <p:cNvSpPr>
              <a:spLocks noChangeShapeType="1"/>
            </p:cNvSpPr>
            <p:nvPr/>
          </p:nvSpPr>
          <p:spPr bwMode="auto">
            <a:xfrm flipV="1">
              <a:off x="3338" y="7980"/>
              <a:ext cx="5857" cy="168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44" name="Line 4"/>
            <p:cNvSpPr>
              <a:spLocks noChangeShapeType="1"/>
            </p:cNvSpPr>
            <p:nvPr/>
          </p:nvSpPr>
          <p:spPr bwMode="auto">
            <a:xfrm>
              <a:off x="8173" y="7221"/>
              <a:ext cx="0" cy="423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45" name="Line 5"/>
            <p:cNvSpPr>
              <a:spLocks noChangeShapeType="1"/>
            </p:cNvSpPr>
            <p:nvPr/>
          </p:nvSpPr>
          <p:spPr bwMode="auto">
            <a:xfrm>
              <a:off x="4216" y="7293"/>
              <a:ext cx="3" cy="239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46" name="AutoShape 6"/>
            <p:cNvSpPr>
              <a:spLocks noChangeArrowheads="1"/>
            </p:cNvSpPr>
            <p:nvPr/>
          </p:nvSpPr>
          <p:spPr bwMode="auto">
            <a:xfrm>
              <a:off x="4066" y="5411"/>
              <a:ext cx="3985" cy="523"/>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entury Gothic" pitchFamily="34" charset="0"/>
                </a:rPr>
                <a:t>Kelistrikan &amp; Magnetisme</a:t>
              </a:r>
              <a:endParaRPr kumimoji="0" lang="en-US" sz="1800" b="0" i="0" u="none" strike="noStrike" cap="none" normalizeH="0" baseline="0" smtClean="0">
                <a:ln>
                  <a:noFill/>
                </a:ln>
                <a:solidFill>
                  <a:schemeClr val="tx1"/>
                </a:solidFill>
                <a:effectLst/>
                <a:latin typeface="Arial" pitchFamily="34" charset="0"/>
              </a:endParaRPr>
            </a:p>
          </p:txBody>
        </p:sp>
        <p:sp>
          <p:nvSpPr>
            <p:cNvPr id="112647" name="AutoShape 7"/>
            <p:cNvSpPr>
              <a:spLocks noChangeArrowheads="1"/>
            </p:cNvSpPr>
            <p:nvPr/>
          </p:nvSpPr>
          <p:spPr bwMode="auto">
            <a:xfrm>
              <a:off x="3650" y="6657"/>
              <a:ext cx="1160" cy="697"/>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Elemen</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Listrik</a:t>
              </a:r>
              <a:endParaRPr kumimoji="0" lang="en-US" sz="1800" b="0" i="0" u="none" strike="noStrike" cap="none" normalizeH="0" baseline="0" smtClean="0">
                <a:ln>
                  <a:noFill/>
                </a:ln>
                <a:solidFill>
                  <a:schemeClr val="tx1"/>
                </a:solidFill>
                <a:effectLst/>
                <a:latin typeface="Arial" pitchFamily="34" charset="0"/>
              </a:endParaRPr>
            </a:p>
          </p:txBody>
        </p:sp>
        <p:sp>
          <p:nvSpPr>
            <p:cNvPr id="112648" name="AutoShape 8"/>
            <p:cNvSpPr>
              <a:spLocks noChangeArrowheads="1"/>
            </p:cNvSpPr>
            <p:nvPr/>
          </p:nvSpPr>
          <p:spPr bwMode="auto">
            <a:xfrm>
              <a:off x="7663" y="8582"/>
              <a:ext cx="1068" cy="697"/>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Lorentz</a:t>
              </a:r>
              <a:endParaRPr kumimoji="0" lang="en-US" sz="1800" b="0" i="0" u="none" strike="noStrike" cap="none" normalizeH="0" baseline="0" smtClean="0">
                <a:ln>
                  <a:noFill/>
                </a:ln>
                <a:solidFill>
                  <a:schemeClr val="tx1"/>
                </a:solidFill>
                <a:effectLst/>
                <a:latin typeface="Arial" pitchFamily="34" charset="0"/>
              </a:endParaRPr>
            </a:p>
          </p:txBody>
        </p:sp>
        <p:sp>
          <p:nvSpPr>
            <p:cNvPr id="112649" name="Line 9"/>
            <p:cNvSpPr>
              <a:spLocks noChangeShapeType="1"/>
            </p:cNvSpPr>
            <p:nvPr/>
          </p:nvSpPr>
          <p:spPr bwMode="auto">
            <a:xfrm flipH="1">
              <a:off x="2701" y="5959"/>
              <a:ext cx="3416" cy="76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50" name="Line 10"/>
            <p:cNvSpPr>
              <a:spLocks noChangeShapeType="1"/>
            </p:cNvSpPr>
            <p:nvPr/>
          </p:nvSpPr>
          <p:spPr bwMode="auto">
            <a:xfrm flipH="1">
              <a:off x="4307" y="5959"/>
              <a:ext cx="1810" cy="6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51" name="Line 11"/>
            <p:cNvSpPr>
              <a:spLocks noChangeShapeType="1"/>
            </p:cNvSpPr>
            <p:nvPr/>
          </p:nvSpPr>
          <p:spPr bwMode="auto">
            <a:xfrm>
              <a:off x="6117" y="5959"/>
              <a:ext cx="0" cy="547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52" name="Line 12"/>
            <p:cNvSpPr>
              <a:spLocks noChangeShapeType="1"/>
            </p:cNvSpPr>
            <p:nvPr/>
          </p:nvSpPr>
          <p:spPr bwMode="auto">
            <a:xfrm>
              <a:off x="6117" y="5959"/>
              <a:ext cx="2141" cy="6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53" name="Line 13"/>
            <p:cNvSpPr>
              <a:spLocks noChangeShapeType="1"/>
            </p:cNvSpPr>
            <p:nvPr/>
          </p:nvSpPr>
          <p:spPr bwMode="auto">
            <a:xfrm>
              <a:off x="6117" y="5959"/>
              <a:ext cx="3742" cy="72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54" name="AutoShape 14"/>
            <p:cNvSpPr>
              <a:spLocks noChangeArrowheads="1"/>
            </p:cNvSpPr>
            <p:nvPr/>
          </p:nvSpPr>
          <p:spPr bwMode="auto">
            <a:xfrm>
              <a:off x="3719" y="7593"/>
              <a:ext cx="1069" cy="52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Resistor</a:t>
              </a:r>
              <a:endParaRPr kumimoji="0" lang="en-US" sz="1800" b="0" i="0" u="none" strike="noStrike" cap="none" normalizeH="0" baseline="0" smtClean="0">
                <a:ln>
                  <a:noFill/>
                </a:ln>
                <a:solidFill>
                  <a:schemeClr val="tx1"/>
                </a:solidFill>
                <a:effectLst/>
                <a:latin typeface="Arial" pitchFamily="34" charset="0"/>
              </a:endParaRPr>
            </a:p>
          </p:txBody>
        </p:sp>
        <p:sp>
          <p:nvSpPr>
            <p:cNvPr id="112655" name="AutoShape 15"/>
            <p:cNvSpPr>
              <a:spLocks noChangeArrowheads="1"/>
            </p:cNvSpPr>
            <p:nvPr/>
          </p:nvSpPr>
          <p:spPr bwMode="auto">
            <a:xfrm>
              <a:off x="3650" y="8291"/>
              <a:ext cx="1259" cy="523"/>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Kapasitor</a:t>
              </a:r>
              <a:endParaRPr kumimoji="0" lang="en-US" sz="1800" b="0" i="0" u="none" strike="noStrike" cap="none" normalizeH="0" baseline="0" smtClean="0">
                <a:ln>
                  <a:noFill/>
                </a:ln>
                <a:solidFill>
                  <a:schemeClr val="tx1"/>
                </a:solidFill>
                <a:effectLst/>
                <a:latin typeface="Arial" pitchFamily="34" charset="0"/>
              </a:endParaRPr>
            </a:p>
          </p:txBody>
        </p:sp>
        <p:sp>
          <p:nvSpPr>
            <p:cNvPr id="112656" name="AutoShape 16"/>
            <p:cNvSpPr>
              <a:spLocks noChangeArrowheads="1"/>
            </p:cNvSpPr>
            <p:nvPr/>
          </p:nvSpPr>
          <p:spPr bwMode="auto">
            <a:xfrm>
              <a:off x="5594" y="9550"/>
              <a:ext cx="1138" cy="722"/>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Kirchof</a:t>
              </a:r>
              <a:endParaRPr kumimoji="0" lang="en-US" sz="1800" b="0" i="0" u="none" strike="noStrike" cap="none" normalizeH="0" baseline="0" smtClean="0">
                <a:ln>
                  <a:noFill/>
                </a:ln>
                <a:solidFill>
                  <a:schemeClr val="tx1"/>
                </a:solidFill>
                <a:effectLst/>
                <a:latin typeface="Arial" pitchFamily="34" charset="0"/>
              </a:endParaRPr>
            </a:p>
          </p:txBody>
        </p:sp>
        <p:sp>
          <p:nvSpPr>
            <p:cNvPr id="112657" name="AutoShape 17"/>
            <p:cNvSpPr>
              <a:spLocks noChangeArrowheads="1"/>
            </p:cNvSpPr>
            <p:nvPr/>
          </p:nvSpPr>
          <p:spPr bwMode="auto">
            <a:xfrm>
              <a:off x="5314" y="10451"/>
              <a:ext cx="1708" cy="523"/>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Rangkaian RC</a:t>
              </a:r>
              <a:endParaRPr kumimoji="0" lang="en-US" sz="1800" b="0" i="0" u="none" strike="noStrike" cap="none" normalizeH="0" baseline="0" smtClean="0">
                <a:ln>
                  <a:noFill/>
                </a:ln>
                <a:solidFill>
                  <a:schemeClr val="tx1"/>
                </a:solidFill>
                <a:effectLst/>
                <a:latin typeface="Arial" pitchFamily="34" charset="0"/>
              </a:endParaRPr>
            </a:p>
          </p:txBody>
        </p:sp>
        <p:sp>
          <p:nvSpPr>
            <p:cNvPr id="112658" name="AutoShape 18"/>
            <p:cNvSpPr>
              <a:spLocks noChangeArrowheads="1"/>
            </p:cNvSpPr>
            <p:nvPr/>
          </p:nvSpPr>
          <p:spPr bwMode="auto">
            <a:xfrm>
              <a:off x="5305" y="11260"/>
              <a:ext cx="1708" cy="523"/>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Rangkaian RL</a:t>
              </a:r>
              <a:endParaRPr kumimoji="0" lang="en-US" sz="1800" b="0" i="0" u="none" strike="noStrike" cap="none" normalizeH="0" baseline="0" smtClean="0">
                <a:ln>
                  <a:noFill/>
                </a:ln>
                <a:solidFill>
                  <a:schemeClr val="tx1"/>
                </a:solidFill>
                <a:effectLst/>
                <a:latin typeface="Arial" pitchFamily="34" charset="0"/>
              </a:endParaRPr>
            </a:p>
          </p:txBody>
        </p:sp>
        <p:sp>
          <p:nvSpPr>
            <p:cNvPr id="112659" name="AutoShape 19"/>
            <p:cNvSpPr>
              <a:spLocks noChangeArrowheads="1"/>
            </p:cNvSpPr>
            <p:nvPr/>
          </p:nvSpPr>
          <p:spPr bwMode="auto">
            <a:xfrm>
              <a:off x="3650" y="8988"/>
              <a:ext cx="1259" cy="52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Induktor</a:t>
              </a:r>
              <a:endParaRPr kumimoji="0" lang="en-US" sz="1800" b="0" i="0" u="none" strike="noStrike" cap="none" normalizeH="0" baseline="0" smtClean="0">
                <a:ln>
                  <a:noFill/>
                </a:ln>
                <a:solidFill>
                  <a:schemeClr val="tx1"/>
                </a:solidFill>
                <a:effectLst/>
                <a:latin typeface="Arial" pitchFamily="34" charset="0"/>
              </a:endParaRPr>
            </a:p>
          </p:txBody>
        </p:sp>
        <p:sp>
          <p:nvSpPr>
            <p:cNvPr id="112660" name="AutoShape 20"/>
            <p:cNvSpPr>
              <a:spLocks noChangeArrowheads="1"/>
            </p:cNvSpPr>
            <p:nvPr/>
          </p:nvSpPr>
          <p:spPr bwMode="auto">
            <a:xfrm>
              <a:off x="7441" y="7608"/>
              <a:ext cx="1486" cy="722"/>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Biot-Savart</a:t>
              </a:r>
              <a:endParaRPr kumimoji="0" lang="en-US" sz="1800" b="0" i="0" u="none" strike="noStrike" cap="none" normalizeH="0" baseline="0" smtClean="0">
                <a:ln>
                  <a:noFill/>
                </a:ln>
                <a:solidFill>
                  <a:schemeClr val="tx1"/>
                </a:solidFill>
                <a:effectLst/>
                <a:latin typeface="Arial" pitchFamily="34" charset="0"/>
              </a:endParaRPr>
            </a:p>
          </p:txBody>
        </p:sp>
        <p:sp>
          <p:nvSpPr>
            <p:cNvPr id="112661" name="Line 21"/>
            <p:cNvSpPr>
              <a:spLocks noChangeShapeType="1"/>
            </p:cNvSpPr>
            <p:nvPr/>
          </p:nvSpPr>
          <p:spPr bwMode="auto">
            <a:xfrm flipV="1">
              <a:off x="3333" y="8640"/>
              <a:ext cx="317" cy="10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62" name="AutoShape 22"/>
            <p:cNvSpPr>
              <a:spLocks noChangeArrowheads="1"/>
            </p:cNvSpPr>
            <p:nvPr/>
          </p:nvSpPr>
          <p:spPr bwMode="auto">
            <a:xfrm>
              <a:off x="3650" y="9686"/>
              <a:ext cx="1259" cy="523"/>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Solenoida</a:t>
              </a:r>
              <a:endParaRPr kumimoji="0" lang="en-US" sz="1800" b="0" i="0" u="none" strike="noStrike" cap="none" normalizeH="0" baseline="0" smtClean="0">
                <a:ln>
                  <a:noFill/>
                </a:ln>
                <a:solidFill>
                  <a:schemeClr val="tx1"/>
                </a:solidFill>
                <a:effectLst/>
                <a:latin typeface="Arial" pitchFamily="34" charset="0"/>
              </a:endParaRPr>
            </a:p>
          </p:txBody>
        </p:sp>
        <p:sp>
          <p:nvSpPr>
            <p:cNvPr id="112663" name="Line 23"/>
            <p:cNvSpPr>
              <a:spLocks noChangeShapeType="1"/>
            </p:cNvSpPr>
            <p:nvPr/>
          </p:nvSpPr>
          <p:spPr bwMode="auto">
            <a:xfrm flipV="1">
              <a:off x="4931" y="7947"/>
              <a:ext cx="2527" cy="130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64" name="AutoShape 24"/>
            <p:cNvSpPr>
              <a:spLocks noChangeArrowheads="1"/>
            </p:cNvSpPr>
            <p:nvPr/>
          </p:nvSpPr>
          <p:spPr bwMode="auto">
            <a:xfrm>
              <a:off x="5314" y="7584"/>
              <a:ext cx="1708" cy="872"/>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Rangkaian Paralel &amp; Seri</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Resistor</a:t>
              </a:r>
              <a:endParaRPr kumimoji="0" lang="en-US" sz="1800" b="0" i="0" u="none" strike="noStrike" cap="none" normalizeH="0" baseline="0" smtClean="0">
                <a:ln>
                  <a:noFill/>
                </a:ln>
                <a:solidFill>
                  <a:schemeClr val="tx1"/>
                </a:solidFill>
                <a:effectLst/>
                <a:latin typeface="Arial" pitchFamily="34" charset="0"/>
              </a:endParaRPr>
            </a:p>
          </p:txBody>
        </p:sp>
        <p:sp>
          <p:nvSpPr>
            <p:cNvPr id="112665" name="AutoShape 25"/>
            <p:cNvSpPr>
              <a:spLocks noChangeArrowheads="1"/>
            </p:cNvSpPr>
            <p:nvPr/>
          </p:nvSpPr>
          <p:spPr bwMode="auto">
            <a:xfrm>
              <a:off x="5560" y="8640"/>
              <a:ext cx="1138" cy="721"/>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Ohm</a:t>
              </a:r>
              <a:endParaRPr kumimoji="0" lang="en-US" sz="1800" b="0" i="0" u="none" strike="noStrike" cap="none" normalizeH="0" baseline="0" smtClean="0">
                <a:ln>
                  <a:noFill/>
                </a:ln>
                <a:solidFill>
                  <a:schemeClr val="tx1"/>
                </a:solidFill>
                <a:effectLst/>
                <a:latin typeface="Arial" pitchFamily="34" charset="0"/>
              </a:endParaRPr>
            </a:p>
          </p:txBody>
        </p:sp>
        <p:sp>
          <p:nvSpPr>
            <p:cNvPr id="112666" name="AutoShape 26"/>
            <p:cNvSpPr>
              <a:spLocks noChangeArrowheads="1"/>
            </p:cNvSpPr>
            <p:nvPr/>
          </p:nvSpPr>
          <p:spPr bwMode="auto">
            <a:xfrm>
              <a:off x="7599" y="9526"/>
              <a:ext cx="1100" cy="698"/>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Faraday</a:t>
              </a:r>
              <a:endParaRPr kumimoji="0" lang="en-US" sz="1800" b="0" i="0" u="none" strike="noStrike" cap="none" normalizeH="0" baseline="0" smtClean="0">
                <a:ln>
                  <a:noFill/>
                </a:ln>
                <a:solidFill>
                  <a:schemeClr val="tx1"/>
                </a:solidFill>
                <a:effectLst/>
                <a:latin typeface="Arial" pitchFamily="34" charset="0"/>
              </a:endParaRPr>
            </a:p>
          </p:txBody>
        </p:sp>
        <p:sp>
          <p:nvSpPr>
            <p:cNvPr id="112667" name="AutoShape 27"/>
            <p:cNvSpPr>
              <a:spLocks noChangeArrowheads="1"/>
            </p:cNvSpPr>
            <p:nvPr/>
          </p:nvSpPr>
          <p:spPr bwMode="auto">
            <a:xfrm>
              <a:off x="7520" y="10509"/>
              <a:ext cx="1253" cy="698"/>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Ampere</a:t>
              </a:r>
              <a:endParaRPr kumimoji="0" lang="en-US" sz="1800" b="0" i="0" u="none" strike="noStrike" cap="none" normalizeH="0" baseline="0" smtClean="0">
                <a:ln>
                  <a:noFill/>
                </a:ln>
                <a:solidFill>
                  <a:schemeClr val="tx1"/>
                </a:solidFill>
                <a:effectLst/>
                <a:latin typeface="Arial" pitchFamily="34" charset="0"/>
              </a:endParaRPr>
            </a:p>
          </p:txBody>
        </p:sp>
        <p:sp>
          <p:nvSpPr>
            <p:cNvPr id="112668" name="AutoShape 28"/>
            <p:cNvSpPr>
              <a:spLocks noChangeArrowheads="1"/>
            </p:cNvSpPr>
            <p:nvPr/>
          </p:nvSpPr>
          <p:spPr bwMode="auto">
            <a:xfrm>
              <a:off x="9189" y="7627"/>
              <a:ext cx="1518" cy="698"/>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Persamaan Maxwell</a:t>
              </a:r>
              <a:endParaRPr kumimoji="0" lang="en-US" sz="1800" b="0" i="0" u="none" strike="noStrike" cap="none" normalizeH="0" baseline="0" smtClean="0">
                <a:ln>
                  <a:noFill/>
                </a:ln>
                <a:solidFill>
                  <a:schemeClr val="tx1"/>
                </a:solidFill>
                <a:effectLst/>
                <a:latin typeface="Arial" pitchFamily="34" charset="0"/>
              </a:endParaRPr>
            </a:p>
          </p:txBody>
        </p:sp>
        <p:sp>
          <p:nvSpPr>
            <p:cNvPr id="112669" name="Line 29"/>
            <p:cNvSpPr>
              <a:spLocks noChangeShapeType="1"/>
            </p:cNvSpPr>
            <p:nvPr/>
          </p:nvSpPr>
          <p:spPr bwMode="auto">
            <a:xfrm flipH="1">
              <a:off x="2755" y="7259"/>
              <a:ext cx="1" cy="209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70" name="AutoShape 30"/>
            <p:cNvSpPr>
              <a:spLocks noChangeArrowheads="1"/>
            </p:cNvSpPr>
            <p:nvPr/>
          </p:nvSpPr>
          <p:spPr bwMode="auto">
            <a:xfrm>
              <a:off x="2132" y="7593"/>
              <a:ext cx="1183" cy="698"/>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Coulomb</a:t>
              </a:r>
              <a:endParaRPr kumimoji="0" lang="en-US" sz="1800" b="0" i="0" u="none" strike="noStrike" cap="none" normalizeH="0" baseline="0" smtClean="0">
                <a:ln>
                  <a:noFill/>
                </a:ln>
                <a:solidFill>
                  <a:schemeClr val="tx1"/>
                </a:solidFill>
                <a:effectLst/>
                <a:latin typeface="Arial" pitchFamily="34" charset="0"/>
              </a:endParaRPr>
            </a:p>
          </p:txBody>
        </p:sp>
        <p:sp>
          <p:nvSpPr>
            <p:cNvPr id="112671" name="AutoShape 31"/>
            <p:cNvSpPr>
              <a:spLocks noChangeArrowheads="1"/>
            </p:cNvSpPr>
            <p:nvPr/>
          </p:nvSpPr>
          <p:spPr bwMode="auto">
            <a:xfrm>
              <a:off x="2170" y="8465"/>
              <a:ext cx="1145" cy="698"/>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Medan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Listrik</a:t>
              </a:r>
              <a:endParaRPr kumimoji="0" lang="en-US" sz="1800" b="0" i="0" u="none" strike="noStrike" cap="none" normalizeH="0" baseline="0" smtClean="0">
                <a:ln>
                  <a:noFill/>
                </a:ln>
                <a:solidFill>
                  <a:schemeClr val="tx1"/>
                </a:solidFill>
                <a:effectLst/>
                <a:latin typeface="Arial" pitchFamily="34" charset="0"/>
              </a:endParaRPr>
            </a:p>
          </p:txBody>
        </p:sp>
        <p:sp>
          <p:nvSpPr>
            <p:cNvPr id="112672" name="AutoShape 32"/>
            <p:cNvSpPr>
              <a:spLocks noChangeArrowheads="1"/>
            </p:cNvSpPr>
            <p:nvPr/>
          </p:nvSpPr>
          <p:spPr bwMode="auto">
            <a:xfrm>
              <a:off x="2170" y="9337"/>
              <a:ext cx="1145" cy="698"/>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Gauss</a:t>
              </a:r>
              <a:endParaRPr kumimoji="0" lang="en-US" sz="1800" b="0" i="0" u="none" strike="noStrike" cap="none" normalizeH="0" baseline="0" smtClean="0">
                <a:ln>
                  <a:noFill/>
                </a:ln>
                <a:solidFill>
                  <a:schemeClr val="tx1"/>
                </a:solidFill>
                <a:effectLst/>
                <a:latin typeface="Arial" pitchFamily="34" charset="0"/>
              </a:endParaRPr>
            </a:p>
          </p:txBody>
        </p:sp>
        <p:sp>
          <p:nvSpPr>
            <p:cNvPr id="112673" name="AutoShape 33"/>
            <p:cNvSpPr>
              <a:spLocks noChangeArrowheads="1"/>
            </p:cNvSpPr>
            <p:nvPr/>
          </p:nvSpPr>
          <p:spPr bwMode="auto">
            <a:xfrm>
              <a:off x="2177" y="6702"/>
              <a:ext cx="1145" cy="698"/>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Muatan Listrik</a:t>
              </a:r>
              <a:endParaRPr kumimoji="0" lang="en-US" sz="1800" b="0" i="0" u="none" strike="noStrike" cap="none" normalizeH="0" baseline="0" smtClean="0">
                <a:ln>
                  <a:noFill/>
                </a:ln>
                <a:solidFill>
                  <a:schemeClr val="tx1"/>
                </a:solidFill>
                <a:effectLst/>
                <a:latin typeface="Arial" pitchFamily="34" charset="0"/>
              </a:endParaRPr>
            </a:p>
          </p:txBody>
        </p:sp>
        <p:sp>
          <p:nvSpPr>
            <p:cNvPr id="112674" name="AutoShape 34"/>
            <p:cNvSpPr>
              <a:spLocks noChangeArrowheads="1"/>
            </p:cNvSpPr>
            <p:nvPr/>
          </p:nvSpPr>
          <p:spPr bwMode="auto">
            <a:xfrm>
              <a:off x="5168" y="6654"/>
              <a:ext cx="1909" cy="697"/>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Rangkaian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Listrik</a:t>
              </a:r>
              <a:endParaRPr kumimoji="0" lang="en-US" sz="1800" b="0" i="0" u="none" strike="noStrike" cap="none" normalizeH="0" baseline="0" smtClean="0">
                <a:ln>
                  <a:noFill/>
                </a:ln>
                <a:solidFill>
                  <a:schemeClr val="tx1"/>
                </a:solidFill>
                <a:effectLst/>
                <a:latin typeface="Arial" pitchFamily="34" charset="0"/>
              </a:endParaRPr>
            </a:p>
          </p:txBody>
        </p:sp>
        <p:sp>
          <p:nvSpPr>
            <p:cNvPr id="112675" name="AutoShape 35"/>
            <p:cNvSpPr>
              <a:spLocks noChangeArrowheads="1"/>
            </p:cNvSpPr>
            <p:nvPr/>
          </p:nvSpPr>
          <p:spPr bwMode="auto">
            <a:xfrm>
              <a:off x="7589" y="6657"/>
              <a:ext cx="1112" cy="697"/>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entury Gothic" pitchFamily="34" charset="0"/>
                </a:rPr>
                <a:t>Medan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entury Gothic" pitchFamily="34" charset="0"/>
                </a:rPr>
                <a:t>Magnet</a:t>
              </a:r>
              <a:endParaRPr kumimoji="0" lang="en-US" sz="1800" b="0" i="0" u="none" strike="noStrike" cap="none" normalizeH="0" baseline="0" dirty="0" smtClean="0">
                <a:ln>
                  <a:noFill/>
                </a:ln>
                <a:solidFill>
                  <a:schemeClr val="tx1"/>
                </a:solidFill>
                <a:effectLst/>
                <a:latin typeface="Arial" pitchFamily="34" charset="0"/>
              </a:endParaRPr>
            </a:p>
          </p:txBody>
        </p:sp>
        <p:sp>
          <p:nvSpPr>
            <p:cNvPr id="112676" name="Line 36"/>
            <p:cNvSpPr>
              <a:spLocks noChangeShapeType="1"/>
            </p:cNvSpPr>
            <p:nvPr/>
          </p:nvSpPr>
          <p:spPr bwMode="auto">
            <a:xfrm flipV="1">
              <a:off x="8736" y="7933"/>
              <a:ext cx="457" cy="100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77" name="Line 37"/>
            <p:cNvSpPr>
              <a:spLocks noChangeShapeType="1"/>
            </p:cNvSpPr>
            <p:nvPr/>
          </p:nvSpPr>
          <p:spPr bwMode="auto">
            <a:xfrm flipV="1">
              <a:off x="8706" y="7947"/>
              <a:ext cx="487" cy="194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78" name="Line 38"/>
            <p:cNvSpPr>
              <a:spLocks noChangeShapeType="1"/>
            </p:cNvSpPr>
            <p:nvPr/>
          </p:nvSpPr>
          <p:spPr bwMode="auto">
            <a:xfrm flipV="1">
              <a:off x="8773" y="7991"/>
              <a:ext cx="405" cy="29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79" name="AutoShape 39"/>
            <p:cNvSpPr>
              <a:spLocks noChangeArrowheads="1"/>
            </p:cNvSpPr>
            <p:nvPr/>
          </p:nvSpPr>
          <p:spPr bwMode="auto">
            <a:xfrm>
              <a:off x="7520" y="11430"/>
              <a:ext cx="1253" cy="697"/>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Hukum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Lenz</a:t>
              </a:r>
              <a:endParaRPr kumimoji="0" lang="en-US" sz="1800" b="0" i="0" u="none" strike="noStrike" cap="none" normalizeH="0" baseline="0" smtClean="0">
                <a:ln>
                  <a:noFill/>
                </a:ln>
                <a:solidFill>
                  <a:schemeClr val="tx1"/>
                </a:solidFill>
                <a:effectLst/>
                <a:latin typeface="Arial" pitchFamily="34" charset="0"/>
              </a:endParaRPr>
            </a:p>
          </p:txBody>
        </p:sp>
        <p:sp>
          <p:nvSpPr>
            <p:cNvPr id="112680" name="Line 40"/>
            <p:cNvSpPr>
              <a:spLocks noChangeShapeType="1"/>
            </p:cNvSpPr>
            <p:nvPr/>
          </p:nvSpPr>
          <p:spPr bwMode="auto">
            <a:xfrm>
              <a:off x="9924" y="7337"/>
              <a:ext cx="0" cy="27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81" name="AutoShape 41"/>
            <p:cNvSpPr>
              <a:spLocks noChangeArrowheads="1"/>
            </p:cNvSpPr>
            <p:nvPr/>
          </p:nvSpPr>
          <p:spPr bwMode="auto">
            <a:xfrm>
              <a:off x="8953" y="6683"/>
              <a:ext cx="1897" cy="697"/>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Gelombang</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smtClean="0">
                  <a:ln>
                    <a:noFill/>
                  </a:ln>
                  <a:solidFill>
                    <a:schemeClr val="tx1"/>
                  </a:solidFill>
                  <a:effectLst/>
                  <a:latin typeface="Century Gothic" pitchFamily="34" charset="0"/>
                </a:rPr>
                <a:t>Elektromagnetik</a:t>
              </a:r>
              <a:endParaRPr kumimoji="0" lang="en-US" sz="1800" b="0" i="0" u="none" strike="noStrike" cap="none" normalizeH="0" baseline="0" smtClean="0">
                <a:ln>
                  <a:noFill/>
                </a:ln>
                <a:solidFill>
                  <a:schemeClr val="tx1"/>
                </a:solidFill>
                <a:effectLst/>
                <a:latin typeface="Arial" pitchFamily="34" charset="0"/>
              </a:endParaRPr>
            </a:p>
          </p:txBody>
        </p:sp>
        <p:sp>
          <p:nvSpPr>
            <p:cNvPr id="112682" name="Line 42"/>
            <p:cNvSpPr>
              <a:spLocks noChangeShapeType="1"/>
            </p:cNvSpPr>
            <p:nvPr/>
          </p:nvSpPr>
          <p:spPr bwMode="auto">
            <a:xfrm flipH="1" flipV="1">
              <a:off x="4901" y="8514"/>
              <a:ext cx="411" cy="223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83" name="Line 43"/>
            <p:cNvSpPr>
              <a:spLocks noChangeShapeType="1"/>
            </p:cNvSpPr>
            <p:nvPr/>
          </p:nvSpPr>
          <p:spPr bwMode="auto">
            <a:xfrm flipH="1" flipV="1">
              <a:off x="4916" y="9269"/>
              <a:ext cx="396" cy="225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Date Placeholder 45"/>
          <p:cNvSpPr>
            <a:spLocks noGrp="1"/>
          </p:cNvSpPr>
          <p:nvPr>
            <p:ph type="dt" sz="half" idx="10"/>
          </p:nvPr>
        </p:nvSpPr>
        <p:spPr/>
        <p:txBody>
          <a:bodyPr/>
          <a:lstStyle/>
          <a:p>
            <a:fld id="{EC58FA73-B1D0-4AF2-8D29-C4402EEA65AB}" type="datetime1">
              <a:rPr lang="en-US" smtClean="0"/>
              <a:t>6/5/2013</a:t>
            </a:fld>
            <a:endParaRPr lang="en-US"/>
          </a:p>
        </p:txBody>
      </p:sp>
      <p:sp>
        <p:nvSpPr>
          <p:cNvPr id="47" name="Slide Number Placeholder 46"/>
          <p:cNvSpPr>
            <a:spLocks noGrp="1"/>
          </p:cNvSpPr>
          <p:nvPr>
            <p:ph type="sldNum" sz="quarter" idx="12"/>
          </p:nvPr>
        </p:nvSpPr>
        <p:spPr/>
        <p:txBody>
          <a:bodyPr/>
          <a:lstStyle/>
          <a:p>
            <a:fld id="{8AA5793F-852E-432D-BD2A-298B8FE868F0}" type="slidenum">
              <a:rPr lang="en-US" smtClean="0"/>
              <a:pPr/>
              <a:t>7</a:t>
            </a:fld>
            <a:endParaRPr lang="en-US"/>
          </a:p>
        </p:txBody>
      </p:sp>
      <p:sp>
        <p:nvSpPr>
          <p:cNvPr id="48" name="Footer Placeholder 47"/>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Persamaan</a:t>
            </a:r>
            <a:r>
              <a:rPr lang="en-US" dirty="0" smtClean="0"/>
              <a:t> Maxwell</a:t>
            </a:r>
            <a:endParaRPr lang="en-US" dirty="0"/>
          </a:p>
        </p:txBody>
      </p:sp>
      <p:sp>
        <p:nvSpPr>
          <p:cNvPr id="3" name="Content Placeholder 2"/>
          <p:cNvSpPr>
            <a:spLocks noGrp="1"/>
          </p:cNvSpPr>
          <p:nvPr>
            <p:ph idx="1"/>
          </p:nvPr>
        </p:nvSpPr>
        <p:spPr>
          <a:xfrm>
            <a:off x="1371600" y="1295400"/>
            <a:ext cx="7086600" cy="4572000"/>
          </a:xfrm>
        </p:spPr>
        <p:txBody>
          <a:bodyPr/>
          <a:lstStyle/>
          <a:p>
            <a:r>
              <a:rPr lang="nb-NO" sz="3000" dirty="0" smtClean="0"/>
              <a:t>Ada dua </a:t>
            </a:r>
            <a:r>
              <a:rPr lang="nb-NO" sz="3000" dirty="0" smtClean="0"/>
              <a:t>jenis medan, yakni medan listrik E dan medan magnetik B. </a:t>
            </a:r>
            <a:endParaRPr lang="nb-NO" sz="3000" dirty="0" smtClean="0"/>
          </a:p>
          <a:p>
            <a:r>
              <a:rPr lang="nb-NO" sz="3000" dirty="0" smtClean="0"/>
              <a:t>Jika </a:t>
            </a:r>
            <a:r>
              <a:rPr lang="nb-NO" sz="3000" dirty="0" smtClean="0"/>
              <a:t>suatu muatan q yang bergerak dengan kecepatan </a:t>
            </a:r>
            <a:r>
              <a:rPr lang="nb-NO" sz="3000" b="1" dirty="0" smtClean="0"/>
              <a:t>v</a:t>
            </a:r>
            <a:r>
              <a:rPr lang="nb-NO" sz="3000" dirty="0" smtClean="0"/>
              <a:t>  berada dalam pengaruh medan listrik dan magnet, maka menurut hukum </a:t>
            </a:r>
            <a:r>
              <a:rPr lang="nb-NO" sz="3000" dirty="0" smtClean="0"/>
              <a:t>Coulomb, muatan </a:t>
            </a:r>
            <a:r>
              <a:rPr lang="nb-NO" sz="3000" dirty="0" smtClean="0"/>
              <a:t>q akan mengalami gaya :</a:t>
            </a:r>
            <a:endParaRPr lang="en-US" sz="3000" dirty="0" smtClean="0"/>
          </a:p>
          <a:p>
            <a:r>
              <a:rPr lang="nb-NO" sz="3000" dirty="0" smtClean="0"/>
              <a:t>Sedangkan medan magnet </a:t>
            </a:r>
            <a:r>
              <a:rPr lang="nb-NO" sz="3000" dirty="0" smtClean="0"/>
              <a:t>akan </a:t>
            </a:r>
            <a:r>
              <a:rPr lang="nb-NO" sz="3000" dirty="0" smtClean="0"/>
              <a:t>memberikan gaya Lorentz sebesar :</a:t>
            </a:r>
            <a:endParaRPr lang="en-US" sz="3000" dirty="0" smtClean="0"/>
          </a:p>
          <a:p>
            <a:r>
              <a:rPr lang="nb-NO" sz="3000" dirty="0" smtClean="0"/>
              <a:t>dengan demikian muatan akan mengalami gaya total sebesar :</a:t>
            </a:r>
            <a:endParaRPr lang="en-US" sz="3000" dirty="0" smtClean="0"/>
          </a:p>
          <a:p>
            <a:endParaRPr lang="en-US" sz="3000"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5" name="Object 1"/>
          <p:cNvGraphicFramePr>
            <a:graphicFrameLocks noChangeAspect="1"/>
          </p:cNvGraphicFramePr>
          <p:nvPr/>
        </p:nvGraphicFramePr>
        <p:xfrm>
          <a:off x="4648200" y="4114800"/>
          <a:ext cx="1438275" cy="646112"/>
        </p:xfrm>
        <a:graphic>
          <a:graphicData uri="http://schemas.openxmlformats.org/presentationml/2006/ole">
            <p:oleObj spid="_x0000_s113665" name="Equation" r:id="rId3" imgW="520560" imgH="228600" progId="Equation.3">
              <p:embed/>
            </p:oleObj>
          </a:graphicData>
        </a:graphic>
      </p:graphicFrame>
      <p:sp>
        <p:nvSpPr>
          <p:cNvPr id="113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7" name="Object 3"/>
          <p:cNvGraphicFramePr>
            <a:graphicFrameLocks noChangeAspect="1"/>
          </p:cNvGraphicFramePr>
          <p:nvPr/>
        </p:nvGraphicFramePr>
        <p:xfrm>
          <a:off x="7162800" y="5181600"/>
          <a:ext cx="2093844" cy="609600"/>
        </p:xfrm>
        <a:graphic>
          <a:graphicData uri="http://schemas.openxmlformats.org/presentationml/2006/ole">
            <p:oleObj spid="_x0000_s113667" name="Equation" r:id="rId4" imgW="748975" imgH="215806" progId="Equation.3">
              <p:embed/>
            </p:oleObj>
          </a:graphicData>
        </a:graphic>
      </p:graphicFrame>
      <p:sp>
        <p:nvSpPr>
          <p:cNvPr id="1136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9" name="Object 5"/>
          <p:cNvGraphicFramePr>
            <a:graphicFrameLocks noChangeAspect="1"/>
          </p:cNvGraphicFramePr>
          <p:nvPr/>
        </p:nvGraphicFramePr>
        <p:xfrm>
          <a:off x="4800600" y="6273800"/>
          <a:ext cx="2297044" cy="508000"/>
        </p:xfrm>
        <a:graphic>
          <a:graphicData uri="http://schemas.openxmlformats.org/presentationml/2006/ole">
            <p:oleObj spid="_x0000_s113669" name="Equation" r:id="rId5" imgW="990170" imgH="215806" progId="Equation.3">
              <p:embed/>
            </p:oleObj>
          </a:graphicData>
        </a:graphic>
      </p:graphicFrame>
      <p:sp>
        <p:nvSpPr>
          <p:cNvPr id="10" name="Date Placeholder 9"/>
          <p:cNvSpPr>
            <a:spLocks noGrp="1"/>
          </p:cNvSpPr>
          <p:nvPr>
            <p:ph type="dt" sz="half" idx="10"/>
          </p:nvPr>
        </p:nvSpPr>
        <p:spPr/>
        <p:txBody>
          <a:bodyPr/>
          <a:lstStyle/>
          <a:p>
            <a:fld id="{AEB6A62F-9744-4875-B55D-2E065D501333}" type="datetime1">
              <a:rPr lang="en-US" smtClean="0"/>
              <a:t>6/5/2013</a:t>
            </a:fld>
            <a:endParaRPr lang="en-US"/>
          </a:p>
        </p:txBody>
      </p:sp>
      <p:sp>
        <p:nvSpPr>
          <p:cNvPr id="11" name="Slide Number Placeholder 10"/>
          <p:cNvSpPr>
            <a:spLocks noGrp="1"/>
          </p:cNvSpPr>
          <p:nvPr>
            <p:ph type="sldNum" sz="quarter" idx="12"/>
          </p:nvPr>
        </p:nvSpPr>
        <p:spPr/>
        <p:txBody>
          <a:bodyPr/>
          <a:lstStyle/>
          <a:p>
            <a:fld id="{8AA5793F-852E-432D-BD2A-298B8FE868F0}" type="slidenum">
              <a:rPr lang="en-US" smtClean="0"/>
              <a:pPr/>
              <a:t>8</a:t>
            </a:fld>
            <a:endParaRPr lang="en-US"/>
          </a:p>
        </p:txBody>
      </p:sp>
      <p:sp>
        <p:nvSpPr>
          <p:cNvPr id="12" name="Footer Placeholder 11"/>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3665">
                                            <p:subSp spid="_x0000_s113665"/>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3667"/>
                                        </p:tgtEl>
                                        <p:attrNameLst>
                                          <p:attrName>style.visibility</p:attrName>
                                        </p:attrNameLst>
                                      </p:cBhvr>
                                      <p:to>
                                        <p:strVal val="visible"/>
                                      </p:to>
                                    </p:set>
                                    <p:animEffect transition="in" filter="blinds(horizontal)">
                                      <p:cBhvr>
                                        <p:cTn id="11" dur="500"/>
                                        <p:tgtEl>
                                          <p:spTgt spid="113667"/>
                                        </p:tgtEl>
                                      </p:cBhvr>
                                    </p:animEffect>
                                  </p:childTnLst>
                                </p:cTn>
                              </p:par>
                              <p:par>
                                <p:cTn id="12" presetID="3" presetClass="entr" presetSubtype="10" fill="hold" nodeType="withEffect">
                                  <p:stCondLst>
                                    <p:cond delay="0"/>
                                  </p:stCondLst>
                                  <p:childTnLst>
                                    <p:set>
                                      <p:cBhvr>
                                        <p:cTn id="13" dur="1" fill="hold">
                                          <p:stCondLst>
                                            <p:cond delay="0"/>
                                          </p:stCondLst>
                                        </p:cTn>
                                        <p:tgtEl>
                                          <p:spTgt spid="113669"/>
                                        </p:tgtEl>
                                        <p:attrNameLst>
                                          <p:attrName>style.visibility</p:attrName>
                                        </p:attrNameLst>
                                      </p:cBhvr>
                                      <p:to>
                                        <p:strVal val="visible"/>
                                      </p:to>
                                    </p:set>
                                    <p:animEffect transition="in" filter="blinds(horizontal)">
                                      <p:cBhvr>
                                        <p:cTn id="14"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Persamaan</a:t>
            </a:r>
            <a:r>
              <a:rPr lang="en-US" dirty="0" smtClean="0"/>
              <a:t> Maxwell (Contd.)</a:t>
            </a:r>
            <a:endParaRPr lang="en-US" dirty="0"/>
          </a:p>
        </p:txBody>
      </p:sp>
      <p:sp>
        <p:nvSpPr>
          <p:cNvPr id="3" name="Content Placeholder 2"/>
          <p:cNvSpPr>
            <a:spLocks noGrp="1"/>
          </p:cNvSpPr>
          <p:nvPr>
            <p:ph idx="1"/>
          </p:nvPr>
        </p:nvSpPr>
        <p:spPr>
          <a:xfrm>
            <a:off x="1371600" y="1295400"/>
            <a:ext cx="7086600" cy="4572000"/>
          </a:xfrm>
        </p:spPr>
        <p:txBody>
          <a:bodyPr/>
          <a:lstStyle/>
          <a:p>
            <a:r>
              <a:rPr lang="nb-NO" sz="2800" dirty="0" smtClean="0"/>
              <a:t>Persamaan Maxwell meliputi :</a:t>
            </a:r>
            <a:endParaRPr lang="en-US" sz="2800" dirty="0" smtClean="0"/>
          </a:p>
          <a:p>
            <a:pPr marL="514350" indent="-514350">
              <a:buNone/>
            </a:pPr>
            <a:r>
              <a:rPr lang="nb-NO" sz="2800" dirty="0" smtClean="0"/>
              <a:t>1. Hukum </a:t>
            </a:r>
            <a:r>
              <a:rPr lang="nb-NO" sz="2800" dirty="0" smtClean="0"/>
              <a:t>Gauss pada medan listrik </a:t>
            </a:r>
            <a:r>
              <a:rPr lang="nb-NO" sz="2800" dirty="0" smtClean="0"/>
              <a:t> </a:t>
            </a:r>
          </a:p>
          <a:p>
            <a:pPr marL="514350" indent="-514350">
              <a:buNone/>
            </a:pPr>
            <a:endParaRPr lang="nb-NO" sz="2800" dirty="0" smtClean="0"/>
          </a:p>
          <a:p>
            <a:pPr marL="514350" indent="-514350">
              <a:buNone/>
            </a:pPr>
            <a:r>
              <a:rPr lang="nb-NO" sz="2800" dirty="0" smtClean="0"/>
              <a:t>2</a:t>
            </a:r>
            <a:r>
              <a:rPr lang="nb-NO" sz="2800" dirty="0" smtClean="0"/>
              <a:t>. Hukum Gauss pada medan magnetik :</a:t>
            </a:r>
            <a:r>
              <a:rPr lang="en-US" sz="2800" dirty="0" smtClean="0"/>
              <a:t> </a:t>
            </a:r>
            <a:endParaRPr lang="en-US" sz="2800" dirty="0" smtClean="0"/>
          </a:p>
          <a:p>
            <a:pPr>
              <a:buNone/>
            </a:pPr>
            <a:endParaRPr lang="nb-NO" sz="2800" dirty="0" smtClean="0"/>
          </a:p>
          <a:p>
            <a:pPr>
              <a:buNone/>
            </a:pPr>
            <a:r>
              <a:rPr lang="nb-NO" sz="2800" dirty="0" smtClean="0"/>
              <a:t>3</a:t>
            </a:r>
            <a:r>
              <a:rPr lang="nb-NO" sz="2800" dirty="0" smtClean="0"/>
              <a:t>. Hukum Faraday :</a:t>
            </a:r>
            <a:endParaRPr lang="en-US" sz="2800" dirty="0" smtClean="0"/>
          </a:p>
          <a:p>
            <a:pPr>
              <a:buNone/>
            </a:pPr>
            <a:endParaRPr lang="nb-NO" sz="2800" dirty="0" smtClean="0"/>
          </a:p>
          <a:p>
            <a:pPr>
              <a:buNone/>
            </a:pPr>
            <a:endParaRPr lang="nb-NO" sz="2800" dirty="0" smtClean="0"/>
          </a:p>
          <a:p>
            <a:pPr>
              <a:buNone/>
            </a:pPr>
            <a:r>
              <a:rPr lang="nb-NO" sz="2800" dirty="0" smtClean="0"/>
              <a:t>4</a:t>
            </a:r>
            <a:r>
              <a:rPr lang="nb-NO" sz="2800" dirty="0" smtClean="0"/>
              <a:t>. Hukum Ampere :</a:t>
            </a:r>
            <a:endParaRPr lang="en-US" sz="2800" dirty="0"/>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87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89" name="Object 5"/>
          <p:cNvGraphicFramePr>
            <a:graphicFrameLocks noChangeAspect="1"/>
          </p:cNvGraphicFramePr>
          <p:nvPr/>
        </p:nvGraphicFramePr>
        <p:xfrm>
          <a:off x="6629400" y="1600200"/>
          <a:ext cx="2438400" cy="1146048"/>
        </p:xfrm>
        <a:graphic>
          <a:graphicData uri="http://schemas.openxmlformats.org/presentationml/2006/ole">
            <p:oleObj spid="_x0000_s118789" name="Equation" r:id="rId3" imgW="952087" imgH="444307" progId="Equation.3">
              <p:embed/>
            </p:oleObj>
          </a:graphicData>
        </a:graphic>
      </p:graphicFrame>
      <p:sp>
        <p:nvSpPr>
          <p:cNvPr id="1187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91" name="Object 7"/>
          <p:cNvGraphicFramePr>
            <a:graphicFrameLocks noChangeAspect="1"/>
          </p:cNvGraphicFramePr>
          <p:nvPr/>
        </p:nvGraphicFramePr>
        <p:xfrm>
          <a:off x="6705600" y="3352800"/>
          <a:ext cx="1981200" cy="990600"/>
        </p:xfrm>
        <a:graphic>
          <a:graphicData uri="http://schemas.openxmlformats.org/presentationml/2006/ole">
            <p:oleObj spid="_x0000_s118791" name="Equation" r:id="rId4" imgW="761669" imgH="380835" progId="Equation.3">
              <p:embed/>
            </p:oleObj>
          </a:graphicData>
        </a:graphic>
      </p:graphicFrame>
      <p:sp>
        <p:nvSpPr>
          <p:cNvPr id="1187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93" name="Object 9"/>
          <p:cNvGraphicFramePr>
            <a:graphicFrameLocks noChangeAspect="1"/>
          </p:cNvGraphicFramePr>
          <p:nvPr/>
        </p:nvGraphicFramePr>
        <p:xfrm>
          <a:off x="3886200" y="4267199"/>
          <a:ext cx="2590800" cy="839777"/>
        </p:xfrm>
        <a:graphic>
          <a:graphicData uri="http://schemas.openxmlformats.org/presentationml/2006/ole">
            <p:oleObj spid="_x0000_s118793" name="Equation" r:id="rId5" imgW="1384300" imgH="444500" progId="Equation.3">
              <p:embed/>
            </p:oleObj>
          </a:graphicData>
        </a:graphic>
      </p:graphicFrame>
      <p:sp>
        <p:nvSpPr>
          <p:cNvPr id="1187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8795" name="Object 11"/>
          <p:cNvGraphicFramePr>
            <a:graphicFrameLocks noChangeAspect="1"/>
          </p:cNvGraphicFramePr>
          <p:nvPr/>
        </p:nvGraphicFramePr>
        <p:xfrm>
          <a:off x="4343400" y="5562599"/>
          <a:ext cx="4038600" cy="916977"/>
        </p:xfrm>
        <a:graphic>
          <a:graphicData uri="http://schemas.openxmlformats.org/presentationml/2006/ole">
            <p:oleObj spid="_x0000_s118795" name="Equation" r:id="rId6" imgW="1968500" imgH="444500" progId="Equation.3">
              <p:embed/>
            </p:oleObj>
          </a:graphicData>
        </a:graphic>
      </p:graphicFrame>
      <p:sp>
        <p:nvSpPr>
          <p:cNvPr id="18" name="Date Placeholder 17"/>
          <p:cNvSpPr>
            <a:spLocks noGrp="1"/>
          </p:cNvSpPr>
          <p:nvPr>
            <p:ph type="dt" sz="half" idx="10"/>
          </p:nvPr>
        </p:nvSpPr>
        <p:spPr/>
        <p:txBody>
          <a:bodyPr/>
          <a:lstStyle/>
          <a:p>
            <a:fld id="{84D62BA2-C06A-4CBA-9E10-603236794884}" type="datetime1">
              <a:rPr lang="en-US" smtClean="0"/>
              <a:t>6/5/2013</a:t>
            </a:fld>
            <a:endParaRPr lang="en-US"/>
          </a:p>
        </p:txBody>
      </p:sp>
      <p:sp>
        <p:nvSpPr>
          <p:cNvPr id="19" name="Slide Number Placeholder 18"/>
          <p:cNvSpPr>
            <a:spLocks noGrp="1"/>
          </p:cNvSpPr>
          <p:nvPr>
            <p:ph type="sldNum" sz="quarter" idx="12"/>
          </p:nvPr>
        </p:nvSpPr>
        <p:spPr/>
        <p:txBody>
          <a:bodyPr/>
          <a:lstStyle/>
          <a:p>
            <a:fld id="{8AA5793F-852E-432D-BD2A-298B8FE868F0}" type="slidenum">
              <a:rPr lang="en-US" smtClean="0"/>
              <a:pPr/>
              <a:t>9</a:t>
            </a:fld>
            <a:endParaRPr lang="en-US"/>
          </a:p>
        </p:txBody>
      </p:sp>
      <p:sp>
        <p:nvSpPr>
          <p:cNvPr id="20" name="Footer Placeholder 19"/>
          <p:cNvSpPr>
            <a:spLocks noGrp="1"/>
          </p:cNvSpPr>
          <p:nvPr>
            <p:ph type="ftr" sz="quarter" idx="11"/>
          </p:nvPr>
        </p:nvSpPr>
        <p:spPr/>
        <p:txBody>
          <a:bodyPr/>
          <a:lstStyle/>
          <a:p>
            <a:r>
              <a:rPr lang="en-US" smtClean="0"/>
              <a:t>Hand Out Fisika II</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circle(in)">
                                      <p:cBhvr>
                                        <p:cTn id="7" dur="2000"/>
                                        <p:tgtEl>
                                          <p:spTgt spid="1187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8791"/>
                                        </p:tgtEl>
                                        <p:attrNameLst>
                                          <p:attrName>style.visibility</p:attrName>
                                        </p:attrNameLst>
                                      </p:cBhvr>
                                      <p:to>
                                        <p:strVal val="visible"/>
                                      </p:to>
                                    </p:set>
                                    <p:animEffect transition="in" filter="dissolve">
                                      <p:cBhvr>
                                        <p:cTn id="12" dur="500"/>
                                        <p:tgtEl>
                                          <p:spTgt spid="1187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793"/>
                                        </p:tgtEl>
                                        <p:attrNameLst>
                                          <p:attrName>style.visibility</p:attrName>
                                        </p:attrNameLst>
                                      </p:cBhvr>
                                      <p:to>
                                        <p:strVal val="visible"/>
                                      </p:to>
                                    </p:set>
                                    <p:animEffect transition="in" filter="fade">
                                      <p:cBhvr>
                                        <p:cTn id="17" dur="2000"/>
                                        <p:tgtEl>
                                          <p:spTgt spid="1187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118795"/>
                                        </p:tgtEl>
                                        <p:attrNameLst>
                                          <p:attrName>style.visibility</p:attrName>
                                        </p:attrNameLst>
                                      </p:cBhvr>
                                      <p:to>
                                        <p:strVal val="visible"/>
                                      </p:to>
                                    </p:set>
                                    <p:animEffect transition="in" filter="barn(inHorizontal)">
                                      <p:cBhvr>
                                        <p:cTn id="22" dur="500"/>
                                        <p:tgtEl>
                                          <p:spTgt spid="11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ZipGrid">
  <a:themeElements>
    <a:clrScheme name="ZipGri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ZipGri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FF3300"/>
          </a:solidFill>
          <a:prstDash val="solid"/>
          <a:round/>
          <a:headEnd type="arrow" w="lg" len="lg"/>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erlin Sans FB"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FF3300"/>
          </a:solidFill>
          <a:prstDash val="solid"/>
          <a:round/>
          <a:headEnd type="arrow" w="lg" len="lg"/>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erlin Sans FB" pitchFamily="34" charset="0"/>
          </a:defRPr>
        </a:defPPr>
      </a:lstStyle>
    </a:lnDef>
  </a:objectDefaults>
  <a:extraClrSchemeLst>
    <a:extraClrScheme>
      <a:clrScheme name="ZipGri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ZipGri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ZipGri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ZipGri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ipGri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ZipGri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ZipGri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1789</TotalTime>
  <Words>1647</Words>
  <Application>Microsoft PowerPoint</Application>
  <PresentationFormat>On-screen Show (4:3)</PresentationFormat>
  <Paragraphs>336</Paragraphs>
  <Slides>34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ZipGrid</vt:lpstr>
      <vt:lpstr>Microsoft Equation 3.0</vt:lpstr>
      <vt:lpstr>Persamaan Maxwell &amp; Gelombang EM</vt:lpstr>
      <vt:lpstr>Pendahuluan</vt:lpstr>
      <vt:lpstr>Pendahuluan (Contd.)</vt:lpstr>
      <vt:lpstr>Pendahuluan (Contd.)</vt:lpstr>
      <vt:lpstr>Pendahuluan (Contd.)</vt:lpstr>
      <vt:lpstr>Pendahuluan (Contd.)</vt:lpstr>
      <vt:lpstr>Pendahuluan (Contd.)</vt:lpstr>
      <vt:lpstr>Persamaan Maxwell</vt:lpstr>
      <vt:lpstr>Persamaan Maxwell (Contd.)</vt:lpstr>
      <vt:lpstr>Persamaan Maxwell I : Hukum Gauss pada medan listrik </vt:lpstr>
      <vt:lpstr>Persamaan Maxwell I : Hukum Gauss pada medan listrik (Contd.)</vt:lpstr>
      <vt:lpstr>Slide 12</vt:lpstr>
      <vt:lpstr>Persamaan Maxwell II : Hukum Gauss pada medan listrik </vt:lpstr>
      <vt:lpstr>Slide 14</vt:lpstr>
      <vt:lpstr>Persamaan Maxwell III : Hukum Faraday</vt:lpstr>
      <vt:lpstr>Persamaan Maxwell III : Hukum Faraday (Contd.)</vt:lpstr>
      <vt:lpstr>Persamaan Maxwell IV : Modifikasi Hukum Ampere</vt:lpstr>
      <vt:lpstr>Slide 18</vt:lpstr>
      <vt:lpstr>Slide 19</vt:lpstr>
      <vt:lpstr>Gelombang Elektromagnetik</vt:lpstr>
      <vt:lpstr>Slide 21</vt:lpstr>
      <vt:lpstr>Persamaan umum gelombang </vt:lpstr>
      <vt:lpstr>Slide 23</vt:lpstr>
      <vt:lpstr>Slide 24</vt:lpstr>
      <vt:lpstr>Slide 25</vt:lpstr>
      <vt:lpstr>Slide 26</vt:lpstr>
      <vt:lpstr>Soal Latihan</vt:lpstr>
      <vt:lpstr>Slide 28</vt:lpstr>
      <vt:lpstr>Slide 29</vt:lpstr>
      <vt:lpstr>Slide 30</vt:lpstr>
      <vt:lpstr>Slide 31</vt:lpstr>
      <vt:lpstr>Slide 32</vt:lpstr>
      <vt:lpstr>Slide 33</vt:lpstr>
      <vt:lpstr>Slide 34</vt:lpstr>
    </vt:vector>
  </TitlesOfParts>
  <Company>ITB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Listrik Statis</dc:title>
  <dc:creator>mohamad ishaq</dc:creator>
  <cp:lastModifiedBy>Acer</cp:lastModifiedBy>
  <cp:revision>231</cp:revision>
  <dcterms:created xsi:type="dcterms:W3CDTF">2007-02-25T19:06:35Z</dcterms:created>
  <dcterms:modified xsi:type="dcterms:W3CDTF">2013-06-05T02:25:24Z</dcterms:modified>
</cp:coreProperties>
</file>