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59" r:id="rId5"/>
    <p:sldId id="258" r:id="rId6"/>
    <p:sldId id="265" r:id="rId7"/>
    <p:sldId id="266" r:id="rId8"/>
    <p:sldId id="267" r:id="rId9"/>
    <p:sldId id="260" r:id="rId10"/>
    <p:sldId id="262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55E48E-05D4-4439-B518-FC6EF92A22F8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55E48E-05D4-4439-B518-FC6EF92A22F8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55E48E-05D4-4439-B518-FC6EF92A22F8}" type="datetimeFigureOut">
              <a:rPr lang="id-ID" smtClean="0"/>
              <a:pPr/>
              <a:t>03/06/2013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Deployment Diagram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4" y="-42857"/>
            <a:ext cx="7248792" cy="697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64347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Deployment diagrams indicate how the software is to be installed across </a:t>
            </a:r>
            <a:r>
              <a:rPr lang="en-US" dirty="0" smtClean="0"/>
              <a:t>systems—for</a:t>
            </a:r>
            <a:r>
              <a:rPr lang="id-ID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what will be installed on the server and what will be installed on the admin PCs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algn="just"/>
            <a:r>
              <a:rPr lang="en-US" dirty="0" smtClean="0"/>
              <a:t>A deployment diagram shows how the </a:t>
            </a:r>
            <a:r>
              <a:rPr lang="en-US" dirty="0" err="1" smtClean="0"/>
              <a:t>ﬁnished</a:t>
            </a:r>
            <a:r>
              <a:rPr lang="en-US" dirty="0" smtClean="0"/>
              <a:t> system will be deployed</a:t>
            </a:r>
            <a:r>
              <a:rPr lang="id-ID" dirty="0" smtClean="0"/>
              <a:t> </a:t>
            </a:r>
            <a:r>
              <a:rPr lang="en-US" dirty="0" smtClean="0"/>
              <a:t>on one or more machines. A deployment diagram can include all sorts of features such as</a:t>
            </a:r>
            <a:r>
              <a:rPr lang="id-ID" dirty="0" smtClean="0"/>
              <a:t> </a:t>
            </a:r>
            <a:r>
              <a:rPr lang="en-US" dirty="0" smtClean="0"/>
              <a:t>machines, processes, </a:t>
            </a:r>
            <a:r>
              <a:rPr lang="en-US" dirty="0" err="1" smtClean="0"/>
              <a:t>ﬁles</a:t>
            </a:r>
            <a:r>
              <a:rPr lang="en-US" dirty="0" smtClean="0"/>
              <a:t> and dependencies.</a:t>
            </a:r>
            <a:endParaRPr lang="id-ID" dirty="0" smtClean="0"/>
          </a:p>
          <a:p>
            <a:pPr algn="just"/>
            <a:r>
              <a:rPr lang="en-US" dirty="0" smtClean="0"/>
              <a:t>A deployment diagram is used to show the allocation of artifacts to nodes in the</a:t>
            </a:r>
            <a:r>
              <a:rPr lang="id-ID" dirty="0" smtClean="0"/>
              <a:t> </a:t>
            </a:r>
            <a:r>
              <a:rPr lang="en-US" dirty="0" smtClean="0"/>
              <a:t>physical design of a system. A </a:t>
            </a:r>
            <a:r>
              <a:rPr lang="id-ID" dirty="0" smtClean="0"/>
              <a:t> </a:t>
            </a:r>
            <a:r>
              <a:rPr lang="en-US" dirty="0" smtClean="0"/>
              <a:t>single deployment diagram represents a view into</a:t>
            </a:r>
            <a:r>
              <a:rPr lang="id-ID" dirty="0" smtClean="0"/>
              <a:t> </a:t>
            </a:r>
            <a:r>
              <a:rPr lang="en-US" dirty="0" smtClean="0"/>
              <a:t>the artifact structure of a system. During development, we use deployment diagrams</a:t>
            </a:r>
            <a:r>
              <a:rPr lang="id-ID" dirty="0" smtClean="0"/>
              <a:t> </a:t>
            </a:r>
            <a:r>
              <a:rPr lang="en-US" dirty="0" smtClean="0"/>
              <a:t>to indicate the physical collection of nodes that serve as the platform for</a:t>
            </a:r>
            <a:r>
              <a:rPr lang="id-ID" dirty="0" smtClean="0"/>
              <a:t> execution of our system.</a:t>
            </a:r>
          </a:p>
          <a:p>
            <a:pPr algn="just"/>
            <a:endParaRPr lang="en-US" dirty="0" smtClean="0"/>
          </a:p>
          <a:p>
            <a:pPr algn="just"/>
            <a:endParaRPr lang="id-ID" dirty="0" smtClean="0"/>
          </a:p>
          <a:p>
            <a:pPr algn="just"/>
            <a:endParaRPr lang="id-ID" dirty="0"/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Layered architecture </a:t>
            </a:r>
            <a:r>
              <a:rPr lang="en-US" dirty="0" smtClean="0"/>
              <a:t>is an approach to splitting up software into packages. The term refers</a:t>
            </a:r>
            <a:r>
              <a:rPr lang="id-ID" dirty="0" smtClean="0"/>
              <a:t> </a:t>
            </a:r>
            <a:r>
              <a:rPr lang="en-US" dirty="0" smtClean="0"/>
              <a:t>to breaking up a software application into distinct layers or tiers. These levels are arranged</a:t>
            </a:r>
            <a:r>
              <a:rPr lang="id-ID" dirty="0" smtClean="0"/>
              <a:t> </a:t>
            </a:r>
            <a:r>
              <a:rPr lang="en-US" dirty="0" smtClean="0"/>
              <a:t>above one another, each serving distinct and separate tasks. Software in one tier may only</a:t>
            </a:r>
            <a:r>
              <a:rPr lang="id-ID" dirty="0" smtClean="0"/>
              <a:t> </a:t>
            </a:r>
            <a:r>
              <a:rPr lang="en-US" dirty="0" smtClean="0"/>
              <a:t>access software in another tier, according to strict rules. In an OO system, systems analysts</a:t>
            </a:r>
            <a:r>
              <a:rPr lang="id-ID" dirty="0" smtClean="0"/>
              <a:t> </a:t>
            </a:r>
            <a:r>
              <a:rPr lang="en-US" dirty="0" smtClean="0"/>
              <a:t>create class packages for each tier and populate these with classes that implement the architecture.</a:t>
            </a:r>
            <a:r>
              <a:rPr lang="id-ID" dirty="0" smtClean="0"/>
              <a:t> </a:t>
            </a:r>
            <a:r>
              <a:rPr lang="en-US" dirty="0" smtClean="0"/>
              <a:t>For example, they might add a class to handle the saving and retrieving of objects</a:t>
            </a:r>
            <a:r>
              <a:rPr lang="id-ID" dirty="0" smtClean="0"/>
              <a:t> from the database.</a:t>
            </a:r>
          </a:p>
          <a:p>
            <a:pPr algn="just"/>
            <a:r>
              <a:rPr lang="en-US" dirty="0" smtClean="0"/>
              <a:t>There are a number of approaches to layered architecture</a:t>
            </a:r>
            <a:r>
              <a:rPr lang="id-ID" dirty="0" smtClean="0"/>
              <a:t> </a:t>
            </a:r>
            <a:r>
              <a:rPr lang="en-US" dirty="0" smtClean="0"/>
              <a:t>:</a:t>
            </a:r>
            <a:r>
              <a:rPr lang="id-ID" dirty="0" smtClean="0"/>
              <a:t>  Monolithic (One-tier),  Two-tier , Three-tier, N-tier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In monolithic architecture, these three areas are all bundled together in a single application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Monolithic </a:t>
            </a:r>
            <a:r>
              <a:rPr lang="en-US" dirty="0"/>
              <a:t>architecture is often employed on mainframe systems.</a:t>
            </a:r>
          </a:p>
          <a:p>
            <a:pPr algn="just"/>
            <a:r>
              <a:rPr lang="en-US" dirty="0"/>
              <a:t>The common approach for new systems is to separate the application into various layers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tiers. In two-tier architecture, there are two layers: a server (a central computer system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a client (one system at each desk). In the “thin client, fat server” variation on this theme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presentation logic and minimal business logic reside on the client system; the rest is </a:t>
            </a:r>
            <a:r>
              <a:rPr lang="en-US" dirty="0" smtClean="0"/>
              <a:t>on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server. In “fat client, thin server,” the presentation logic and much of the business </a:t>
            </a:r>
            <a:r>
              <a:rPr lang="en-US" dirty="0" smtClean="0"/>
              <a:t>logic</a:t>
            </a:r>
            <a:r>
              <a:rPr lang="id-ID" dirty="0" smtClean="0"/>
              <a:t> reside </a:t>
            </a:r>
            <a:r>
              <a:rPr lang="id-ID" dirty="0"/>
              <a:t>on the client.</a:t>
            </a:r>
          </a:p>
          <a:p>
            <a:pPr algn="just"/>
            <a:r>
              <a:rPr lang="en-US" dirty="0"/>
              <a:t>In three-tier architecture, there are three layers, or subsystems: a client system, loaded </a:t>
            </a:r>
            <a:r>
              <a:rPr lang="en-US" dirty="0" smtClean="0"/>
              <a:t>with</a:t>
            </a:r>
            <a:r>
              <a:rPr lang="id-ID" dirty="0" smtClean="0"/>
              <a:t> presentation </a:t>
            </a:r>
            <a:r>
              <a:rPr lang="id-ID" dirty="0"/>
              <a:t>logic; an application </a:t>
            </a:r>
            <a:r>
              <a:rPr lang="id-ID" dirty="0" smtClean="0"/>
              <a:t>server </a:t>
            </a:r>
            <a:r>
              <a:rPr lang="en-US" dirty="0" smtClean="0"/>
              <a:t>with </a:t>
            </a:r>
            <a:r>
              <a:rPr lang="en-US" dirty="0"/>
              <a:t>business logic; and a data server with </a:t>
            </a:r>
            <a:r>
              <a:rPr lang="en-US" dirty="0" smtClean="0"/>
              <a:t>data</a:t>
            </a:r>
            <a:r>
              <a:rPr lang="id-ID" dirty="0" smtClean="0"/>
              <a:t> logic</a:t>
            </a:r>
            <a:r>
              <a:rPr lang="id-ID" dirty="0"/>
              <a:t>.</a:t>
            </a:r>
          </a:p>
          <a:p>
            <a:pPr algn="just"/>
            <a:r>
              <a:rPr lang="en-US" dirty="0"/>
              <a:t>Finally, in N-tier architecture any number (N) of levels is arranged, each serving </a:t>
            </a:r>
            <a:r>
              <a:rPr lang="en-US" dirty="0" smtClean="0"/>
              <a:t>distinct</a:t>
            </a:r>
            <a:r>
              <a:rPr lang="id-ID" dirty="0" smtClean="0"/>
              <a:t> and </a:t>
            </a:r>
            <a:r>
              <a:rPr lang="id-ID" dirty="0"/>
              <a:t>separate tasks.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Any software application can be seen as consisting of three broad areas:</a:t>
            </a:r>
          </a:p>
          <a:p>
            <a:pPr algn="just"/>
            <a:r>
              <a:rPr lang="en-US" sz="2400" dirty="0" smtClean="0"/>
              <a:t>Data </a:t>
            </a:r>
            <a:r>
              <a:rPr lang="en-US" sz="2400" dirty="0"/>
              <a:t>logic: The software to manage the data</a:t>
            </a:r>
          </a:p>
          <a:p>
            <a:pPr algn="just"/>
            <a:r>
              <a:rPr lang="en-US" sz="2400" dirty="0" smtClean="0"/>
              <a:t>Business </a:t>
            </a:r>
            <a:r>
              <a:rPr lang="en-US" sz="2400" dirty="0"/>
              <a:t>(processing) logic: The software that enacts the business rules</a:t>
            </a:r>
          </a:p>
          <a:p>
            <a:pPr algn="just"/>
            <a:r>
              <a:rPr lang="en-US" sz="2400" dirty="0" smtClean="0"/>
              <a:t>Presentation </a:t>
            </a:r>
            <a:r>
              <a:rPr lang="en-US" sz="2400" dirty="0"/>
              <a:t>(interface) logic: The software that manages the presentation of </a:t>
            </a:r>
            <a:r>
              <a:rPr lang="en-US" sz="2400" dirty="0" smtClean="0"/>
              <a:t>the</a:t>
            </a:r>
            <a:r>
              <a:rPr lang="id-ID" sz="2400" dirty="0" smtClean="0"/>
              <a:t> output </a:t>
            </a:r>
            <a:r>
              <a:rPr lang="id-ID" sz="2400" dirty="0"/>
              <a:t>(such as screens)</a:t>
            </a: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Essentials: The Artifact Notation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An artifact is a physical item that implements a portion of the software design. It</a:t>
            </a:r>
            <a:r>
              <a:rPr lang="id-ID" sz="2400" dirty="0" smtClean="0"/>
              <a:t> </a:t>
            </a:r>
            <a:r>
              <a:rPr lang="en-US" sz="2400" dirty="0" smtClean="0"/>
              <a:t>is typically software code (executable) but could also be a source file, a document,</a:t>
            </a:r>
            <a:r>
              <a:rPr lang="id-ID" sz="2400" dirty="0" smtClean="0"/>
              <a:t> </a:t>
            </a:r>
            <a:r>
              <a:rPr lang="en-US" sz="2400" dirty="0" smtClean="0"/>
              <a:t>or another item related to the software code. Artifacts may have relationships</a:t>
            </a:r>
            <a:r>
              <a:rPr lang="id-ID" sz="2400" dirty="0" smtClean="0"/>
              <a:t> </a:t>
            </a:r>
            <a:r>
              <a:rPr lang="en-US" sz="2400" dirty="0" smtClean="0"/>
              <a:t>with other artifacts, such as a dependency or a composition</a:t>
            </a:r>
            <a:r>
              <a:rPr lang="id-ID" sz="2400" dirty="0" smtClean="0"/>
              <a:t>.</a:t>
            </a:r>
          </a:p>
          <a:p>
            <a:pPr algn="just"/>
            <a:r>
              <a:rPr lang="en-US" sz="2400" dirty="0" smtClean="0"/>
              <a:t>The notation for an artifact consists of a class rectangle containing the name of</a:t>
            </a:r>
            <a:r>
              <a:rPr lang="id-ID" sz="2400" dirty="0" smtClean="0"/>
              <a:t> </a:t>
            </a:r>
            <a:r>
              <a:rPr lang="en-US" sz="2400" dirty="0" smtClean="0"/>
              <a:t>the artifact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214818"/>
            <a:ext cx="192882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Essentials: The Node Notation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A node is a computational resource, typically containing memory and </a:t>
            </a:r>
            <a:r>
              <a:rPr lang="en-US" dirty="0" err="1" smtClean="0"/>
              <a:t>processing,on</a:t>
            </a:r>
            <a:r>
              <a:rPr lang="en-US" dirty="0" smtClean="0"/>
              <a:t> which artifacts are deployed for execution. Nodes may contain other nodes to</a:t>
            </a:r>
            <a:r>
              <a:rPr lang="id-ID" dirty="0" smtClean="0"/>
              <a:t> </a:t>
            </a:r>
            <a:r>
              <a:rPr lang="en-US" dirty="0" smtClean="0"/>
              <a:t>represent complex execution capability; this is shown by nesting or using a composition</a:t>
            </a:r>
            <a:r>
              <a:rPr lang="id-ID" dirty="0" smtClean="0"/>
              <a:t> </a:t>
            </a:r>
            <a:r>
              <a:rPr lang="en-US" dirty="0" smtClean="0"/>
              <a:t>relationship. There are two types of nodes: devices and execution environments</a:t>
            </a:r>
            <a:endParaRPr lang="id-ID" dirty="0" smtClean="0"/>
          </a:p>
          <a:p>
            <a:pPr algn="just"/>
            <a:r>
              <a:rPr lang="en-US" dirty="0" smtClean="0"/>
              <a:t>A device is a piece of hardware that provides computational capabilities, such as a</a:t>
            </a:r>
            <a:r>
              <a:rPr lang="id-ID" dirty="0" smtClean="0"/>
              <a:t> </a:t>
            </a:r>
            <a:r>
              <a:rPr lang="en-US" dirty="0" smtClean="0"/>
              <a:t>computer, a modem, or a sensor. An execution environment is software that provides</a:t>
            </a:r>
            <a:r>
              <a:rPr lang="id-ID" dirty="0" smtClean="0"/>
              <a:t> </a:t>
            </a:r>
            <a:r>
              <a:rPr lang="en-US" dirty="0" smtClean="0"/>
              <a:t>for the </a:t>
            </a:r>
            <a:r>
              <a:rPr lang="id-ID" dirty="0" smtClean="0"/>
              <a:t>d</a:t>
            </a:r>
            <a:r>
              <a:rPr lang="en-US" dirty="0" err="1" smtClean="0"/>
              <a:t>eployment</a:t>
            </a:r>
            <a:r>
              <a:rPr lang="en-US" dirty="0" smtClean="0"/>
              <a:t> of specific types of executing artifacts; examples</a:t>
            </a:r>
            <a:r>
              <a:rPr lang="id-ID" dirty="0" smtClean="0"/>
              <a:t> </a:t>
            </a:r>
            <a:r>
              <a:rPr lang="en-US" dirty="0" smtClean="0"/>
              <a:t>include «database» and «J2EE server». Execution environments are typically</a:t>
            </a:r>
            <a:r>
              <a:rPr lang="id-ID" dirty="0" smtClean="0"/>
              <a:t> </a:t>
            </a:r>
            <a:r>
              <a:rPr lang="en-US" dirty="0" smtClean="0"/>
              <a:t>hosted by a </a:t>
            </a:r>
            <a:r>
              <a:rPr lang="en-US" dirty="0" err="1" smtClean="0"/>
              <a:t>devic</a:t>
            </a:r>
            <a:r>
              <a:rPr lang="id-ID" dirty="0" smtClean="0"/>
              <a:t>e.</a:t>
            </a:r>
          </a:p>
          <a:p>
            <a:pPr algn="just"/>
            <a:r>
              <a:rPr lang="en-US" dirty="0" smtClean="0"/>
              <a:t>Nodes communicate with one another, via messages and signals, through a communication</a:t>
            </a:r>
            <a:r>
              <a:rPr lang="id-ID" dirty="0" smtClean="0"/>
              <a:t> </a:t>
            </a:r>
            <a:r>
              <a:rPr lang="en-US" dirty="0" smtClean="0"/>
              <a:t>path indicated by a solid line. Communication paths are usually considered</a:t>
            </a:r>
            <a:r>
              <a:rPr lang="id-ID" dirty="0" smtClean="0"/>
              <a:t> </a:t>
            </a:r>
            <a:r>
              <a:rPr lang="en-US" dirty="0" smtClean="0"/>
              <a:t>to be bidirectional, although if a particular connection is unidirectional,</a:t>
            </a:r>
            <a:r>
              <a:rPr lang="id-ID" dirty="0" smtClean="0"/>
              <a:t> </a:t>
            </a:r>
            <a:r>
              <a:rPr lang="en-US" dirty="0" smtClean="0"/>
              <a:t>an arrow may be added to show the direction. Each communication path may</a:t>
            </a:r>
            <a:r>
              <a:rPr lang="id-ID" dirty="0" smtClean="0"/>
              <a:t> </a:t>
            </a:r>
            <a:r>
              <a:rPr lang="en-US" dirty="0" smtClean="0"/>
              <a:t>include an optional keyword label, such as «http» or «TCP/IP», that provides</a:t>
            </a:r>
            <a:r>
              <a:rPr lang="id-ID" dirty="0" smtClean="0"/>
              <a:t> </a:t>
            </a:r>
            <a:r>
              <a:rPr lang="en-US" dirty="0" smtClean="0"/>
              <a:t>information about the connection. We may also specify multiplicity for</a:t>
            </a:r>
            <a:r>
              <a:rPr lang="id-ID" dirty="0" smtClean="0"/>
              <a:t> </a:t>
            </a:r>
            <a:r>
              <a:rPr lang="en-US" dirty="0" smtClean="0"/>
              <a:t>each of the nodes connected via a communication path.</a:t>
            </a:r>
          </a:p>
          <a:p>
            <a:pPr algn="just"/>
            <a:endParaRPr lang="en-US" dirty="0" smtClean="0"/>
          </a:p>
          <a:p>
            <a:pPr algn="just"/>
            <a:endParaRPr lang="id-ID" dirty="0" smtClean="0"/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49"/>
            <a:ext cx="2500330" cy="3470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Interfaces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“A named set of operations that characterize the behavior of an element.” </a:t>
            </a:r>
            <a:endParaRPr lang="id-ID" dirty="0" smtClean="0"/>
          </a:p>
          <a:p>
            <a:pPr algn="just"/>
            <a:r>
              <a:rPr lang="en-US" dirty="0" smtClean="0"/>
              <a:t>Developers </a:t>
            </a:r>
            <a:r>
              <a:rPr lang="en-US" dirty="0"/>
              <a:t>may also add to the classes introduced by the BA by designing interfaces. </a:t>
            </a:r>
            <a:r>
              <a:rPr lang="en-US" dirty="0" smtClean="0"/>
              <a:t>An</a:t>
            </a:r>
            <a:r>
              <a:rPr lang="id-ID" dirty="0" smtClean="0"/>
              <a:t> interface </a:t>
            </a:r>
            <a:r>
              <a:rPr lang="en-US" dirty="0" smtClean="0"/>
              <a:t>acts </a:t>
            </a:r>
            <a:r>
              <a:rPr lang="en-US" dirty="0"/>
              <a:t>like a generalized class except that it has no attributes and no process logic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smtClean="0"/>
              <a:t>only </a:t>
            </a:r>
            <a:r>
              <a:rPr lang="en-US" dirty="0"/>
              <a:t>operation names and standard rules for invoking them are defined. Each class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obeys </a:t>
            </a:r>
            <a:r>
              <a:rPr lang="en-US" dirty="0"/>
              <a:t>the interface must conform to the interface’s rule regarding the operations. A </a:t>
            </a:r>
            <a:r>
              <a:rPr lang="en-US" dirty="0" smtClean="0"/>
              <a:t>class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obeys the interface is said to be a type of the interface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There are a number of ways to indicate an interface in the UML. The simplest way is to </a:t>
            </a:r>
            <a:r>
              <a:rPr lang="en-US" dirty="0" smtClean="0"/>
              <a:t>use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simple box notation, with the stereotype &lt;&lt;Interface&gt;&gt;. The types are connected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interface with an arrow that looks like the generalization relationship, except that it </a:t>
            </a:r>
            <a:r>
              <a:rPr lang="en-US" dirty="0" smtClean="0"/>
              <a:t>is</a:t>
            </a:r>
            <a:r>
              <a:rPr lang="id-ID" dirty="0" smtClean="0"/>
              <a:t> dashed.</a:t>
            </a:r>
          </a:p>
          <a:p>
            <a:endParaRPr lang="en-US" dirty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394</TotalTime>
  <Words>926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Deployment Diagram</vt:lpstr>
      <vt:lpstr>Slide 2</vt:lpstr>
      <vt:lpstr>Slide 3</vt:lpstr>
      <vt:lpstr>Slide 4</vt:lpstr>
      <vt:lpstr>Slide 5</vt:lpstr>
      <vt:lpstr>Essentials: The Artifact Notation</vt:lpstr>
      <vt:lpstr>Essentials: The Node Notation</vt:lpstr>
      <vt:lpstr>Slide 8</vt:lpstr>
      <vt:lpstr>Interfaces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Deployment Diagram</dc:title>
  <dc:creator>Citra</dc:creator>
  <cp:lastModifiedBy>citra</cp:lastModifiedBy>
  <cp:revision>6</cp:revision>
  <dcterms:created xsi:type="dcterms:W3CDTF">2013-03-07T04:55:11Z</dcterms:created>
  <dcterms:modified xsi:type="dcterms:W3CDTF">2013-06-03T04:47:57Z</dcterms:modified>
</cp:coreProperties>
</file>