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7.wmf"/><Relationship Id="rId7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5" Type="http://schemas.openxmlformats.org/officeDocument/2006/relationships/image" Target="../media/image11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5.wmf"/><Relationship Id="rId4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1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47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60.wmf"/><Relationship Id="rId7" Type="http://schemas.openxmlformats.org/officeDocument/2006/relationships/image" Target="../media/image6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2.wmf"/><Relationship Id="rId5" Type="http://schemas.openxmlformats.org/officeDocument/2006/relationships/image" Target="../media/image11.wmf"/><Relationship Id="rId4" Type="http://schemas.openxmlformats.org/officeDocument/2006/relationships/image" Target="../media/image61.wmf"/><Relationship Id="rId9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52.wmf"/><Relationship Id="rId1" Type="http://schemas.openxmlformats.org/officeDocument/2006/relationships/image" Target="../media/image66.wmf"/><Relationship Id="rId6" Type="http://schemas.openxmlformats.org/officeDocument/2006/relationships/image" Target="../media/image70.wmf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0" Type="http://schemas.openxmlformats.org/officeDocument/2006/relationships/image" Target="../media/image73.wmf"/><Relationship Id="rId4" Type="http://schemas.openxmlformats.org/officeDocument/2006/relationships/image" Target="../media/image68.wmf"/><Relationship Id="rId9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24.wmf"/><Relationship Id="rId5" Type="http://schemas.openxmlformats.org/officeDocument/2006/relationships/image" Target="../media/image10.wmf"/><Relationship Id="rId4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5.wmf"/><Relationship Id="rId7" Type="http://schemas.openxmlformats.org/officeDocument/2006/relationships/image" Target="../media/image80.wmf"/><Relationship Id="rId2" Type="http://schemas.openxmlformats.org/officeDocument/2006/relationships/image" Target="../media/image77.wmf"/><Relationship Id="rId1" Type="http://schemas.openxmlformats.org/officeDocument/2006/relationships/image" Target="../media/image26.wmf"/><Relationship Id="rId6" Type="http://schemas.openxmlformats.org/officeDocument/2006/relationships/image" Target="../media/image79.wmf"/><Relationship Id="rId5" Type="http://schemas.openxmlformats.org/officeDocument/2006/relationships/image" Target="../media/image67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image" Target="../media/image8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1.wmf"/><Relationship Id="rId1" Type="http://schemas.openxmlformats.org/officeDocument/2006/relationships/image" Target="../media/image12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1.wmf"/><Relationship Id="rId7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0C5CF-79D0-49C1-B1B9-0149A9619A1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CBBC8-ACF4-412D-9664-9FABAF786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CBBC8-ACF4-412D-9664-9FABAF7862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26912D-BC5C-4385-86CA-70D62CAF43CD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36CDD2-8D19-43C9-B54B-82E62D36F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9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10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9.bin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UJI HIPOTESIS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pijar</a:t>
            </a:r>
            <a:r>
              <a:rPr lang="en-US" sz="2000" dirty="0" smtClean="0"/>
              <a:t> A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lampunya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pakai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800 jam. </a:t>
            </a:r>
            <a:r>
              <a:rPr lang="en-US" sz="2000" dirty="0" err="1" smtClean="0"/>
              <a:t>Akhir-akhir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pakai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50 </a:t>
            </a:r>
            <a:r>
              <a:rPr lang="en-US" sz="2000" dirty="0" err="1" smtClean="0"/>
              <a:t>lampu</a:t>
            </a:r>
            <a:r>
              <a:rPr lang="en-US" sz="2000" dirty="0" smtClean="0"/>
              <a:t>.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nya</a:t>
            </a:r>
            <a:r>
              <a:rPr lang="en-US" sz="2000" dirty="0" smtClean="0"/>
              <a:t> 792 jam.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r>
              <a:rPr lang="en-US" sz="2000" dirty="0" smtClean="0"/>
              <a:t> 60 jam, </a:t>
            </a:r>
            <a:r>
              <a:rPr lang="en-US" sz="2000" dirty="0" err="1" smtClean="0"/>
              <a:t>selidikilah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0,05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lampu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CONTOH SOAL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mendaftarkan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50 </a:t>
            </a:r>
            <a:r>
              <a:rPr lang="en-US" sz="2000" dirty="0" err="1" smtClean="0"/>
              <a:t>menit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10 </a:t>
            </a:r>
            <a:r>
              <a:rPr lang="en-US" sz="2000" dirty="0" err="1" smtClean="0"/>
              <a:t>menit</a:t>
            </a:r>
            <a:r>
              <a:rPr lang="en-US" sz="2000" dirty="0" smtClean="0"/>
              <a:t>.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prosedut</a:t>
            </a:r>
            <a:r>
              <a:rPr lang="en-US" sz="2000" dirty="0" smtClean="0"/>
              <a:t>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modern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dicoba</a:t>
            </a:r>
            <a:r>
              <a:rPr lang="en-US" sz="2000" dirty="0" smtClean="0"/>
              <a:t>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12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42 </a:t>
            </a:r>
            <a:r>
              <a:rPr lang="en-US" sz="2000" dirty="0" err="1" smtClean="0"/>
              <a:t>menit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11,9 </a:t>
            </a:r>
            <a:r>
              <a:rPr lang="en-US" sz="2000" dirty="0" err="1" smtClean="0"/>
              <a:t>menit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ujilah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50 </a:t>
            </a:r>
            <a:r>
              <a:rPr lang="en-US" sz="2000" dirty="0" err="1" smtClean="0"/>
              <a:t>menit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r>
              <a:rPr lang="en-US" sz="2000" dirty="0" smtClean="0"/>
              <a:t>B.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 UJI PROPORSI DUA PIHAK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UJI PROPORSI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744913" y="2170113"/>
          <a:ext cx="1225550" cy="787400"/>
        </p:xfrm>
        <a:graphic>
          <a:graphicData uri="http://schemas.openxmlformats.org/presentationml/2006/ole">
            <p:oleObj spid="_x0000_s22530" name="Equation" r:id="rId3" imgW="711000" imgH="4572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130550" y="3163888"/>
          <a:ext cx="2306638" cy="893762"/>
        </p:xfrm>
        <a:graphic>
          <a:graphicData uri="http://schemas.openxmlformats.org/presentationml/2006/ole">
            <p:oleObj spid="_x0000_s22531" name="Equation" r:id="rId4" imgW="1180800" imgH="4572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797050" y="5135534"/>
          <a:ext cx="336550" cy="355600"/>
        </p:xfrm>
        <a:graphic>
          <a:graphicData uri="http://schemas.openxmlformats.org/presentationml/2006/ole">
            <p:oleObj spid="_x0000_s22532" name="Equation" r:id="rId5" imgW="215640" imgH="2286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919413" y="5041070"/>
          <a:ext cx="2719387" cy="501650"/>
        </p:xfrm>
        <a:graphic>
          <a:graphicData uri="http://schemas.openxmlformats.org/presentationml/2006/ole">
            <p:oleObj spid="_x0000_s22533" name="Equation" r:id="rId6" imgW="1307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dirty="0" smtClean="0"/>
              <a:t>2. UJI PROPORSI SATU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                            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               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 :                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744913" y="1270000"/>
          <a:ext cx="1225550" cy="787400"/>
        </p:xfrm>
        <a:graphic>
          <a:graphicData uri="http://schemas.openxmlformats.org/presentationml/2006/ole">
            <p:oleObj spid="_x0000_s23554" name="Equation" r:id="rId3" imgW="711000" imgH="4572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179762" y="2362200"/>
          <a:ext cx="2306638" cy="893762"/>
        </p:xfrm>
        <a:graphic>
          <a:graphicData uri="http://schemas.openxmlformats.org/presentationml/2006/ole">
            <p:oleObj spid="_x0000_s23555" name="Equation" r:id="rId4" imgW="1180800" imgH="4572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046602" y="4031972"/>
          <a:ext cx="336550" cy="355600"/>
        </p:xfrm>
        <a:graphic>
          <a:graphicData uri="http://schemas.openxmlformats.org/presentationml/2006/ole">
            <p:oleObj spid="_x0000_s23556" name="Equation" r:id="rId5" imgW="215640" imgH="2286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078896" y="3995528"/>
          <a:ext cx="1143000" cy="457200"/>
        </p:xfrm>
        <a:graphic>
          <a:graphicData uri="http://schemas.openxmlformats.org/presentationml/2006/ole">
            <p:oleObj spid="_x0000_s23557" name="Equation" r:id="rId6" imgW="571320" imgH="22860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935163" y="3965575"/>
          <a:ext cx="1204912" cy="393700"/>
        </p:xfrm>
        <a:graphic>
          <a:graphicData uri="http://schemas.openxmlformats.org/presentationml/2006/ole">
            <p:oleObj spid="_x0000_s23559" name="Equation" r:id="rId7" imgW="698400" imgH="2286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905000" y="4724400"/>
          <a:ext cx="1203325" cy="393700"/>
        </p:xfrm>
        <a:graphic>
          <a:graphicData uri="http://schemas.openxmlformats.org/presentationml/2006/ole">
            <p:oleObj spid="_x0000_s23560" name="Equation" r:id="rId8" imgW="698400" imgH="2286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038600" y="4776304"/>
          <a:ext cx="336550" cy="355600"/>
        </p:xfrm>
        <a:graphic>
          <a:graphicData uri="http://schemas.openxmlformats.org/presentationml/2006/ole">
            <p:oleObj spid="_x0000_s23561" name="Equation" r:id="rId9" imgW="215640" imgH="2286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4927600" y="4687888"/>
          <a:ext cx="1320800" cy="457200"/>
        </p:xfrm>
        <a:graphic>
          <a:graphicData uri="http://schemas.openxmlformats.org/presentationml/2006/ole">
            <p:oleObj spid="_x0000_s23562" name="Equation" r:id="rId10" imgW="660240" imgH="22860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318250" y="1371600"/>
          <a:ext cx="1225550" cy="787400"/>
        </p:xfrm>
        <a:graphic>
          <a:graphicData uri="http://schemas.openxmlformats.org/presentationml/2006/ole">
            <p:oleObj spid="_x0000_s23563" name="Equation" r:id="rId11" imgW="711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penenang</a:t>
            </a:r>
            <a:r>
              <a:rPr lang="en-US" sz="2000" dirty="0" smtClean="0"/>
              <a:t> </a:t>
            </a:r>
            <a:r>
              <a:rPr lang="en-US" sz="2000" dirty="0" err="1" smtClean="0"/>
              <a:t>ketegangan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diduga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60%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100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ketegangan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,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70%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unstuk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beredar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?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pejabat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60%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A.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8500 </a:t>
            </a:r>
            <a:r>
              <a:rPr lang="en-US" sz="2000" dirty="0" err="1" smtClean="0"/>
              <a:t>orang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5426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A.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= 0.01 </a:t>
            </a:r>
            <a:r>
              <a:rPr lang="en-US" sz="2000" dirty="0" err="1" smtClean="0"/>
              <a:t>benarkah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CONTOH SOAL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Penghasil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obatnya</a:t>
            </a:r>
            <a:r>
              <a:rPr lang="en-US" sz="2000" dirty="0" smtClean="0"/>
              <a:t> 90%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menyembuhkan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tempo 8 jam.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pengobatan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160 </a:t>
            </a:r>
            <a:r>
              <a:rPr lang="en-US" sz="2000" dirty="0" err="1" smtClean="0"/>
              <a:t>pasien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alergi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137 </a:t>
            </a:r>
            <a:r>
              <a:rPr lang="en-US" sz="2000" dirty="0" err="1" smtClean="0"/>
              <a:t>sembuh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tempo 8 jam.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UJI VARIANS DUA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UJI VARIANS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429000" y="1730375"/>
          <a:ext cx="1401763" cy="831850"/>
        </p:xfrm>
        <a:graphic>
          <a:graphicData uri="http://schemas.openxmlformats.org/presentationml/2006/ole">
            <p:oleObj spid="_x0000_s24578" name="Equation" r:id="rId3" imgW="81252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69733" y="2895600"/>
          <a:ext cx="1202267" cy="609600"/>
        </p:xfrm>
        <a:graphic>
          <a:graphicData uri="http://schemas.openxmlformats.org/presentationml/2006/ole">
            <p:oleObj spid="_x0000_s24579" name="Equation" r:id="rId4" imgW="901440" imgH="4572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861932" y="4229652"/>
          <a:ext cx="336550" cy="355600"/>
        </p:xfrm>
        <a:graphic>
          <a:graphicData uri="http://schemas.openxmlformats.org/presentationml/2006/ole">
            <p:oleObj spid="_x0000_s24580" name="Equation" r:id="rId5" imgW="2156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22588" y="4165600"/>
          <a:ext cx="2540000" cy="406400"/>
        </p:xfrm>
        <a:graphic>
          <a:graphicData uri="http://schemas.openxmlformats.org/presentationml/2006/ole">
            <p:oleObj spid="_x0000_s24581" name="Equation" r:id="rId6" imgW="1587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 smtClean="0"/>
              <a:t>UJI VARIANS SATU PIHAK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                               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denga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475037" y="1374912"/>
          <a:ext cx="1401763" cy="831850"/>
        </p:xfrm>
        <a:graphic>
          <a:graphicData uri="http://schemas.openxmlformats.org/presentationml/2006/ole">
            <p:oleObj spid="_x0000_s25602" name="Equation" r:id="rId3" imgW="812520" imgH="4824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523037" y="1421296"/>
          <a:ext cx="1401763" cy="831850"/>
        </p:xfrm>
        <a:graphic>
          <a:graphicData uri="http://schemas.openxmlformats.org/presentationml/2006/ole">
            <p:oleObj spid="_x0000_s25603" name="Equation" r:id="rId4" imgW="812520" imgH="4824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124200" y="2514600"/>
          <a:ext cx="1201737" cy="609600"/>
        </p:xfrm>
        <a:graphic>
          <a:graphicData uri="http://schemas.openxmlformats.org/presentationml/2006/ole">
            <p:oleObj spid="_x0000_s25604" name="Equation" r:id="rId5" imgW="901440" imgH="4572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828800" y="3622675"/>
          <a:ext cx="1357312" cy="415925"/>
        </p:xfrm>
        <a:graphic>
          <a:graphicData uri="http://schemas.openxmlformats.org/presentationml/2006/ole">
            <p:oleObj spid="_x0000_s25605" name="Equation" r:id="rId6" imgW="787320" imgH="24120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742870" y="4177748"/>
          <a:ext cx="336550" cy="355600"/>
        </p:xfrm>
        <a:graphic>
          <a:graphicData uri="http://schemas.openxmlformats.org/presentationml/2006/ole">
            <p:oleObj spid="_x0000_s25606" name="Equation" r:id="rId7" imgW="215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46350" y="4068763"/>
          <a:ext cx="1552575" cy="506412"/>
        </p:xfrm>
        <a:graphic>
          <a:graphicData uri="http://schemas.openxmlformats.org/presentationml/2006/ole">
            <p:oleObj spid="_x0000_s25607" name="Equation" r:id="rId8" imgW="1091880" imgH="35532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828800" y="4649719"/>
          <a:ext cx="1357312" cy="415925"/>
        </p:xfrm>
        <a:graphic>
          <a:graphicData uri="http://schemas.openxmlformats.org/presentationml/2006/ole">
            <p:oleObj spid="_x0000_s25608" name="Equation" r:id="rId9" imgW="787320" imgH="2412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716156" y="5207000"/>
          <a:ext cx="336550" cy="355600"/>
        </p:xfrm>
        <a:graphic>
          <a:graphicData uri="http://schemas.openxmlformats.org/presentationml/2006/ole">
            <p:oleObj spid="_x0000_s25609" name="Equation" r:id="rId10" imgW="21564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78113" y="5076825"/>
          <a:ext cx="1304925" cy="504825"/>
        </p:xfrm>
        <a:graphic>
          <a:graphicData uri="http://schemas.openxmlformats.org/presentationml/2006/ole">
            <p:oleObj spid="_x0000_s25610" name="Equation" r:id="rId11" imgW="9144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8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batang</a:t>
            </a:r>
            <a:r>
              <a:rPr lang="en-US" sz="2000" dirty="0" smtClean="0"/>
              <a:t> </a:t>
            </a:r>
            <a:r>
              <a:rPr lang="en-US" sz="2000" dirty="0" err="1" smtClean="0"/>
              <a:t>rokok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nikotin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1,8 mg.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dapatkah</a:t>
            </a:r>
            <a:r>
              <a:rPr lang="en-US" sz="2000" dirty="0" smtClean="0"/>
              <a:t> </a:t>
            </a:r>
            <a:r>
              <a:rPr lang="en-US" sz="2000" dirty="0" err="1" smtClean="0"/>
              <a:t>disimpulkan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 1,3 mg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=1%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UJI DUA PIHAK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1.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  <a:r>
              <a:rPr lang="en-U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UJI KESAMAAN DUA RATA-RATA</a:t>
            </a:r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624263" y="2133600"/>
          <a:ext cx="1314450" cy="787400"/>
        </p:xfrm>
        <a:graphic>
          <a:graphicData uri="http://schemas.openxmlformats.org/presentationml/2006/ole">
            <p:oleObj spid="_x0000_s30722" name="Equation" r:id="rId3" imgW="76176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033918"/>
          <a:ext cx="876300" cy="438150"/>
        </p:xfrm>
        <a:graphic>
          <a:graphicData uri="http://schemas.openxmlformats.org/presentationml/2006/ole">
            <p:oleObj spid="_x0000_s30723" name="Equation" r:id="rId4" imgW="533160" imgH="266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3657600"/>
          <a:ext cx="1422400" cy="1066800"/>
        </p:xfrm>
        <a:graphic>
          <a:graphicData uri="http://schemas.openxmlformats.org/presentationml/2006/ole">
            <p:oleObj spid="_x0000_s30724" name="Equation" r:id="rId5" imgW="1015920" imgH="76176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057400" y="5021468"/>
          <a:ext cx="336550" cy="355600"/>
        </p:xfrm>
        <a:graphic>
          <a:graphicData uri="http://schemas.openxmlformats.org/presentationml/2006/ole">
            <p:oleObj spid="_x0000_s30725" name="Equation" r:id="rId6" imgW="215640" imgH="22860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313044" y="4913244"/>
          <a:ext cx="2719387" cy="501650"/>
        </p:xfrm>
        <a:graphic>
          <a:graphicData uri="http://schemas.openxmlformats.org/presentationml/2006/ole">
            <p:oleObj spid="_x0000_s30726" name="Equation" r:id="rId7" imgW="1307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asumsi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dugaan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sesuatu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Asumsi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dugaan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dikhususkan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,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nilai-nilai</a:t>
            </a:r>
            <a:r>
              <a:rPr lang="en-US" sz="1800" dirty="0" smtClean="0"/>
              <a:t> parameter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statistik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 </a:t>
            </a:r>
            <a:r>
              <a:rPr lang="en-US" sz="1800" dirty="0" err="1" smtClean="0"/>
              <a:t>tipe</a:t>
            </a:r>
            <a:r>
              <a:rPr lang="en-US" sz="1800" dirty="0" smtClean="0"/>
              <a:t> I  : </a:t>
            </a:r>
            <a:r>
              <a:rPr lang="en-US" sz="1800" dirty="0" err="1" smtClean="0"/>
              <a:t>menolak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benar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l-GR" sz="1800" dirty="0" smtClean="0"/>
              <a:t>α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II : </a:t>
            </a:r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salah</a:t>
            </a:r>
            <a:endParaRPr lang="en-US" sz="1800" dirty="0" smtClean="0"/>
          </a:p>
          <a:p>
            <a:r>
              <a:rPr lang="en-US" sz="1800" dirty="0" err="1" smtClean="0"/>
              <a:t>Kekeliruan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II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l-GR" sz="1800" dirty="0" smtClean="0"/>
              <a:t>β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Dengan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444488" y="539198"/>
          <a:ext cx="876300" cy="438150"/>
        </p:xfrm>
        <a:graphic>
          <a:graphicData uri="http://schemas.openxmlformats.org/presentationml/2006/ole">
            <p:oleObj spid="_x0000_s31746" name="Equation" r:id="rId3" imgW="533160" imgH="26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31747" name="Equation" r:id="rId4" imgW="914400" imgH="21564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125788" y="1219200"/>
          <a:ext cx="1316037" cy="1066800"/>
        </p:xfrm>
        <a:graphic>
          <a:graphicData uri="http://schemas.openxmlformats.org/presentationml/2006/ole">
            <p:oleObj spid="_x0000_s31748" name="Equation" r:id="rId5" imgW="939600" imgH="7617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2495550"/>
          <a:ext cx="2302809" cy="857250"/>
        </p:xfrm>
        <a:graphic>
          <a:graphicData uri="http://schemas.openxmlformats.org/presentationml/2006/ole">
            <p:oleObj spid="_x0000_s31749" name="Equation" r:id="rId6" imgW="1739880" imgH="64764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114192" y="4236002"/>
          <a:ext cx="4303712" cy="501650"/>
        </p:xfrm>
        <a:graphic>
          <a:graphicData uri="http://schemas.openxmlformats.org/presentationml/2006/ole">
            <p:oleObj spid="_x0000_s31750" name="Equation" r:id="rId7" imgW="2070000" imgH="24120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057400" y="4343400"/>
          <a:ext cx="336550" cy="355600"/>
        </p:xfrm>
        <a:graphic>
          <a:graphicData uri="http://schemas.openxmlformats.org/presentationml/2006/ole">
            <p:oleObj spid="_x0000_s31751" name="Equation" r:id="rId8" imgW="215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ketahui</a:t>
            </a:r>
            <a:endParaRPr lang="en-US" sz="2000" dirty="0" smtClean="0"/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Terima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Dengan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              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866900" y="460238"/>
          <a:ext cx="876300" cy="438150"/>
        </p:xfrm>
        <a:graphic>
          <a:graphicData uri="http://schemas.openxmlformats.org/presentationml/2006/ole">
            <p:oleObj spid="_x0000_s32770" name="Equation" r:id="rId3" imgW="533160" imgH="26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2771" name="Equation" r:id="rId4" imgW="914400" imgH="2156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160713" y="1201738"/>
          <a:ext cx="1244600" cy="1101725"/>
        </p:xfrm>
        <a:graphic>
          <a:graphicData uri="http://schemas.openxmlformats.org/presentationml/2006/ole">
            <p:oleObj spid="_x0000_s32772" name="Equation" r:id="rId5" imgW="888840" imgH="7873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34603" y="2984500"/>
          <a:ext cx="3423397" cy="825500"/>
        </p:xfrm>
        <a:graphic>
          <a:graphicData uri="http://schemas.openxmlformats.org/presentationml/2006/ole">
            <p:oleObj spid="_x0000_s32773" name="Equation" r:id="rId6" imgW="179064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0" y="3939540"/>
          <a:ext cx="787400" cy="708660"/>
        </p:xfrm>
        <a:graphic>
          <a:graphicData uri="http://schemas.openxmlformats.org/presentationml/2006/ole">
            <p:oleObj spid="_x0000_s32774" name="Equation" r:id="rId7" imgW="50796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08475" y="3962400"/>
          <a:ext cx="806450" cy="708025"/>
        </p:xfrm>
        <a:graphic>
          <a:graphicData uri="http://schemas.openxmlformats.org/presentationml/2006/ole">
            <p:oleObj spid="_x0000_s32775" name="Equation" r:id="rId8" imgW="520560" imgH="457200" progId="Equation.3">
              <p:embed/>
            </p:oleObj>
          </a:graphicData>
        </a:graphic>
      </p:graphicFrame>
      <p:graphicFrame>
        <p:nvGraphicFramePr>
          <p:cNvPr id="32776" name="Content Placeholder 3"/>
          <p:cNvGraphicFramePr>
            <a:graphicFrameLocks noChangeAspect="1"/>
          </p:cNvGraphicFramePr>
          <p:nvPr/>
        </p:nvGraphicFramePr>
        <p:xfrm>
          <a:off x="1371600" y="4899932"/>
          <a:ext cx="1905000" cy="510268"/>
        </p:xfrm>
        <a:graphic>
          <a:graphicData uri="http://schemas.openxmlformats.org/presentationml/2006/ole">
            <p:oleObj spid="_x0000_s32776" name="Equation" r:id="rId9" imgW="901440" imgH="241200" progId="Equation.3">
              <p:embed/>
            </p:oleObj>
          </a:graphicData>
        </a:graphic>
      </p:graphicFrame>
      <p:graphicFrame>
        <p:nvGraphicFramePr>
          <p:cNvPr id="11" name="Content Placeholder 3"/>
          <p:cNvGraphicFramePr>
            <a:graphicFrameLocks noChangeAspect="1"/>
          </p:cNvGraphicFramePr>
          <p:nvPr/>
        </p:nvGraphicFramePr>
        <p:xfrm>
          <a:off x="4359275" y="4926013"/>
          <a:ext cx="1958975" cy="511175"/>
        </p:xfrm>
        <a:graphic>
          <a:graphicData uri="http://schemas.openxmlformats.org/presentationml/2006/ole">
            <p:oleObj spid="_x0000_s32777" name="Equation" r:id="rId10" imgW="927000" imgH="241200" progId="Equation.3">
              <p:embed/>
            </p:oleObj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2051050" y="3225800"/>
          <a:ext cx="336550" cy="355600"/>
        </p:xfrm>
        <a:graphic>
          <a:graphicData uri="http://schemas.openxmlformats.org/presentationml/2006/ole">
            <p:oleObj spid="_x0000_s32778" name="Equation" r:id="rId11" imgW="215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11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10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B.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.  rata-rata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A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3,22 </a:t>
            </a:r>
            <a:r>
              <a:rPr lang="en-US" sz="2000" dirty="0" err="1" smtClean="0"/>
              <a:t>dan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B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3,07. </a:t>
            </a:r>
            <a:r>
              <a:rPr lang="en-US" sz="2000" dirty="0" err="1" smtClean="0"/>
              <a:t>denga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A = 0,1996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B = 0,1112. </a:t>
            </a:r>
            <a:r>
              <a:rPr lang="en-US" sz="2000" dirty="0" err="1" smtClean="0"/>
              <a:t>ujilah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Semacam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.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tekannya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diadakan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20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kesatu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20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. Rata- rata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bakunya</a:t>
            </a:r>
            <a:r>
              <a:rPr lang="en-US" sz="2000" dirty="0" smtClean="0"/>
              <a:t> </a:t>
            </a:r>
            <a:r>
              <a:rPr lang="en-US" sz="2000" dirty="0" err="1" smtClean="0"/>
              <a:t>berutrut-turut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9,25 kg </a:t>
            </a:r>
            <a:r>
              <a:rPr lang="en-US" sz="2000" dirty="0" err="1" smtClean="0"/>
              <a:t>dan</a:t>
            </a:r>
            <a:r>
              <a:rPr lang="en-US" sz="2000" dirty="0" smtClean="0"/>
              <a:t> 2,24 kg.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10,40 kg </a:t>
            </a:r>
            <a:r>
              <a:rPr lang="en-US" sz="2000" dirty="0" err="1" smtClean="0"/>
              <a:t>dan</a:t>
            </a:r>
            <a:r>
              <a:rPr lang="en-US" sz="2000" dirty="0" smtClean="0"/>
              <a:t> 3,12 kg.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 </a:t>
            </a:r>
            <a:r>
              <a:rPr lang="en-US" sz="2000" dirty="0" err="1" smtClean="0"/>
              <a:t>bagaimanakah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dirty="0" smtClean="0"/>
              <a:t>UJI SATU PIHAK 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1.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</a:p>
          <a:p>
            <a:pPr lvl="2">
              <a:buNone/>
            </a:pP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                      </a:t>
            </a:r>
            <a:r>
              <a:rPr lang="en-US" sz="2000" dirty="0" err="1" smtClean="0"/>
              <a:t>dengan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err="1" smtClean="0"/>
              <a:t>Tolak</a:t>
            </a:r>
            <a:r>
              <a:rPr lang="en-US" sz="1800" dirty="0" smtClean="0"/>
              <a:t>        </a:t>
            </a:r>
            <a:r>
              <a:rPr lang="en-US" sz="1800" dirty="0" err="1" smtClean="0"/>
              <a:t>jika</a:t>
            </a:r>
            <a:r>
              <a:rPr lang="en-US" sz="1800" dirty="0" smtClean="0"/>
              <a:t>         </a:t>
            </a:r>
          </a:p>
          <a:p>
            <a:pPr lvl="1">
              <a:buNone/>
            </a:pPr>
            <a:endParaRPr lang="en-US" sz="2000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790950" y="990600"/>
          <a:ext cx="1314450" cy="787400"/>
        </p:xfrm>
        <a:graphic>
          <a:graphicData uri="http://schemas.openxmlformats.org/presentationml/2006/ole">
            <p:oleObj spid="_x0000_s34818" name="Equation" r:id="rId3" imgW="761760" imgH="4572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006600" y="1866900"/>
          <a:ext cx="876300" cy="438150"/>
        </p:xfrm>
        <a:graphic>
          <a:graphicData uri="http://schemas.openxmlformats.org/presentationml/2006/ole">
            <p:oleObj spid="_x0000_s34819" name="Equation" r:id="rId4" imgW="533160" imgH="26640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048000" y="2438400"/>
          <a:ext cx="1316037" cy="1066800"/>
        </p:xfrm>
        <a:graphic>
          <a:graphicData uri="http://schemas.openxmlformats.org/presentationml/2006/ole">
            <p:oleObj spid="_x0000_s34820" name="Equation" r:id="rId5" imgW="939600" imgH="76176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02337" y="2286000"/>
          <a:ext cx="2303463" cy="857250"/>
        </p:xfrm>
        <a:graphic>
          <a:graphicData uri="http://schemas.openxmlformats.org/presentationml/2006/ole">
            <p:oleObj spid="_x0000_s34821" name="Equation" r:id="rId6" imgW="1739880" imgH="64764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209800" y="4457700"/>
          <a:ext cx="336550" cy="355600"/>
        </p:xfrm>
        <a:graphic>
          <a:graphicData uri="http://schemas.openxmlformats.org/presentationml/2006/ole">
            <p:oleObj spid="_x0000_s34822" name="Equation" r:id="rId7" imgW="215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4272" y="4435612"/>
          <a:ext cx="1409032" cy="393700"/>
        </p:xfrm>
        <a:graphic>
          <a:graphicData uri="http://schemas.openxmlformats.org/presentationml/2006/ole">
            <p:oleObj spid="_x0000_s34823" name="Equation" r:id="rId8" imgW="863280" imgH="24120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438400" y="4014823"/>
          <a:ext cx="1143000" cy="328577"/>
        </p:xfrm>
        <a:graphic>
          <a:graphicData uri="http://schemas.openxmlformats.org/presentationml/2006/ole">
            <p:oleObj spid="_x0000_s34824" name="Equation" r:id="rId9" imgW="749160" imgH="2156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362200" y="4853023"/>
          <a:ext cx="1143000" cy="328577"/>
        </p:xfrm>
        <a:graphic>
          <a:graphicData uri="http://schemas.openxmlformats.org/presentationml/2006/ole">
            <p:oleObj spid="_x0000_s34825" name="Equation" r:id="rId10" imgW="749160" imgH="21564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057400" y="5283200"/>
          <a:ext cx="336550" cy="355600"/>
        </p:xfrm>
        <a:graphic>
          <a:graphicData uri="http://schemas.openxmlformats.org/presentationml/2006/ole">
            <p:oleObj spid="_x0000_s34826" name="Equation" r:id="rId11" imgW="21564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52763" y="5245100"/>
          <a:ext cx="1554162" cy="393700"/>
        </p:xfrm>
        <a:graphic>
          <a:graphicData uri="http://schemas.openxmlformats.org/presentationml/2006/ole">
            <p:oleObj spid="_x0000_s34827" name="Equation" r:id="rId12" imgW="952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2.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</a:p>
          <a:p>
            <a:pPr lvl="1">
              <a:lnSpc>
                <a:spcPct val="17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untuk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2000" dirty="0" smtClean="0"/>
              <a:t>                  </a:t>
            </a:r>
          </a:p>
          <a:p>
            <a:pPr lvl="1">
              <a:buNone/>
            </a:pPr>
            <a:r>
              <a:rPr lang="en-US" sz="1600" dirty="0" smtClean="0"/>
              <a:t> </a:t>
            </a:r>
            <a:r>
              <a:rPr lang="en-US" sz="1800" dirty="0" err="1" smtClean="0"/>
              <a:t>dengan</a:t>
            </a: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828800" y="449746"/>
          <a:ext cx="876300" cy="438150"/>
        </p:xfrm>
        <a:graphic>
          <a:graphicData uri="http://schemas.openxmlformats.org/presentationml/2006/ole">
            <p:oleObj spid="_x0000_s39938" name="Equation" r:id="rId3" imgW="533160" imgH="26640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124200" y="1066800"/>
          <a:ext cx="1244600" cy="1101725"/>
        </p:xfrm>
        <a:graphic>
          <a:graphicData uri="http://schemas.openxmlformats.org/presentationml/2006/ole">
            <p:oleObj spid="_x0000_s39939" name="Equation" r:id="rId4" imgW="888840" imgH="78732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905000" y="2768600"/>
          <a:ext cx="336550" cy="355600"/>
        </p:xfrm>
        <a:graphic>
          <a:graphicData uri="http://schemas.openxmlformats.org/presentationml/2006/ole">
            <p:oleObj spid="_x0000_s39940" name="Equation" r:id="rId5" imgW="215640" imgH="22860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124200" y="2590800"/>
          <a:ext cx="1541829" cy="749300"/>
        </p:xfrm>
        <a:graphic>
          <a:graphicData uri="http://schemas.openxmlformats.org/presentationml/2006/ole">
            <p:oleObj spid="_x0000_s39941" name="Equation" r:id="rId6" imgW="888840" imgH="43164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981200" y="4800600"/>
          <a:ext cx="787400" cy="708025"/>
        </p:xfrm>
        <a:graphic>
          <a:graphicData uri="http://schemas.openxmlformats.org/presentationml/2006/ole">
            <p:oleObj spid="_x0000_s39942" name="Equation" r:id="rId7" imgW="507960" imgH="45720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32150" y="4854575"/>
          <a:ext cx="806450" cy="708025"/>
        </p:xfrm>
        <a:graphic>
          <a:graphicData uri="http://schemas.openxmlformats.org/presentationml/2006/ole">
            <p:oleObj spid="_x0000_s39943" name="Equation" r:id="rId8" imgW="520560" imgH="457200" progId="Equation.3">
              <p:embed/>
            </p:oleObj>
          </a:graphicData>
        </a:graphic>
      </p:graphicFrame>
      <p:graphicFrame>
        <p:nvGraphicFramePr>
          <p:cNvPr id="39944" name="Content Placeholder 3"/>
          <p:cNvGraphicFramePr>
            <a:graphicFrameLocks noChangeAspect="1"/>
          </p:cNvGraphicFramePr>
          <p:nvPr/>
        </p:nvGraphicFramePr>
        <p:xfrm>
          <a:off x="4495800" y="5029200"/>
          <a:ext cx="1555750" cy="509587"/>
        </p:xfrm>
        <a:graphic>
          <a:graphicData uri="http://schemas.openxmlformats.org/presentationml/2006/ole">
            <p:oleObj spid="_x0000_s39944" name="Equation" r:id="rId9" imgW="736560" imgH="241200" progId="Equation.3">
              <p:embed/>
            </p:oleObj>
          </a:graphicData>
        </a:graphic>
      </p:graphicFrame>
      <p:graphicFrame>
        <p:nvGraphicFramePr>
          <p:cNvPr id="11" name="Content Placeholder 3"/>
          <p:cNvGraphicFramePr>
            <a:graphicFrameLocks noChangeAspect="1"/>
          </p:cNvGraphicFramePr>
          <p:nvPr/>
        </p:nvGraphicFramePr>
        <p:xfrm>
          <a:off x="6450013" y="5029200"/>
          <a:ext cx="1636712" cy="509588"/>
        </p:xfrm>
        <a:graphic>
          <a:graphicData uri="http://schemas.openxmlformats.org/presentationml/2006/ole">
            <p:oleObj spid="_x0000_s39945" name="Equation" r:id="rId10" imgW="774360" imgH="241200" progId="Equation.3">
              <p:embed/>
            </p:oleObj>
          </a:graphicData>
        </a:graphic>
      </p:graphicFrame>
      <p:graphicFrame>
        <p:nvGraphicFramePr>
          <p:cNvPr id="39946" name="Object 2"/>
          <p:cNvGraphicFramePr>
            <a:graphicFrameLocks noChangeAspect="1"/>
          </p:cNvGraphicFramePr>
          <p:nvPr/>
        </p:nvGraphicFramePr>
        <p:xfrm>
          <a:off x="2057400" y="2362200"/>
          <a:ext cx="1143000" cy="328612"/>
        </p:xfrm>
        <a:graphic>
          <a:graphicData uri="http://schemas.openxmlformats.org/presentationml/2006/ole">
            <p:oleObj spid="_x0000_s39946" name="Equation" r:id="rId11" imgW="749160" imgH="21564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057400" y="3633788"/>
          <a:ext cx="1143000" cy="328612"/>
        </p:xfrm>
        <a:graphic>
          <a:graphicData uri="http://schemas.openxmlformats.org/presentationml/2006/ole">
            <p:oleObj spid="_x0000_s39947" name="Equation" r:id="rId12" imgW="749160" imgH="215640" progId="Equation.3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905000" y="4051300"/>
          <a:ext cx="336550" cy="355600"/>
        </p:xfrm>
        <a:graphic>
          <a:graphicData uri="http://schemas.openxmlformats.org/presentationml/2006/ole">
            <p:oleObj spid="_x0000_s39948" name="Equation" r:id="rId13" imgW="215640" imgH="228600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949575" y="3975100"/>
          <a:ext cx="1739900" cy="749300"/>
        </p:xfrm>
        <a:graphic>
          <a:graphicData uri="http://schemas.openxmlformats.org/presentationml/2006/ole">
            <p:oleObj spid="_x0000_s39949" name="Equation" r:id="rId14" imgW="1002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UJI DUA PIHAK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RUMUSAN HIPOTESIS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 : 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Dengan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Terima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UJI KESAMAAN DUA PROPORSI</a:t>
            </a: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79850" y="1905000"/>
          <a:ext cx="1225550" cy="787400"/>
        </p:xfrm>
        <a:graphic>
          <a:graphicData uri="http://schemas.openxmlformats.org/presentationml/2006/ole">
            <p:oleObj spid="_x0000_s40962" name="Equation" r:id="rId3" imgW="711000" imgH="4572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981325" y="2916238"/>
          <a:ext cx="1971675" cy="1052521"/>
        </p:xfrm>
        <a:graphic>
          <a:graphicData uri="http://schemas.openxmlformats.org/presentationml/2006/ole">
            <p:oleObj spid="_x0000_s40963" name="Equation" r:id="rId4" imgW="1333440" imgH="711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911600"/>
          <a:ext cx="990600" cy="590884"/>
        </p:xfrm>
        <a:graphic>
          <a:graphicData uri="http://schemas.openxmlformats.org/presentationml/2006/ole">
            <p:oleObj spid="_x0000_s40964" name="Equation" r:id="rId5" imgW="723600" imgH="431640" progId="Equation.3">
              <p:embed/>
            </p:oleObj>
          </a:graphicData>
        </a:graphic>
      </p:graphicFrame>
      <p:graphicFrame>
        <p:nvGraphicFramePr>
          <p:cNvPr id="40965" name="Object 4"/>
          <p:cNvGraphicFramePr>
            <a:graphicFrameLocks noChangeAspect="1"/>
          </p:cNvGraphicFramePr>
          <p:nvPr/>
        </p:nvGraphicFramePr>
        <p:xfrm>
          <a:off x="1797050" y="5029200"/>
          <a:ext cx="336550" cy="355600"/>
        </p:xfrm>
        <a:graphic>
          <a:graphicData uri="http://schemas.openxmlformats.org/presentationml/2006/ole">
            <p:oleObj spid="_x0000_s40965" name="Equation" r:id="rId6" imgW="215640" imgH="22860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895600" y="4984750"/>
          <a:ext cx="2719387" cy="501650"/>
        </p:xfrm>
        <a:graphic>
          <a:graphicData uri="http://schemas.openxmlformats.org/presentationml/2006/ole">
            <p:oleObj spid="_x0000_s40966" name="Equation" r:id="rId7" imgW="1307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UJI SATU PIHAK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RUMUSAN HIPOTESIS :                      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              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Untuk</a:t>
            </a:r>
            <a:r>
              <a:rPr lang="en-US" sz="2000" dirty="0" smtClean="0"/>
              <a:t> :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</a:t>
            </a:r>
          </a:p>
          <a:p>
            <a:endParaRPr lang="en-US" sz="20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803650" y="533400"/>
          <a:ext cx="1225550" cy="787400"/>
        </p:xfrm>
        <a:graphic>
          <a:graphicData uri="http://schemas.openxmlformats.org/presentationml/2006/ole">
            <p:oleObj spid="_x0000_s43010" name="Equation" r:id="rId3" imgW="711000" imgH="4572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394450" y="609600"/>
          <a:ext cx="1225550" cy="787400"/>
        </p:xfrm>
        <a:graphic>
          <a:graphicData uri="http://schemas.openxmlformats.org/presentationml/2006/ole">
            <p:oleObj spid="_x0000_s43011" name="Equation" r:id="rId4" imgW="711000" imgH="4572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667000" y="1462088"/>
          <a:ext cx="1971675" cy="1052512"/>
        </p:xfrm>
        <a:graphic>
          <a:graphicData uri="http://schemas.openxmlformats.org/presentationml/2006/ole">
            <p:oleObj spid="_x0000_s43012" name="Equation" r:id="rId5" imgW="1333440" imgH="7110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09800" y="3111500"/>
          <a:ext cx="1203325" cy="393700"/>
        </p:xfrm>
        <a:graphic>
          <a:graphicData uri="http://schemas.openxmlformats.org/presentationml/2006/ole">
            <p:oleObj spid="_x0000_s43013" name="Equation" r:id="rId6" imgW="698400" imgH="228600" progId="Equation.3">
              <p:embed/>
            </p:oleObj>
          </a:graphicData>
        </a:graphic>
      </p:graphicFrame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1949450" y="3683000"/>
          <a:ext cx="336550" cy="355600"/>
        </p:xfrm>
        <a:graphic>
          <a:graphicData uri="http://schemas.openxmlformats.org/presentationml/2006/ole">
            <p:oleObj spid="_x0000_s43014" name="Equation" r:id="rId7" imgW="215640" imgH="228600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3124200" y="3613150"/>
          <a:ext cx="1214437" cy="501650"/>
        </p:xfrm>
        <a:graphic>
          <a:graphicData uri="http://schemas.openxmlformats.org/presentationml/2006/ole">
            <p:oleObj spid="_x0000_s43015" name="Equation" r:id="rId8" imgW="583920" imgH="2412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225675" y="4178300"/>
          <a:ext cx="1203325" cy="393700"/>
        </p:xfrm>
        <a:graphic>
          <a:graphicData uri="http://schemas.openxmlformats.org/presentationml/2006/ole">
            <p:oleObj spid="_x0000_s43016" name="Equation" r:id="rId9" imgW="698400" imgH="2286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905000" y="4648200"/>
          <a:ext cx="336550" cy="355600"/>
        </p:xfrm>
        <a:graphic>
          <a:graphicData uri="http://schemas.openxmlformats.org/presentationml/2006/ole">
            <p:oleObj spid="_x0000_s43017" name="Equation" r:id="rId10" imgW="215640" imgH="22860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2892425" y="4603750"/>
          <a:ext cx="1373188" cy="501650"/>
        </p:xfrm>
        <a:graphic>
          <a:graphicData uri="http://schemas.openxmlformats.org/presentationml/2006/ole">
            <p:oleObj spid="_x0000_s43018" name="Equation" r:id="rId11" imgW="6602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Pengusaha</a:t>
            </a:r>
            <a:r>
              <a:rPr lang="en-US" sz="2000" dirty="0" smtClean="0"/>
              <a:t> P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langganannya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dijamin</a:t>
            </a:r>
            <a:r>
              <a:rPr lang="en-US" sz="2000" dirty="0" smtClean="0"/>
              <a:t>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rusak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8%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pemesanan</a:t>
            </a:r>
            <a:r>
              <a:rPr lang="en-US" sz="2000" dirty="0" smtClean="0"/>
              <a:t>.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 </a:t>
            </a:r>
            <a:r>
              <a:rPr lang="en-US" sz="2000" dirty="0" err="1" smtClean="0"/>
              <a:t>memeriksa</a:t>
            </a:r>
            <a:r>
              <a:rPr lang="en-US" sz="2000" dirty="0" smtClean="0"/>
              <a:t> 200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acak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28 yang </a:t>
            </a:r>
            <a:r>
              <a:rPr lang="en-US" sz="2000" dirty="0" err="1" smtClean="0"/>
              <a:t>rusak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yand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kacang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, </a:t>
            </a:r>
            <a:r>
              <a:rPr lang="en-US" sz="2000" dirty="0" err="1" smtClean="0"/>
              <a:t>sebidang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80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luasnya</a:t>
            </a:r>
            <a:r>
              <a:rPr lang="en-US" sz="2000" dirty="0" smtClean="0"/>
              <a:t>.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40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sisanya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lama. Rata2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lmenggunakan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28,4 kg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0.87kg.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lama rata2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27,2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0,62kg.  </a:t>
            </a:r>
            <a:r>
              <a:rPr lang="en-US" sz="2000" dirty="0" err="1" smtClean="0"/>
              <a:t>Dapatkah</a:t>
            </a:r>
            <a:r>
              <a:rPr lang="en-US" sz="2000" dirty="0" smtClean="0"/>
              <a:t> </a:t>
            </a:r>
            <a:r>
              <a:rPr lang="en-US" sz="2000" dirty="0" err="1" smtClean="0"/>
              <a:t>disimpulkan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pupuk</a:t>
            </a:r>
            <a:r>
              <a:rPr lang="en-US" sz="2000" dirty="0" smtClean="0"/>
              <a:t> lama?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5%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pula </a:t>
            </a:r>
            <a:r>
              <a:rPr lang="en-US" sz="2000" dirty="0" err="1" smtClean="0"/>
              <a:t>sebgai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keperluan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0.05 </a:t>
            </a:r>
            <a:r>
              <a:rPr lang="en-US" sz="2000" dirty="0" err="1" smtClean="0"/>
              <a:t>atau</a:t>
            </a:r>
            <a:r>
              <a:rPr lang="en-US" sz="2000" dirty="0" smtClean="0"/>
              <a:t> 0.01</a:t>
            </a:r>
          </a:p>
          <a:p>
            <a:endParaRPr lang="en-US" sz="2000" dirty="0" smtClean="0"/>
          </a:p>
          <a:p>
            <a:r>
              <a:rPr lang="en-US" sz="2000" dirty="0" smtClean="0"/>
              <a:t>α = 0.05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kira-kira</a:t>
            </a:r>
            <a:r>
              <a:rPr lang="en-US" sz="2000" dirty="0" smtClean="0"/>
              <a:t> 5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100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I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.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 </a:t>
            </a:r>
            <a:r>
              <a:rPr lang="en-US" sz="2000" dirty="0" err="1" smtClean="0"/>
              <a:t>kira-kira</a:t>
            </a:r>
            <a:r>
              <a:rPr lang="en-US" sz="2000" dirty="0" smtClean="0"/>
              <a:t> 95% </a:t>
            </a:r>
            <a:r>
              <a:rPr lang="en-US" sz="2000" dirty="0" err="1" smtClean="0"/>
              <a:t>yakin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PERUMUSAN HIPOTESIS</a:t>
            </a:r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Perumusan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,     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,     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2 </a:t>
            </a:r>
            <a:r>
              <a:rPr lang="en-US" sz="2000" dirty="0" err="1" smtClean="0"/>
              <a:t>pihak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LANGKAH – LANGKAH UJI HIPOTESIS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11556" y="1828800"/>
          <a:ext cx="336550" cy="356347"/>
        </p:xfrm>
        <a:graphic>
          <a:graphicData uri="http://schemas.openxmlformats.org/presentationml/2006/ole">
            <p:oleObj spid="_x0000_s1026" name="Equation" r:id="rId3" imgW="2156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53200" y="1798637"/>
          <a:ext cx="315913" cy="334963"/>
        </p:xfrm>
        <a:graphic>
          <a:graphicData uri="http://schemas.openxmlformats.org/presentationml/2006/ole">
            <p:oleObj spid="_x0000_s1028" name="Equation" r:id="rId4" imgW="20304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5400" y="3008244"/>
          <a:ext cx="1181100" cy="787400"/>
        </p:xfrm>
        <a:graphic>
          <a:graphicData uri="http://schemas.openxmlformats.org/presentationml/2006/ole">
            <p:oleObj spid="_x0000_s1029" name="Equation" r:id="rId5" imgW="68580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0" y="3019288"/>
          <a:ext cx="1181100" cy="787400"/>
        </p:xfrm>
        <a:graphic>
          <a:graphicData uri="http://schemas.openxmlformats.org/presentationml/2006/ole">
            <p:oleObj spid="_x0000_s1030" name="Equation" r:id="rId6" imgW="68580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09700" y="4470400"/>
          <a:ext cx="1181100" cy="787400"/>
        </p:xfrm>
        <a:graphic>
          <a:graphicData uri="http://schemas.openxmlformats.org/presentationml/2006/ole">
            <p:oleObj spid="_x0000_s1031" name="Equation" r:id="rId7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2.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z, t,        	  , F </a:t>
            </a:r>
            <a:r>
              <a:rPr lang="en-US" sz="2000" dirty="0" err="1" smtClean="0"/>
              <a:t>atau</a:t>
            </a:r>
            <a:r>
              <a:rPr lang="en-US" sz="2000" dirty="0" smtClean="0"/>
              <a:t> yang lain.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3. 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kritis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4.  </a:t>
            </a: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5. 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6.  </a:t>
            </a: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70000" y="712304"/>
          <a:ext cx="330200" cy="371475"/>
        </p:xfrm>
        <a:graphic>
          <a:graphicData uri="http://schemas.openxmlformats.org/presentationml/2006/ole">
            <p:oleObj spid="_x0000_s2050" name="Equation" r:id="rId3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UJI RATA-RATA µ : UJI 2 PIHAK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hipotesisnya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normal, </a:t>
            </a:r>
            <a:r>
              <a:rPr lang="en-US" sz="2000" dirty="0" err="1" smtClean="0"/>
              <a:t>sehingga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 smtClean="0"/>
          </a:p>
          <a:p>
            <a:pPr lvl="1"/>
            <a:endParaRPr lang="en-US" sz="16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6763" y="2057400"/>
          <a:ext cx="1247775" cy="787400"/>
        </p:xfrm>
        <a:graphic>
          <a:graphicData uri="http://schemas.openxmlformats.org/presentationml/2006/ole">
            <p:oleObj spid="_x0000_s3075" name="Equation" r:id="rId4" imgW="723600" imgH="457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7600" y="3524250"/>
          <a:ext cx="1340427" cy="819150"/>
        </p:xfrm>
        <a:graphic>
          <a:graphicData uri="http://schemas.openxmlformats.org/presentationml/2006/ole">
            <p:oleObj spid="_x0000_s3076" name="Equation" r:id="rId5" imgW="68580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65288" y="4679950"/>
          <a:ext cx="2719471" cy="501650"/>
        </p:xfrm>
        <a:graphic>
          <a:graphicData uri="http://schemas.openxmlformats.org/presentationml/2006/ole">
            <p:oleObj spid="_x0000_s3077" name="Equation" r:id="rId6" imgW="1307880" imgH="2412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115456" y="4764314"/>
          <a:ext cx="336550" cy="355600"/>
        </p:xfrm>
        <a:graphic>
          <a:graphicData uri="http://schemas.openxmlformats.org/presentationml/2006/ole">
            <p:oleObj spid="_x0000_s3078" name="Equation" r:id="rId7" imgW="215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mengunakan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 </a:t>
            </a:r>
          </a:p>
          <a:p>
            <a:pPr lvl="1"/>
            <a:r>
              <a:rPr lang="en-US" sz="2000" dirty="0" err="1" smtClean="0"/>
              <a:t>Terima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endParaRPr lang="en-US" sz="2000" dirty="0" smtClean="0"/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962400" y="1193800"/>
          <a:ext cx="1247775" cy="787400"/>
        </p:xfrm>
        <a:graphic>
          <a:graphicData uri="http://schemas.openxmlformats.org/presentationml/2006/ole">
            <p:oleObj spid="_x0000_s4099" name="Equation" r:id="rId3" imgW="723600" imgH="4572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694113" y="2686050"/>
          <a:ext cx="1265237" cy="819150"/>
        </p:xfrm>
        <a:graphic>
          <a:graphicData uri="http://schemas.openxmlformats.org/presentationml/2006/ole">
            <p:oleObj spid="_x0000_s4101" name="Equation" r:id="rId4" imgW="647640" imgH="4190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16138" y="3907974"/>
          <a:ext cx="336550" cy="355600"/>
        </p:xfrm>
        <a:graphic>
          <a:graphicData uri="http://schemas.openxmlformats.org/presentationml/2006/ole">
            <p:oleObj spid="_x0000_s4102" name="Equation" r:id="rId5" imgW="215640" imgH="2286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70250" y="3765550"/>
          <a:ext cx="3511550" cy="501650"/>
        </p:xfrm>
        <a:graphic>
          <a:graphicData uri="http://schemas.openxmlformats.org/presentationml/2006/ole">
            <p:oleObj spid="_x0000_s4103" name="Equation" r:id="rId6" imgW="1688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1.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	 </a:t>
            </a:r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diterima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UJI RATA-RATA µ : UJI 1 PIHAK</a:t>
            </a:r>
            <a:endParaRPr lang="en-US" sz="36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657600" y="1371600"/>
          <a:ext cx="1247775" cy="787400"/>
        </p:xfrm>
        <a:graphic>
          <a:graphicData uri="http://schemas.openxmlformats.org/presentationml/2006/ole">
            <p:oleObj spid="_x0000_s5123" name="Equation" r:id="rId3" imgW="723600" imgH="45720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686425" y="1426030"/>
          <a:ext cx="1247775" cy="787400"/>
        </p:xfrm>
        <a:graphic>
          <a:graphicData uri="http://schemas.openxmlformats.org/presentationml/2006/ole">
            <p:oleObj spid="_x0000_s5124" name="Equation" r:id="rId4" imgW="723600" imgH="4572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832350" y="2762250"/>
          <a:ext cx="1339850" cy="819150"/>
        </p:xfrm>
        <a:graphic>
          <a:graphicData uri="http://schemas.openxmlformats.org/presentationml/2006/ole">
            <p:oleObj spid="_x0000_s5125" name="Equation" r:id="rId5" imgW="685800" imgH="4190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919514" y="4412346"/>
          <a:ext cx="336550" cy="355600"/>
        </p:xfrm>
        <a:graphic>
          <a:graphicData uri="http://schemas.openxmlformats.org/presentationml/2006/ole">
            <p:oleObj spid="_x0000_s5126" name="Equation" r:id="rId6" imgW="21564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4347030"/>
          <a:ext cx="1143000" cy="457200"/>
        </p:xfrm>
        <a:graphic>
          <a:graphicData uri="http://schemas.openxmlformats.org/presentationml/2006/ole">
            <p:oleObj spid="_x0000_s5127" name="Equation" r:id="rId7" imgW="571320" imgH="2286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6400800" y="4452258"/>
          <a:ext cx="336550" cy="355600"/>
        </p:xfrm>
        <a:graphic>
          <a:graphicData uri="http://schemas.openxmlformats.org/presentationml/2006/ole">
            <p:oleObj spid="_x0000_s5129" name="Equation" r:id="rId8" imgW="215640" imgH="22860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41688" y="3962400"/>
          <a:ext cx="1225550" cy="393700"/>
        </p:xfrm>
        <a:graphic>
          <a:graphicData uri="http://schemas.openxmlformats.org/presentationml/2006/ole">
            <p:oleObj spid="_x0000_s5130" name="Equation" r:id="rId9" imgW="711000" imgH="22860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287713" y="4920342"/>
          <a:ext cx="1203325" cy="393700"/>
        </p:xfrm>
        <a:graphic>
          <a:graphicData uri="http://schemas.openxmlformats.org/presentationml/2006/ole">
            <p:oleObj spid="_x0000_s5131" name="Equation" r:id="rId10" imgW="698400" imgH="2286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981200" y="5359400"/>
          <a:ext cx="336550" cy="355600"/>
        </p:xfrm>
        <a:graphic>
          <a:graphicData uri="http://schemas.openxmlformats.org/presentationml/2006/ole">
            <p:oleObj spid="_x0000_s5132" name="Equation" r:id="rId11" imgW="215640" imgH="2286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06700" y="5322888"/>
          <a:ext cx="1320800" cy="457200"/>
        </p:xfrm>
        <a:graphic>
          <a:graphicData uri="http://schemas.openxmlformats.org/presentationml/2006/ole">
            <p:oleObj spid="_x0000_s5133" name="Equation" r:id="rId12" imgW="660240" imgH="2286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6553200" y="5392058"/>
          <a:ext cx="336550" cy="355600"/>
        </p:xfrm>
        <a:graphic>
          <a:graphicData uri="http://schemas.openxmlformats.org/presentationml/2006/ole">
            <p:oleObj spid="_x0000_s5134" name="Equation" r:id="rId13" imgW="215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US" sz="2000" dirty="0" err="1" smtClean="0"/>
              <a:t>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:</a:t>
            </a:r>
          </a:p>
          <a:p>
            <a:pPr lvl="1"/>
            <a:endParaRPr lang="en-US" sz="2000" dirty="0" smtClean="0"/>
          </a:p>
          <a:p>
            <a:pPr lvl="2"/>
            <a:r>
              <a:rPr lang="en-US" sz="2000" dirty="0" err="1" smtClean="0"/>
              <a:t>Tolak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 </a:t>
            </a:r>
            <a:r>
              <a:rPr lang="en-US" sz="2000" dirty="0" err="1" smtClean="0"/>
              <a:t>tolak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         </a:t>
            </a:r>
          </a:p>
          <a:p>
            <a:pPr lvl="2"/>
            <a:endParaRPr lang="en-US" sz="2000" dirty="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211763" y="1009650"/>
          <a:ext cx="1265237" cy="819150"/>
        </p:xfrm>
        <a:graphic>
          <a:graphicData uri="http://schemas.openxmlformats.org/presentationml/2006/ole">
            <p:oleObj spid="_x0000_s21506" name="Equation" r:id="rId3" imgW="647640" imgH="41904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62628" y="2601686"/>
          <a:ext cx="336550" cy="355600"/>
        </p:xfrm>
        <a:graphic>
          <a:graphicData uri="http://schemas.openxmlformats.org/presentationml/2006/ole">
            <p:oleObj spid="_x0000_s21507" name="Equation" r:id="rId4" imgW="215640" imgH="2286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251200" y="2550886"/>
          <a:ext cx="1193800" cy="482600"/>
        </p:xfrm>
        <a:graphic>
          <a:graphicData uri="http://schemas.openxmlformats.org/presentationml/2006/ole">
            <p:oleObj spid="_x0000_s21508" name="Equation" r:id="rId5" imgW="596880" imgH="2412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124200" y="1968500"/>
          <a:ext cx="1225550" cy="393700"/>
        </p:xfrm>
        <a:graphic>
          <a:graphicData uri="http://schemas.openxmlformats.org/presentationml/2006/ole">
            <p:oleObj spid="_x0000_s21509" name="Equation" r:id="rId6" imgW="71100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211513" y="3094038"/>
          <a:ext cx="1203325" cy="393700"/>
        </p:xfrm>
        <a:graphic>
          <a:graphicData uri="http://schemas.openxmlformats.org/presentationml/2006/ole">
            <p:oleObj spid="_x0000_s21510" name="Equation" r:id="rId7" imgW="698400" imgH="2286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286000" y="3650342"/>
          <a:ext cx="336550" cy="355600"/>
        </p:xfrm>
        <a:graphic>
          <a:graphicData uri="http://schemas.openxmlformats.org/presentationml/2006/ole">
            <p:oleObj spid="_x0000_s21511" name="Equation" r:id="rId8" imgW="215640" imgH="22860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314700" y="3635375"/>
          <a:ext cx="1371600" cy="482600"/>
        </p:xfrm>
        <a:graphic>
          <a:graphicData uri="http://schemas.openxmlformats.org/presentationml/2006/ole">
            <p:oleObj spid="_x0000_s21512" name="Equation" r:id="rId9" imgW="685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3658</TotalTime>
  <Words>1074</Words>
  <Application>Microsoft Office PowerPoint</Application>
  <PresentationFormat>On-screen Show (4:3)</PresentationFormat>
  <Paragraphs>234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Concourse</vt:lpstr>
      <vt:lpstr>Equation</vt:lpstr>
      <vt:lpstr>Microsoft Equation 3.0</vt:lpstr>
      <vt:lpstr>UJI HIPOTESIS</vt:lpstr>
      <vt:lpstr>PENDAHULUAN</vt:lpstr>
      <vt:lpstr>Slide 3</vt:lpstr>
      <vt:lpstr>LANGKAH – LANGKAH UJI HIPOTESIS</vt:lpstr>
      <vt:lpstr>Slide 5</vt:lpstr>
      <vt:lpstr>UJI RATA-RATA µ : UJI 2 PIHAK</vt:lpstr>
      <vt:lpstr>Slide 7</vt:lpstr>
      <vt:lpstr>UJI RATA-RATA µ : UJI 1 PIHAK</vt:lpstr>
      <vt:lpstr>Slide 9</vt:lpstr>
      <vt:lpstr>CONTOH SOAL</vt:lpstr>
      <vt:lpstr>Slide 11</vt:lpstr>
      <vt:lpstr>UJI PROPORSI</vt:lpstr>
      <vt:lpstr>Slide 13</vt:lpstr>
      <vt:lpstr>CONTOH SOAL</vt:lpstr>
      <vt:lpstr>Slide 15</vt:lpstr>
      <vt:lpstr> UJI VARIANS</vt:lpstr>
      <vt:lpstr>Slide 17</vt:lpstr>
      <vt:lpstr>CONTOH SOAL</vt:lpstr>
      <vt:lpstr>UJI KESAMAAN DUA RATA-RATA</vt:lpstr>
      <vt:lpstr>Slide 20</vt:lpstr>
      <vt:lpstr>Slide 21</vt:lpstr>
      <vt:lpstr>CONTOH SOAL</vt:lpstr>
      <vt:lpstr>Slide 23</vt:lpstr>
      <vt:lpstr>Slide 24</vt:lpstr>
      <vt:lpstr>Slide 25</vt:lpstr>
      <vt:lpstr>UJI KESAMAAN DUA PROPORSI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HIPOTESIS</dc:title>
  <dc:creator>Hp</dc:creator>
  <cp:lastModifiedBy>Hp</cp:lastModifiedBy>
  <cp:revision>174</cp:revision>
  <dcterms:created xsi:type="dcterms:W3CDTF">2012-06-03T22:09:56Z</dcterms:created>
  <dcterms:modified xsi:type="dcterms:W3CDTF">2012-09-03T07:13:22Z</dcterms:modified>
</cp:coreProperties>
</file>