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1"/>
  </p:notesMasterIdLst>
  <p:handoutMasterIdLst>
    <p:handoutMasterId r:id="rId22"/>
  </p:handoutMasterIdLst>
  <p:sldIdLst>
    <p:sldId id="256" r:id="rId3"/>
    <p:sldId id="273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013" autoAdjust="0"/>
  </p:normalViewPr>
  <p:slideViewPr>
    <p:cSldViewPr>
      <p:cViewPr varScale="1">
        <p:scale>
          <a:sx n="40" d="100"/>
          <a:sy n="40" d="100"/>
        </p:scale>
        <p:origin x="72" y="72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en-US"/>
              <a:t>6/18/2013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en-US"/>
              <a:t>6/18/2013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6/18/2013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6/18/2013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6/18/2013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6/18/2013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6/18/2013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6/18/2013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6/18/2013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6/18/2013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6/18/2013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6/18/2013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6/18/2013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en-US"/>
              <a:t>6/18/2013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2" y="1905000"/>
            <a:ext cx="9677399" cy="2667000"/>
          </a:xfrm>
        </p:spPr>
        <p:txBody>
          <a:bodyPr/>
          <a:lstStyle/>
          <a:p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/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Simbol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Istiqomah, </a:t>
            </a:r>
            <a:r>
              <a:rPr lang="en-US" dirty="0" err="1" smtClean="0"/>
              <a:t>S.Kom</a:t>
            </a:r>
            <a:r>
              <a:rPr lang="en-US" dirty="0" smtClean="0"/>
              <a:t>/</a:t>
            </a:r>
            <a:r>
              <a:rPr lang="en-US" dirty="0" err="1" smtClean="0"/>
              <a:t>Tekkom</a:t>
            </a:r>
            <a:r>
              <a:rPr lang="en-US" dirty="0" smtClean="0"/>
              <a:t>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Tabel</a:t>
            </a:r>
            <a:r>
              <a:rPr lang="en-US" dirty="0" smtClean="0"/>
              <a:t>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 algn="just">
              <a:lnSpc>
                <a:spcPct val="150000"/>
              </a:lnSpc>
              <a:spcBef>
                <a:spcPts val="0"/>
              </a:spcBef>
            </a:pP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identifier </a:t>
            </a:r>
            <a:r>
              <a:rPr lang="en-US" dirty="0" err="1" smtClean="0"/>
              <a:t>berupa</a:t>
            </a:r>
            <a:r>
              <a:rPr lang="en-US" dirty="0" smtClean="0"/>
              <a:t> array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</a:pPr>
            <a:r>
              <a:rPr lang="en-US" dirty="0" err="1" smtClean="0"/>
              <a:t>Tabel</a:t>
            </a:r>
            <a:r>
              <a:rPr lang="en-US" dirty="0" smtClean="0"/>
              <a:t> array </a:t>
            </a:r>
            <a:r>
              <a:rPr lang="en-US" dirty="0" err="1" smtClean="0"/>
              <a:t>memiliki</a:t>
            </a:r>
            <a:r>
              <a:rPr lang="en-US" dirty="0" smtClean="0"/>
              <a:t> field :</a:t>
            </a:r>
          </a:p>
          <a:p>
            <a:pPr marL="914400" indent="-457200" algn="just">
              <a:lnSpc>
                <a:spcPct val="150000"/>
              </a:lnSpc>
              <a:spcBef>
                <a:spcPts val="0"/>
              </a:spcBef>
              <a:buFont typeface="Corbel" panose="020B0503020204020204" pitchFamily="34" charset="0"/>
              <a:buChar char="√"/>
            </a:pPr>
            <a:r>
              <a:rPr lang="en-US" dirty="0" smtClean="0"/>
              <a:t>No </a:t>
            </a:r>
            <a:r>
              <a:rPr lang="en-US" dirty="0" err="1" smtClean="0"/>
              <a:t>urut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array </a:t>
            </a:r>
            <a:r>
              <a:rPr lang="en-US" dirty="0" err="1" smtClean="0"/>
              <a:t>dalam</a:t>
            </a:r>
            <a:r>
              <a:rPr lang="en-US" dirty="0" smtClean="0"/>
              <a:t> table</a:t>
            </a:r>
          </a:p>
          <a:p>
            <a:pPr marL="914400" indent="-457200" algn="just">
              <a:lnSpc>
                <a:spcPct val="150000"/>
              </a:lnSpc>
              <a:spcBef>
                <a:spcPts val="0"/>
              </a:spcBef>
              <a:buFont typeface="Corbel" panose="020B0503020204020204" pitchFamily="34" charset="0"/>
              <a:buChar char="√"/>
            </a:pP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indeks</a:t>
            </a:r>
            <a:r>
              <a:rPr lang="en-US" dirty="0" smtClean="0"/>
              <a:t> array yang </a:t>
            </a:r>
            <a:r>
              <a:rPr lang="en-US" dirty="0" err="1" smtClean="0"/>
              <a:t>bersangkutan</a:t>
            </a:r>
            <a:endParaRPr lang="en-US" dirty="0" smtClean="0"/>
          </a:p>
          <a:p>
            <a:pPr marL="914400" indent="-457200" algn="just">
              <a:lnSpc>
                <a:spcPct val="150000"/>
              </a:lnSpc>
              <a:spcBef>
                <a:spcPts val="0"/>
              </a:spcBef>
              <a:buFont typeface="Corbel" panose="020B0503020204020204" pitchFamily="34" charset="0"/>
              <a:buChar char="√"/>
            </a:pP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array</a:t>
            </a:r>
          </a:p>
          <a:p>
            <a:pPr marL="914400" indent="-457200" algn="just">
              <a:lnSpc>
                <a:spcPct val="150000"/>
              </a:lnSpc>
              <a:spcBef>
                <a:spcPts val="0"/>
              </a:spcBef>
              <a:buFont typeface="Corbel" panose="020B0503020204020204" pitchFamily="34" charset="0"/>
              <a:buChar char="√"/>
            </a:pPr>
            <a:r>
              <a:rPr lang="en-US" dirty="0" err="1" smtClean="0"/>
              <a:t>Referensi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array</a:t>
            </a:r>
          </a:p>
          <a:p>
            <a:pPr marL="914400" indent="-457200" algn="just">
              <a:lnSpc>
                <a:spcPct val="150000"/>
              </a:lnSpc>
              <a:spcBef>
                <a:spcPts val="0"/>
              </a:spcBef>
              <a:buFont typeface="Corbel" panose="020B0503020204020204" pitchFamily="34" charset="0"/>
              <a:buChar char="√"/>
            </a:pPr>
            <a:r>
              <a:rPr lang="en-US" dirty="0" err="1" smtClean="0"/>
              <a:t>Indeks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array</a:t>
            </a:r>
          </a:p>
          <a:p>
            <a:pPr marL="914400" indent="-457200" algn="just">
              <a:lnSpc>
                <a:spcPct val="150000"/>
              </a:lnSpc>
              <a:spcBef>
                <a:spcPts val="0"/>
              </a:spcBef>
              <a:buFont typeface="Corbel" panose="020B0503020204020204" pitchFamily="34" charset="0"/>
              <a:buChar char="√"/>
            </a:pPr>
            <a:r>
              <a:rPr lang="en-US" dirty="0" err="1" smtClean="0"/>
              <a:t>Indeks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array</a:t>
            </a:r>
          </a:p>
          <a:p>
            <a:pPr marL="914400" indent="-457200" algn="just">
              <a:lnSpc>
                <a:spcPct val="150000"/>
              </a:lnSpc>
              <a:spcBef>
                <a:spcPts val="0"/>
              </a:spcBef>
              <a:buFont typeface="Corbel" panose="020B0503020204020204" pitchFamily="34" charset="0"/>
              <a:buChar char="√"/>
            </a:pP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array</a:t>
            </a:r>
          </a:p>
          <a:p>
            <a:pPr marL="914400" indent="-457200" algn="just">
              <a:lnSpc>
                <a:spcPct val="150000"/>
              </a:lnSpc>
              <a:spcBef>
                <a:spcPts val="0"/>
              </a:spcBef>
              <a:buFont typeface="Corbel" panose="020B0503020204020204" pitchFamily="34" charset="0"/>
              <a:buChar char="√"/>
            </a:pPr>
            <a:r>
              <a:rPr lang="en-US" dirty="0" err="1" smtClean="0"/>
              <a:t>Ukuran</a:t>
            </a:r>
            <a:r>
              <a:rPr lang="en-US" dirty="0" smtClean="0"/>
              <a:t> total array (total size = (</a:t>
            </a:r>
            <a:r>
              <a:rPr lang="en-US" dirty="0" err="1" smtClean="0"/>
              <a:t>atas</a:t>
            </a:r>
            <a:r>
              <a:rPr lang="en-US" dirty="0" smtClean="0"/>
              <a:t> – </a:t>
            </a:r>
            <a:r>
              <a:rPr lang="en-US" dirty="0" err="1" smtClean="0"/>
              <a:t>bawah</a:t>
            </a:r>
            <a:r>
              <a:rPr lang="en-US" dirty="0" smtClean="0"/>
              <a:t> + 1) x </a:t>
            </a:r>
            <a:r>
              <a:rPr lang="en-US" dirty="0" err="1" smtClean="0"/>
              <a:t>elemen</a:t>
            </a:r>
            <a:r>
              <a:rPr lang="en-US" dirty="0" smtClean="0"/>
              <a:t> size)</a:t>
            </a:r>
          </a:p>
          <a:p>
            <a:pPr marL="914400" indent="-457200" algn="just">
              <a:lnSpc>
                <a:spcPct val="150000"/>
              </a:lnSpc>
              <a:spcBef>
                <a:spcPts val="0"/>
              </a:spcBef>
              <a:buFont typeface="Corbel" panose="020B0503020204020204" pitchFamily="34" charset="0"/>
              <a:buChar char="√"/>
            </a:pPr>
            <a:r>
              <a:rPr lang="en-US" dirty="0" err="1" smtClean="0"/>
              <a:t>Elemen</a:t>
            </a:r>
            <a:r>
              <a:rPr lang="en-US" dirty="0" smtClean="0"/>
              <a:t> size (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)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1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Tabel</a:t>
            </a:r>
            <a:r>
              <a:rPr lang="en-US" dirty="0" smtClean="0"/>
              <a:t>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 algn="just">
              <a:lnSpc>
                <a:spcPct val="150000"/>
              </a:lnSpc>
              <a:spcBef>
                <a:spcPts val="0"/>
              </a:spcBef>
            </a:pPr>
            <a:r>
              <a:rPr lang="en-US" dirty="0" err="1" smtClean="0"/>
              <a:t>Tabel</a:t>
            </a:r>
            <a:r>
              <a:rPr lang="en-US" dirty="0" smtClean="0"/>
              <a:t> array </a:t>
            </a:r>
            <a:r>
              <a:rPr lang="en-US" dirty="0" err="1" smtClean="0"/>
              <a:t>diacu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field </a:t>
            </a:r>
            <a:r>
              <a:rPr lang="en-US" dirty="0" err="1" smtClean="0"/>
              <a:t>referensi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table identifier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</a:pP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implementasi</a:t>
            </a:r>
            <a:r>
              <a:rPr lang="en-US" dirty="0" smtClean="0"/>
              <a:t> table array 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Tab Array : array [1..tabmax] of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        record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indextype</a:t>
            </a:r>
            <a:r>
              <a:rPr lang="en-US" dirty="0" smtClean="0"/>
              <a:t>, </a:t>
            </a:r>
            <a:r>
              <a:rPr lang="en-US" dirty="0" err="1" smtClean="0"/>
              <a:t>elementype</a:t>
            </a:r>
            <a:r>
              <a:rPr lang="en-US" dirty="0" smtClean="0"/>
              <a:t> 	: types;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elemenref</a:t>
            </a:r>
            <a:r>
              <a:rPr lang="en-US" dirty="0" smtClean="0"/>
              <a:t>, low, high		: integer;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elemensize</a:t>
            </a:r>
            <a:r>
              <a:rPr lang="en-US" dirty="0" smtClean="0"/>
              <a:t>, </a:t>
            </a:r>
            <a:r>
              <a:rPr lang="en-US" dirty="0" err="1" smtClean="0"/>
              <a:t>tabsize</a:t>
            </a:r>
            <a:r>
              <a:rPr lang="en-US" dirty="0" smtClean="0"/>
              <a:t>		: integer;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/>
              <a:t>	</a:t>
            </a:r>
            <a:r>
              <a:rPr lang="en-US" smtClean="0"/>
              <a:t>        end;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6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smtClean="0"/>
              <a:t>Blok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 algn="just">
              <a:lnSpc>
                <a:spcPct val="150000"/>
              </a:lnSpc>
              <a:spcBef>
                <a:spcPts val="0"/>
              </a:spcBef>
            </a:pP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blok-blok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/>
              <a:t> </a:t>
            </a:r>
            <a:r>
              <a:rPr lang="en-US" dirty="0" smtClean="0"/>
              <a:t>table </a:t>
            </a:r>
            <a:r>
              <a:rPr lang="en-US" dirty="0" err="1" smtClean="0"/>
              <a:t>utama</a:t>
            </a:r>
            <a:endParaRPr lang="en-US" dirty="0" smtClean="0"/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</a:pP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blok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smtClean="0"/>
              <a:t>field :</a:t>
            </a:r>
          </a:p>
          <a:p>
            <a:pPr marL="914400" indent="-457200" algn="just">
              <a:lnSpc>
                <a:spcPct val="150000"/>
              </a:lnSpc>
              <a:spcBef>
                <a:spcPts val="0"/>
              </a:spcBef>
              <a:buFont typeface="Corbel" panose="020B0503020204020204" pitchFamily="34" charset="0"/>
              <a:buChar char="√"/>
            </a:pPr>
            <a:r>
              <a:rPr lang="en-US" dirty="0" smtClean="0"/>
              <a:t>No </a:t>
            </a:r>
            <a:r>
              <a:rPr lang="en-US" dirty="0" err="1" smtClean="0"/>
              <a:t>urut</a:t>
            </a:r>
            <a:r>
              <a:rPr lang="en-US" dirty="0" smtClean="0"/>
              <a:t> </a:t>
            </a:r>
            <a:r>
              <a:rPr lang="en-US" dirty="0" err="1" smtClean="0"/>
              <a:t>blok</a:t>
            </a:r>
            <a:endParaRPr lang="en-US" dirty="0" smtClean="0"/>
          </a:p>
          <a:p>
            <a:pPr marL="914400" indent="-457200" algn="just">
              <a:lnSpc>
                <a:spcPct val="150000"/>
              </a:lnSpc>
              <a:spcBef>
                <a:spcPts val="0"/>
              </a:spcBef>
              <a:buFont typeface="Corbel" panose="020B0503020204020204" pitchFamily="34" charset="0"/>
              <a:buChar char="√"/>
            </a:pPr>
            <a:r>
              <a:rPr lang="en-US" dirty="0" smtClean="0"/>
              <a:t>Batas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blok</a:t>
            </a:r>
            <a:endParaRPr lang="en-US" dirty="0" smtClean="0"/>
          </a:p>
          <a:p>
            <a:pPr marL="914400" indent="-457200" algn="just">
              <a:lnSpc>
                <a:spcPct val="150000"/>
              </a:lnSpc>
              <a:spcBef>
                <a:spcPts val="0"/>
              </a:spcBef>
              <a:buFont typeface="Corbel" panose="020B0503020204020204" pitchFamily="34" charset="0"/>
              <a:buChar char="√"/>
            </a:pPr>
            <a:r>
              <a:rPr lang="en-US" dirty="0" smtClean="0"/>
              <a:t>Batas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blok</a:t>
            </a:r>
            <a:endParaRPr lang="en-US" dirty="0" smtClean="0"/>
          </a:p>
          <a:p>
            <a:pPr marL="914400" indent="-457200" algn="just">
              <a:lnSpc>
                <a:spcPct val="150000"/>
              </a:lnSpc>
              <a:spcBef>
                <a:spcPts val="0"/>
              </a:spcBef>
              <a:buFont typeface="Corbel" panose="020B0503020204020204" pitchFamily="34" charset="0"/>
              <a:buChar char="√"/>
            </a:pPr>
            <a:r>
              <a:rPr lang="en-US" dirty="0" err="1" smtClean="0"/>
              <a:t>Ukuran</a:t>
            </a:r>
            <a:r>
              <a:rPr lang="en-US" dirty="0" smtClean="0"/>
              <a:t> parameter/parameter size</a:t>
            </a:r>
          </a:p>
          <a:p>
            <a:pPr marL="914400" indent="-457200" algn="just">
              <a:lnSpc>
                <a:spcPct val="150000"/>
              </a:lnSpc>
              <a:spcBef>
                <a:spcPts val="0"/>
              </a:spcBef>
              <a:buFont typeface="Corbel" panose="020B0503020204020204" pitchFamily="34" charset="0"/>
              <a:buChar char="√"/>
            </a:pP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/</a:t>
            </a:r>
            <a:r>
              <a:rPr lang="en-US" dirty="0" err="1" smtClean="0"/>
              <a:t>variabel</a:t>
            </a:r>
            <a:r>
              <a:rPr lang="en-US" dirty="0" smtClean="0"/>
              <a:t> size</a:t>
            </a:r>
          </a:p>
          <a:p>
            <a:pPr marL="914400" indent="-457200" algn="just">
              <a:lnSpc>
                <a:spcPct val="150000"/>
              </a:lnSpc>
              <a:spcBef>
                <a:spcPts val="0"/>
              </a:spcBef>
              <a:buFont typeface="Corbel" panose="020B0503020204020204" pitchFamily="34" charset="0"/>
              <a:buChar char="√"/>
            </a:pPr>
            <a:r>
              <a:rPr lang="en-US" dirty="0" smtClean="0"/>
              <a:t>Last variable</a:t>
            </a:r>
          </a:p>
          <a:p>
            <a:pPr marL="914400" indent="-457200" algn="just">
              <a:lnSpc>
                <a:spcPct val="150000"/>
              </a:lnSpc>
              <a:spcBef>
                <a:spcPts val="0"/>
              </a:spcBef>
              <a:buFont typeface="Corbel" panose="020B0503020204020204" pitchFamily="34" charset="0"/>
              <a:buChar char="√"/>
            </a:pPr>
            <a:r>
              <a:rPr lang="en-US" dirty="0" smtClean="0"/>
              <a:t>Last parameter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283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smtClean="0"/>
              <a:t>Blok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0"/>
              </a:spcBef>
            </a:pPr>
            <a:r>
              <a:rPr lang="en-US" dirty="0" err="1" smtClean="0"/>
              <a:t>Contoh</a:t>
            </a:r>
            <a:r>
              <a:rPr lang="en-US" dirty="0" smtClean="0"/>
              <a:t> :</a:t>
            </a:r>
            <a:endParaRPr lang="en-US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en-US" dirty="0" err="1" smtClean="0"/>
              <a:t>TabBlok</a:t>
            </a:r>
            <a:r>
              <a:rPr lang="en-US" dirty="0" smtClean="0"/>
              <a:t> : array [1..tabmax]  of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	      record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lastvar</a:t>
            </a:r>
            <a:r>
              <a:rPr lang="en-US" dirty="0" smtClean="0"/>
              <a:t>, </a:t>
            </a:r>
            <a:r>
              <a:rPr lang="en-US" dirty="0" err="1" smtClean="0"/>
              <a:t>lastpar</a:t>
            </a:r>
            <a:r>
              <a:rPr lang="en-US" dirty="0" smtClean="0"/>
              <a:t>, </a:t>
            </a:r>
            <a:r>
              <a:rPr lang="en-US" dirty="0" err="1" smtClean="0"/>
              <a:t>parsize</a:t>
            </a:r>
            <a:r>
              <a:rPr lang="en-US" dirty="0" smtClean="0"/>
              <a:t>, </a:t>
            </a:r>
            <a:r>
              <a:rPr lang="en-US" dirty="0" err="1" smtClean="0"/>
              <a:t>varsize</a:t>
            </a:r>
            <a:r>
              <a:rPr lang="en-US" dirty="0" smtClean="0"/>
              <a:t> : integer;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/>
              <a:t> </a:t>
            </a:r>
            <a:r>
              <a:rPr lang="en-US" dirty="0" smtClean="0"/>
              <a:t>      end;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465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smtClean="0"/>
              <a:t>Blok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588" y="1905000"/>
            <a:ext cx="4416552" cy="4267200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0"/>
              </a:spcBef>
            </a:pPr>
            <a:r>
              <a:rPr lang="en-US" dirty="0" err="1" smtClean="0"/>
              <a:t>Contoh</a:t>
            </a:r>
            <a:r>
              <a:rPr lang="en-US" dirty="0" smtClean="0"/>
              <a:t> :</a:t>
            </a:r>
            <a:endParaRPr lang="en-US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	Program </a:t>
            </a:r>
            <a:r>
              <a:rPr lang="en-US" dirty="0"/>
              <a:t>A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err="1"/>
              <a:t>var</a:t>
            </a:r>
            <a:r>
              <a:rPr lang="en-US" dirty="0"/>
              <a:t> B : integer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	      Procedure X (Z : char)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    	      </a:t>
            </a:r>
            <a:r>
              <a:rPr lang="en-US" dirty="0" err="1"/>
              <a:t>var</a:t>
            </a:r>
            <a:r>
              <a:rPr lang="en-US" dirty="0"/>
              <a:t> C : integer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	      Begin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	             ………</a:t>
            </a:r>
          </a:p>
          <a:p>
            <a:pPr marL="409575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7012" y="1905000"/>
            <a:ext cx="4416552" cy="4267200"/>
          </a:xfrm>
        </p:spPr>
        <p:txBody>
          <a:bodyPr/>
          <a:lstStyle/>
          <a:p>
            <a:r>
              <a:rPr lang="en-US" dirty="0" smtClean="0"/>
              <a:t>Akan </a:t>
            </a:r>
            <a:r>
              <a:rPr lang="en-US" dirty="0" err="1" smtClean="0"/>
              <a:t>diperoleh</a:t>
            </a:r>
            <a:r>
              <a:rPr lang="en-US" dirty="0" smtClean="0"/>
              <a:t>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blok</a:t>
            </a:r>
            <a:r>
              <a:rPr lang="en-US" dirty="0" smtClean="0"/>
              <a:t> </a:t>
            </a:r>
            <a:r>
              <a:rPr lang="en-US" dirty="0" err="1" smtClean="0"/>
              <a:t>progam</a:t>
            </a:r>
            <a:r>
              <a:rPr lang="en-US" dirty="0" smtClean="0"/>
              <a:t> A</a:t>
            </a:r>
          </a:p>
          <a:p>
            <a:pPr marL="0" indent="0">
              <a:buNone/>
            </a:pPr>
            <a:r>
              <a:rPr lang="en-US" dirty="0" smtClean="0"/>
              <a:t>    last </a:t>
            </a:r>
            <a:r>
              <a:rPr lang="en-US" dirty="0" err="1" smtClean="0"/>
              <a:t>variabel</a:t>
            </a:r>
            <a:r>
              <a:rPr lang="en-US" dirty="0" smtClean="0"/>
              <a:t> = 2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variabel</a:t>
            </a:r>
            <a:r>
              <a:rPr lang="en-US" dirty="0" smtClean="0"/>
              <a:t> size = 2</a:t>
            </a:r>
          </a:p>
          <a:p>
            <a:pPr marL="0" indent="0">
              <a:buNone/>
            </a:pPr>
            <a:r>
              <a:rPr lang="en-US" dirty="0" smtClean="0"/>
              <a:t>    (</a:t>
            </a:r>
            <a:r>
              <a:rPr lang="en-US" dirty="0" err="1" smtClean="0"/>
              <a:t>asumsi</a:t>
            </a:r>
            <a:r>
              <a:rPr lang="en-US" dirty="0" smtClean="0"/>
              <a:t> integer </a:t>
            </a:r>
            <a:r>
              <a:rPr lang="en-US" dirty="0" err="1" smtClean="0"/>
              <a:t>butuh</a:t>
            </a:r>
            <a:r>
              <a:rPr lang="en-US" dirty="0" smtClean="0"/>
              <a:t> 2 byte)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last parameter = 0 </a:t>
            </a:r>
          </a:p>
          <a:p>
            <a:pPr marL="0" indent="0">
              <a:buNone/>
            </a:pPr>
            <a:r>
              <a:rPr lang="en-US" dirty="0" smtClean="0"/>
              <a:t>    (</a:t>
            </a:r>
            <a:r>
              <a:rPr lang="en-US" dirty="0" err="1" smtClean="0"/>
              <a:t>tanpa</a:t>
            </a:r>
            <a:r>
              <a:rPr lang="en-US" dirty="0" smtClean="0"/>
              <a:t> parameter)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parameter size = 0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8151812" y="1905000"/>
            <a:ext cx="4416552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1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2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blok</a:t>
            </a:r>
            <a:r>
              <a:rPr lang="en-US" dirty="0" smtClean="0"/>
              <a:t> procedure X</a:t>
            </a:r>
          </a:p>
          <a:p>
            <a:pPr marL="0" indent="0">
              <a:buNone/>
            </a:pPr>
            <a:r>
              <a:rPr lang="en-US" dirty="0" smtClean="0"/>
              <a:t>     last </a:t>
            </a:r>
            <a:r>
              <a:rPr lang="en-US" dirty="0" err="1" smtClean="0"/>
              <a:t>variabel</a:t>
            </a:r>
            <a:r>
              <a:rPr lang="en-US" dirty="0" smtClean="0"/>
              <a:t> = 4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variabel</a:t>
            </a:r>
            <a:r>
              <a:rPr lang="en-US" dirty="0" smtClean="0"/>
              <a:t> size = 2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last parameter = 3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parameter size = 1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(</a:t>
            </a:r>
            <a:r>
              <a:rPr lang="en-US" dirty="0" err="1" smtClean="0"/>
              <a:t>dianggap</a:t>
            </a:r>
            <a:r>
              <a:rPr lang="en-US" dirty="0" smtClean="0"/>
              <a:t> char </a:t>
            </a:r>
            <a:r>
              <a:rPr lang="en-US" dirty="0" err="1" smtClean="0"/>
              <a:t>butuh</a:t>
            </a:r>
            <a:r>
              <a:rPr lang="en-US" dirty="0" smtClean="0"/>
              <a:t> 1 byte)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49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smtClean="0"/>
              <a:t>Real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0"/>
              </a:spcBef>
            </a:pP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identifier yang </a:t>
            </a:r>
            <a:r>
              <a:rPr lang="en-US" dirty="0" err="1" smtClean="0"/>
              <a:t>bertipe</a:t>
            </a:r>
            <a:r>
              <a:rPr lang="en-US" dirty="0" smtClean="0"/>
              <a:t> real</a:t>
            </a:r>
            <a:endParaRPr lang="en-US" dirty="0" smtClean="0"/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</a:pP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smtClean="0"/>
              <a:t>real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smtClean="0"/>
              <a:t>field :</a:t>
            </a:r>
          </a:p>
          <a:p>
            <a:pPr marL="914400" indent="-457200" algn="just">
              <a:lnSpc>
                <a:spcPct val="150000"/>
              </a:lnSpc>
              <a:spcBef>
                <a:spcPts val="0"/>
              </a:spcBef>
              <a:buFont typeface="Corbel" panose="020B0503020204020204" pitchFamily="34" charset="0"/>
              <a:buChar char="√"/>
            </a:pPr>
            <a:r>
              <a:rPr lang="en-US" dirty="0" smtClean="0"/>
              <a:t>No </a:t>
            </a:r>
            <a:r>
              <a:rPr lang="en-US" dirty="0" err="1" smtClean="0"/>
              <a:t>urut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endParaRPr lang="en-US" dirty="0" smtClean="0"/>
          </a:p>
          <a:p>
            <a:pPr marL="914400" indent="-457200" algn="just">
              <a:lnSpc>
                <a:spcPct val="150000"/>
              </a:lnSpc>
              <a:spcBef>
                <a:spcPts val="0"/>
              </a:spcBef>
              <a:buFont typeface="Corbel" panose="020B0503020204020204" pitchFamily="34" charset="0"/>
              <a:buChar char="√"/>
            </a:pPr>
            <a:r>
              <a:rPr lang="en-US" dirty="0" err="1" smtClean="0"/>
              <a:t>Nilai</a:t>
            </a:r>
            <a:r>
              <a:rPr lang="en-US" dirty="0" smtClean="0"/>
              <a:t> real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real yang </a:t>
            </a:r>
            <a:r>
              <a:rPr lang="en-US" dirty="0" err="1" smtClean="0"/>
              <a:t>mengacu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indeks</a:t>
            </a:r>
            <a:r>
              <a:rPr lang="en-US" dirty="0" smtClean="0"/>
              <a:t> table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</a:pPr>
            <a:r>
              <a:rPr lang="en-US" dirty="0" err="1" smtClean="0"/>
              <a:t>Contoh</a:t>
            </a:r>
            <a:r>
              <a:rPr lang="en-US" dirty="0" smtClean="0"/>
              <a:t> :</a:t>
            </a:r>
            <a:endParaRPr lang="en-US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en-US" dirty="0" err="1" smtClean="0"/>
              <a:t>TabReal</a:t>
            </a:r>
            <a:r>
              <a:rPr lang="en-US" dirty="0" smtClean="0"/>
              <a:t> : array [1..tabmax] of real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59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smtClean="0"/>
              <a:t>String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0"/>
              </a:spcBef>
            </a:pP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string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program </a:t>
            </a:r>
            <a:r>
              <a:rPr lang="en-US" dirty="0" err="1" smtClean="0"/>
              <a:t>sumber</a:t>
            </a:r>
            <a:r>
              <a:rPr lang="en-US" dirty="0" smtClean="0"/>
              <a:t>.</a:t>
            </a:r>
            <a:endParaRPr lang="en-US" dirty="0" smtClean="0"/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</a:pP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smtClean="0"/>
              <a:t>string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smtClean="0"/>
              <a:t>field :</a:t>
            </a:r>
          </a:p>
          <a:p>
            <a:pPr marL="914400" indent="-457200" algn="just">
              <a:lnSpc>
                <a:spcPct val="150000"/>
              </a:lnSpc>
              <a:spcBef>
                <a:spcPts val="0"/>
              </a:spcBef>
              <a:buFont typeface="Corbel" panose="020B0503020204020204" pitchFamily="34" charset="0"/>
              <a:buChar char="√"/>
            </a:pPr>
            <a:r>
              <a:rPr lang="en-US" dirty="0" smtClean="0"/>
              <a:t>No </a:t>
            </a:r>
            <a:r>
              <a:rPr lang="en-US" dirty="0" err="1" smtClean="0"/>
              <a:t>urut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endParaRPr lang="en-US" dirty="0" smtClean="0"/>
          </a:p>
          <a:p>
            <a:pPr marL="914400" indent="-457200" algn="just">
              <a:lnSpc>
                <a:spcPct val="150000"/>
              </a:lnSpc>
              <a:spcBef>
                <a:spcPts val="0"/>
              </a:spcBef>
              <a:buFont typeface="Corbel" panose="020B0503020204020204" pitchFamily="34" charset="0"/>
              <a:buChar char="√"/>
            </a:pPr>
            <a:r>
              <a:rPr lang="en-US" dirty="0" err="1" smtClean="0"/>
              <a:t>Karakter-karakter</a:t>
            </a:r>
            <a:r>
              <a:rPr lang="en-US" dirty="0" smtClean="0"/>
              <a:t> yang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konstanta</a:t>
            </a:r>
            <a:endParaRPr lang="en-US" dirty="0" smtClean="0"/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</a:pPr>
            <a:r>
              <a:rPr lang="en-US" dirty="0" err="1" smtClean="0"/>
              <a:t>Contoh</a:t>
            </a:r>
            <a:r>
              <a:rPr lang="en-US" dirty="0" smtClean="0"/>
              <a:t> :</a:t>
            </a:r>
            <a:endParaRPr lang="en-US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en-US" dirty="0" err="1" smtClean="0"/>
              <a:t>TabString</a:t>
            </a:r>
            <a:r>
              <a:rPr lang="en-US" dirty="0" smtClean="0"/>
              <a:t> : array [1..tabmax] of string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82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smtClean="0"/>
              <a:t>Display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 algn="just">
              <a:lnSpc>
                <a:spcPct val="150000"/>
              </a:lnSpc>
              <a:spcBef>
                <a:spcPts val="0"/>
              </a:spcBef>
            </a:pP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blok-blok</a:t>
            </a:r>
            <a:r>
              <a:rPr lang="en-US" dirty="0" smtClean="0"/>
              <a:t> yang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.</a:t>
            </a:r>
            <a:endParaRPr lang="en-US" dirty="0" smtClean="0"/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</a:pP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smtClean="0"/>
              <a:t>display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smtClean="0"/>
              <a:t>field :</a:t>
            </a:r>
          </a:p>
          <a:p>
            <a:pPr marL="914400" indent="-457200" algn="just">
              <a:lnSpc>
                <a:spcPct val="150000"/>
              </a:lnSpc>
              <a:spcBef>
                <a:spcPts val="0"/>
              </a:spcBef>
              <a:buFont typeface="Corbel" panose="020B0503020204020204" pitchFamily="34" charset="0"/>
              <a:buChar char="√"/>
            </a:pPr>
            <a:r>
              <a:rPr lang="en-US" dirty="0" smtClean="0"/>
              <a:t>No </a:t>
            </a:r>
            <a:r>
              <a:rPr lang="en-US" dirty="0" err="1" smtClean="0"/>
              <a:t>urut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endParaRPr lang="en-US" dirty="0" smtClean="0"/>
          </a:p>
          <a:p>
            <a:pPr marL="914400" indent="-457200" algn="just">
              <a:lnSpc>
                <a:spcPct val="150000"/>
              </a:lnSpc>
              <a:spcBef>
                <a:spcPts val="0"/>
              </a:spcBef>
              <a:buFont typeface="Corbel" panose="020B0503020204020204" pitchFamily="34" charset="0"/>
              <a:buChar char="√"/>
            </a:pPr>
            <a:r>
              <a:rPr lang="en-US" dirty="0" smtClean="0"/>
              <a:t>Blok yang </a:t>
            </a:r>
            <a:r>
              <a:rPr lang="en-US" dirty="0" err="1" smtClean="0"/>
              <a:t>aktif</a:t>
            </a:r>
            <a:endParaRPr lang="en-US" dirty="0" smtClean="0"/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</a:pPr>
            <a:r>
              <a:rPr lang="en-US" dirty="0" err="1" smtClean="0"/>
              <a:t>Pengisian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display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stack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</a:pPr>
            <a:r>
              <a:rPr lang="en-US" dirty="0" err="1" smtClean="0"/>
              <a:t>Urutan</a:t>
            </a:r>
            <a:r>
              <a:rPr lang="en-US" dirty="0" smtClean="0"/>
              <a:t> </a:t>
            </a:r>
            <a:r>
              <a:rPr lang="en-US" dirty="0" err="1" smtClean="0"/>
              <a:t>pengaksesan</a:t>
            </a:r>
            <a:r>
              <a:rPr lang="en-US" dirty="0" smtClean="0"/>
              <a:t> : </a:t>
            </a:r>
            <a:r>
              <a:rPr lang="en-US" dirty="0" err="1" smtClean="0"/>
              <a:t>Tabel</a:t>
            </a:r>
            <a:r>
              <a:rPr lang="en-US" dirty="0" smtClean="0"/>
              <a:t> Display – </a:t>
            </a:r>
            <a:r>
              <a:rPr lang="en-US" dirty="0" err="1" smtClean="0"/>
              <a:t>Tabel</a:t>
            </a:r>
            <a:r>
              <a:rPr lang="en-US" dirty="0" smtClean="0"/>
              <a:t> Blok –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Simbol</a:t>
            </a:r>
            <a:endParaRPr lang="en-US" dirty="0" smtClean="0"/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</a:pPr>
            <a:r>
              <a:rPr lang="en-US" dirty="0" err="1" smtClean="0"/>
              <a:t>Contoh</a:t>
            </a:r>
            <a:r>
              <a:rPr lang="en-US" dirty="0" smtClean="0"/>
              <a:t> :</a:t>
            </a:r>
            <a:endParaRPr lang="en-US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en-US" dirty="0" err="1" smtClean="0"/>
              <a:t>TabDisplay</a:t>
            </a:r>
            <a:r>
              <a:rPr lang="en-US" dirty="0" smtClean="0"/>
              <a:t> : array [1..tabmax] of integer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73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 algn="just">
              <a:lnSpc>
                <a:spcPct val="150000"/>
              </a:lnSpc>
              <a:spcBef>
                <a:spcPts val="0"/>
              </a:spcBef>
            </a:pPr>
            <a:r>
              <a:rPr lang="en-US" dirty="0" err="1" smtClean="0"/>
              <a:t>Pertama</a:t>
            </a:r>
            <a:r>
              <a:rPr lang="en-US" dirty="0" smtClean="0"/>
              <a:t>, </a:t>
            </a:r>
            <a:r>
              <a:rPr lang="en-US" dirty="0" err="1" smtClean="0"/>
              <a:t>tabel</a:t>
            </a:r>
            <a:r>
              <a:rPr lang="en-US" dirty="0" smtClean="0"/>
              <a:t> display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menunjuk</a:t>
            </a:r>
            <a:r>
              <a:rPr lang="en-US" dirty="0" smtClean="0"/>
              <a:t> </a:t>
            </a:r>
            <a:r>
              <a:rPr lang="en-US" dirty="0" err="1" smtClean="0"/>
              <a:t>blok</a:t>
            </a:r>
            <a:r>
              <a:rPr lang="en-US" dirty="0" smtClean="0"/>
              <a:t> </a:t>
            </a:r>
            <a:r>
              <a:rPr lang="en-US" dirty="0" err="1" smtClean="0"/>
              <a:t>mana</a:t>
            </a:r>
            <a:r>
              <a:rPr lang="en-US" dirty="0" smtClean="0"/>
              <a:t> yang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Dari </a:t>
            </a:r>
            <a:r>
              <a:rPr lang="en-US" dirty="0" err="1" smtClean="0"/>
              <a:t>blok</a:t>
            </a:r>
            <a:r>
              <a:rPr lang="en-US" dirty="0" smtClean="0"/>
              <a:t> yang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r>
              <a:rPr lang="en-US" dirty="0" smtClean="0"/>
              <a:t> identifier-identifier yang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blok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kalinya</a:t>
            </a:r>
            <a:r>
              <a:rPr lang="en-US" dirty="0" smtClean="0"/>
              <a:t>,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diacu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identifier yang paling </a:t>
            </a:r>
            <a:r>
              <a:rPr lang="en-US" dirty="0" err="1" smtClean="0"/>
              <a:t>akhir</a:t>
            </a:r>
            <a:r>
              <a:rPr lang="en-US" dirty="0" smtClean="0"/>
              <a:t>, </a:t>
            </a:r>
            <a:r>
              <a:rPr lang="en-US" dirty="0" err="1" smtClean="0"/>
              <a:t>kemudian</a:t>
            </a:r>
            <a:r>
              <a:rPr lang="en-US" dirty="0" smtClean="0"/>
              <a:t> identifier </a:t>
            </a:r>
            <a:r>
              <a:rPr lang="en-US" dirty="0" err="1" smtClean="0"/>
              <a:t>sebelumnya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seterusnya</a:t>
            </a:r>
            <a:r>
              <a:rPr lang="en-US" dirty="0" smtClean="0"/>
              <a:t>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</a:pP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identifier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identifier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dicari</a:t>
            </a:r>
            <a:r>
              <a:rPr lang="en-US" dirty="0" smtClean="0"/>
              <a:t> </a:t>
            </a:r>
            <a:r>
              <a:rPr lang="en-US" dirty="0" err="1" smtClean="0"/>
              <a:t>kelengkapan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identifier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yang </a:t>
            </a:r>
            <a:r>
              <a:rPr lang="en-US" dirty="0" err="1" smtClean="0"/>
              <a:t>sesuai</a:t>
            </a:r>
            <a:r>
              <a:rPr lang="en-US" dirty="0" smtClean="0"/>
              <a:t> (table real, table string </a:t>
            </a:r>
            <a:r>
              <a:rPr lang="en-US" dirty="0" err="1" smtClean="0"/>
              <a:t>ayau</a:t>
            </a:r>
            <a:r>
              <a:rPr lang="en-US" dirty="0" smtClean="0"/>
              <a:t> </a:t>
            </a:r>
            <a:r>
              <a:rPr lang="en-US" smtClean="0"/>
              <a:t>table array)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9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Kegunaan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 algn="just">
              <a:lnSpc>
                <a:spcPct val="150000"/>
              </a:lnSpc>
              <a:spcBef>
                <a:spcPts val="0"/>
              </a:spcBef>
            </a:pPr>
            <a:r>
              <a:rPr lang="en-US" dirty="0" err="1" smtClean="0"/>
              <a:t>Berguna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mempermudah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implementasi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analisa</a:t>
            </a:r>
            <a:r>
              <a:rPr lang="en-US" dirty="0" smtClean="0"/>
              <a:t> </a:t>
            </a:r>
            <a:r>
              <a:rPr lang="en-US" dirty="0" err="1" smtClean="0"/>
              <a:t>semantik</a:t>
            </a:r>
            <a:endParaRPr lang="en-US" dirty="0" smtClean="0"/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</a:pP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simbol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2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proses </a:t>
            </a:r>
            <a:r>
              <a:rPr lang="en-US" dirty="0" err="1" smtClean="0"/>
              <a:t>translasi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:</a:t>
            </a:r>
          </a:p>
          <a:p>
            <a:pPr marL="914400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kebenaran</a:t>
            </a:r>
            <a:r>
              <a:rPr lang="en-US" dirty="0" smtClean="0"/>
              <a:t> </a:t>
            </a:r>
            <a:r>
              <a:rPr lang="en-US" dirty="0" err="1" smtClean="0"/>
              <a:t>semantik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program </a:t>
            </a:r>
            <a:r>
              <a:rPr lang="en-US" dirty="0" err="1" smtClean="0"/>
              <a:t>sumber</a:t>
            </a:r>
            <a:endParaRPr lang="en-US" dirty="0" smtClean="0"/>
          </a:p>
          <a:p>
            <a:pPr marL="914400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/>
              <a:t>Membantu</a:t>
            </a:r>
            <a:r>
              <a:rPr lang="en-US" dirty="0" smtClean="0"/>
              <a:t> &amp; </a:t>
            </a:r>
            <a:r>
              <a:rPr lang="en-US" dirty="0" err="1" smtClean="0"/>
              <a:t>mempermudah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i="1" dirty="0" smtClean="0"/>
              <a:t>intermediate code </a:t>
            </a:r>
            <a:r>
              <a:rPr lang="en-US" dirty="0" err="1" smtClean="0"/>
              <a:t>dan</a:t>
            </a:r>
            <a:r>
              <a:rPr lang="en-US" dirty="0" smtClean="0"/>
              <a:t> proses </a:t>
            </a:r>
            <a:r>
              <a:rPr lang="en-US" dirty="0" err="1" smtClean="0"/>
              <a:t>pembangkitan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0"/>
              </a:spcBef>
            </a:pPr>
            <a:r>
              <a:rPr lang="en-US" b="1" dirty="0" smtClean="0"/>
              <a:t>No </a:t>
            </a:r>
            <a:r>
              <a:rPr lang="en-US" b="1" dirty="0" err="1" smtClean="0"/>
              <a:t>urut</a:t>
            </a:r>
            <a:r>
              <a:rPr lang="en-US" b="1" dirty="0" smtClean="0"/>
              <a:t> identifier </a:t>
            </a:r>
            <a:r>
              <a:rPr lang="en-US" dirty="0" smtClean="0"/>
              <a:t>: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 err="1" smtClean="0"/>
              <a:t>urut</a:t>
            </a:r>
            <a:r>
              <a:rPr lang="en-US" dirty="0" smtClean="0"/>
              <a:t> identifier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simbol</a:t>
            </a:r>
            <a:endParaRPr lang="en-US" dirty="0" smtClean="0"/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</a:pPr>
            <a:r>
              <a:rPr lang="en-US" b="1" dirty="0" err="1" smtClean="0"/>
              <a:t>Nama</a:t>
            </a:r>
            <a:r>
              <a:rPr lang="en-US" b="1" dirty="0" smtClean="0"/>
              <a:t> Identifier :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nama-nama</a:t>
            </a:r>
            <a:r>
              <a:rPr lang="en-US" dirty="0" smtClean="0"/>
              <a:t> identifier (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,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,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konstanta</a:t>
            </a:r>
            <a:r>
              <a:rPr lang="en-US" dirty="0" smtClean="0"/>
              <a:t>, </a:t>
            </a:r>
            <a:r>
              <a:rPr lang="en-US" dirty="0" err="1" smtClean="0"/>
              <a:t>nama</a:t>
            </a:r>
            <a:r>
              <a:rPr lang="en-US" dirty="0" smtClean="0"/>
              <a:t> procedure,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)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program </a:t>
            </a:r>
            <a:r>
              <a:rPr lang="en-US" dirty="0" err="1" smtClean="0"/>
              <a:t>sumber</a:t>
            </a:r>
            <a:r>
              <a:rPr lang="en-US" dirty="0" smtClean="0"/>
              <a:t>. </a:t>
            </a:r>
            <a:r>
              <a:rPr lang="en-US" dirty="0" err="1" smtClean="0"/>
              <a:t>Nama-nama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dijadikan</a:t>
            </a:r>
            <a:r>
              <a:rPr lang="en-US" dirty="0" smtClean="0"/>
              <a:t> </a:t>
            </a:r>
            <a:r>
              <a:rPr lang="en-US" dirty="0" err="1" smtClean="0"/>
              <a:t>referensi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analisa</a:t>
            </a:r>
            <a:r>
              <a:rPr lang="en-US" dirty="0" smtClean="0"/>
              <a:t> semantic, </a:t>
            </a:r>
            <a:r>
              <a:rPr lang="en-US" dirty="0" err="1" smtClean="0"/>
              <a:t>pembuatan</a:t>
            </a:r>
            <a:r>
              <a:rPr lang="en-US" dirty="0" smtClean="0"/>
              <a:t> intermediate code,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pembangkitan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782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 algn="just">
              <a:lnSpc>
                <a:spcPct val="150000"/>
              </a:lnSpc>
              <a:spcBef>
                <a:spcPts val="0"/>
              </a:spcBef>
            </a:pPr>
            <a:r>
              <a:rPr lang="en-US" b="1" dirty="0" err="1" smtClean="0"/>
              <a:t>Tipe</a:t>
            </a:r>
            <a:r>
              <a:rPr lang="en-US" b="1" dirty="0" smtClean="0"/>
              <a:t> Identifier : </a:t>
            </a:r>
            <a:r>
              <a:rPr lang="en-US" dirty="0" smtClean="0"/>
              <a:t>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keterangan</a:t>
            </a:r>
            <a:r>
              <a:rPr lang="en-US" dirty="0" smtClean="0"/>
              <a:t>/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identifier yang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integer, real, array, record, string </a:t>
            </a:r>
            <a:r>
              <a:rPr lang="en-US" dirty="0" err="1" smtClean="0"/>
              <a:t>maupun</a:t>
            </a:r>
            <a:r>
              <a:rPr lang="en-US" dirty="0" smtClean="0"/>
              <a:t> procedure </a:t>
            </a:r>
            <a:r>
              <a:rPr lang="en-US" dirty="0" err="1" smtClean="0"/>
              <a:t>dan</a:t>
            </a:r>
            <a:r>
              <a:rPr lang="en-US" dirty="0" smtClean="0"/>
              <a:t> function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</a:pPr>
            <a:r>
              <a:rPr lang="en-US" b="1" dirty="0" smtClean="0"/>
              <a:t>Object Time Address : </a:t>
            </a:r>
            <a:r>
              <a:rPr lang="en-US" dirty="0" smtClean="0"/>
              <a:t> address yang </a:t>
            </a:r>
            <a:r>
              <a:rPr lang="en-US" dirty="0" err="1" smtClean="0"/>
              <a:t>mengacu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alamat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 smtClean="0"/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</a:pPr>
            <a:r>
              <a:rPr lang="en-US" b="1" dirty="0" err="1" smtClean="0"/>
              <a:t>Dimensi</a:t>
            </a:r>
            <a:r>
              <a:rPr lang="en-US" b="1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identifier yang </a:t>
            </a:r>
            <a:r>
              <a:rPr lang="en-US" dirty="0" err="1" smtClean="0"/>
              <a:t>bersangkutan</a:t>
            </a:r>
            <a:endParaRPr lang="en-US" dirty="0" smtClean="0"/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</a:pPr>
            <a:r>
              <a:rPr lang="en-US" dirty="0" err="1" smtClean="0"/>
              <a:t>Nomor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dideklarasikan</a:t>
            </a:r>
            <a:endParaRPr lang="en-US" dirty="0" smtClean="0"/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</a:pPr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direferensikan</a:t>
            </a:r>
            <a:endParaRPr lang="en-US" dirty="0" smtClean="0"/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Field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62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Implementasi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 algn="just">
              <a:lnSpc>
                <a:spcPct val="150000"/>
              </a:lnSpc>
              <a:spcBef>
                <a:spcPts val="0"/>
              </a:spcBef>
            </a:pPr>
            <a:r>
              <a:rPr lang="en-US" b="1" dirty="0" err="1" smtClean="0"/>
              <a:t>Tabel</a:t>
            </a:r>
            <a:r>
              <a:rPr lang="en-US" b="1" dirty="0" smtClean="0"/>
              <a:t> Identifier : </a:t>
            </a:r>
            <a:r>
              <a:rPr lang="en-US" dirty="0" smtClean="0"/>
              <a:t>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menampungsemua</a:t>
            </a:r>
            <a:r>
              <a:rPr lang="en-US" dirty="0" smtClean="0"/>
              <a:t> identifier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program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</a:pPr>
            <a:r>
              <a:rPr lang="en-US" b="1" dirty="0" err="1" smtClean="0"/>
              <a:t>Tabel</a:t>
            </a:r>
            <a:r>
              <a:rPr lang="en-US" b="1" dirty="0" smtClean="0"/>
              <a:t> Array :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menampung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array.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</a:pPr>
            <a:r>
              <a:rPr lang="en-US" b="1" dirty="0" err="1" smtClean="0"/>
              <a:t>Tabel</a:t>
            </a:r>
            <a:r>
              <a:rPr lang="en-US" b="1" dirty="0" smtClean="0"/>
              <a:t> Blok :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mencatat</a:t>
            </a:r>
            <a:r>
              <a:rPr lang="en-US" dirty="0" smtClean="0"/>
              <a:t> </a:t>
            </a:r>
            <a:r>
              <a:rPr lang="en-US" dirty="0" err="1" smtClean="0"/>
              <a:t>variabel-variabel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blok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endParaRPr lang="en-US" dirty="0" smtClean="0"/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</a:pPr>
            <a:r>
              <a:rPr lang="en-US" b="1" dirty="0" err="1" smtClean="0"/>
              <a:t>Tabel</a:t>
            </a:r>
            <a:r>
              <a:rPr lang="en-US" b="1" dirty="0" smtClean="0"/>
              <a:t> </a:t>
            </a:r>
            <a:r>
              <a:rPr lang="en-US" dirty="0" smtClean="0"/>
              <a:t> </a:t>
            </a:r>
            <a:r>
              <a:rPr lang="en-US" b="1" dirty="0" smtClean="0"/>
              <a:t>Real :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table yang </a:t>
            </a:r>
            <a:r>
              <a:rPr lang="en-US" dirty="0" err="1" smtClean="0"/>
              <a:t>bernilai</a:t>
            </a:r>
            <a:r>
              <a:rPr lang="en-US" dirty="0" smtClean="0"/>
              <a:t> real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</a:pPr>
            <a:r>
              <a:rPr lang="en-US" b="1" dirty="0" err="1" smtClean="0"/>
              <a:t>Tabel</a:t>
            </a:r>
            <a:r>
              <a:rPr lang="en-US" b="1" dirty="0" smtClean="0"/>
              <a:t> String :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string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</a:pPr>
            <a:r>
              <a:rPr lang="en-US" b="1" dirty="0" err="1" smtClean="0"/>
              <a:t>Tabel</a:t>
            </a:r>
            <a:r>
              <a:rPr lang="en-US" b="1" dirty="0" smtClean="0"/>
              <a:t> Display :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mencatat</a:t>
            </a:r>
            <a:r>
              <a:rPr lang="en-US" dirty="0" smtClean="0"/>
              <a:t> </a:t>
            </a:r>
            <a:r>
              <a:rPr lang="en-US" dirty="0" err="1" smtClean="0"/>
              <a:t>blok</a:t>
            </a:r>
            <a:r>
              <a:rPr lang="en-US" dirty="0" smtClean="0"/>
              <a:t> yang </a:t>
            </a:r>
            <a:r>
              <a:rPr lang="en-US" dirty="0" err="1" smtClean="0"/>
              <a:t>aktif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3385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Tabel</a:t>
            </a:r>
            <a:r>
              <a:rPr lang="en-US" dirty="0" smtClean="0"/>
              <a:t> Identifier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 algn="just">
              <a:lnSpc>
                <a:spcPct val="150000"/>
              </a:lnSpc>
              <a:spcBef>
                <a:spcPts val="0"/>
              </a:spcBef>
            </a:pPr>
            <a:r>
              <a:rPr lang="en-US" dirty="0" err="1" smtClean="0"/>
              <a:t>Tabel</a:t>
            </a:r>
            <a:r>
              <a:rPr lang="en-US" dirty="0" smtClean="0"/>
              <a:t> Identifier </a:t>
            </a:r>
            <a:r>
              <a:rPr lang="en-US" dirty="0" err="1" smtClean="0"/>
              <a:t>memiliki</a:t>
            </a:r>
            <a:r>
              <a:rPr lang="en-US" dirty="0" smtClean="0"/>
              <a:t> field :</a:t>
            </a:r>
          </a:p>
          <a:p>
            <a:pPr marL="914400" indent="-457200" algn="just">
              <a:lnSpc>
                <a:spcPct val="150000"/>
              </a:lnSpc>
              <a:spcBef>
                <a:spcPts val="0"/>
              </a:spcBef>
              <a:buFont typeface="Corbel" panose="020B0503020204020204" pitchFamily="34" charset="0"/>
              <a:buChar char="√"/>
            </a:pPr>
            <a:r>
              <a:rPr lang="en-US" dirty="0" smtClean="0"/>
              <a:t>No </a:t>
            </a:r>
            <a:r>
              <a:rPr lang="en-US" dirty="0" err="1" smtClean="0"/>
              <a:t>urut</a:t>
            </a:r>
            <a:r>
              <a:rPr lang="en-US" dirty="0" smtClean="0"/>
              <a:t> identifier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endParaRPr lang="en-US" dirty="0" smtClean="0"/>
          </a:p>
          <a:p>
            <a:pPr marL="914400" indent="-457200" algn="just">
              <a:lnSpc>
                <a:spcPct val="150000"/>
              </a:lnSpc>
              <a:spcBef>
                <a:spcPts val="0"/>
              </a:spcBef>
              <a:buFont typeface="Corbel" panose="020B0503020204020204" pitchFamily="34" charset="0"/>
              <a:buChar char="√"/>
            </a:pPr>
            <a:r>
              <a:rPr lang="en-US" dirty="0" err="1" smtClean="0"/>
              <a:t>Nama</a:t>
            </a:r>
            <a:r>
              <a:rPr lang="en-US" dirty="0" smtClean="0"/>
              <a:t> identifier</a:t>
            </a:r>
          </a:p>
          <a:p>
            <a:pPr marL="914400" indent="-457200" algn="just">
              <a:lnSpc>
                <a:spcPct val="150000"/>
              </a:lnSpc>
              <a:spcBef>
                <a:spcPts val="0"/>
              </a:spcBef>
              <a:buFont typeface="Corbel" panose="020B0503020204020204" pitchFamily="34" charset="0"/>
              <a:buChar char="√"/>
            </a:pPr>
            <a:r>
              <a:rPr lang="en-US" dirty="0" err="1" smtClean="0"/>
              <a:t>Jenis</a:t>
            </a:r>
            <a:r>
              <a:rPr lang="en-US" dirty="0" smtClean="0"/>
              <a:t>/</a:t>
            </a:r>
            <a:r>
              <a:rPr lang="en-US" dirty="0" err="1" smtClean="0"/>
              <a:t>obyektif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identifier : </a:t>
            </a:r>
            <a:r>
              <a:rPr lang="en-US" dirty="0" err="1" smtClean="0"/>
              <a:t>prosedur</a:t>
            </a:r>
            <a:r>
              <a:rPr lang="en-US" dirty="0" smtClean="0"/>
              <a:t>, </a:t>
            </a:r>
            <a:r>
              <a:rPr lang="en-US" dirty="0" err="1" smtClean="0"/>
              <a:t>fungsi</a:t>
            </a:r>
            <a:r>
              <a:rPr lang="en-US" dirty="0" smtClean="0"/>
              <a:t>, </a:t>
            </a:r>
            <a:r>
              <a:rPr lang="en-US" dirty="0" err="1" smtClean="0"/>
              <a:t>tipe</a:t>
            </a:r>
            <a:r>
              <a:rPr lang="en-US" dirty="0" smtClean="0"/>
              <a:t>, </a:t>
            </a:r>
            <a:r>
              <a:rPr lang="en-US" dirty="0" err="1" smtClean="0"/>
              <a:t>variabel</a:t>
            </a:r>
            <a:r>
              <a:rPr lang="en-US" dirty="0" smtClean="0"/>
              <a:t>, </a:t>
            </a:r>
            <a:r>
              <a:rPr lang="en-US" dirty="0" err="1" smtClean="0"/>
              <a:t>konstanta</a:t>
            </a:r>
            <a:endParaRPr lang="en-US" dirty="0" smtClean="0"/>
          </a:p>
          <a:p>
            <a:pPr marL="914400" indent="-457200" algn="just">
              <a:lnSpc>
                <a:spcPct val="150000"/>
              </a:lnSpc>
              <a:spcBef>
                <a:spcPts val="0"/>
              </a:spcBef>
              <a:buFont typeface="Corbel" panose="020B0503020204020204" pitchFamily="34" charset="0"/>
              <a:buChar char="√"/>
            </a:pP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identifier yang </a:t>
            </a:r>
            <a:r>
              <a:rPr lang="en-US" dirty="0" err="1" smtClean="0"/>
              <a:t>bersangkutan</a:t>
            </a:r>
            <a:r>
              <a:rPr lang="en-US" dirty="0" smtClean="0"/>
              <a:t> : integer, char, Boolean, array, record, file, no-type</a:t>
            </a:r>
          </a:p>
          <a:p>
            <a:pPr marL="914400" indent="-457200" algn="just">
              <a:lnSpc>
                <a:spcPct val="150000"/>
              </a:lnSpc>
              <a:spcBef>
                <a:spcPts val="0"/>
              </a:spcBef>
              <a:buFont typeface="Corbel" panose="020B0503020204020204" pitchFamily="34" charset="0"/>
              <a:buChar char="√"/>
            </a:pPr>
            <a:r>
              <a:rPr lang="en-US" dirty="0" smtClean="0"/>
              <a:t>Level : </a:t>
            </a:r>
            <a:r>
              <a:rPr lang="en-US" dirty="0" err="1" smtClean="0"/>
              <a:t>kedalaman</a:t>
            </a:r>
            <a:r>
              <a:rPr lang="en-US" dirty="0" smtClean="0"/>
              <a:t> </a:t>
            </a:r>
            <a:r>
              <a:rPr lang="en-US" dirty="0" err="1" smtClean="0"/>
              <a:t>identifiertertentu</a:t>
            </a:r>
            <a:r>
              <a:rPr lang="en-US" dirty="0" smtClean="0"/>
              <a:t>,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menyangkut</a:t>
            </a:r>
            <a:r>
              <a:rPr lang="en-US" dirty="0" smtClean="0"/>
              <a:t> </a:t>
            </a:r>
            <a:r>
              <a:rPr lang="en-US" dirty="0" err="1" smtClean="0"/>
              <a:t>letak</a:t>
            </a:r>
            <a:r>
              <a:rPr lang="en-US" dirty="0" smtClean="0"/>
              <a:t> identifier </a:t>
            </a:r>
            <a:r>
              <a:rPr lang="en-US" dirty="0" err="1" smtClean="0"/>
              <a:t>dalam</a:t>
            </a:r>
            <a:r>
              <a:rPr lang="en-US" dirty="0" smtClean="0"/>
              <a:t> program. </a:t>
            </a:r>
            <a:r>
              <a:rPr lang="en-US" dirty="0" err="1" smtClean="0"/>
              <a:t>Konsepnya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tree, </a:t>
            </a:r>
            <a:r>
              <a:rPr lang="en-US" dirty="0" err="1" smtClean="0"/>
              <a:t>misal</a:t>
            </a:r>
            <a:r>
              <a:rPr lang="en-US" dirty="0" smtClean="0"/>
              <a:t> </a:t>
            </a:r>
            <a:r>
              <a:rPr lang="en-US" i="1" dirty="0" smtClean="0"/>
              <a:t>main program = </a:t>
            </a:r>
            <a:r>
              <a:rPr lang="en-US" dirty="0" smtClean="0"/>
              <a:t>level 0. Field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run time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current time activation record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diakses</a:t>
            </a:r>
            <a:endParaRPr lang="en-US" dirty="0" smtClean="0"/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31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Tabel</a:t>
            </a:r>
            <a:r>
              <a:rPr lang="en-US" dirty="0" smtClean="0"/>
              <a:t> Identifier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5000"/>
            <a:ext cx="9601200" cy="4267200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lnSpc>
                <a:spcPct val="150000"/>
              </a:lnSpc>
              <a:spcBef>
                <a:spcPts val="0"/>
              </a:spcBef>
            </a:pPr>
            <a:r>
              <a:rPr lang="en-US" dirty="0" err="1" smtClean="0"/>
              <a:t>Untuk</a:t>
            </a:r>
            <a:r>
              <a:rPr lang="en-US" dirty="0" smtClean="0"/>
              <a:t> identifier yang </a:t>
            </a:r>
            <a:r>
              <a:rPr lang="en-US" dirty="0" err="1" smtClean="0"/>
              <a:t>butuh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penyimpanan</a:t>
            </a:r>
            <a:r>
              <a:rPr lang="en-US" dirty="0" smtClean="0"/>
              <a:t>, </a:t>
            </a:r>
            <a:r>
              <a:rPr lang="en-US" dirty="0" err="1" smtClean="0"/>
              <a:t>dicatat</a:t>
            </a:r>
            <a:r>
              <a:rPr lang="en-US" dirty="0" smtClean="0"/>
              <a:t> pula :</a:t>
            </a:r>
          </a:p>
          <a:p>
            <a:pPr marL="914400" indent="-457200" algn="just">
              <a:lnSpc>
                <a:spcPct val="150000"/>
              </a:lnSpc>
              <a:spcBef>
                <a:spcPts val="0"/>
              </a:spcBef>
              <a:buFont typeface="Corbel" panose="020B0503020204020204" pitchFamily="34" charset="0"/>
              <a:buChar char="√"/>
            </a:pPr>
            <a:r>
              <a:rPr lang="en-US" dirty="0" err="1" smtClean="0"/>
              <a:t>Alamat</a:t>
            </a:r>
            <a:r>
              <a:rPr lang="en-US" dirty="0" smtClean="0"/>
              <a:t> relative/address </a:t>
            </a:r>
            <a:r>
              <a:rPr lang="en-US" dirty="0" err="1" smtClean="0"/>
              <a:t>dari</a:t>
            </a:r>
            <a:r>
              <a:rPr lang="en-US" dirty="0" smtClean="0"/>
              <a:t> identifier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implementasi</a:t>
            </a:r>
            <a:endParaRPr lang="en-US" dirty="0" smtClean="0"/>
          </a:p>
          <a:p>
            <a:pPr marL="914400" indent="-457200" algn="just">
              <a:lnSpc>
                <a:spcPct val="150000"/>
              </a:lnSpc>
              <a:spcBef>
                <a:spcPts val="0"/>
              </a:spcBef>
              <a:buFont typeface="Corbel" panose="020B0503020204020204" pitchFamily="34" charset="0"/>
              <a:buChar char="√"/>
            </a:pP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referensi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acuan</a:t>
            </a:r>
            <a:r>
              <a:rPr lang="en-US" dirty="0" smtClean="0"/>
              <a:t>)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alamat</a:t>
            </a:r>
            <a:r>
              <a:rPr lang="en-US" dirty="0" smtClean="0"/>
              <a:t> table lain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mencatat</a:t>
            </a:r>
            <a:r>
              <a:rPr lang="en-US" dirty="0" smtClean="0"/>
              <a:t> </a:t>
            </a:r>
            <a:r>
              <a:rPr lang="en-US" dirty="0" err="1" smtClean="0"/>
              <a:t>informasi-informasi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r>
              <a:rPr lang="en-US" dirty="0" smtClean="0"/>
              <a:t> yang </a:t>
            </a:r>
            <a:r>
              <a:rPr lang="en-US" dirty="0" err="1" smtClean="0"/>
              <a:t>menerangkannya</a:t>
            </a:r>
            <a:r>
              <a:rPr lang="en-US" dirty="0" smtClean="0"/>
              <a:t>.</a:t>
            </a:r>
          </a:p>
          <a:p>
            <a:pPr marL="914400" indent="-457200" algn="just">
              <a:lnSpc>
                <a:spcPct val="150000"/>
              </a:lnSpc>
              <a:spcBef>
                <a:spcPts val="0"/>
              </a:spcBef>
              <a:buFont typeface="Corbel" panose="020B0503020204020204" pitchFamily="34" charset="0"/>
              <a:buChar char="√"/>
            </a:pPr>
            <a:r>
              <a:rPr lang="en-US" dirty="0" smtClean="0"/>
              <a:t>Link, </a:t>
            </a:r>
            <a:r>
              <a:rPr lang="en-US" dirty="0" err="1" smtClean="0"/>
              <a:t>menghubungkan</a:t>
            </a:r>
            <a:r>
              <a:rPr lang="en-US" dirty="0" smtClean="0"/>
              <a:t> identifier </a:t>
            </a:r>
            <a:r>
              <a:rPr lang="en-US" dirty="0" err="1" smtClean="0"/>
              <a:t>ke</a:t>
            </a:r>
            <a:r>
              <a:rPr lang="en-US" dirty="0" smtClean="0"/>
              <a:t> identifier </a:t>
            </a:r>
            <a:r>
              <a:rPr lang="en-US" dirty="0" err="1" smtClean="0"/>
              <a:t>lainnya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yang </a:t>
            </a:r>
            <a:r>
              <a:rPr lang="en-US" dirty="0" err="1" smtClean="0"/>
              <a:t>dideklarasikan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level yang </a:t>
            </a:r>
            <a:r>
              <a:rPr lang="en-US" dirty="0" err="1" smtClean="0"/>
              <a:t>sama</a:t>
            </a:r>
            <a:endParaRPr lang="en-US" dirty="0" smtClean="0"/>
          </a:p>
          <a:p>
            <a:pPr marL="914400" indent="-457200" algn="just">
              <a:lnSpc>
                <a:spcPct val="150000"/>
              </a:lnSpc>
              <a:spcBef>
                <a:spcPts val="0"/>
              </a:spcBef>
              <a:buFont typeface="Corbel" panose="020B0503020204020204" pitchFamily="34" charset="0"/>
              <a:buChar char="√"/>
            </a:pPr>
            <a:r>
              <a:rPr lang="en-US" dirty="0" smtClean="0"/>
              <a:t>Normal,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pemanggilan</a:t>
            </a:r>
            <a:r>
              <a:rPr lang="en-US" dirty="0" smtClean="0"/>
              <a:t> parameter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membedakan</a:t>
            </a:r>
            <a:r>
              <a:rPr lang="en-US" dirty="0" smtClean="0"/>
              <a:t> parameter by value </a:t>
            </a:r>
            <a:r>
              <a:rPr lang="en-US" dirty="0" err="1" smtClean="0"/>
              <a:t>dan</a:t>
            </a:r>
            <a:r>
              <a:rPr lang="en-US" dirty="0" smtClean="0"/>
              <a:t> reference (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boolean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43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Tabel</a:t>
            </a:r>
            <a:r>
              <a:rPr lang="en-US" dirty="0" smtClean="0"/>
              <a:t> Identifier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0"/>
              </a:spcBef>
            </a:pPr>
            <a:r>
              <a:rPr lang="en-US" dirty="0" err="1" smtClean="0"/>
              <a:t>Contoh</a:t>
            </a:r>
            <a:r>
              <a:rPr lang="en-US" dirty="0" smtClean="0"/>
              <a:t> 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Program A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err="1" smtClean="0"/>
              <a:t>var</a:t>
            </a:r>
            <a:r>
              <a:rPr lang="en-US" dirty="0" smtClean="0"/>
              <a:t> B : integer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	 </a:t>
            </a:r>
            <a:r>
              <a:rPr lang="en-US" dirty="0" smtClean="0"/>
              <a:t>     Procedure X (Z : char)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	      </a:t>
            </a:r>
            <a:r>
              <a:rPr lang="en-US" dirty="0" err="1" smtClean="0"/>
              <a:t>var</a:t>
            </a:r>
            <a:r>
              <a:rPr lang="en-US" dirty="0" smtClean="0"/>
              <a:t> C : integer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      Begin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	 </a:t>
            </a:r>
            <a:r>
              <a:rPr lang="en-US" dirty="0" smtClean="0"/>
              <a:t>            ………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err="1" smtClean="0"/>
              <a:t>Tabel</a:t>
            </a:r>
            <a:r>
              <a:rPr lang="en-US" dirty="0" smtClean="0"/>
              <a:t> identifier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mencatat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identifier 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0 A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1 B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2 X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3 Z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4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39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Tabel</a:t>
            </a:r>
            <a:r>
              <a:rPr lang="en-US" dirty="0" smtClean="0"/>
              <a:t> Identifier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 algn="just">
              <a:lnSpc>
                <a:spcPct val="150000"/>
              </a:lnSpc>
              <a:spcBef>
                <a:spcPts val="0"/>
              </a:spcBef>
            </a:pP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implementasi</a:t>
            </a:r>
            <a:r>
              <a:rPr lang="en-US" dirty="0" smtClean="0"/>
              <a:t> table identifier: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err="1" smtClean="0"/>
              <a:t>TabId</a:t>
            </a:r>
            <a:r>
              <a:rPr lang="en-US" dirty="0" smtClean="0"/>
              <a:t> : array [0..tabmax] of record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	        name	: string;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                 link 		: integer;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        </a:t>
            </a:r>
            <a:r>
              <a:rPr lang="en-US" dirty="0" err="1" smtClean="0"/>
              <a:t>obj</a:t>
            </a:r>
            <a:r>
              <a:rPr lang="en-US" dirty="0" smtClean="0"/>
              <a:t> 		: </a:t>
            </a:r>
            <a:r>
              <a:rPr lang="en-US" dirty="0" err="1" smtClean="0"/>
              <a:t>objek</a:t>
            </a:r>
            <a:r>
              <a:rPr lang="en-US" dirty="0" smtClean="0"/>
              <a:t>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	 </a:t>
            </a:r>
            <a:r>
              <a:rPr lang="en-US" dirty="0" smtClean="0"/>
              <a:t>       </a:t>
            </a:r>
            <a:r>
              <a:rPr lang="en-US" dirty="0" err="1" smtClean="0"/>
              <a:t>tipe</a:t>
            </a:r>
            <a:r>
              <a:rPr lang="en-US" dirty="0" smtClean="0"/>
              <a:t>		: types;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	 </a:t>
            </a:r>
            <a:r>
              <a:rPr lang="en-US" dirty="0" smtClean="0"/>
              <a:t>       ref		: integer;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        normal 	: Boolean;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        level		: 0..maxlevel;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        address	: integer;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end;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en-US" dirty="0" err="1" smtClean="0"/>
              <a:t>Dimana</a:t>
            </a:r>
            <a:r>
              <a:rPr lang="en-US" dirty="0" smtClean="0"/>
              <a:t> :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en-US" dirty="0" err="1" smtClean="0"/>
              <a:t>Objek</a:t>
            </a:r>
            <a:r>
              <a:rPr lang="en-US" dirty="0" smtClean="0"/>
              <a:t> = (constant, </a:t>
            </a:r>
            <a:r>
              <a:rPr lang="en-US" dirty="0" err="1" smtClean="0"/>
              <a:t>variabel</a:t>
            </a:r>
            <a:r>
              <a:rPr lang="en-US" dirty="0" smtClean="0"/>
              <a:t>, procedure, </a:t>
            </a:r>
            <a:r>
              <a:rPr lang="en-US" dirty="0" err="1" smtClean="0"/>
              <a:t>fungsi</a:t>
            </a:r>
            <a:r>
              <a:rPr lang="en-US" dirty="0" smtClean="0"/>
              <a:t>)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en-US" dirty="0" smtClean="0"/>
              <a:t>Types  = (</a:t>
            </a:r>
            <a:r>
              <a:rPr lang="en-US" dirty="0" err="1" smtClean="0"/>
              <a:t>notipe</a:t>
            </a:r>
            <a:r>
              <a:rPr lang="en-US" dirty="0" smtClean="0"/>
              <a:t>, </a:t>
            </a:r>
            <a:r>
              <a:rPr lang="en-US" dirty="0" err="1" smtClean="0"/>
              <a:t>int</a:t>
            </a:r>
            <a:r>
              <a:rPr lang="en-US" dirty="0" smtClean="0"/>
              <a:t>, reals, Booleans, chars, arrays, record)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66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0661D01-5C9C-48FA-9887-83B1E66B59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Earth tone presentation (widescreen)</Template>
  <TotalTime>0</TotalTime>
  <Words>832</Words>
  <Application>Microsoft Office PowerPoint</Application>
  <PresentationFormat>Custom</PresentationFormat>
  <Paragraphs>152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Corbel</vt:lpstr>
      <vt:lpstr>Earthtones 16x9</vt:lpstr>
      <vt:lpstr>Tabel Informasi/ Tabel Simbol</vt:lpstr>
      <vt:lpstr>Kegunaan Tabel Informasi</vt:lpstr>
      <vt:lpstr>Elemen Tabel Informasi</vt:lpstr>
      <vt:lpstr>Elemen Tabel Informasi</vt:lpstr>
      <vt:lpstr>Implementasi Tabel Informasi</vt:lpstr>
      <vt:lpstr>Tabel Identifier</vt:lpstr>
      <vt:lpstr>Tabel Identifier</vt:lpstr>
      <vt:lpstr>Tabel Identifier</vt:lpstr>
      <vt:lpstr>Tabel Identifier</vt:lpstr>
      <vt:lpstr>Tabel Array</vt:lpstr>
      <vt:lpstr>Tabel Array</vt:lpstr>
      <vt:lpstr>Tabel Blok</vt:lpstr>
      <vt:lpstr>Tabel Blok</vt:lpstr>
      <vt:lpstr>Tabel Blok</vt:lpstr>
      <vt:lpstr>Tabel Real</vt:lpstr>
      <vt:lpstr>Tabel String</vt:lpstr>
      <vt:lpstr>Tabel Display</vt:lpstr>
      <vt:lpstr>Interaksi Antar Tabel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2013-06-17T02:21:55Z</dcterms:created>
  <dcterms:modified xsi:type="dcterms:W3CDTF">2013-06-18T07:29:48Z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TC028010659991</vt:lpwstr>
  </property>
</Properties>
</file>