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334" r:id="rId4"/>
    <p:sldId id="322" r:id="rId5"/>
    <p:sldId id="323" r:id="rId6"/>
    <p:sldId id="315" r:id="rId7"/>
    <p:sldId id="321" r:id="rId8"/>
    <p:sldId id="325" r:id="rId9"/>
    <p:sldId id="327" r:id="rId10"/>
    <p:sldId id="328" r:id="rId11"/>
    <p:sldId id="329" r:id="rId12"/>
    <p:sldId id="317" r:id="rId13"/>
    <p:sldId id="331" r:id="rId14"/>
    <p:sldId id="335" r:id="rId15"/>
    <p:sldId id="332" r:id="rId16"/>
    <p:sldId id="330" r:id="rId17"/>
    <p:sldId id="318" r:id="rId18"/>
    <p:sldId id="319" r:id="rId19"/>
    <p:sldId id="333" r:id="rId2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4C1AC-483F-47FA-B6E2-FC84C1376576}" type="datetimeFigureOut">
              <a:rPr lang="id-ID" smtClean="0"/>
              <a:pPr/>
              <a:t>22/06/2013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147002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err="1" smtClean="0">
                <a:latin typeface="Maiandra GD" pitchFamily="34" charset="0"/>
              </a:rPr>
              <a:t>Konkurensi</a:t>
            </a:r>
            <a:r>
              <a:rPr lang="en-US" sz="4800" b="1" dirty="0" smtClean="0">
                <a:latin typeface="Maiandra GD" pitchFamily="34" charset="0"/>
              </a:rPr>
              <a:t> </a:t>
            </a:r>
            <a:r>
              <a:rPr lang="en-US" sz="4000" b="1" dirty="0" smtClean="0">
                <a:latin typeface="Maiandra GD" pitchFamily="34" charset="0"/>
              </a:rPr>
              <a:t>(Cont’d)</a:t>
            </a:r>
            <a:endParaRPr lang="id-ID" sz="4800" b="1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3714752"/>
            <a:ext cx="778674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err="1" smtClean="0"/>
              <a:t>Sumber</a:t>
            </a:r>
            <a:r>
              <a:rPr lang="en-US" sz="2000" u="sng" dirty="0" smtClean="0"/>
              <a:t> : </a:t>
            </a:r>
          </a:p>
          <a:p>
            <a:pPr algn="ctr"/>
            <a:r>
              <a:rPr lang="en-US" sz="2400" dirty="0" smtClean="0"/>
              <a:t>- </a:t>
            </a:r>
            <a:r>
              <a:rPr lang="en-US" sz="2000" i="1" dirty="0" smtClean="0"/>
              <a:t>Modern Operating System</a:t>
            </a:r>
            <a:r>
              <a:rPr lang="en-US" sz="2400" dirty="0" smtClean="0"/>
              <a:t>, </a:t>
            </a:r>
            <a:r>
              <a:rPr lang="en-US" sz="2400" dirty="0" err="1" smtClean="0"/>
              <a:t>Tanenbaum</a:t>
            </a:r>
            <a:endParaRPr lang="en-US" sz="2400" dirty="0" smtClean="0"/>
          </a:p>
          <a:p>
            <a:pPr algn="ctr">
              <a:buFontTx/>
              <a:buChar char="-"/>
            </a:pPr>
            <a:r>
              <a:rPr lang="en-US" sz="2400" dirty="0" smtClean="0"/>
              <a:t> </a:t>
            </a:r>
            <a:r>
              <a:rPr lang="en-US" sz="2000" i="1" dirty="0" smtClean="0"/>
              <a:t>Operating System, Internal and Design Principles</a:t>
            </a:r>
            <a:r>
              <a:rPr lang="en-US" sz="2400" dirty="0" smtClean="0"/>
              <a:t>, William Stallings</a:t>
            </a:r>
          </a:p>
          <a:p>
            <a:pPr algn="ctr">
              <a:buFontTx/>
              <a:buChar char="-"/>
            </a:pPr>
            <a:r>
              <a:rPr lang="en-US" sz="2400" dirty="0" smtClean="0"/>
              <a:t> </a:t>
            </a:r>
            <a:r>
              <a:rPr lang="en-US" sz="2000" i="1" dirty="0" err="1" smtClean="0"/>
              <a:t>Modul</a:t>
            </a:r>
            <a:r>
              <a:rPr lang="en-US" sz="2000" i="1" dirty="0" smtClean="0"/>
              <a:t> SO, </a:t>
            </a:r>
            <a:r>
              <a:rPr lang="en-US" sz="2400" dirty="0" err="1" smtClean="0"/>
              <a:t>Johni</a:t>
            </a:r>
            <a:r>
              <a:rPr lang="en-US" sz="2400" dirty="0" smtClean="0"/>
              <a:t> S. </a:t>
            </a:r>
            <a:r>
              <a:rPr lang="en-US" sz="2400" dirty="0" err="1" smtClean="0"/>
              <a:t>Pasaribu</a:t>
            </a:r>
            <a:endParaRPr lang="id-ID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643570" y="6215082"/>
            <a:ext cx="2916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Ken Kinanti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Purnamasari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642918"/>
            <a:ext cx="4143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empus Sans ITC" pitchFamily="82" charset="0"/>
              </a:rPr>
              <a:t>Slide </a:t>
            </a:r>
            <a:r>
              <a:rPr lang="en-US" sz="2400" dirty="0" err="1" smtClean="0">
                <a:latin typeface="Tempus Sans ITC" pitchFamily="82" charset="0"/>
              </a:rPr>
              <a:t>perkuliahan</a:t>
            </a:r>
            <a:endParaRPr lang="en-US" sz="2400" dirty="0" smtClean="0">
              <a:latin typeface="Tempus Sans ITC" pitchFamily="82" charset="0"/>
            </a:endParaRPr>
          </a:p>
          <a:p>
            <a:pPr algn="ctr"/>
            <a:r>
              <a:rPr lang="en-US" sz="3200" b="1" dirty="0" smtClean="0">
                <a:latin typeface="Tempus Sans ITC" pitchFamily="82" charset="0"/>
              </a:rPr>
              <a:t>SISTEM OPERASI</a:t>
            </a:r>
            <a:endParaRPr lang="id-ID" sz="3200" b="1" dirty="0">
              <a:latin typeface="Tempus Sans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28596" y="142852"/>
            <a:ext cx="8429684" cy="48013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producerConsumer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lvl="0">
              <a:spcBef>
                <a:spcPct val="0"/>
              </a:spcBef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binary_semaphore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 = 1, delay = 0;</a:t>
            </a:r>
          </a:p>
          <a:p>
            <a:pPr lvl="0">
              <a:spcBef>
                <a:spcPct val="0"/>
              </a:spcBef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producer()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(true) 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produce();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semWaitB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append();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n++;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if (n==1)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semSignalB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(delay);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semSignalB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28596" y="142852"/>
            <a:ext cx="8429684" cy="535531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consumer() 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m; /* local variable */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semWaitB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(delay);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(true) 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semWaitB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take();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n--;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semSignalB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(s); 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consume();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(m==0)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semWaitB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(delay);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	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n = 0;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parbegin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(producer, consumer);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Barb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er Shop</a:t>
            </a:r>
            <a:endParaRPr kumimoji="0" lang="id-I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14348" y="1643050"/>
            <a:ext cx="7715304" cy="4572032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714348" y="2285992"/>
            <a:ext cx="357190" cy="8572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785786" y="1857364"/>
            <a:ext cx="1785950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err="1" smtClean="0">
                <a:latin typeface="Maiandra GD" pitchFamily="34" charset="0"/>
                <a:cs typeface="Aharoni" pitchFamily="2" charset="-79"/>
              </a:rPr>
              <a:t>Pintu</a:t>
            </a:r>
            <a:r>
              <a:rPr lang="en-US" sz="20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000" dirty="0" err="1" smtClean="0">
                <a:latin typeface="Maiandra GD" pitchFamily="34" charset="0"/>
                <a:cs typeface="Aharoni" pitchFamily="2" charset="-79"/>
              </a:rPr>
              <a:t>masuk</a:t>
            </a:r>
            <a:endParaRPr lang="en-US" sz="2000" dirty="0" smtClean="0">
              <a:latin typeface="Maiandra GD" pitchFamily="34" charset="0"/>
              <a:cs typeface="Aharoni" pitchFamily="2" charset="-79"/>
            </a:endParaRPr>
          </a:p>
        </p:txBody>
      </p:sp>
      <p:sp>
        <p:nvSpPr>
          <p:cNvPr id="9" name="Oval 8"/>
          <p:cNvSpPr/>
          <p:nvPr/>
        </p:nvSpPr>
        <p:spPr>
          <a:xfrm>
            <a:off x="1071538" y="3143248"/>
            <a:ext cx="2357454" cy="2214578"/>
          </a:xfrm>
          <a:prstGeom prst="ellipse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Maiandra GD" pitchFamily="34" charset="0"/>
              </a:rPr>
              <a:t>Tempat</a:t>
            </a:r>
            <a:r>
              <a:rPr lang="en-US" dirty="0" smtClean="0">
                <a:solidFill>
                  <a:schemeClr val="tx1"/>
                </a:solidFill>
                <a:latin typeface="Maiandra GD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Maiandra GD" pitchFamily="34" charset="0"/>
              </a:rPr>
              <a:t>tunggu</a:t>
            </a:r>
            <a:r>
              <a:rPr lang="en-US" dirty="0" smtClean="0">
                <a:solidFill>
                  <a:schemeClr val="tx1"/>
                </a:solidFill>
                <a:latin typeface="Maiandra GD" pitchFamily="34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Maiandra GD" pitchFamily="34" charset="0"/>
              </a:rPr>
              <a:t>berdiri</a:t>
            </a:r>
            <a:r>
              <a:rPr lang="en-US" dirty="0" smtClean="0">
                <a:solidFill>
                  <a:schemeClr val="tx1"/>
                </a:solidFill>
                <a:latin typeface="Maiandra GD" pitchFamily="34" charset="0"/>
              </a:rPr>
              <a:t>)</a:t>
            </a:r>
            <a:endParaRPr lang="id-ID" dirty="0">
              <a:solidFill>
                <a:schemeClr val="tx1"/>
              </a:solidFill>
              <a:latin typeface="Maiandra GD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357686" y="2500306"/>
            <a:ext cx="642942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ounded Rectangle 11"/>
          <p:cNvSpPr/>
          <p:nvPr/>
        </p:nvSpPr>
        <p:spPr>
          <a:xfrm>
            <a:off x="4357686" y="3286124"/>
            <a:ext cx="642942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ounded Rectangle 12"/>
          <p:cNvSpPr/>
          <p:nvPr/>
        </p:nvSpPr>
        <p:spPr>
          <a:xfrm>
            <a:off x="4357686" y="4071942"/>
            <a:ext cx="642942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ounded Rectangle 13"/>
          <p:cNvSpPr/>
          <p:nvPr/>
        </p:nvSpPr>
        <p:spPr>
          <a:xfrm>
            <a:off x="4357686" y="4857760"/>
            <a:ext cx="642942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8215338" y="2214554"/>
            <a:ext cx="21431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215338" y="3500438"/>
            <a:ext cx="21431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8215338" y="4714884"/>
            <a:ext cx="21431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ounded Rectangle 18"/>
          <p:cNvSpPr/>
          <p:nvPr/>
        </p:nvSpPr>
        <p:spPr>
          <a:xfrm>
            <a:off x="7429520" y="2214554"/>
            <a:ext cx="500066" cy="78581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ounded Rectangle 19"/>
          <p:cNvSpPr/>
          <p:nvPr/>
        </p:nvSpPr>
        <p:spPr>
          <a:xfrm>
            <a:off x="7429520" y="3500438"/>
            <a:ext cx="500066" cy="78581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ounded Rectangle 20"/>
          <p:cNvSpPr/>
          <p:nvPr/>
        </p:nvSpPr>
        <p:spPr>
          <a:xfrm>
            <a:off x="7429520" y="4714884"/>
            <a:ext cx="500066" cy="78581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TextBox 21"/>
          <p:cNvSpPr txBox="1"/>
          <p:nvPr/>
        </p:nvSpPr>
        <p:spPr>
          <a:xfrm>
            <a:off x="4214810" y="1785926"/>
            <a:ext cx="1143008" cy="7078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err="1" smtClean="0">
                <a:latin typeface="Maiandra GD" pitchFamily="34" charset="0"/>
                <a:cs typeface="Aharoni" pitchFamily="2" charset="-79"/>
              </a:rPr>
              <a:t>Tempat</a:t>
            </a:r>
            <a:r>
              <a:rPr lang="en-US" sz="20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000" dirty="0" err="1" smtClean="0">
                <a:latin typeface="Maiandra GD" pitchFamily="34" charset="0"/>
                <a:cs typeface="Aharoni" pitchFamily="2" charset="-79"/>
              </a:rPr>
              <a:t>Duduk</a:t>
            </a:r>
            <a:endParaRPr lang="en-US" sz="2000" dirty="0" smtClean="0">
              <a:latin typeface="Maiandra GD" pitchFamily="34" charset="0"/>
              <a:cs typeface="Aharoni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72264" y="1714488"/>
            <a:ext cx="1785950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err="1" smtClean="0">
                <a:latin typeface="Maiandra GD" pitchFamily="34" charset="0"/>
                <a:cs typeface="Aharoni" pitchFamily="2" charset="-79"/>
              </a:rPr>
              <a:t>Kursi</a:t>
            </a:r>
            <a:r>
              <a:rPr lang="en-US" sz="2000" dirty="0" smtClean="0">
                <a:latin typeface="Maiandra GD" pitchFamily="34" charset="0"/>
                <a:cs typeface="Aharoni" pitchFamily="2" charset="-79"/>
              </a:rPr>
              <a:t> Barber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357166"/>
            <a:ext cx="8429684" cy="424731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Data :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kursiTunggu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:= N;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waiting	: integer;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customers, barbers,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semaphore;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customers := 0; barbers := 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:= 1;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waiting := 0;</a:t>
            </a: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Barber :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wait(customer);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tidur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jika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pelanggan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tidak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akses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tunggal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waiting := waiting – 1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kurangi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jumlah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signal(barbers); //barber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melayani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signal(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lepaskan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akses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357166"/>
            <a:ext cx="8429684" cy="34163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Customer :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signal(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lepaskan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akses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(waiting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kursiTunggu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waiting := waiting + 1;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tambah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signal(customers);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tambah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signal(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lepaskan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akses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wait(barbers);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tunggu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barber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dilayani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}else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 signal(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)}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Readers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/ Writers</a:t>
            </a:r>
            <a:endParaRPr kumimoji="0" lang="id-I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00034" y="1643050"/>
            <a:ext cx="7008072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Reader :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hanya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bisa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membaca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dari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</a:p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Writer :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hanya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bisa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menulis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ke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</a:p>
          <a:p>
            <a:pPr>
              <a:lnSpc>
                <a:spcPct val="150000"/>
              </a:lnSpc>
            </a:pPr>
            <a:endParaRPr lang="en-US" sz="1600" dirty="0" smtClean="0">
              <a:latin typeface="Maiandra GD" pitchFamily="34" charset="0"/>
              <a:cs typeface="Aharoni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Aturan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Reader / Writer :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Beberapa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Reader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boleh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membaca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bersamaan</a:t>
            </a:r>
            <a:endParaRPr lang="en-US" sz="2400" dirty="0" smtClean="0">
              <a:latin typeface="Maiandra GD" pitchFamily="34" charset="0"/>
              <a:cs typeface="Aharoni" pitchFamily="2" charset="-79"/>
            </a:endParaRP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Dalam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satu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waktu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,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hanya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satu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Writer yang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boleh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</a:p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menulis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ke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Jika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ada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Writer yang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sedang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menulis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, </a:t>
            </a:r>
          </a:p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tidak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ada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Reader yang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boleh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membaca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Readers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/ Writers</a:t>
            </a:r>
            <a:endParaRPr kumimoji="0" lang="id-I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57686" y="2613250"/>
            <a:ext cx="3643338" cy="181588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A 	: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ReadP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();</a:t>
            </a:r>
          </a:p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B  	: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WriteP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(5);</a:t>
            </a:r>
          </a:p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A	: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WriteP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(10);</a:t>
            </a:r>
          </a:p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B	: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ReadP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();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8728" y="2797632"/>
            <a:ext cx="1428760" cy="1071570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x</a:t>
            </a:r>
            <a:endParaRPr lang="id-ID" sz="5400" dirty="0"/>
          </a:p>
        </p:txBody>
      </p:sp>
      <p:sp>
        <p:nvSpPr>
          <p:cNvPr id="8" name="Rectangle 7"/>
          <p:cNvSpPr/>
          <p:nvPr/>
        </p:nvSpPr>
        <p:spPr>
          <a:xfrm>
            <a:off x="1500166" y="2256060"/>
            <a:ext cx="13819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Process P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Readers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/ Writers</a:t>
            </a:r>
            <a:endParaRPr kumimoji="0" lang="id-I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00034" y="1643050"/>
            <a:ext cx="7008072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Reader :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hanya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bisa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membaca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dari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</a:p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Writer :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hanya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bisa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menulis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ke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</a:p>
          <a:p>
            <a:pPr>
              <a:lnSpc>
                <a:spcPct val="150000"/>
              </a:lnSpc>
            </a:pPr>
            <a:endParaRPr lang="en-US" sz="1600" dirty="0" smtClean="0">
              <a:latin typeface="Maiandra GD" pitchFamily="34" charset="0"/>
              <a:cs typeface="Aharoni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Aturan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Reader / Writer :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Beberapa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Reader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boleh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membaca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bersamaan</a:t>
            </a:r>
            <a:endParaRPr lang="en-US" sz="2400" dirty="0" smtClean="0">
              <a:latin typeface="Maiandra GD" pitchFamily="34" charset="0"/>
              <a:cs typeface="Aharoni" pitchFamily="2" charset="-79"/>
            </a:endParaRP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Dalam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satu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waktu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,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hanya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satu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Writer yang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boleh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</a:p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menulis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ke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Jika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ada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Writer yang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sedang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menulis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, </a:t>
            </a:r>
          </a:p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tidak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ada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Reader yang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boleh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membaca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857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Dining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Philosoper</a:t>
            </a:r>
            <a:endParaRPr kumimoji="0" lang="id-I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708146"/>
            <a:ext cx="4228353" cy="364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16925"/>
          <a:stretch>
            <a:fillRect/>
          </a:stretch>
        </p:blipFill>
        <p:spPr bwMode="auto">
          <a:xfrm>
            <a:off x="6215074" y="2636707"/>
            <a:ext cx="1402559" cy="129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 l="16925"/>
          <a:stretch>
            <a:fillRect/>
          </a:stretch>
        </p:blipFill>
        <p:spPr bwMode="auto">
          <a:xfrm>
            <a:off x="6143636" y="4565533"/>
            <a:ext cx="1402559" cy="129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 l="16925"/>
          <a:stretch>
            <a:fillRect/>
          </a:stretch>
        </p:blipFill>
        <p:spPr bwMode="auto">
          <a:xfrm>
            <a:off x="1571604" y="2770072"/>
            <a:ext cx="1402559" cy="129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 l="16925"/>
          <a:stretch>
            <a:fillRect/>
          </a:stretch>
        </p:blipFill>
        <p:spPr bwMode="auto">
          <a:xfrm>
            <a:off x="1785918" y="4565533"/>
            <a:ext cx="1402559" cy="129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1565137"/>
            <a:ext cx="1909753" cy="146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021565"/>
            <a:ext cx="8429684" cy="369331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Philosopher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Repeat 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 (chopstick[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 (chopstick[i+1] mod 5) 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eat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signal (chopstick[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signal (chopstick[i+1] mod 5)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think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Until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SEMAPHORE</a:t>
            </a:r>
            <a:endParaRPr kumimoji="0" lang="id-ID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0034" y="1571612"/>
            <a:ext cx="8072494" cy="246221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3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Operasi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yang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bernilai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integer : 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</a:rPr>
              <a:t>semaphore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	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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inisialisasi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dengan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nilai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positif</a:t>
            </a:r>
            <a:endParaRPr lang="en-US" sz="2800" dirty="0" smtClean="0">
              <a:latin typeface="Maiandra GD" pitchFamily="34" charset="0"/>
              <a:cs typeface="Aharoni" pitchFamily="2" charset="-79"/>
            </a:endParaRP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</a:rPr>
              <a:t>wait() 		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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mengurangi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nilai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semaphore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</a:rPr>
              <a:t>signal()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		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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menambah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nilai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semaphore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SEMAPHORE</a:t>
            </a:r>
            <a:endParaRPr kumimoji="0" lang="id-ID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0034" y="1571612"/>
            <a:ext cx="8072494" cy="35394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Berdasarkan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pembebasan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dari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blok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,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dibagi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2 :</a:t>
            </a:r>
          </a:p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</a:p>
          <a:p>
            <a:pPr lvl="0">
              <a:spcBef>
                <a:spcPct val="0"/>
              </a:spcBef>
              <a:buFontTx/>
              <a:buChar char="-"/>
              <a:defRPr/>
            </a:pPr>
            <a:r>
              <a:rPr lang="en-US" sz="2800" b="1" dirty="0" smtClean="0">
                <a:latin typeface="Maiandra GD" pitchFamily="34" charset="0"/>
                <a:cs typeface="Aharoni" pitchFamily="2" charset="-79"/>
              </a:rPr>
              <a:t> Strong semaphore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	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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membuat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aturan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pemilihan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proses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yang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akan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dibebaskan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dari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blok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.</a:t>
            </a:r>
          </a:p>
          <a:p>
            <a:pPr lvl="0">
              <a:spcBef>
                <a:spcPct val="0"/>
              </a:spcBef>
              <a:defRPr/>
            </a:pPr>
            <a:endParaRPr lang="en-US" sz="2800" dirty="0" smtClean="0">
              <a:latin typeface="Maiandra GD" pitchFamily="34" charset="0"/>
              <a:cs typeface="Aharoni" pitchFamily="2" charset="-79"/>
            </a:endParaRP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</a:rPr>
              <a:t>Weak semaphore 	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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tidak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membuat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aturan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pemilihan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proses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yang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akan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dibebaskan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dari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blok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85720" y="302359"/>
            <a:ext cx="8072494" cy="618630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Counting_</a:t>
            </a:r>
            <a:r>
              <a:rPr lang="en-US" sz="20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Semaphore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spcBef>
                <a:spcPct val="0"/>
              </a:spcBef>
              <a:defRPr/>
            </a:pPr>
            <a:r>
              <a:rPr lang="en-US" sz="1600" b="1" u="sng" dirty="0" err="1" smtClean="0">
                <a:latin typeface="Courier New" pitchFamily="49" charset="0"/>
                <a:cs typeface="Courier New" pitchFamily="49" charset="0"/>
              </a:rPr>
              <a:t>Deklarasi</a:t>
            </a:r>
            <a:endParaRPr lang="en-US" sz="1600" b="1" u="sng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type semaphore = record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    (count : integer;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     queue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queueType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;)</a:t>
            </a:r>
          </a:p>
          <a:p>
            <a:pPr lvl="0">
              <a:spcBef>
                <a:spcPct val="0"/>
              </a:spcBef>
              <a:defRPr/>
            </a:pPr>
            <a:endParaRPr lang="en-US" b="1" u="sng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wait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semaphore)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 0)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masukkan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blok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signal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semaphore)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0)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hapus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dari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masukkan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ready list;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57158" y="302359"/>
            <a:ext cx="8072494" cy="649408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Binary_</a:t>
            </a:r>
            <a:r>
              <a:rPr lang="en-US" sz="20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Semaphore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spcBef>
                <a:spcPct val="0"/>
              </a:spcBef>
              <a:defRPr/>
            </a:pPr>
            <a:r>
              <a:rPr lang="en-US" sz="1600" b="1" u="sng" dirty="0" err="1" smtClean="0">
                <a:latin typeface="Courier New" pitchFamily="49" charset="0"/>
                <a:cs typeface="Courier New" pitchFamily="49" charset="0"/>
              </a:rPr>
              <a:t>Deklarasi</a:t>
            </a:r>
            <a:endParaRPr lang="en-US" sz="1600" b="1" u="sng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type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binary_semaphore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record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   (sign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     	    queue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queueType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;)</a:t>
            </a:r>
          </a:p>
          <a:p>
            <a:pPr lvl="0">
              <a:spcBef>
                <a:spcPct val="0"/>
              </a:spcBef>
              <a:defRPr/>
            </a:pPr>
            <a:endParaRPr lang="en-US" b="1" u="sng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waitB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binary_semaphore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masukkan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blok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signalB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semaphore)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empty)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hapus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dari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masukkan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ready list;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85720" y="0"/>
            <a:ext cx="8229600" cy="714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MUTEX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on SEMAPHORE</a:t>
            </a:r>
            <a:endParaRPr kumimoji="0" lang="id-ID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85752" y="642918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5720" y="857232"/>
            <a:ext cx="7786742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Maiandra GD" pitchFamily="34" charset="0"/>
                <a:cs typeface="Aharoni" pitchFamily="2" charset="-79"/>
              </a:rPr>
              <a:t>   Blocked   Semaphore               A                B                    C          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0034" y="1643050"/>
          <a:ext cx="7786742" cy="45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5581"/>
                <a:gridCol w="3198890"/>
                <a:gridCol w="1992271"/>
              </a:tblGrid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89918" y="2428868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89918" y="3071810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sz="2000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</a:t>
                      </a:r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89918" y="3714752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sz="2000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</a:t>
                      </a:r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</a:t>
                      </a:r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89918" y="4357694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sz="2000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</a:t>
                      </a:r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79802" y="5000636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89918" y="5701366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2143108" y="1500174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endParaRPr lang="id-ID" b="1" dirty="0"/>
          </a:p>
        </p:txBody>
      </p:sp>
      <p:sp>
        <p:nvSpPr>
          <p:cNvPr id="19" name="Rectangle 18"/>
          <p:cNvSpPr/>
          <p:nvPr/>
        </p:nvSpPr>
        <p:spPr>
          <a:xfrm>
            <a:off x="2143108" y="2428868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0</a:t>
            </a:r>
            <a:endParaRPr lang="id-ID" b="1" dirty="0"/>
          </a:p>
        </p:txBody>
      </p:sp>
      <p:sp>
        <p:nvSpPr>
          <p:cNvPr id="20" name="Rectangle 19"/>
          <p:cNvSpPr/>
          <p:nvPr/>
        </p:nvSpPr>
        <p:spPr>
          <a:xfrm>
            <a:off x="2143108" y="3071810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-1</a:t>
            </a:r>
            <a:endParaRPr lang="id-ID" b="1" dirty="0"/>
          </a:p>
        </p:txBody>
      </p:sp>
      <p:sp>
        <p:nvSpPr>
          <p:cNvPr id="21" name="Rectangle 20"/>
          <p:cNvSpPr/>
          <p:nvPr/>
        </p:nvSpPr>
        <p:spPr>
          <a:xfrm>
            <a:off x="2143108" y="3714752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-2</a:t>
            </a:r>
            <a:endParaRPr lang="id-ID" b="1" dirty="0"/>
          </a:p>
        </p:txBody>
      </p:sp>
      <p:sp>
        <p:nvSpPr>
          <p:cNvPr id="22" name="Rectangle 21"/>
          <p:cNvSpPr/>
          <p:nvPr/>
        </p:nvSpPr>
        <p:spPr>
          <a:xfrm>
            <a:off x="2143108" y="4357694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-1</a:t>
            </a:r>
            <a:endParaRPr lang="id-ID" b="1" dirty="0"/>
          </a:p>
        </p:txBody>
      </p:sp>
      <p:sp>
        <p:nvSpPr>
          <p:cNvPr id="23" name="Rectangle 22"/>
          <p:cNvSpPr/>
          <p:nvPr/>
        </p:nvSpPr>
        <p:spPr>
          <a:xfrm>
            <a:off x="2143108" y="5000636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</a:t>
            </a:r>
            <a:endParaRPr lang="id-ID" b="1" dirty="0"/>
          </a:p>
        </p:txBody>
      </p:sp>
      <p:sp>
        <p:nvSpPr>
          <p:cNvPr id="24" name="Rectangle 23"/>
          <p:cNvSpPr/>
          <p:nvPr/>
        </p:nvSpPr>
        <p:spPr>
          <a:xfrm>
            <a:off x="2143108" y="5715016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endParaRPr lang="id-ID" b="1" dirty="0"/>
          </a:p>
        </p:txBody>
      </p:sp>
      <p:sp>
        <p:nvSpPr>
          <p:cNvPr id="29" name="Rectangle 28"/>
          <p:cNvSpPr/>
          <p:nvPr/>
        </p:nvSpPr>
        <p:spPr>
          <a:xfrm>
            <a:off x="3357554" y="1857364"/>
            <a:ext cx="1617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semWait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sp>
        <p:nvSpPr>
          <p:cNvPr id="30" name="Rectangle 29"/>
          <p:cNvSpPr/>
          <p:nvPr/>
        </p:nvSpPr>
        <p:spPr>
          <a:xfrm>
            <a:off x="4714876" y="2500306"/>
            <a:ext cx="1617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semWait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sp>
        <p:nvSpPr>
          <p:cNvPr id="31" name="Rectangle 30"/>
          <p:cNvSpPr/>
          <p:nvPr/>
        </p:nvSpPr>
        <p:spPr>
          <a:xfrm>
            <a:off x="6312540" y="3143248"/>
            <a:ext cx="1617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semWait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sp>
        <p:nvSpPr>
          <p:cNvPr id="32" name="Rectangle 31"/>
          <p:cNvSpPr/>
          <p:nvPr/>
        </p:nvSpPr>
        <p:spPr>
          <a:xfrm>
            <a:off x="3286116" y="3845486"/>
            <a:ext cx="1725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semSignal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sp>
        <p:nvSpPr>
          <p:cNvPr id="33" name="Rectangle 32"/>
          <p:cNvSpPr/>
          <p:nvPr/>
        </p:nvSpPr>
        <p:spPr>
          <a:xfrm>
            <a:off x="4714876" y="4488428"/>
            <a:ext cx="1617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semWait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sp>
        <p:nvSpPr>
          <p:cNvPr id="34" name="Rectangle 33"/>
          <p:cNvSpPr/>
          <p:nvPr/>
        </p:nvSpPr>
        <p:spPr>
          <a:xfrm>
            <a:off x="6312540" y="5131370"/>
            <a:ext cx="1617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semWait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>
            <a:off x="5001422" y="2000241"/>
            <a:ext cx="999340" cy="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31" idx="0"/>
          </p:cNvCxnSpPr>
          <p:nvPr/>
        </p:nvCxnSpPr>
        <p:spPr>
          <a:xfrm rot="5400000">
            <a:off x="6346600" y="2346078"/>
            <a:ext cx="1571634" cy="227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9" idx="2"/>
            <a:endCxn id="32" idx="0"/>
          </p:cNvCxnSpPr>
          <p:nvPr/>
        </p:nvCxnSpPr>
        <p:spPr>
          <a:xfrm rot="5400000">
            <a:off x="3347990" y="3027399"/>
            <a:ext cx="1618790" cy="173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16200000" flipH="1">
            <a:off x="5303409" y="4269230"/>
            <a:ext cx="416483" cy="219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6200000" flipH="1">
            <a:off x="6875045" y="4912172"/>
            <a:ext cx="416483" cy="219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>
            <a:off x="5001421" y="5428471"/>
            <a:ext cx="999340" cy="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2" idx="2"/>
          </p:cNvCxnSpPr>
          <p:nvPr/>
        </p:nvCxnSpPr>
        <p:spPr>
          <a:xfrm rot="5400000">
            <a:off x="3288777" y="5069413"/>
            <a:ext cx="1714511" cy="5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0" idx="2"/>
          </p:cNvCxnSpPr>
          <p:nvPr/>
        </p:nvCxnSpPr>
        <p:spPr>
          <a:xfrm rot="5400000">
            <a:off x="4875175" y="3495158"/>
            <a:ext cx="1273744" cy="2270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6501620" y="4214024"/>
            <a:ext cx="1143008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5400000">
            <a:off x="3928662" y="1714094"/>
            <a:ext cx="428628" cy="7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>
            <a:off x="6858413" y="5786058"/>
            <a:ext cx="428628" cy="7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latin typeface="Aharoni" pitchFamily="2" charset="-79"/>
                <a:ea typeface="+mj-ea"/>
                <a:cs typeface="Aharoni" pitchFamily="2" charset="-79"/>
              </a:rPr>
              <a:t>Kasus</a:t>
            </a:r>
            <a:r>
              <a:rPr lang="en-US" sz="4400" dirty="0" smtClean="0">
                <a:latin typeface="Aharoni" pitchFamily="2" charset="-79"/>
                <a:ea typeface="+mj-ea"/>
                <a:cs typeface="Aharoni" pitchFamily="2" charset="-79"/>
              </a:rPr>
              <a:t> SEMAPHORE</a:t>
            </a:r>
            <a:endParaRPr kumimoji="0" lang="id-ID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0034" y="1571612"/>
            <a:ext cx="8072494" cy="267765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Producer / Consumer (Bounded Buffer)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Barber Shop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Reader / Writer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Dining Philosopher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28596" y="1571612"/>
            <a:ext cx="8143932" cy="485778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857224" y="3262180"/>
          <a:ext cx="734400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000"/>
                <a:gridCol w="1224000"/>
                <a:gridCol w="1224000"/>
                <a:gridCol w="1224000"/>
                <a:gridCol w="1224000"/>
                <a:gridCol w="1224000"/>
              </a:tblGrid>
              <a:tr h="864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Producer/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Consumer</a:t>
            </a:r>
            <a:endParaRPr kumimoji="0" lang="id-I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" name="Group 45"/>
          <p:cNvGrpSpPr/>
          <p:nvPr/>
        </p:nvGrpSpPr>
        <p:grpSpPr>
          <a:xfrm rot="16200000">
            <a:off x="5929322" y="4143380"/>
            <a:ext cx="928694" cy="642942"/>
            <a:chOff x="1857356" y="1571612"/>
            <a:chExt cx="928694" cy="642942"/>
          </a:xfrm>
        </p:grpSpPr>
        <p:sp>
          <p:nvSpPr>
            <p:cNvPr id="13" name="Oval 12"/>
            <p:cNvSpPr/>
            <p:nvPr/>
          </p:nvSpPr>
          <p:spPr>
            <a:xfrm>
              <a:off x="1857356" y="1571612"/>
              <a:ext cx="571504" cy="642942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9" name="Straight Connector 18"/>
            <p:cNvCxnSpPr/>
            <p:nvPr/>
          </p:nvCxnSpPr>
          <p:spPr>
            <a:xfrm flipV="1">
              <a:off x="2285984" y="1643050"/>
              <a:ext cx="500066" cy="7143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357422" y="2000240"/>
              <a:ext cx="428628" cy="7143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2311703" y="1928802"/>
              <a:ext cx="45719" cy="714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3" name="Oval 22"/>
            <p:cNvSpPr/>
            <p:nvPr/>
          </p:nvSpPr>
          <p:spPr>
            <a:xfrm>
              <a:off x="2311703" y="1714488"/>
              <a:ext cx="45719" cy="714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3" name="Group 46"/>
          <p:cNvGrpSpPr/>
          <p:nvPr/>
        </p:nvGrpSpPr>
        <p:grpSpPr>
          <a:xfrm rot="16200000">
            <a:off x="2214546" y="2554544"/>
            <a:ext cx="928694" cy="642942"/>
            <a:chOff x="4429124" y="3286124"/>
            <a:chExt cx="928694" cy="642942"/>
          </a:xfrm>
        </p:grpSpPr>
        <p:sp>
          <p:nvSpPr>
            <p:cNvPr id="29" name="Oval 28"/>
            <p:cNvSpPr/>
            <p:nvPr/>
          </p:nvSpPr>
          <p:spPr>
            <a:xfrm>
              <a:off x="4786314" y="3286124"/>
              <a:ext cx="571504" cy="642942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30" name="Straight Connector 29"/>
            <p:cNvCxnSpPr/>
            <p:nvPr/>
          </p:nvCxnSpPr>
          <p:spPr>
            <a:xfrm flipV="1">
              <a:off x="4429124" y="3786190"/>
              <a:ext cx="50006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429124" y="3357562"/>
              <a:ext cx="428628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4929190" y="3643314"/>
              <a:ext cx="45719" cy="714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3" name="Oval 32"/>
            <p:cNvSpPr/>
            <p:nvPr/>
          </p:nvSpPr>
          <p:spPr>
            <a:xfrm>
              <a:off x="4929190" y="3429000"/>
              <a:ext cx="45719" cy="714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42" name="5-Point Star 41"/>
          <p:cNvSpPr/>
          <p:nvPr/>
        </p:nvSpPr>
        <p:spPr>
          <a:xfrm>
            <a:off x="4857752" y="3411800"/>
            <a:ext cx="500066" cy="500066"/>
          </a:xfrm>
          <a:prstGeom prst="star5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3" name="5-Point Star 42"/>
          <p:cNvSpPr/>
          <p:nvPr/>
        </p:nvSpPr>
        <p:spPr>
          <a:xfrm>
            <a:off x="6072198" y="3411800"/>
            <a:ext cx="500066" cy="500066"/>
          </a:xfrm>
          <a:prstGeom prst="star5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4" name="5-Point Star 43"/>
          <p:cNvSpPr/>
          <p:nvPr/>
        </p:nvSpPr>
        <p:spPr>
          <a:xfrm>
            <a:off x="2428860" y="3411800"/>
            <a:ext cx="500066" cy="500066"/>
          </a:xfrm>
          <a:prstGeom prst="star5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5" name="5-Point Star 44"/>
          <p:cNvSpPr/>
          <p:nvPr/>
        </p:nvSpPr>
        <p:spPr>
          <a:xfrm>
            <a:off x="3643306" y="3411800"/>
            <a:ext cx="500066" cy="500066"/>
          </a:xfrm>
          <a:prstGeom prst="star5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8" name="Rectangle 47"/>
          <p:cNvSpPr/>
          <p:nvPr/>
        </p:nvSpPr>
        <p:spPr>
          <a:xfrm>
            <a:off x="7072330" y="4411932"/>
            <a:ext cx="1074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Maiandra GD" pitchFamily="34" charset="0"/>
                <a:cs typeface="Aharoni" pitchFamily="2" charset="-79"/>
              </a:rPr>
              <a:t>Producer</a:t>
            </a:r>
            <a:endParaRPr lang="id-ID" dirty="0"/>
          </a:p>
        </p:txBody>
      </p:sp>
      <p:sp>
        <p:nvSpPr>
          <p:cNvPr id="49" name="Rectangle 48"/>
          <p:cNvSpPr/>
          <p:nvPr/>
        </p:nvSpPr>
        <p:spPr>
          <a:xfrm>
            <a:off x="3286116" y="2625982"/>
            <a:ext cx="1204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Maiandra GD" pitchFamily="34" charset="0"/>
                <a:cs typeface="Aharoni" pitchFamily="2" charset="-79"/>
              </a:rPr>
              <a:t>Consumer</a:t>
            </a:r>
            <a:endParaRPr lang="id-ID" dirty="0"/>
          </a:p>
        </p:txBody>
      </p:sp>
      <p:sp>
        <p:nvSpPr>
          <p:cNvPr id="50" name="Isosceles Triangle 49"/>
          <p:cNvSpPr/>
          <p:nvPr/>
        </p:nvSpPr>
        <p:spPr>
          <a:xfrm rot="10800000">
            <a:off x="714348" y="2833552"/>
            <a:ext cx="357190" cy="285752"/>
          </a:xfrm>
          <a:prstGeom prst="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1" name="Rectangle 50"/>
          <p:cNvSpPr/>
          <p:nvPr/>
        </p:nvSpPr>
        <p:spPr>
          <a:xfrm>
            <a:off x="500034" y="2476362"/>
            <a:ext cx="823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Maiandra GD" pitchFamily="34" charset="0"/>
                <a:cs typeface="Aharoni" pitchFamily="2" charset="-79"/>
              </a:rPr>
              <a:t>START</a:t>
            </a: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785786" y="1357298"/>
            <a:ext cx="8072494" cy="507831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Producer :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(true) 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procedure item v */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b[in] = v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in++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Consumer :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(true) {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(in &lt;= out)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do nothing */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 = b[out];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out++;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consume item w */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6246</TotalTime>
  <Words>323</Words>
  <Application>Microsoft Office PowerPoint</Application>
  <PresentationFormat>On-screen Show (4:3)</PresentationFormat>
  <Paragraphs>221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Konkurensi (Cont’d)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Memori</dc:title>
  <dc:creator>asus</dc:creator>
  <cp:lastModifiedBy>asus</cp:lastModifiedBy>
  <cp:revision>354</cp:revision>
  <dcterms:created xsi:type="dcterms:W3CDTF">2013-05-11T15:25:57Z</dcterms:created>
  <dcterms:modified xsi:type="dcterms:W3CDTF">2013-06-22T07:57:19Z</dcterms:modified>
</cp:coreProperties>
</file>