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99" r:id="rId4"/>
    <p:sldId id="293" r:id="rId5"/>
    <p:sldId id="292" r:id="rId6"/>
    <p:sldId id="287" r:id="rId7"/>
    <p:sldId id="307" r:id="rId8"/>
    <p:sldId id="295" r:id="rId9"/>
    <p:sldId id="296" r:id="rId10"/>
    <p:sldId id="297" r:id="rId11"/>
    <p:sldId id="301" r:id="rId12"/>
    <p:sldId id="300" r:id="rId13"/>
    <p:sldId id="302" r:id="rId14"/>
    <p:sldId id="303" r:id="rId15"/>
    <p:sldId id="304" r:id="rId16"/>
    <p:sldId id="305" r:id="rId17"/>
    <p:sldId id="306" r:id="rId18"/>
    <p:sldId id="288" r:id="rId19"/>
    <p:sldId id="311" r:id="rId20"/>
    <p:sldId id="310" r:id="rId21"/>
    <p:sldId id="312" r:id="rId22"/>
    <p:sldId id="291" r:id="rId23"/>
    <p:sldId id="314" r:id="rId24"/>
    <p:sldId id="313" r:id="rId25"/>
    <p:sldId id="308" r:id="rId26"/>
    <p:sldId id="315" r:id="rId27"/>
    <p:sldId id="316" r:id="rId28"/>
    <p:sldId id="309" r:id="rId29"/>
    <p:sldId id="289" r:id="rId30"/>
    <p:sldId id="318" r:id="rId31"/>
    <p:sldId id="317" r:id="rId3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7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47002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err="1" smtClean="0">
                <a:latin typeface="Maiandra GD" pitchFamily="34" charset="0"/>
              </a:rPr>
              <a:t>Manajemen</a:t>
            </a:r>
            <a:r>
              <a:rPr lang="en-US" sz="4800" b="1" dirty="0" smtClean="0">
                <a:latin typeface="Maiandra GD" pitchFamily="34" charset="0"/>
              </a:rPr>
              <a:t> I/O</a:t>
            </a:r>
            <a:endParaRPr lang="id-ID" sz="4800" b="1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3714752"/>
            <a:ext cx="7786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err="1" smtClean="0"/>
              <a:t>Sumber</a:t>
            </a:r>
            <a:r>
              <a:rPr lang="en-US" sz="2000" u="sng" dirty="0" smtClean="0"/>
              <a:t> : </a:t>
            </a:r>
          </a:p>
          <a:p>
            <a:pPr algn="ctr"/>
            <a:r>
              <a:rPr lang="en-US" sz="2400" dirty="0" smtClean="0"/>
              <a:t>- </a:t>
            </a:r>
            <a:r>
              <a:rPr lang="en-US" sz="2000" i="1" dirty="0" smtClean="0"/>
              <a:t>Modern Operating System</a:t>
            </a:r>
            <a:r>
              <a:rPr lang="en-US" sz="2400" dirty="0" smtClean="0"/>
              <a:t>, </a:t>
            </a:r>
            <a:r>
              <a:rPr lang="en-US" sz="2400" dirty="0" err="1" smtClean="0"/>
              <a:t>Tanenbaum</a:t>
            </a:r>
            <a:endParaRPr lang="en-US" sz="2400" dirty="0" smtClean="0"/>
          </a:p>
          <a:p>
            <a:pPr algn="ctr">
              <a:buFontTx/>
              <a:buChar char="-"/>
            </a:pPr>
            <a:r>
              <a:rPr lang="en-US" sz="2400" dirty="0" smtClean="0"/>
              <a:t> </a:t>
            </a:r>
            <a:r>
              <a:rPr lang="en-US" sz="2000" i="1" dirty="0" smtClean="0"/>
              <a:t>Operating System, Internal and Design Principles</a:t>
            </a:r>
            <a:r>
              <a:rPr lang="en-US" sz="2400" dirty="0" smtClean="0"/>
              <a:t>, William Stallings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43570" y="6215082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Ken Kinanti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Purnamasari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642918"/>
            <a:ext cx="4143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empus Sans ITC" pitchFamily="82" charset="0"/>
              </a:rPr>
              <a:t>Slide </a:t>
            </a:r>
            <a:r>
              <a:rPr lang="en-US" sz="2400" dirty="0" err="1" smtClean="0">
                <a:latin typeface="Tempus Sans ITC" pitchFamily="82" charset="0"/>
              </a:rPr>
              <a:t>perkuliahan</a:t>
            </a:r>
            <a:endParaRPr lang="en-US" sz="2400" dirty="0" smtClean="0">
              <a:latin typeface="Tempus Sans ITC" pitchFamily="82" charset="0"/>
            </a:endParaRPr>
          </a:p>
          <a:p>
            <a:pPr algn="ctr"/>
            <a:r>
              <a:rPr lang="en-US" sz="3200" b="1" dirty="0" smtClean="0">
                <a:latin typeface="Tempus Sans ITC" pitchFamily="82" charset="0"/>
              </a:rPr>
              <a:t>SISTEM OPERASI</a:t>
            </a:r>
            <a:endParaRPr lang="id-ID" sz="32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57158" y="500042"/>
            <a:ext cx="8072494" cy="34163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b="1" u="sng" dirty="0" smtClean="0">
                <a:latin typeface="Maiandra GD" pitchFamily="34" charset="0"/>
                <a:cs typeface="Aharoni" pitchFamily="2" charset="-79"/>
              </a:rPr>
              <a:t>Direct Memory Access (DMA)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memberikan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perintah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modul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DMA.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DMA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menghubungi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modul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I/O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mengelola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transfer data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memori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utama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(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tanpa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).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Setelah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transfer data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selesai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DMA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memberi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interupsi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Evolusi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429684" cy="335046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langsung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mengatur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I/O</a:t>
            </a:r>
          </a:p>
          <a:p>
            <a:pPr marL="457200" lvl="0" indent="-4572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Perangkat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dilengkapi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I/O Controller</a:t>
            </a:r>
          </a:p>
          <a:p>
            <a:pPr marL="457200" lvl="0" indent="-4572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Perangkat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dilengkapi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fasilitas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Interrupt</a:t>
            </a:r>
          </a:p>
          <a:p>
            <a:pPr marL="457200" lvl="0" indent="-4572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DMA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langsung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mengatur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transfer data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memori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utama</a:t>
            </a:r>
            <a:endParaRPr lang="en-US" sz="2400" b="1" dirty="0" smtClean="0">
              <a:latin typeface="Maiandra GD" pitchFamily="34" charset="0"/>
              <a:cs typeface="Aharoni" pitchFamily="2" charset="-79"/>
            </a:endParaRPr>
          </a:p>
          <a:p>
            <a:pPr marL="457200" lvl="0" indent="-4572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I/O Controller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sebagai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khusus</a:t>
            </a:r>
            <a:endParaRPr lang="en-US" sz="2400" b="1" dirty="0" smtClean="0">
              <a:latin typeface="Maiandra GD" pitchFamily="34" charset="0"/>
              <a:cs typeface="Aharoni" pitchFamily="2" charset="-79"/>
            </a:endParaRPr>
          </a:p>
          <a:p>
            <a:pPr marL="457200" lvl="0" indent="-4572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I/O Controller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memiliki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memori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lokal</a:t>
            </a:r>
            <a:endParaRPr lang="en-US" sz="2400" b="1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00232" y="2357430"/>
            <a:ext cx="1428760" cy="4286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>
              <a:latin typeface="Maiandra GD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3357554" y="3714752"/>
            <a:ext cx="1928826" cy="1116000"/>
          </a:xfrm>
          <a:prstGeom prst="triangl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grpSp>
        <p:nvGrpSpPr>
          <p:cNvPr id="11" name="Group 10"/>
          <p:cNvGrpSpPr/>
          <p:nvPr/>
        </p:nvGrpSpPr>
        <p:grpSpPr>
          <a:xfrm>
            <a:off x="6429388" y="1643050"/>
            <a:ext cx="928694" cy="2071702"/>
            <a:chOff x="3857620" y="1000108"/>
            <a:chExt cx="1071570" cy="857256"/>
          </a:xfrm>
        </p:grpSpPr>
        <p:sp>
          <p:nvSpPr>
            <p:cNvPr id="6" name="Rectangle 5"/>
            <p:cNvSpPr/>
            <p:nvPr/>
          </p:nvSpPr>
          <p:spPr>
            <a:xfrm>
              <a:off x="3857620" y="1000108"/>
              <a:ext cx="1071570" cy="8572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>
              <a:stCxn id="6" idx="1"/>
              <a:endCxn id="6" idx="3"/>
            </p:cNvCxnSpPr>
            <p:nvPr/>
          </p:nvCxnSpPr>
          <p:spPr>
            <a:xfrm rot="10800000" flipH="1">
              <a:off x="3857620" y="1428736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 flipH="1">
              <a:off x="3857620" y="1643050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H="1">
              <a:off x="3857620" y="1214422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6357950" y="1142984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Maiandra GD" pitchFamily="34" charset="0"/>
              </a:rPr>
              <a:t>Memori</a:t>
            </a:r>
            <a:endParaRPr lang="id-ID" b="1" dirty="0">
              <a:latin typeface="Maiandra GD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714480" y="3000372"/>
            <a:ext cx="2000264" cy="1071570"/>
            <a:chOff x="1357290" y="2428868"/>
            <a:chExt cx="2000264" cy="1071570"/>
          </a:xfrm>
        </p:grpSpPr>
        <p:cxnSp>
          <p:nvCxnSpPr>
            <p:cNvPr id="19" name="Straight Arrow Connector 18"/>
            <p:cNvCxnSpPr/>
            <p:nvPr/>
          </p:nvCxnSpPr>
          <p:spPr>
            <a:xfrm rot="16200000" flipH="1">
              <a:off x="2428860" y="2571744"/>
              <a:ext cx="1071570" cy="78581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357290" y="2786058"/>
              <a:ext cx="14544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Maiandra GD" pitchFamily="34" charset="0"/>
                </a:rPr>
                <a:t>Siapkan</a:t>
              </a:r>
              <a:r>
                <a:rPr lang="en-US" dirty="0" smtClean="0">
                  <a:latin typeface="Maiandra GD" pitchFamily="34" charset="0"/>
                </a:rPr>
                <a:t> data</a:t>
              </a:r>
              <a:endParaRPr lang="id-ID" dirty="0">
                <a:latin typeface="Maiandra GD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4714876" y="3786190"/>
            <a:ext cx="1274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Device I/O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786182" y="4714884"/>
            <a:ext cx="1071570" cy="35719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Rectangle 28"/>
          <p:cNvSpPr/>
          <p:nvPr/>
        </p:nvSpPr>
        <p:spPr>
          <a:xfrm>
            <a:off x="4000496" y="5286388"/>
            <a:ext cx="714380" cy="4286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Data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357290" y="2928934"/>
            <a:ext cx="2357454" cy="128588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32" name="Group 31"/>
          <p:cNvGrpSpPr/>
          <p:nvPr/>
        </p:nvGrpSpPr>
        <p:grpSpPr>
          <a:xfrm>
            <a:off x="1285852" y="2928934"/>
            <a:ext cx="2428860" cy="1214446"/>
            <a:chOff x="8643966" y="1714488"/>
            <a:chExt cx="2428860" cy="1214446"/>
          </a:xfrm>
        </p:grpSpPr>
        <p:sp>
          <p:nvSpPr>
            <p:cNvPr id="30" name="Rectangle 29"/>
            <p:cNvSpPr/>
            <p:nvPr/>
          </p:nvSpPr>
          <p:spPr>
            <a:xfrm>
              <a:off x="8643966" y="1714488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9215470" y="1785926"/>
              <a:ext cx="1714512" cy="1071570"/>
              <a:chOff x="1428728" y="2428868"/>
              <a:chExt cx="1714512" cy="1071570"/>
            </a:xfrm>
            <a:solidFill>
              <a:schemeClr val="bg1"/>
            </a:solidFill>
          </p:grpSpPr>
          <p:cxnSp>
            <p:nvCxnSpPr>
              <p:cNvPr id="14" name="Straight Arrow Connector 13"/>
              <p:cNvCxnSpPr/>
              <p:nvPr/>
            </p:nvCxnSpPr>
            <p:spPr>
              <a:xfrm rot="16200000" flipH="1">
                <a:off x="2214546" y="2571744"/>
                <a:ext cx="1071570" cy="785818"/>
              </a:xfrm>
              <a:prstGeom prst="straightConnector1">
                <a:avLst/>
              </a:prstGeom>
              <a:grpFill/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1428728" y="2857496"/>
                <a:ext cx="1164101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latin typeface="Maiandra GD" pitchFamily="34" charset="0"/>
                  </a:rPr>
                  <a:t>Selesai</a:t>
                </a:r>
                <a:r>
                  <a:rPr lang="en-US" dirty="0" smtClean="0">
                    <a:latin typeface="Maiandra GD" pitchFamily="34" charset="0"/>
                  </a:rPr>
                  <a:t> ???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1357322" y="2928934"/>
            <a:ext cx="2428860" cy="1214446"/>
            <a:chOff x="8643966" y="1714488"/>
            <a:chExt cx="2428860" cy="1214446"/>
          </a:xfrm>
        </p:grpSpPr>
        <p:sp>
          <p:nvSpPr>
            <p:cNvPr id="34" name="Rectangle 33"/>
            <p:cNvSpPr/>
            <p:nvPr/>
          </p:nvSpPr>
          <p:spPr>
            <a:xfrm>
              <a:off x="8643966" y="1714488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35" name="Group 24"/>
            <p:cNvGrpSpPr/>
            <p:nvPr/>
          </p:nvGrpSpPr>
          <p:grpSpPr>
            <a:xfrm>
              <a:off x="9215470" y="1785926"/>
              <a:ext cx="1714512" cy="1074959"/>
              <a:chOff x="1428728" y="2428868"/>
              <a:chExt cx="1714512" cy="1074959"/>
            </a:xfrm>
            <a:solidFill>
              <a:schemeClr val="bg1"/>
            </a:solidFill>
          </p:grpSpPr>
          <p:cxnSp>
            <p:nvCxnSpPr>
              <p:cNvPr id="36" name="Straight Arrow Connector 35"/>
              <p:cNvCxnSpPr/>
              <p:nvPr/>
            </p:nvCxnSpPr>
            <p:spPr>
              <a:xfrm rot="16200000" flipH="1">
                <a:off x="2214546" y="2571744"/>
                <a:ext cx="1071570" cy="7858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1428728" y="2857496"/>
                <a:ext cx="869918" cy="64633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err="1" smtClean="0">
                    <a:latin typeface="Maiandra GD" pitchFamily="34" charset="0"/>
                  </a:rPr>
                  <a:t>Pindah</a:t>
                </a:r>
                <a:endParaRPr lang="en-US" dirty="0" smtClean="0">
                  <a:latin typeface="Maiandra GD" pitchFamily="34" charset="0"/>
                </a:endParaRPr>
              </a:p>
              <a:p>
                <a:pPr algn="ctr"/>
                <a:r>
                  <a:rPr lang="en-US" dirty="0" smtClean="0">
                    <a:latin typeface="Maiandra GD" pitchFamily="34" charset="0"/>
                  </a:rPr>
                  <a:t>Data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sp>
        <p:nvSpPr>
          <p:cNvPr id="39" name="Rectangle 38"/>
          <p:cNvSpPr/>
          <p:nvPr/>
        </p:nvSpPr>
        <p:spPr>
          <a:xfrm>
            <a:off x="2143108" y="1928802"/>
            <a:ext cx="1110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Processor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14282" y="214290"/>
            <a:ext cx="571504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id-ID" dirty="0"/>
          </a:p>
        </p:txBody>
      </p:sp>
      <p:sp>
        <p:nvSpPr>
          <p:cNvPr id="41" name="Rectangle 40"/>
          <p:cNvSpPr/>
          <p:nvPr/>
        </p:nvSpPr>
        <p:spPr>
          <a:xfrm>
            <a:off x="857224" y="285728"/>
            <a:ext cx="37474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langsung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mengatur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I/O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89362E-6 L -0.00052 -0.1556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15565 L 0.27518 -0.52267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29" grpId="2" animBg="1"/>
      <p:bldP spid="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00232" y="1571612"/>
            <a:ext cx="1428760" cy="4286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>
              <a:latin typeface="Maiandra GD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3500430" y="4786322"/>
            <a:ext cx="1928826" cy="1116000"/>
          </a:xfrm>
          <a:prstGeom prst="triangl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grpSp>
        <p:nvGrpSpPr>
          <p:cNvPr id="2" name="Group 10"/>
          <p:cNvGrpSpPr/>
          <p:nvPr/>
        </p:nvGrpSpPr>
        <p:grpSpPr>
          <a:xfrm>
            <a:off x="6429388" y="1643050"/>
            <a:ext cx="928694" cy="2071702"/>
            <a:chOff x="3857620" y="1000108"/>
            <a:chExt cx="1071570" cy="857256"/>
          </a:xfrm>
        </p:grpSpPr>
        <p:sp>
          <p:nvSpPr>
            <p:cNvPr id="6" name="Rectangle 5"/>
            <p:cNvSpPr/>
            <p:nvPr/>
          </p:nvSpPr>
          <p:spPr>
            <a:xfrm>
              <a:off x="3857620" y="1000108"/>
              <a:ext cx="1071570" cy="8572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>
              <a:stCxn id="6" idx="1"/>
              <a:endCxn id="6" idx="3"/>
            </p:cNvCxnSpPr>
            <p:nvPr/>
          </p:nvCxnSpPr>
          <p:spPr>
            <a:xfrm rot="10800000" flipH="1">
              <a:off x="3857620" y="1428736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 flipH="1">
              <a:off x="3857620" y="1643050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H="1">
              <a:off x="3857620" y="1214422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6357950" y="1142984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Maiandra GD" pitchFamily="34" charset="0"/>
              </a:rPr>
              <a:t>Memori</a:t>
            </a:r>
            <a:endParaRPr lang="id-ID" b="1" dirty="0">
              <a:latin typeface="Maiandra GD" pitchFamily="34" charset="0"/>
            </a:endParaRPr>
          </a:p>
        </p:txBody>
      </p:sp>
      <p:grpSp>
        <p:nvGrpSpPr>
          <p:cNvPr id="5" name="Group 25"/>
          <p:cNvGrpSpPr/>
          <p:nvPr/>
        </p:nvGrpSpPr>
        <p:grpSpPr>
          <a:xfrm>
            <a:off x="1714480" y="2214554"/>
            <a:ext cx="2000264" cy="1071570"/>
            <a:chOff x="1357290" y="2428868"/>
            <a:chExt cx="2000264" cy="1071570"/>
          </a:xfrm>
        </p:grpSpPr>
        <p:cxnSp>
          <p:nvCxnSpPr>
            <p:cNvPr id="19" name="Straight Arrow Connector 18"/>
            <p:cNvCxnSpPr/>
            <p:nvPr/>
          </p:nvCxnSpPr>
          <p:spPr>
            <a:xfrm rot="16200000" flipH="1">
              <a:off x="2428860" y="2571744"/>
              <a:ext cx="1071570" cy="78581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357290" y="2786058"/>
              <a:ext cx="14544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Maiandra GD" pitchFamily="34" charset="0"/>
                </a:rPr>
                <a:t>Siapkan</a:t>
              </a:r>
              <a:r>
                <a:rPr lang="en-US" dirty="0" smtClean="0">
                  <a:latin typeface="Maiandra GD" pitchFamily="34" charset="0"/>
                </a:rPr>
                <a:t> data</a:t>
              </a:r>
              <a:endParaRPr lang="id-ID" dirty="0">
                <a:latin typeface="Maiandra GD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5072066" y="4857760"/>
            <a:ext cx="1274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Device I/O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29058" y="5715016"/>
            <a:ext cx="1071570" cy="35719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Rectangle 28"/>
          <p:cNvSpPr/>
          <p:nvPr/>
        </p:nvSpPr>
        <p:spPr>
          <a:xfrm>
            <a:off x="4143372" y="6215082"/>
            <a:ext cx="714380" cy="4286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Data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357290" y="2143116"/>
            <a:ext cx="2357454" cy="128588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7" name="Group 31"/>
          <p:cNvGrpSpPr/>
          <p:nvPr/>
        </p:nvGrpSpPr>
        <p:grpSpPr>
          <a:xfrm>
            <a:off x="1285852" y="2143116"/>
            <a:ext cx="2428860" cy="1214446"/>
            <a:chOff x="8643966" y="1714488"/>
            <a:chExt cx="2428860" cy="1214446"/>
          </a:xfrm>
        </p:grpSpPr>
        <p:sp>
          <p:nvSpPr>
            <p:cNvPr id="30" name="Rectangle 29"/>
            <p:cNvSpPr/>
            <p:nvPr/>
          </p:nvSpPr>
          <p:spPr>
            <a:xfrm>
              <a:off x="8643966" y="1714488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1" name="Group 24"/>
            <p:cNvGrpSpPr/>
            <p:nvPr/>
          </p:nvGrpSpPr>
          <p:grpSpPr>
            <a:xfrm>
              <a:off x="9215470" y="1785926"/>
              <a:ext cx="1714512" cy="1071570"/>
              <a:chOff x="1428728" y="2428868"/>
              <a:chExt cx="1714512" cy="1071570"/>
            </a:xfrm>
            <a:solidFill>
              <a:schemeClr val="bg1"/>
            </a:solidFill>
          </p:grpSpPr>
          <p:cxnSp>
            <p:nvCxnSpPr>
              <p:cNvPr id="14" name="Straight Arrow Connector 13"/>
              <p:cNvCxnSpPr/>
              <p:nvPr/>
            </p:nvCxnSpPr>
            <p:spPr>
              <a:xfrm rot="16200000" flipH="1">
                <a:off x="2214546" y="2571744"/>
                <a:ext cx="1071570" cy="785818"/>
              </a:xfrm>
              <a:prstGeom prst="straightConnector1">
                <a:avLst/>
              </a:prstGeom>
              <a:grpFill/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1428728" y="2857496"/>
                <a:ext cx="1164101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latin typeface="Maiandra GD" pitchFamily="34" charset="0"/>
                  </a:rPr>
                  <a:t>Selesai</a:t>
                </a:r>
                <a:r>
                  <a:rPr lang="en-US" dirty="0" smtClean="0">
                    <a:latin typeface="Maiandra GD" pitchFamily="34" charset="0"/>
                  </a:rPr>
                  <a:t> ???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grpSp>
        <p:nvGrpSpPr>
          <p:cNvPr id="13" name="Group 32"/>
          <p:cNvGrpSpPr/>
          <p:nvPr/>
        </p:nvGrpSpPr>
        <p:grpSpPr>
          <a:xfrm>
            <a:off x="1357322" y="2143116"/>
            <a:ext cx="2428860" cy="1214446"/>
            <a:chOff x="8643966" y="1714488"/>
            <a:chExt cx="2428860" cy="1214446"/>
          </a:xfrm>
        </p:grpSpPr>
        <p:sp>
          <p:nvSpPr>
            <p:cNvPr id="34" name="Rectangle 33"/>
            <p:cNvSpPr/>
            <p:nvPr/>
          </p:nvSpPr>
          <p:spPr>
            <a:xfrm>
              <a:off x="8643966" y="1714488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5" name="Group 24"/>
            <p:cNvGrpSpPr/>
            <p:nvPr/>
          </p:nvGrpSpPr>
          <p:grpSpPr>
            <a:xfrm>
              <a:off x="9215470" y="1785926"/>
              <a:ext cx="1714512" cy="1074959"/>
              <a:chOff x="1428728" y="2428868"/>
              <a:chExt cx="1714512" cy="1074959"/>
            </a:xfrm>
            <a:solidFill>
              <a:schemeClr val="bg1"/>
            </a:solidFill>
          </p:grpSpPr>
          <p:cxnSp>
            <p:nvCxnSpPr>
              <p:cNvPr id="36" name="Straight Arrow Connector 35"/>
              <p:cNvCxnSpPr/>
              <p:nvPr/>
            </p:nvCxnSpPr>
            <p:spPr>
              <a:xfrm rot="16200000" flipH="1">
                <a:off x="2214546" y="2571744"/>
                <a:ext cx="1071570" cy="7858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1428728" y="2857496"/>
                <a:ext cx="869918" cy="64633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err="1" smtClean="0">
                    <a:latin typeface="Maiandra GD" pitchFamily="34" charset="0"/>
                  </a:rPr>
                  <a:t>Pindah</a:t>
                </a:r>
                <a:endParaRPr lang="en-US" dirty="0" smtClean="0">
                  <a:latin typeface="Maiandra GD" pitchFamily="34" charset="0"/>
                </a:endParaRPr>
              </a:p>
              <a:p>
                <a:pPr algn="ctr"/>
                <a:r>
                  <a:rPr lang="en-US" dirty="0" smtClean="0">
                    <a:latin typeface="Maiandra GD" pitchFamily="34" charset="0"/>
                  </a:rPr>
                  <a:t>Data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sp>
        <p:nvSpPr>
          <p:cNvPr id="39" name="Rectangle 38"/>
          <p:cNvSpPr/>
          <p:nvPr/>
        </p:nvSpPr>
        <p:spPr>
          <a:xfrm>
            <a:off x="2143108" y="1142984"/>
            <a:ext cx="1110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Processor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14282" y="214290"/>
            <a:ext cx="571504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id-ID" dirty="0"/>
          </a:p>
        </p:txBody>
      </p:sp>
      <p:sp>
        <p:nvSpPr>
          <p:cNvPr id="41" name="Rectangle 40"/>
          <p:cNvSpPr/>
          <p:nvPr/>
        </p:nvSpPr>
        <p:spPr>
          <a:xfrm>
            <a:off x="857224" y="285728"/>
            <a:ext cx="41603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Perangkat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dilengkapi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I/O Controller</a:t>
            </a:r>
            <a:endParaRPr lang="id-ID" sz="2000" dirty="0"/>
          </a:p>
        </p:txBody>
      </p:sp>
      <p:sp>
        <p:nvSpPr>
          <p:cNvPr id="33" name="Snip Single Corner Rectangle 32"/>
          <p:cNvSpPr/>
          <p:nvPr/>
        </p:nvSpPr>
        <p:spPr>
          <a:xfrm>
            <a:off x="3214678" y="3357562"/>
            <a:ext cx="1000132" cy="428628"/>
          </a:xfrm>
          <a:prstGeom prst="snip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Rectangle 34"/>
          <p:cNvSpPr/>
          <p:nvPr/>
        </p:nvSpPr>
        <p:spPr>
          <a:xfrm>
            <a:off x="2928926" y="3857628"/>
            <a:ext cx="1627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I/O Controller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3500431" y="4429134"/>
            <a:ext cx="642940" cy="357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1041 L -0.00052 -0.1329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13298 L 0.25989 -0.65749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29" grpId="2" animBg="1"/>
      <p:bldP spid="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00232" y="1571612"/>
            <a:ext cx="1428760" cy="4286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>
              <a:latin typeface="Maiandra GD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3500430" y="4786322"/>
            <a:ext cx="1928826" cy="1116000"/>
          </a:xfrm>
          <a:prstGeom prst="triangl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grpSp>
        <p:nvGrpSpPr>
          <p:cNvPr id="2" name="Group 10"/>
          <p:cNvGrpSpPr/>
          <p:nvPr/>
        </p:nvGrpSpPr>
        <p:grpSpPr>
          <a:xfrm>
            <a:off x="6429388" y="1643050"/>
            <a:ext cx="928694" cy="2071702"/>
            <a:chOff x="3857620" y="1000108"/>
            <a:chExt cx="1071570" cy="857256"/>
          </a:xfrm>
        </p:grpSpPr>
        <p:sp>
          <p:nvSpPr>
            <p:cNvPr id="6" name="Rectangle 5"/>
            <p:cNvSpPr/>
            <p:nvPr/>
          </p:nvSpPr>
          <p:spPr>
            <a:xfrm>
              <a:off x="3857620" y="1000108"/>
              <a:ext cx="1071570" cy="8572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>
              <a:stCxn id="6" idx="1"/>
              <a:endCxn id="6" idx="3"/>
            </p:cNvCxnSpPr>
            <p:nvPr/>
          </p:nvCxnSpPr>
          <p:spPr>
            <a:xfrm rot="10800000" flipH="1">
              <a:off x="3857620" y="1428736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 flipH="1">
              <a:off x="3857620" y="1643050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H="1">
              <a:off x="3857620" y="1214422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6357950" y="1142984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Maiandra GD" pitchFamily="34" charset="0"/>
              </a:rPr>
              <a:t>Memori</a:t>
            </a:r>
            <a:endParaRPr lang="id-ID" b="1" dirty="0">
              <a:latin typeface="Maiandra GD" pitchFamily="34" charset="0"/>
            </a:endParaRPr>
          </a:p>
        </p:txBody>
      </p:sp>
      <p:grpSp>
        <p:nvGrpSpPr>
          <p:cNvPr id="5" name="Group 25"/>
          <p:cNvGrpSpPr/>
          <p:nvPr/>
        </p:nvGrpSpPr>
        <p:grpSpPr>
          <a:xfrm>
            <a:off x="1714480" y="2214554"/>
            <a:ext cx="2000264" cy="1071570"/>
            <a:chOff x="1357290" y="2428868"/>
            <a:chExt cx="2000264" cy="1071570"/>
          </a:xfrm>
        </p:grpSpPr>
        <p:cxnSp>
          <p:nvCxnSpPr>
            <p:cNvPr id="19" name="Straight Arrow Connector 18"/>
            <p:cNvCxnSpPr/>
            <p:nvPr/>
          </p:nvCxnSpPr>
          <p:spPr>
            <a:xfrm rot="16200000" flipH="1">
              <a:off x="2428860" y="2571744"/>
              <a:ext cx="1071570" cy="78581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357290" y="2786058"/>
              <a:ext cx="14544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Maiandra GD" pitchFamily="34" charset="0"/>
                </a:rPr>
                <a:t>Siapkan</a:t>
              </a:r>
              <a:r>
                <a:rPr lang="en-US" dirty="0" smtClean="0">
                  <a:latin typeface="Maiandra GD" pitchFamily="34" charset="0"/>
                </a:rPr>
                <a:t> data</a:t>
              </a:r>
              <a:endParaRPr lang="id-ID" dirty="0">
                <a:latin typeface="Maiandra GD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5072066" y="4857760"/>
            <a:ext cx="1274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Device I/O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29058" y="5715016"/>
            <a:ext cx="1071570" cy="35719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Rectangle 28"/>
          <p:cNvSpPr/>
          <p:nvPr/>
        </p:nvSpPr>
        <p:spPr>
          <a:xfrm>
            <a:off x="4143372" y="6215082"/>
            <a:ext cx="714380" cy="4286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Data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143108" y="1142984"/>
            <a:ext cx="1110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Processor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14282" y="214290"/>
            <a:ext cx="571504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id-ID" dirty="0"/>
          </a:p>
        </p:txBody>
      </p:sp>
      <p:sp>
        <p:nvSpPr>
          <p:cNvPr id="41" name="Rectangle 40"/>
          <p:cNvSpPr/>
          <p:nvPr/>
        </p:nvSpPr>
        <p:spPr>
          <a:xfrm>
            <a:off x="857224" y="285728"/>
            <a:ext cx="44144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Perangkat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dilengkapi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fasilitas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Interrupt</a:t>
            </a:r>
            <a:endParaRPr lang="id-ID" sz="2000" dirty="0"/>
          </a:p>
        </p:txBody>
      </p:sp>
      <p:sp>
        <p:nvSpPr>
          <p:cNvPr id="33" name="Snip Single Corner Rectangle 32"/>
          <p:cNvSpPr/>
          <p:nvPr/>
        </p:nvSpPr>
        <p:spPr>
          <a:xfrm>
            <a:off x="3214678" y="3429000"/>
            <a:ext cx="1000132" cy="428628"/>
          </a:xfrm>
          <a:prstGeom prst="snip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Rectangle 34"/>
          <p:cNvSpPr/>
          <p:nvPr/>
        </p:nvSpPr>
        <p:spPr>
          <a:xfrm>
            <a:off x="2928926" y="3845486"/>
            <a:ext cx="1627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I/O Controller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3500431" y="4429134"/>
            <a:ext cx="642940" cy="357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1428728" y="2071678"/>
            <a:ext cx="2428860" cy="1214446"/>
            <a:chOff x="8358214" y="5214950"/>
            <a:chExt cx="2428860" cy="1214446"/>
          </a:xfrm>
        </p:grpSpPr>
        <p:sp>
          <p:nvSpPr>
            <p:cNvPr id="44" name="Rectangle 43"/>
            <p:cNvSpPr/>
            <p:nvPr/>
          </p:nvSpPr>
          <p:spPr>
            <a:xfrm>
              <a:off x="8358214" y="5214950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45" name="Group 24"/>
            <p:cNvGrpSpPr/>
            <p:nvPr/>
          </p:nvGrpSpPr>
          <p:grpSpPr>
            <a:xfrm>
              <a:off x="8995187" y="5357826"/>
              <a:ext cx="1649043" cy="857256"/>
              <a:chOff x="1494197" y="2500306"/>
              <a:chExt cx="1649043" cy="857256"/>
            </a:xfrm>
            <a:solidFill>
              <a:schemeClr val="bg1"/>
            </a:solidFill>
          </p:grpSpPr>
          <p:cxnSp>
            <p:nvCxnSpPr>
              <p:cNvPr id="46" name="Straight Arrow Connector 45"/>
              <p:cNvCxnSpPr/>
              <p:nvPr/>
            </p:nvCxnSpPr>
            <p:spPr>
              <a:xfrm rot="16200000" flipV="1">
                <a:off x="2285984" y="2500306"/>
                <a:ext cx="857256" cy="85725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1494197" y="2857496"/>
                <a:ext cx="1077539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Maiandra GD" pitchFamily="34" charset="0"/>
                  </a:rPr>
                  <a:t>Interrupt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grpSp>
        <p:nvGrpSpPr>
          <p:cNvPr id="52" name="Group 51"/>
          <p:cNvGrpSpPr/>
          <p:nvPr/>
        </p:nvGrpSpPr>
        <p:grpSpPr>
          <a:xfrm>
            <a:off x="2143108" y="4214818"/>
            <a:ext cx="2071670" cy="785818"/>
            <a:chOff x="8358214" y="5214950"/>
            <a:chExt cx="2428860" cy="1214446"/>
          </a:xfrm>
        </p:grpSpPr>
        <p:sp>
          <p:nvSpPr>
            <p:cNvPr id="53" name="Rectangle 52"/>
            <p:cNvSpPr/>
            <p:nvPr/>
          </p:nvSpPr>
          <p:spPr>
            <a:xfrm>
              <a:off x="8358214" y="5214950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54" name="Group 24"/>
            <p:cNvGrpSpPr/>
            <p:nvPr/>
          </p:nvGrpSpPr>
          <p:grpSpPr>
            <a:xfrm>
              <a:off x="9021257" y="5325355"/>
              <a:ext cx="1622975" cy="993636"/>
              <a:chOff x="1520267" y="2467835"/>
              <a:chExt cx="1622975" cy="993636"/>
            </a:xfrm>
            <a:solidFill>
              <a:schemeClr val="bg1"/>
            </a:solidFill>
          </p:grpSpPr>
          <p:cxnSp>
            <p:nvCxnSpPr>
              <p:cNvPr id="55" name="Straight Arrow Connector 54"/>
              <p:cNvCxnSpPr/>
              <p:nvPr/>
            </p:nvCxnSpPr>
            <p:spPr>
              <a:xfrm rot="16200000" flipV="1">
                <a:off x="2434797" y="2649119"/>
                <a:ext cx="889729" cy="52716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1520267" y="2890685"/>
                <a:ext cx="1263325" cy="570786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Maiandra GD" pitchFamily="34" charset="0"/>
                  </a:rPr>
                  <a:t>Interrupt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grpSp>
        <p:nvGrpSpPr>
          <p:cNvPr id="13" name="Group 32"/>
          <p:cNvGrpSpPr/>
          <p:nvPr/>
        </p:nvGrpSpPr>
        <p:grpSpPr>
          <a:xfrm>
            <a:off x="1428760" y="2143116"/>
            <a:ext cx="2428860" cy="1214446"/>
            <a:chOff x="8643966" y="1714488"/>
            <a:chExt cx="2428860" cy="1214446"/>
          </a:xfrm>
        </p:grpSpPr>
        <p:sp>
          <p:nvSpPr>
            <p:cNvPr id="34" name="Rectangle 33"/>
            <p:cNvSpPr/>
            <p:nvPr/>
          </p:nvSpPr>
          <p:spPr>
            <a:xfrm>
              <a:off x="8643966" y="1714488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5" name="Group 24"/>
            <p:cNvGrpSpPr/>
            <p:nvPr/>
          </p:nvGrpSpPr>
          <p:grpSpPr>
            <a:xfrm>
              <a:off x="9215470" y="1785926"/>
              <a:ext cx="1714512" cy="1074959"/>
              <a:chOff x="1428728" y="2428868"/>
              <a:chExt cx="1714512" cy="1074959"/>
            </a:xfrm>
            <a:solidFill>
              <a:schemeClr val="bg1"/>
            </a:solidFill>
          </p:grpSpPr>
          <p:cxnSp>
            <p:nvCxnSpPr>
              <p:cNvPr id="36" name="Straight Arrow Connector 35"/>
              <p:cNvCxnSpPr/>
              <p:nvPr/>
            </p:nvCxnSpPr>
            <p:spPr>
              <a:xfrm rot="16200000" flipH="1">
                <a:off x="2214546" y="2571744"/>
                <a:ext cx="1071570" cy="7858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1428728" y="2857496"/>
                <a:ext cx="869918" cy="64633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err="1" smtClean="0">
                    <a:latin typeface="Maiandra GD" pitchFamily="34" charset="0"/>
                  </a:rPr>
                  <a:t>Pindah</a:t>
                </a:r>
                <a:endParaRPr lang="en-US" dirty="0" smtClean="0">
                  <a:latin typeface="Maiandra GD" pitchFamily="34" charset="0"/>
                </a:endParaRPr>
              </a:p>
              <a:p>
                <a:pPr algn="ctr"/>
                <a:r>
                  <a:rPr lang="en-US" dirty="0" smtClean="0">
                    <a:latin typeface="Maiandra GD" pitchFamily="34" charset="0"/>
                  </a:rPr>
                  <a:t>Data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1041 L -0.00052 -0.1329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13298 L 0.25989 -0.6574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29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5786" y="1214422"/>
            <a:ext cx="1428760" cy="4286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>
              <a:latin typeface="Maiandra GD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3500430" y="4786322"/>
            <a:ext cx="1928826" cy="1116000"/>
          </a:xfrm>
          <a:prstGeom prst="triangl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grpSp>
        <p:nvGrpSpPr>
          <p:cNvPr id="2" name="Group 10"/>
          <p:cNvGrpSpPr/>
          <p:nvPr/>
        </p:nvGrpSpPr>
        <p:grpSpPr>
          <a:xfrm>
            <a:off x="6429388" y="1643050"/>
            <a:ext cx="928694" cy="2071702"/>
            <a:chOff x="3857620" y="1000108"/>
            <a:chExt cx="1071570" cy="857256"/>
          </a:xfrm>
        </p:grpSpPr>
        <p:sp>
          <p:nvSpPr>
            <p:cNvPr id="6" name="Rectangle 5"/>
            <p:cNvSpPr/>
            <p:nvPr/>
          </p:nvSpPr>
          <p:spPr>
            <a:xfrm>
              <a:off x="3857620" y="1000108"/>
              <a:ext cx="1071570" cy="8572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>
              <a:stCxn id="6" idx="1"/>
              <a:endCxn id="6" idx="3"/>
            </p:cNvCxnSpPr>
            <p:nvPr/>
          </p:nvCxnSpPr>
          <p:spPr>
            <a:xfrm rot="10800000" flipH="1">
              <a:off x="3857620" y="1428736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 flipH="1">
              <a:off x="3857620" y="1643050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H="1">
              <a:off x="3857620" y="1214422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6357950" y="1142984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Maiandra GD" pitchFamily="34" charset="0"/>
              </a:rPr>
              <a:t>Memori</a:t>
            </a:r>
            <a:endParaRPr lang="id-ID" b="1" dirty="0">
              <a:latin typeface="Maiandra GD" pitchFamily="34" charset="0"/>
            </a:endParaRPr>
          </a:p>
        </p:txBody>
      </p:sp>
      <p:grpSp>
        <p:nvGrpSpPr>
          <p:cNvPr id="5" name="Group 25"/>
          <p:cNvGrpSpPr/>
          <p:nvPr/>
        </p:nvGrpSpPr>
        <p:grpSpPr>
          <a:xfrm>
            <a:off x="2045993" y="1571612"/>
            <a:ext cx="1454437" cy="940836"/>
            <a:chOff x="1688803" y="2428868"/>
            <a:chExt cx="1454437" cy="940836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2000232" y="2428868"/>
              <a:ext cx="1143008" cy="42862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688803" y="3000372"/>
              <a:ext cx="14544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Maiandra GD" pitchFamily="34" charset="0"/>
                </a:rPr>
                <a:t>Siapkan</a:t>
              </a:r>
              <a:r>
                <a:rPr lang="en-US" dirty="0" smtClean="0">
                  <a:latin typeface="Maiandra GD" pitchFamily="34" charset="0"/>
                </a:rPr>
                <a:t> data</a:t>
              </a:r>
              <a:endParaRPr lang="id-ID" dirty="0">
                <a:latin typeface="Maiandra GD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5072066" y="4857760"/>
            <a:ext cx="1274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Device I/O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29058" y="5715016"/>
            <a:ext cx="1071570" cy="35719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Rectangle 28"/>
          <p:cNvSpPr/>
          <p:nvPr/>
        </p:nvSpPr>
        <p:spPr>
          <a:xfrm>
            <a:off x="4143372" y="6215082"/>
            <a:ext cx="714380" cy="4286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Data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28662" y="857232"/>
            <a:ext cx="1110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Processor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14282" y="214290"/>
            <a:ext cx="571504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id-ID" dirty="0"/>
          </a:p>
        </p:txBody>
      </p:sp>
      <p:sp>
        <p:nvSpPr>
          <p:cNvPr id="41" name="Rectangle 40"/>
          <p:cNvSpPr/>
          <p:nvPr/>
        </p:nvSpPr>
        <p:spPr>
          <a:xfrm>
            <a:off x="857224" y="285728"/>
            <a:ext cx="64926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DMA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langsung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mengatur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dirty="0" smtClean="0">
                <a:latin typeface="Maiandra GD" pitchFamily="34" charset="0"/>
                <a:cs typeface="Aharoni" pitchFamily="2" charset="-79"/>
              </a:rPr>
              <a:t>transfer data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memori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utama</a:t>
            </a:r>
            <a:endParaRPr lang="id-ID" sz="2000" dirty="0"/>
          </a:p>
        </p:txBody>
      </p:sp>
      <p:sp>
        <p:nvSpPr>
          <p:cNvPr id="33" name="Snip Single Corner Rectangle 32"/>
          <p:cNvSpPr/>
          <p:nvPr/>
        </p:nvSpPr>
        <p:spPr>
          <a:xfrm>
            <a:off x="2714612" y="3286124"/>
            <a:ext cx="1000132" cy="428628"/>
          </a:xfrm>
          <a:prstGeom prst="snip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Rectangle 34"/>
          <p:cNvSpPr/>
          <p:nvPr/>
        </p:nvSpPr>
        <p:spPr>
          <a:xfrm>
            <a:off x="2428860" y="3702610"/>
            <a:ext cx="1627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I/O Controller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3214678" y="4357695"/>
            <a:ext cx="642940" cy="357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3" name="Group 51"/>
          <p:cNvGrpSpPr/>
          <p:nvPr/>
        </p:nvGrpSpPr>
        <p:grpSpPr>
          <a:xfrm>
            <a:off x="1928794" y="4143380"/>
            <a:ext cx="2071670" cy="785818"/>
            <a:chOff x="8358214" y="5214950"/>
            <a:chExt cx="2428860" cy="1214446"/>
          </a:xfrm>
        </p:grpSpPr>
        <p:sp>
          <p:nvSpPr>
            <p:cNvPr id="53" name="Rectangle 52"/>
            <p:cNvSpPr/>
            <p:nvPr/>
          </p:nvSpPr>
          <p:spPr>
            <a:xfrm>
              <a:off x="8358214" y="5214950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4" name="Group 24"/>
            <p:cNvGrpSpPr/>
            <p:nvPr/>
          </p:nvGrpSpPr>
          <p:grpSpPr>
            <a:xfrm>
              <a:off x="9021257" y="5325355"/>
              <a:ext cx="1622975" cy="993636"/>
              <a:chOff x="1520267" y="2467835"/>
              <a:chExt cx="1622975" cy="993636"/>
            </a:xfrm>
            <a:solidFill>
              <a:schemeClr val="bg1"/>
            </a:solidFill>
          </p:grpSpPr>
          <p:cxnSp>
            <p:nvCxnSpPr>
              <p:cNvPr id="55" name="Straight Arrow Connector 54"/>
              <p:cNvCxnSpPr/>
              <p:nvPr/>
            </p:nvCxnSpPr>
            <p:spPr>
              <a:xfrm rot="16200000" flipV="1">
                <a:off x="2434797" y="2649119"/>
                <a:ext cx="889729" cy="52716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1520267" y="2890685"/>
                <a:ext cx="1263325" cy="570786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Maiandra GD" pitchFamily="34" charset="0"/>
                  </a:rPr>
                  <a:t>Interrupt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sp>
        <p:nvSpPr>
          <p:cNvPr id="38" name="Oval 37"/>
          <p:cNvSpPr/>
          <p:nvPr/>
        </p:nvSpPr>
        <p:spPr>
          <a:xfrm>
            <a:off x="3714744" y="1571612"/>
            <a:ext cx="1357322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DMA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10800000" flipV="1">
            <a:off x="3500430" y="2571744"/>
            <a:ext cx="857254" cy="5000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7" name="Group 50"/>
          <p:cNvGrpSpPr/>
          <p:nvPr/>
        </p:nvGrpSpPr>
        <p:grpSpPr>
          <a:xfrm>
            <a:off x="3357554" y="2428868"/>
            <a:ext cx="1785950" cy="785818"/>
            <a:chOff x="8358214" y="5214950"/>
            <a:chExt cx="2428860" cy="1214446"/>
          </a:xfrm>
        </p:grpSpPr>
        <p:sp>
          <p:nvSpPr>
            <p:cNvPr id="44" name="Rectangle 43"/>
            <p:cNvSpPr/>
            <p:nvPr/>
          </p:nvSpPr>
          <p:spPr>
            <a:xfrm>
              <a:off x="8358214" y="5214950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1" name="Group 24"/>
            <p:cNvGrpSpPr/>
            <p:nvPr/>
          </p:nvGrpSpPr>
          <p:grpSpPr>
            <a:xfrm>
              <a:off x="8552523" y="5325354"/>
              <a:ext cx="1757621" cy="883233"/>
              <a:chOff x="1051533" y="2467834"/>
              <a:chExt cx="1757621" cy="883233"/>
            </a:xfrm>
            <a:solidFill>
              <a:schemeClr val="bg1"/>
            </a:solidFill>
          </p:grpSpPr>
          <p:cxnSp>
            <p:nvCxnSpPr>
              <p:cNvPr id="46" name="Straight Arrow Connector 45"/>
              <p:cNvCxnSpPr/>
              <p:nvPr/>
            </p:nvCxnSpPr>
            <p:spPr>
              <a:xfrm rot="5400000" flipH="1" flipV="1">
                <a:off x="998534" y="2520833"/>
                <a:ext cx="883233" cy="77723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1731614" y="2909451"/>
                <a:ext cx="1077540" cy="369333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Maiandra GD" pitchFamily="34" charset="0"/>
                  </a:rPr>
                  <a:t>Interrupt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grpSp>
        <p:nvGrpSpPr>
          <p:cNvPr id="60" name="Group 24"/>
          <p:cNvGrpSpPr/>
          <p:nvPr/>
        </p:nvGrpSpPr>
        <p:grpSpPr>
          <a:xfrm>
            <a:off x="2500298" y="1214422"/>
            <a:ext cx="1363822" cy="571504"/>
            <a:chOff x="-114320" y="2578238"/>
            <a:chExt cx="1854774" cy="883233"/>
          </a:xfrm>
          <a:solidFill>
            <a:schemeClr val="bg1"/>
          </a:solidFill>
        </p:grpSpPr>
        <p:cxnSp>
          <p:nvCxnSpPr>
            <p:cNvPr id="61" name="Straight Arrow Connector 60"/>
            <p:cNvCxnSpPr/>
            <p:nvPr/>
          </p:nvCxnSpPr>
          <p:spPr>
            <a:xfrm rot="10800000">
              <a:off x="-114320" y="2799046"/>
              <a:ext cx="1457316" cy="66242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662915" y="2578238"/>
              <a:ext cx="1077539" cy="369333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Maiandra GD" pitchFamily="34" charset="0"/>
                </a:rPr>
                <a:t>Interrupt</a:t>
              </a:r>
              <a:endParaRPr lang="id-ID" dirty="0">
                <a:latin typeface="Maiandra GD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1041 L -0.00052 -0.1329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13298 L 0.25989 -0.6574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29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2000232" y="857232"/>
            <a:ext cx="5000660" cy="32147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428596" y="1428736"/>
            <a:ext cx="1428760" cy="4286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>
              <a:latin typeface="Maiandra GD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3714744" y="4786322"/>
            <a:ext cx="1928826" cy="1116000"/>
          </a:xfrm>
          <a:prstGeom prst="triangl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grpSp>
        <p:nvGrpSpPr>
          <p:cNvPr id="2" name="Group 10"/>
          <p:cNvGrpSpPr/>
          <p:nvPr/>
        </p:nvGrpSpPr>
        <p:grpSpPr>
          <a:xfrm>
            <a:off x="7572396" y="1643050"/>
            <a:ext cx="928694" cy="2071702"/>
            <a:chOff x="3857620" y="1000108"/>
            <a:chExt cx="1071570" cy="857256"/>
          </a:xfrm>
        </p:grpSpPr>
        <p:sp>
          <p:nvSpPr>
            <p:cNvPr id="6" name="Rectangle 5"/>
            <p:cNvSpPr/>
            <p:nvPr/>
          </p:nvSpPr>
          <p:spPr>
            <a:xfrm>
              <a:off x="3857620" y="1000108"/>
              <a:ext cx="1071570" cy="8572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>
              <a:stCxn id="6" idx="1"/>
              <a:endCxn id="6" idx="3"/>
            </p:cNvCxnSpPr>
            <p:nvPr/>
          </p:nvCxnSpPr>
          <p:spPr>
            <a:xfrm rot="10800000" flipH="1">
              <a:off x="3857620" y="1428736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 flipH="1">
              <a:off x="3857620" y="1643050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H="1">
              <a:off x="3857620" y="1214422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7500958" y="1142984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Maiandra GD" pitchFamily="34" charset="0"/>
              </a:rPr>
              <a:t>Memori</a:t>
            </a:r>
            <a:endParaRPr lang="id-ID" b="1" dirty="0">
              <a:latin typeface="Maiandra GD" pitchFamily="34" charset="0"/>
            </a:endParaRPr>
          </a:p>
        </p:txBody>
      </p:sp>
      <p:grpSp>
        <p:nvGrpSpPr>
          <p:cNvPr id="5" name="Group 25"/>
          <p:cNvGrpSpPr/>
          <p:nvPr/>
        </p:nvGrpSpPr>
        <p:grpSpPr>
          <a:xfrm>
            <a:off x="428596" y="2000241"/>
            <a:ext cx="1357321" cy="1127107"/>
            <a:chOff x="840379" y="2042328"/>
            <a:chExt cx="2302860" cy="1219721"/>
          </a:xfrm>
        </p:grpSpPr>
        <p:cxnSp>
          <p:nvCxnSpPr>
            <p:cNvPr id="19" name="Straight Arrow Connector 18"/>
            <p:cNvCxnSpPr/>
            <p:nvPr/>
          </p:nvCxnSpPr>
          <p:spPr>
            <a:xfrm rot="16200000" flipH="1">
              <a:off x="2190241" y="1904497"/>
              <a:ext cx="815168" cy="109082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840379" y="2892717"/>
              <a:ext cx="14544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Maiandra GD" pitchFamily="34" charset="0"/>
                </a:rPr>
                <a:t>Siapkan</a:t>
              </a:r>
              <a:r>
                <a:rPr lang="en-US" dirty="0" smtClean="0">
                  <a:latin typeface="Maiandra GD" pitchFamily="34" charset="0"/>
                </a:rPr>
                <a:t> data</a:t>
              </a:r>
              <a:endParaRPr lang="id-ID" dirty="0">
                <a:latin typeface="Maiandra GD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5286380" y="4857760"/>
            <a:ext cx="1274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Device I/O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143372" y="5715016"/>
            <a:ext cx="1071570" cy="35719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Rectangle 28"/>
          <p:cNvSpPr/>
          <p:nvPr/>
        </p:nvSpPr>
        <p:spPr>
          <a:xfrm>
            <a:off x="4357686" y="6215082"/>
            <a:ext cx="714380" cy="4286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Data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71472" y="1071546"/>
            <a:ext cx="1110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Processor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14282" y="214290"/>
            <a:ext cx="571504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id-ID" dirty="0"/>
          </a:p>
        </p:txBody>
      </p:sp>
      <p:sp>
        <p:nvSpPr>
          <p:cNvPr id="41" name="Rectangle 40"/>
          <p:cNvSpPr/>
          <p:nvPr/>
        </p:nvSpPr>
        <p:spPr>
          <a:xfrm>
            <a:off x="857224" y="285728"/>
            <a:ext cx="44679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I/O Controller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sebagai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0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</a:rPr>
              <a:t>khusus</a:t>
            </a:r>
            <a:endParaRPr lang="id-ID" sz="2000" dirty="0"/>
          </a:p>
        </p:txBody>
      </p:sp>
      <p:sp>
        <p:nvSpPr>
          <p:cNvPr id="33" name="Snip Single Corner Rectangle 32"/>
          <p:cNvSpPr/>
          <p:nvPr/>
        </p:nvSpPr>
        <p:spPr>
          <a:xfrm>
            <a:off x="2928926" y="3286124"/>
            <a:ext cx="1000132" cy="428628"/>
          </a:xfrm>
          <a:prstGeom prst="snip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Rectangle 34"/>
          <p:cNvSpPr/>
          <p:nvPr/>
        </p:nvSpPr>
        <p:spPr>
          <a:xfrm>
            <a:off x="2643174" y="3702610"/>
            <a:ext cx="1627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I/O Controller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3428992" y="4357695"/>
            <a:ext cx="642940" cy="357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7" name="Group 51"/>
          <p:cNvGrpSpPr/>
          <p:nvPr/>
        </p:nvGrpSpPr>
        <p:grpSpPr>
          <a:xfrm>
            <a:off x="2143108" y="4143380"/>
            <a:ext cx="2071670" cy="785818"/>
            <a:chOff x="8358214" y="5214950"/>
            <a:chExt cx="2428860" cy="1214446"/>
          </a:xfrm>
        </p:grpSpPr>
        <p:sp>
          <p:nvSpPr>
            <p:cNvPr id="53" name="Rectangle 52"/>
            <p:cNvSpPr/>
            <p:nvPr/>
          </p:nvSpPr>
          <p:spPr>
            <a:xfrm>
              <a:off x="8358214" y="5214950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1" name="Group 24"/>
            <p:cNvGrpSpPr/>
            <p:nvPr/>
          </p:nvGrpSpPr>
          <p:grpSpPr>
            <a:xfrm>
              <a:off x="9021257" y="5325355"/>
              <a:ext cx="1622975" cy="993636"/>
              <a:chOff x="1520267" y="2467835"/>
              <a:chExt cx="1622975" cy="993636"/>
            </a:xfrm>
            <a:solidFill>
              <a:schemeClr val="bg1"/>
            </a:solidFill>
          </p:grpSpPr>
          <p:cxnSp>
            <p:nvCxnSpPr>
              <p:cNvPr id="55" name="Straight Arrow Connector 54"/>
              <p:cNvCxnSpPr/>
              <p:nvPr/>
            </p:nvCxnSpPr>
            <p:spPr>
              <a:xfrm rot="16200000" flipV="1">
                <a:off x="2434797" y="2649119"/>
                <a:ext cx="889729" cy="52716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1520267" y="2890685"/>
                <a:ext cx="1263325" cy="570786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Maiandra GD" pitchFamily="34" charset="0"/>
                  </a:rPr>
                  <a:t>Interrupt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sp>
        <p:nvSpPr>
          <p:cNvPr id="38" name="Oval 37"/>
          <p:cNvSpPr/>
          <p:nvPr/>
        </p:nvSpPr>
        <p:spPr>
          <a:xfrm>
            <a:off x="3929058" y="1571612"/>
            <a:ext cx="1357322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DMA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10800000" flipV="1">
            <a:off x="3714744" y="2571744"/>
            <a:ext cx="857254" cy="5000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3" name="Group 50"/>
          <p:cNvGrpSpPr/>
          <p:nvPr/>
        </p:nvGrpSpPr>
        <p:grpSpPr>
          <a:xfrm>
            <a:off x="3571868" y="2428868"/>
            <a:ext cx="1785950" cy="785818"/>
            <a:chOff x="8358214" y="5214950"/>
            <a:chExt cx="2428860" cy="1214446"/>
          </a:xfrm>
        </p:grpSpPr>
        <p:sp>
          <p:nvSpPr>
            <p:cNvPr id="44" name="Rectangle 43"/>
            <p:cNvSpPr/>
            <p:nvPr/>
          </p:nvSpPr>
          <p:spPr>
            <a:xfrm>
              <a:off x="8358214" y="5214950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4" name="Group 24"/>
            <p:cNvGrpSpPr/>
            <p:nvPr/>
          </p:nvGrpSpPr>
          <p:grpSpPr>
            <a:xfrm>
              <a:off x="8552523" y="5325354"/>
              <a:ext cx="1757621" cy="883233"/>
              <a:chOff x="1051533" y="2467834"/>
              <a:chExt cx="1757621" cy="883233"/>
            </a:xfrm>
            <a:solidFill>
              <a:schemeClr val="bg1"/>
            </a:solidFill>
          </p:grpSpPr>
          <p:cxnSp>
            <p:nvCxnSpPr>
              <p:cNvPr id="46" name="Straight Arrow Connector 45"/>
              <p:cNvCxnSpPr/>
              <p:nvPr/>
            </p:nvCxnSpPr>
            <p:spPr>
              <a:xfrm rot="5400000" flipH="1" flipV="1">
                <a:off x="998534" y="2520833"/>
                <a:ext cx="883233" cy="77723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1731614" y="2909451"/>
                <a:ext cx="1077540" cy="369333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Maiandra GD" pitchFamily="34" charset="0"/>
                  </a:rPr>
                  <a:t>Interrupt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grpSp>
        <p:nvGrpSpPr>
          <p:cNvPr id="15" name="Group 24"/>
          <p:cNvGrpSpPr/>
          <p:nvPr/>
        </p:nvGrpSpPr>
        <p:grpSpPr>
          <a:xfrm>
            <a:off x="2714612" y="1214422"/>
            <a:ext cx="1363822" cy="571504"/>
            <a:chOff x="-114320" y="2578238"/>
            <a:chExt cx="1854774" cy="883233"/>
          </a:xfrm>
          <a:solidFill>
            <a:schemeClr val="bg1"/>
          </a:solidFill>
        </p:grpSpPr>
        <p:cxnSp>
          <p:nvCxnSpPr>
            <p:cNvPr id="61" name="Straight Arrow Connector 60"/>
            <p:cNvCxnSpPr/>
            <p:nvPr/>
          </p:nvCxnSpPr>
          <p:spPr>
            <a:xfrm rot="10800000">
              <a:off x="-114320" y="2799046"/>
              <a:ext cx="1457316" cy="66242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662915" y="2578238"/>
              <a:ext cx="1077539" cy="369333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Maiandra GD" pitchFamily="34" charset="0"/>
                </a:rPr>
                <a:t>Interrupt</a:t>
              </a:r>
              <a:endParaRPr lang="id-ID" dirty="0">
                <a:latin typeface="Maiandra GD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1041 L -0.00052 -0.1329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13298 L 0.36215 -0.6574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29" grpId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2143108" y="857232"/>
            <a:ext cx="6858048" cy="35719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2" name="Rectangle 41"/>
          <p:cNvSpPr/>
          <p:nvPr/>
        </p:nvSpPr>
        <p:spPr>
          <a:xfrm>
            <a:off x="2357422" y="1000108"/>
            <a:ext cx="5000660" cy="32861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142844" y="1571612"/>
            <a:ext cx="1428760" cy="4286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>
              <a:latin typeface="Maiandra GD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4071934" y="4929198"/>
            <a:ext cx="1928826" cy="1116000"/>
          </a:xfrm>
          <a:prstGeom prst="triangl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grpSp>
        <p:nvGrpSpPr>
          <p:cNvPr id="2" name="Group 10"/>
          <p:cNvGrpSpPr/>
          <p:nvPr/>
        </p:nvGrpSpPr>
        <p:grpSpPr>
          <a:xfrm>
            <a:off x="7715272" y="1714488"/>
            <a:ext cx="928694" cy="2071702"/>
            <a:chOff x="3857620" y="1000108"/>
            <a:chExt cx="1071570" cy="857256"/>
          </a:xfrm>
        </p:grpSpPr>
        <p:sp>
          <p:nvSpPr>
            <p:cNvPr id="6" name="Rectangle 5"/>
            <p:cNvSpPr/>
            <p:nvPr/>
          </p:nvSpPr>
          <p:spPr>
            <a:xfrm>
              <a:off x="3857620" y="1000108"/>
              <a:ext cx="1071570" cy="8572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>
              <a:stCxn id="6" idx="1"/>
              <a:endCxn id="6" idx="3"/>
            </p:cNvCxnSpPr>
            <p:nvPr/>
          </p:nvCxnSpPr>
          <p:spPr>
            <a:xfrm rot="10800000" flipH="1">
              <a:off x="3857620" y="1428736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 flipH="1">
              <a:off x="3857620" y="1643050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H="1">
              <a:off x="3857620" y="1214422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7643834" y="1000108"/>
            <a:ext cx="9941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latin typeface="Maiandra GD" pitchFamily="34" charset="0"/>
              </a:rPr>
              <a:t>Memori</a:t>
            </a:r>
            <a:endParaRPr lang="en-US" b="1" dirty="0" smtClean="0">
              <a:latin typeface="Maiandra GD" pitchFamily="34" charset="0"/>
            </a:endParaRPr>
          </a:p>
          <a:p>
            <a:pPr algn="ctr"/>
            <a:r>
              <a:rPr lang="en-US" b="1" dirty="0" err="1" smtClean="0">
                <a:latin typeface="Maiandra GD" pitchFamily="34" charset="0"/>
              </a:rPr>
              <a:t>Lokal</a:t>
            </a:r>
            <a:endParaRPr lang="id-ID" b="1" dirty="0">
              <a:latin typeface="Maiandra GD" pitchFamily="34" charset="0"/>
            </a:endParaRPr>
          </a:p>
        </p:txBody>
      </p:sp>
      <p:grpSp>
        <p:nvGrpSpPr>
          <p:cNvPr id="5" name="Group 25"/>
          <p:cNvGrpSpPr/>
          <p:nvPr/>
        </p:nvGrpSpPr>
        <p:grpSpPr>
          <a:xfrm>
            <a:off x="428596" y="2143116"/>
            <a:ext cx="1714512" cy="928694"/>
            <a:chOff x="1203989" y="1733095"/>
            <a:chExt cx="2908878" cy="1005004"/>
          </a:xfrm>
        </p:grpSpPr>
        <p:cxnSp>
          <p:nvCxnSpPr>
            <p:cNvPr id="19" name="Straight Arrow Connector 18"/>
            <p:cNvCxnSpPr>
              <a:stCxn id="3" idx="2"/>
            </p:cNvCxnSpPr>
            <p:nvPr/>
          </p:nvCxnSpPr>
          <p:spPr>
            <a:xfrm rot="16200000" flipH="1">
              <a:off x="2519536" y="1144767"/>
              <a:ext cx="1005004" cy="218165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03989" y="2196944"/>
              <a:ext cx="1454438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Maiandra GD" pitchFamily="34" charset="0"/>
                </a:rPr>
                <a:t>Siapkan</a:t>
              </a:r>
              <a:r>
                <a:rPr lang="en-US" dirty="0" smtClean="0">
                  <a:latin typeface="Maiandra GD" pitchFamily="34" charset="0"/>
                </a:rPr>
                <a:t> data</a:t>
              </a:r>
              <a:endParaRPr lang="id-ID" dirty="0">
                <a:latin typeface="Maiandra GD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5643570" y="5000636"/>
            <a:ext cx="1274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Device I/O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500562" y="5857892"/>
            <a:ext cx="1071570" cy="35719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Rectangle 28"/>
          <p:cNvSpPr/>
          <p:nvPr/>
        </p:nvSpPr>
        <p:spPr>
          <a:xfrm>
            <a:off x="4714876" y="6357958"/>
            <a:ext cx="714380" cy="4286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Data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85720" y="1214422"/>
            <a:ext cx="1110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Processor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14282" y="214290"/>
            <a:ext cx="571504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id-ID" dirty="0"/>
          </a:p>
        </p:txBody>
      </p:sp>
      <p:sp>
        <p:nvSpPr>
          <p:cNvPr id="41" name="Rectangle 40"/>
          <p:cNvSpPr/>
          <p:nvPr/>
        </p:nvSpPr>
        <p:spPr>
          <a:xfrm>
            <a:off x="857224" y="285728"/>
            <a:ext cx="4372031" cy="4991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indent="-45720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I/O Controller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memiliki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</a:rPr>
              <a:t>memori</a:t>
            </a:r>
            <a:r>
              <a:rPr lang="en-US" sz="20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</a:rPr>
              <a:t>lokal</a:t>
            </a:r>
            <a:endParaRPr lang="en-US" sz="2000" dirty="0" smtClean="0">
              <a:latin typeface="Maiandra GD" pitchFamily="34" charset="0"/>
              <a:cs typeface="Aharoni" pitchFamily="2" charset="-79"/>
            </a:endParaRPr>
          </a:p>
        </p:txBody>
      </p:sp>
      <p:sp>
        <p:nvSpPr>
          <p:cNvPr id="33" name="Snip Single Corner Rectangle 32"/>
          <p:cNvSpPr/>
          <p:nvPr/>
        </p:nvSpPr>
        <p:spPr>
          <a:xfrm>
            <a:off x="3286116" y="3429000"/>
            <a:ext cx="1000132" cy="428628"/>
          </a:xfrm>
          <a:prstGeom prst="snip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Rectangle 34"/>
          <p:cNvSpPr/>
          <p:nvPr/>
        </p:nvSpPr>
        <p:spPr>
          <a:xfrm>
            <a:off x="3000364" y="3845486"/>
            <a:ext cx="1627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I/O Controller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3786182" y="4786324"/>
            <a:ext cx="642940" cy="357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7" name="Group 51"/>
          <p:cNvGrpSpPr/>
          <p:nvPr/>
        </p:nvGrpSpPr>
        <p:grpSpPr>
          <a:xfrm>
            <a:off x="2500298" y="4572008"/>
            <a:ext cx="2071670" cy="785818"/>
            <a:chOff x="8358214" y="5214950"/>
            <a:chExt cx="2428860" cy="1214446"/>
          </a:xfrm>
        </p:grpSpPr>
        <p:sp>
          <p:nvSpPr>
            <p:cNvPr id="53" name="Rectangle 52"/>
            <p:cNvSpPr/>
            <p:nvPr/>
          </p:nvSpPr>
          <p:spPr>
            <a:xfrm>
              <a:off x="8358214" y="5214950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1" name="Group 24"/>
            <p:cNvGrpSpPr/>
            <p:nvPr/>
          </p:nvGrpSpPr>
          <p:grpSpPr>
            <a:xfrm>
              <a:off x="9021257" y="5325355"/>
              <a:ext cx="1622975" cy="993636"/>
              <a:chOff x="1520267" y="2467835"/>
              <a:chExt cx="1622975" cy="993636"/>
            </a:xfrm>
            <a:solidFill>
              <a:schemeClr val="bg1"/>
            </a:solidFill>
          </p:grpSpPr>
          <p:cxnSp>
            <p:nvCxnSpPr>
              <p:cNvPr id="55" name="Straight Arrow Connector 54"/>
              <p:cNvCxnSpPr/>
              <p:nvPr/>
            </p:nvCxnSpPr>
            <p:spPr>
              <a:xfrm rot="16200000" flipV="1">
                <a:off x="2434797" y="2649119"/>
                <a:ext cx="889729" cy="52716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1520267" y="2890685"/>
                <a:ext cx="1263325" cy="570786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Maiandra GD" pitchFamily="34" charset="0"/>
                  </a:rPr>
                  <a:t>Interrupt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sp>
        <p:nvSpPr>
          <p:cNvPr id="38" name="Oval 37"/>
          <p:cNvSpPr/>
          <p:nvPr/>
        </p:nvSpPr>
        <p:spPr>
          <a:xfrm>
            <a:off x="4286248" y="1714488"/>
            <a:ext cx="1357322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DMA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10800000" flipV="1">
            <a:off x="4071934" y="2714620"/>
            <a:ext cx="857254" cy="5000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3" name="Group 50"/>
          <p:cNvGrpSpPr/>
          <p:nvPr/>
        </p:nvGrpSpPr>
        <p:grpSpPr>
          <a:xfrm>
            <a:off x="3929058" y="2571744"/>
            <a:ext cx="1785950" cy="785818"/>
            <a:chOff x="8358214" y="5214950"/>
            <a:chExt cx="2428860" cy="1214446"/>
          </a:xfrm>
        </p:grpSpPr>
        <p:sp>
          <p:nvSpPr>
            <p:cNvPr id="44" name="Rectangle 43"/>
            <p:cNvSpPr/>
            <p:nvPr/>
          </p:nvSpPr>
          <p:spPr>
            <a:xfrm>
              <a:off x="8358214" y="5214950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4" name="Group 24"/>
            <p:cNvGrpSpPr/>
            <p:nvPr/>
          </p:nvGrpSpPr>
          <p:grpSpPr>
            <a:xfrm>
              <a:off x="8552523" y="5325354"/>
              <a:ext cx="1757621" cy="883233"/>
              <a:chOff x="1051533" y="2467834"/>
              <a:chExt cx="1757621" cy="883233"/>
            </a:xfrm>
            <a:solidFill>
              <a:schemeClr val="bg1"/>
            </a:solidFill>
          </p:grpSpPr>
          <p:cxnSp>
            <p:nvCxnSpPr>
              <p:cNvPr id="46" name="Straight Arrow Connector 45"/>
              <p:cNvCxnSpPr/>
              <p:nvPr/>
            </p:nvCxnSpPr>
            <p:spPr>
              <a:xfrm rot="5400000" flipH="1" flipV="1">
                <a:off x="998534" y="2520833"/>
                <a:ext cx="883233" cy="77723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1731614" y="2909451"/>
                <a:ext cx="1077540" cy="369333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Maiandra GD" pitchFamily="34" charset="0"/>
                  </a:rPr>
                  <a:t>Interrupt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grpSp>
        <p:nvGrpSpPr>
          <p:cNvPr id="15" name="Group 24"/>
          <p:cNvGrpSpPr/>
          <p:nvPr/>
        </p:nvGrpSpPr>
        <p:grpSpPr>
          <a:xfrm>
            <a:off x="1571604" y="1428736"/>
            <a:ext cx="2714646" cy="714380"/>
            <a:chOff x="57420" y="1584600"/>
            <a:chExt cx="1631514" cy="1104040"/>
          </a:xfrm>
          <a:solidFill>
            <a:schemeClr val="bg1"/>
          </a:solidFill>
        </p:grpSpPr>
        <p:cxnSp>
          <p:nvCxnSpPr>
            <p:cNvPr id="61" name="Straight Arrow Connector 60"/>
            <p:cNvCxnSpPr>
              <a:endCxn id="3" idx="3"/>
            </p:cNvCxnSpPr>
            <p:nvPr/>
          </p:nvCxnSpPr>
          <p:spPr>
            <a:xfrm rot="10800000">
              <a:off x="57420" y="2357428"/>
              <a:ext cx="1631514" cy="33121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658504" y="1584600"/>
              <a:ext cx="661194" cy="57078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Maiandra GD" pitchFamily="34" charset="0"/>
                </a:rPr>
                <a:t>Interrupt</a:t>
              </a:r>
              <a:endParaRPr lang="id-ID" dirty="0">
                <a:latin typeface="Maiandra GD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1041 L -0.00052 -0.1329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13298 L 0.33906 -0.6676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" y="-2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29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Buffering 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203132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Buffering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penyimpanan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data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dalam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suatu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area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penyimpanan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saat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transfer data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antar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device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sedang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berlangsung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Cache, Buffer, Spool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215370" cy="483209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- Cache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: area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penyimpanan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salinan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data yang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ada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di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dalam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komputer</a:t>
            </a:r>
            <a:endParaRPr lang="en-US" sz="2800" u="sng" dirty="0" smtClean="0">
              <a:latin typeface="Maiandra GD" pitchFamily="34" charset="0"/>
              <a:cs typeface="Aharoni" pitchFamily="2" charset="-79"/>
            </a:endParaRPr>
          </a:p>
          <a:p>
            <a:pPr lvl="0" algn="just"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- Buffer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: area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penyimpanan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salinan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data yang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akan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disimpan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dalam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komputer</a:t>
            </a:r>
            <a:endParaRPr lang="en-US" sz="2800" u="sng" dirty="0" smtClean="0">
              <a:latin typeface="Maiandra GD" pitchFamily="34" charset="0"/>
              <a:cs typeface="Aharoni" pitchFamily="2" charset="-79"/>
            </a:endParaRPr>
          </a:p>
          <a:p>
            <a:pPr lvl="0" algn="just"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- Spool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: buffer yang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menyimpan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salinan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data yang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akan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dieksekusi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suatu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critical resource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(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mis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: printer)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Device 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421653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Berdasarkan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Sifat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Aliran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Data :</a:t>
            </a:r>
          </a:p>
          <a:p>
            <a:pPr lvl="0">
              <a:spcBef>
                <a:spcPct val="0"/>
              </a:spcBef>
              <a:defRPr/>
            </a:pPr>
            <a:r>
              <a:rPr lang="en-US" sz="12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Block-Oriented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	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 data/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informasi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dianggap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sebagai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blok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berukuran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tetap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 (disk, tape, CD ROM, optical disk)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endParaRPr lang="en-US" sz="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Character Stream-Oriented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	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 data/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informasi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dianggap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sebagai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blok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 (terminal, line printer, interface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jaringan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Buffering 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203132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Single Buffering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		: 1 (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) buffer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Double Buffering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	: 2 (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dua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) buffer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Circular Buffering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	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lebih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dari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2 buffer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DISK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246221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Pembacaan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&amp;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Penulisan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Disk :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Seek Time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Rotational Latency Time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 Transfer Data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DISK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429999"/>
            <a:ext cx="6143668" cy="5250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5786446" y="3143248"/>
            <a:ext cx="785818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dirty="0" smtClean="0">
                <a:latin typeface="Maiandra GD" pitchFamily="34" charset="0"/>
                <a:cs typeface="Aharoni" pitchFamily="2" charset="-79"/>
              </a:rPr>
              <a:t>Seek Time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43306" y="5429264"/>
            <a:ext cx="178595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dirty="0" smtClean="0">
                <a:latin typeface="Maiandra GD" pitchFamily="34" charset="0"/>
                <a:cs typeface="Aharoni" pitchFamily="2" charset="-79"/>
              </a:rPr>
              <a:t>Latency Time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28860" y="2214554"/>
            <a:ext cx="1000132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US" dirty="0" smtClean="0">
                <a:latin typeface="Maiandra GD" pitchFamily="34" charset="0"/>
                <a:cs typeface="Aharoni" pitchFamily="2" charset="-79"/>
              </a:rPr>
              <a:t>Transfer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DISK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t="8137"/>
          <a:stretch>
            <a:fillRect/>
          </a:stretch>
        </p:blipFill>
        <p:spPr bwMode="auto">
          <a:xfrm>
            <a:off x="1643042" y="1785926"/>
            <a:ext cx="5786478" cy="403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2000232" y="5286388"/>
            <a:ext cx="1000132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dirty="0" smtClean="0">
                <a:latin typeface="Maiandra GD" pitchFamily="34" charset="0"/>
                <a:cs typeface="Aharoni" pitchFamily="2" charset="-79"/>
              </a:rPr>
              <a:t>Platter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57488" y="5643578"/>
            <a:ext cx="1000132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dirty="0" smtClean="0">
                <a:latin typeface="Maiandra GD" pitchFamily="34" charset="0"/>
                <a:cs typeface="Aharoni" pitchFamily="2" charset="-79"/>
              </a:rPr>
              <a:t>Spindle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82" y="5143512"/>
            <a:ext cx="1571636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dirty="0" smtClean="0">
                <a:latin typeface="Maiandra GD" pitchFamily="34" charset="0"/>
                <a:cs typeface="Aharoni" pitchFamily="2" charset="-79"/>
              </a:rPr>
              <a:t>Read/Write Head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15074" y="5631436"/>
            <a:ext cx="1000132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dirty="0" smtClean="0">
                <a:latin typeface="Maiandra GD" pitchFamily="34" charset="0"/>
                <a:cs typeface="Aharoni" pitchFamily="2" charset="-79"/>
              </a:rPr>
              <a:t>Boom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DISK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440120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Algoritma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Penjadwalan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Disk :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FCFS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		(First Come, First Serve)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SSF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			(Shortest Seek First)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SCAN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		(Elevator)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C-SCAN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		(Elevator Modified)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N-Step SCAN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err="1" smtClean="0">
                <a:latin typeface="Maiandra GD" pitchFamily="34" charset="0"/>
                <a:cs typeface="Aharoni" pitchFamily="2" charset="-79"/>
              </a:rPr>
              <a:t>Eschenbach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 Scheme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CLOCK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181588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Tipe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Clock :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Clock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dengan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impuls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tegangan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listrik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Clock PIT (Programmable Interval Timer)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CLOCK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181588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Mode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Pemrograman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PIT :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One-shot mode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Square wave mode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CLOCK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329320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Fungsi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Clock :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Mengatur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nyata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Mencegah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dieksekusi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lebih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dari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tertentu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Menghitung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penggunaan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Menangani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system call alarm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Mengerjakan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profiling, monitoring,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pengumpulan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statistik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RAM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35394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RAM =&gt; Random Access Memory</a:t>
            </a:r>
          </a:p>
          <a:p>
            <a:pPr lvl="0"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memiliki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seek time 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&amp;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latency time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Perintah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RAM :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Baca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blok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Tulis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blok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RAID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RAID =&gt; Redundant Array of Intelligent Disk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786058"/>
            <a:ext cx="4535767" cy="23050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6286520"/>
            <a:ext cx="72866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Device 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403187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Berdasarkan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Sasaran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Komunikasi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: </a:t>
            </a:r>
          </a:p>
          <a:p>
            <a:pPr lvl="0">
              <a:spcBef>
                <a:spcPct val="0"/>
              </a:spcBef>
              <a:defRPr/>
            </a:pPr>
            <a:r>
              <a:rPr lang="en-US" sz="12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Human Readable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	: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manusia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			  (monitor, keyboard, mouse)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Machine Readable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	: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perangkat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elektronik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			  (sensor, controller, actuator)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Communication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	: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perangkat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jarak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jauh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			  (modem, digital line drivers)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14422"/>
            <a:ext cx="7381137" cy="21336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 l="885" r="7057"/>
          <a:stretch>
            <a:fillRect/>
          </a:stretch>
        </p:blipFill>
        <p:spPr bwMode="auto">
          <a:xfrm>
            <a:off x="642910" y="3500438"/>
            <a:ext cx="7429552" cy="26218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28604"/>
            <a:ext cx="195678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74" y="461944"/>
            <a:ext cx="3714776" cy="363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71604" y="6286520"/>
            <a:ext cx="72866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928802"/>
            <a:ext cx="7592805" cy="26955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28604"/>
            <a:ext cx="195678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461944"/>
            <a:ext cx="3714776" cy="363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56" y="951929"/>
            <a:ext cx="7179516" cy="333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71604" y="6286520"/>
            <a:ext cx="72866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Device 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403187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Aspek-aspek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pembanding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antar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device :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spcBef>
                <a:spcPct val="0"/>
              </a:spcBef>
              <a:defRPr/>
            </a:pPr>
            <a:r>
              <a:rPr lang="en-US" sz="12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Data Rate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	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Application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	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Complexity of Control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	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Unit of Transfer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Data Representation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Error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6348" y="1357298"/>
          <a:ext cx="8164320" cy="47499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8822"/>
                <a:gridCol w="753315"/>
                <a:gridCol w="783169"/>
                <a:gridCol w="783169"/>
                <a:gridCol w="783169"/>
                <a:gridCol w="783169"/>
                <a:gridCol w="783169"/>
                <a:gridCol w="783169"/>
                <a:gridCol w="783169"/>
              </a:tblGrid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Gigabit Ethernet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Graphics Display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Hard disk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Ethernet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Optical Disk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Scanner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Laser Printer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Floppy Disk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Modem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Mouse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Keyboard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 gridSpan="9"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Maiandra GD" pitchFamily="34" charset="0"/>
                        </a:rPr>
                        <a:t>                             10</a:t>
                      </a:r>
                      <a:r>
                        <a:rPr lang="en-US" sz="1600" baseline="30000" dirty="0" smtClean="0">
                          <a:latin typeface="Maiandra GD" pitchFamily="34" charset="0"/>
                        </a:rPr>
                        <a:t>1            </a:t>
                      </a:r>
                      <a:r>
                        <a:rPr lang="en-US" sz="1600" dirty="0" smtClean="0">
                          <a:latin typeface="Maiandra GD" pitchFamily="34" charset="0"/>
                        </a:rPr>
                        <a:t>10</a:t>
                      </a:r>
                      <a:r>
                        <a:rPr lang="en-US" sz="1600" baseline="30000" dirty="0" smtClean="0">
                          <a:latin typeface="Maiandra GD" pitchFamily="34" charset="0"/>
                        </a:rPr>
                        <a:t>2             </a:t>
                      </a:r>
                      <a:r>
                        <a:rPr lang="en-US" sz="1600" dirty="0" smtClean="0">
                          <a:latin typeface="Maiandra GD" pitchFamily="34" charset="0"/>
                        </a:rPr>
                        <a:t>10</a:t>
                      </a:r>
                      <a:r>
                        <a:rPr lang="en-US" sz="1600" baseline="30000" dirty="0" smtClean="0">
                          <a:latin typeface="Maiandra GD" pitchFamily="34" charset="0"/>
                        </a:rPr>
                        <a:t>3            </a:t>
                      </a:r>
                      <a:r>
                        <a:rPr lang="en-US" sz="1600" dirty="0" smtClean="0">
                          <a:latin typeface="Maiandra GD" pitchFamily="34" charset="0"/>
                        </a:rPr>
                        <a:t>10</a:t>
                      </a:r>
                      <a:r>
                        <a:rPr lang="en-US" sz="1600" baseline="30000" dirty="0" smtClean="0">
                          <a:latin typeface="Maiandra GD" pitchFamily="34" charset="0"/>
                        </a:rPr>
                        <a:t>4             </a:t>
                      </a:r>
                      <a:r>
                        <a:rPr lang="en-US" sz="1600" dirty="0" smtClean="0">
                          <a:latin typeface="Maiandra GD" pitchFamily="34" charset="0"/>
                        </a:rPr>
                        <a:t>10</a:t>
                      </a:r>
                      <a:r>
                        <a:rPr lang="en-US" sz="1600" baseline="30000" dirty="0" smtClean="0">
                          <a:latin typeface="Maiandra GD" pitchFamily="34" charset="0"/>
                        </a:rPr>
                        <a:t>5             </a:t>
                      </a:r>
                      <a:r>
                        <a:rPr lang="en-US" sz="1600" dirty="0" smtClean="0">
                          <a:latin typeface="Maiandra GD" pitchFamily="34" charset="0"/>
                        </a:rPr>
                        <a:t>10</a:t>
                      </a:r>
                      <a:r>
                        <a:rPr lang="en-US" sz="1600" baseline="30000" dirty="0" smtClean="0">
                          <a:latin typeface="Maiandra GD" pitchFamily="34" charset="0"/>
                        </a:rPr>
                        <a:t>6            </a:t>
                      </a:r>
                      <a:r>
                        <a:rPr lang="en-US" sz="1600" dirty="0" smtClean="0">
                          <a:latin typeface="Maiandra GD" pitchFamily="34" charset="0"/>
                        </a:rPr>
                        <a:t>10</a:t>
                      </a:r>
                      <a:r>
                        <a:rPr lang="en-US" sz="1600" baseline="30000" dirty="0" smtClean="0">
                          <a:latin typeface="Maiandra GD" pitchFamily="34" charset="0"/>
                        </a:rPr>
                        <a:t>7             </a:t>
                      </a:r>
                      <a:r>
                        <a:rPr lang="en-US" sz="1600" dirty="0" smtClean="0">
                          <a:latin typeface="Maiandra GD" pitchFamily="34" charset="0"/>
                        </a:rPr>
                        <a:t>10</a:t>
                      </a:r>
                      <a:r>
                        <a:rPr lang="en-US" sz="1600" baseline="30000" dirty="0" smtClean="0">
                          <a:latin typeface="Maiandra GD" pitchFamily="34" charset="0"/>
                        </a:rPr>
                        <a:t>8</a:t>
                      </a:r>
                      <a:endParaRPr lang="id-ID" sz="1600" baseline="300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 gridSpan="9"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>
                          <a:latin typeface="Maiandra GD" pitchFamily="34" charset="0"/>
                        </a:rPr>
                        <a:t>                                                                        </a:t>
                      </a:r>
                      <a:r>
                        <a:rPr lang="en-US" sz="1600" b="1" baseline="0" dirty="0" smtClean="0">
                          <a:latin typeface="Maiandra GD" pitchFamily="34" charset="0"/>
                        </a:rPr>
                        <a:t>Data Rate (bps)</a:t>
                      </a:r>
                      <a:endParaRPr lang="id-ID" sz="1600" b="1" baseline="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175170" y="1460472"/>
            <a:ext cx="6215106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2175170" y="1817662"/>
            <a:ext cx="5929354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2175170" y="2174852"/>
            <a:ext cx="5357850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2175170" y="2532042"/>
            <a:ext cx="4643470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2175170" y="2960670"/>
            <a:ext cx="4500594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2175170" y="3317860"/>
            <a:ext cx="4357718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2175170" y="3675050"/>
            <a:ext cx="4143404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2175170" y="4032240"/>
            <a:ext cx="3786214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ectangle 16"/>
          <p:cNvSpPr/>
          <p:nvPr/>
        </p:nvSpPr>
        <p:spPr>
          <a:xfrm>
            <a:off x="2175170" y="4389430"/>
            <a:ext cx="3000396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ectangle 18"/>
          <p:cNvSpPr/>
          <p:nvPr/>
        </p:nvSpPr>
        <p:spPr>
          <a:xfrm>
            <a:off x="2175170" y="4746620"/>
            <a:ext cx="928694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ectangle 19"/>
          <p:cNvSpPr/>
          <p:nvPr/>
        </p:nvSpPr>
        <p:spPr>
          <a:xfrm>
            <a:off x="2175170" y="5103810"/>
            <a:ext cx="642942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TextBox 20"/>
          <p:cNvSpPr txBox="1"/>
          <p:nvPr/>
        </p:nvSpPr>
        <p:spPr>
          <a:xfrm>
            <a:off x="8175966" y="5391578"/>
            <a:ext cx="46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Maiandra GD" pitchFamily="34" charset="0"/>
              </a:rPr>
              <a:t>10</a:t>
            </a:r>
            <a:r>
              <a:rPr lang="en-US" sz="1600" baseline="30000" dirty="0" smtClean="0">
                <a:latin typeface="Maiandra GD" pitchFamily="34" charset="0"/>
              </a:rPr>
              <a:t>9</a:t>
            </a:r>
            <a:endParaRPr lang="id-ID" dirty="0"/>
          </a:p>
        </p:txBody>
      </p:sp>
      <p:sp>
        <p:nvSpPr>
          <p:cNvPr id="22" name="Rectangle 21"/>
          <p:cNvSpPr/>
          <p:nvPr/>
        </p:nvSpPr>
        <p:spPr>
          <a:xfrm>
            <a:off x="428596" y="500042"/>
            <a:ext cx="4147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smtClean="0">
                <a:latin typeface="Maiandra GD" pitchFamily="34" charset="0"/>
                <a:cs typeface="Aharoni" pitchFamily="2" charset="-79"/>
              </a:rPr>
              <a:t>Typical I/O Device Data Rate</a:t>
            </a:r>
            <a:r>
              <a:rPr lang="en-US" sz="2400" u="sng" dirty="0" smtClean="0">
                <a:latin typeface="Maiandra GD" pitchFamily="34" charset="0"/>
                <a:cs typeface="Aharoni" pitchFamily="2" charset="-79"/>
              </a:rPr>
              <a:t> </a:t>
            </a:r>
            <a:endParaRPr lang="id-ID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Organisasi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246221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3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Teknik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I/O :</a:t>
            </a:r>
          </a:p>
          <a:p>
            <a:pPr lvl="0">
              <a:spcBef>
                <a:spcPct val="0"/>
              </a:spcBef>
              <a:defRPr/>
            </a:pPr>
            <a:r>
              <a:rPr lang="en-US" sz="12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Programmed I/O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Interrupt-driven I/O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Direct Access Memory (DMA) I/O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34" y="1875381"/>
          <a:ext cx="8143932" cy="2267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4644"/>
                <a:gridCol w="2714644"/>
                <a:gridCol w="2714644"/>
              </a:tblGrid>
              <a:tr h="509425">
                <a:tc>
                  <a:txBody>
                    <a:bodyPr/>
                    <a:lstStyle/>
                    <a:p>
                      <a:endParaRPr lang="id-ID" b="1" dirty="0">
                        <a:latin typeface="Maiandra GD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Maiandra GD" pitchFamily="34" charset="0"/>
                        </a:rPr>
                        <a:t>No</a:t>
                      </a:r>
                      <a:r>
                        <a:rPr lang="en-US" b="1" baseline="0" dirty="0" smtClean="0">
                          <a:latin typeface="Maiandra GD" pitchFamily="34" charset="0"/>
                        </a:rPr>
                        <a:t> Interrupts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Maiandra GD" pitchFamily="34" charset="0"/>
                        </a:rPr>
                        <a:t>Use of Interrupts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79287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Maiandra GD" pitchFamily="34" charset="0"/>
                        </a:rPr>
                        <a:t>I/O-to-Memory</a:t>
                      </a:r>
                      <a:r>
                        <a:rPr lang="en-US" b="1" baseline="0" dirty="0" smtClean="0">
                          <a:latin typeface="Maiandra GD" pitchFamily="34" charset="0"/>
                        </a:rPr>
                        <a:t> Transfer through Processor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aiandra GD" pitchFamily="34" charset="0"/>
                        </a:rPr>
                        <a:t>Programmed</a:t>
                      </a:r>
                      <a:r>
                        <a:rPr lang="en-US" baseline="0" dirty="0" smtClean="0">
                          <a:latin typeface="Maiandra GD" pitchFamily="34" charset="0"/>
                        </a:rPr>
                        <a:t> I/O</a:t>
                      </a:r>
                      <a:endParaRPr lang="id-ID" dirty="0">
                        <a:latin typeface="Maiandra G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aiandra GD" pitchFamily="34" charset="0"/>
                        </a:rPr>
                        <a:t>Interrupt-driven</a:t>
                      </a:r>
                      <a:r>
                        <a:rPr lang="en-US" baseline="0" dirty="0" smtClean="0">
                          <a:latin typeface="Maiandra GD" pitchFamily="34" charset="0"/>
                        </a:rPr>
                        <a:t> I/O</a:t>
                      </a:r>
                      <a:endParaRPr lang="id-ID" dirty="0">
                        <a:latin typeface="Maiandra GD" pitchFamily="34" charset="0"/>
                      </a:endParaRPr>
                    </a:p>
                  </a:txBody>
                  <a:tcPr anchor="ctr"/>
                </a:tc>
              </a:tr>
              <a:tr h="879287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Maiandra GD" pitchFamily="34" charset="0"/>
                        </a:rPr>
                        <a:t>Direct I/O-to-Memory Transfer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>
                        <a:latin typeface="Maiandra G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aiandra GD" pitchFamily="34" charset="0"/>
                        </a:rPr>
                        <a:t>Direct Memory Access (DMA)</a:t>
                      </a:r>
                      <a:endParaRPr lang="id-ID" dirty="0">
                        <a:latin typeface="Maiandra GD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00034" y="928670"/>
            <a:ext cx="19237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err="1" smtClean="0">
                <a:latin typeface="Maiandra GD" pitchFamily="34" charset="0"/>
                <a:cs typeface="Aharoni" pitchFamily="2" charset="-79"/>
              </a:rPr>
              <a:t>Teknik</a:t>
            </a:r>
            <a:r>
              <a:rPr lang="en-US" sz="2800" b="1" u="sng" dirty="0" smtClean="0">
                <a:latin typeface="Maiandra GD" pitchFamily="34" charset="0"/>
                <a:cs typeface="Aharoni" pitchFamily="2" charset="-79"/>
              </a:rPr>
              <a:t> I/O </a:t>
            </a:r>
            <a:endParaRPr lang="id-ID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57158" y="500042"/>
            <a:ext cx="8072494" cy="34163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b="1" u="sng" dirty="0" smtClean="0">
                <a:latin typeface="Maiandra GD" pitchFamily="34" charset="0"/>
                <a:cs typeface="Aharoni" pitchFamily="2" charset="-79"/>
              </a:rPr>
              <a:t>Programmed I/O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mengeluarkan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perintah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modul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I/O.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secara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berkala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mengecek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apakah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sudah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selesai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dikerjakan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Setelah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selesai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melakukan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transfer data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memori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utama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57158" y="500042"/>
            <a:ext cx="8072494" cy="34163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b="1" u="sng" dirty="0" smtClean="0">
                <a:latin typeface="Maiandra GD" pitchFamily="34" charset="0"/>
                <a:cs typeface="Aharoni" pitchFamily="2" charset="-79"/>
              </a:rPr>
              <a:t>Interrupt-driven I/O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mengeluarkan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perintah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modul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I/O.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Apabila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perintah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tersebut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sudah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selesai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dikerjakan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modul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I/O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menyampaikan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interupsi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Maka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melakukan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transfer data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memori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utama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7947</TotalTime>
  <Words>605</Words>
  <Application>Microsoft Office PowerPoint</Application>
  <PresentationFormat>On-screen Show (4:3)</PresentationFormat>
  <Paragraphs>212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Manajemen I/O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Memori</dc:title>
  <dc:creator>asus</dc:creator>
  <cp:lastModifiedBy>asus</cp:lastModifiedBy>
  <cp:revision>403</cp:revision>
  <dcterms:created xsi:type="dcterms:W3CDTF">2013-05-11T15:25:57Z</dcterms:created>
  <dcterms:modified xsi:type="dcterms:W3CDTF">2013-06-22T07:57:28Z</dcterms:modified>
</cp:coreProperties>
</file>