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</p:sldMasterIdLst>
  <p:handoutMasterIdLst>
    <p:handoutMasterId r:id="rId17"/>
  </p:handoutMasterIdLst>
  <p:sldIdLst>
    <p:sldId id="256" r:id="rId2"/>
    <p:sldId id="274" r:id="rId3"/>
    <p:sldId id="264" r:id="rId4"/>
    <p:sldId id="265" r:id="rId5"/>
    <p:sldId id="257" r:id="rId6"/>
    <p:sldId id="258" r:id="rId7"/>
    <p:sldId id="260" r:id="rId8"/>
    <p:sldId id="261" r:id="rId9"/>
    <p:sldId id="273" r:id="rId10"/>
    <p:sldId id="266" r:id="rId11"/>
    <p:sldId id="267" r:id="rId12"/>
    <p:sldId id="268" r:id="rId13"/>
    <p:sldId id="269" r:id="rId14"/>
    <p:sldId id="270" r:id="rId15"/>
    <p:sldId id="275" r:id="rId16"/>
  </p:sldIdLst>
  <p:sldSz cx="9902825" cy="6858000"/>
  <p:notesSz cx="6854825" cy="9237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84" autoAdjust="0"/>
  </p:normalViewPr>
  <p:slideViewPr>
    <p:cSldViewPr>
      <p:cViewPr varScale="1">
        <p:scale>
          <a:sx n="48" d="100"/>
          <a:sy n="48" d="100"/>
        </p:scale>
        <p:origin x="-1026" y="-90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02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5700"/>
            <a:ext cx="29702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75700"/>
            <a:ext cx="29702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8231AE-F0ED-49E2-8945-9AB26D1777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820301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DC22A-3852-4A96-8906-40666C66EE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536403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5199843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571" y="2130426"/>
            <a:ext cx="4786365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571" y="3733800"/>
            <a:ext cx="4786365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4D39-7455-4C84-B58B-2B7F9CB4A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9548" y="274639"/>
            <a:ext cx="222813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141" y="274639"/>
            <a:ext cx="651936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98B5-0C6E-45F2-A0DC-6AE0D268C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38B1-F2CB-4B4E-9AE5-0B209D1B9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30478"/>
            <a:ext cx="9820300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902825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9028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9028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141" y="5621365"/>
            <a:ext cx="8995066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95141" y="4463568"/>
            <a:ext cx="899506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3772-D117-4664-8FA7-5ED9FAF98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141" y="1600201"/>
            <a:ext cx="43737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936" y="1600201"/>
            <a:ext cx="43737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5CD66-85D5-4092-9467-D677D92DA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141" y="1535113"/>
            <a:ext cx="4375467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141" y="2174875"/>
            <a:ext cx="437546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498" y="1535113"/>
            <a:ext cx="4377186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498" y="2174875"/>
            <a:ext cx="43771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462B-CEC9-4F34-A8A8-ABFA721B5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1CD07-8E90-4FCE-B753-E2F06209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F7F1-800B-436F-A70F-BDD5D7B34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5989" y="273051"/>
            <a:ext cx="594169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D0E5-E654-4DEB-9F92-C891EBDF9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990653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346984" y="3221306"/>
            <a:ext cx="3017520" cy="86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871819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871819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047" y="1901952"/>
            <a:ext cx="2574735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047" y="3273552"/>
            <a:ext cx="2574735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65989" y="381000"/>
            <a:ext cx="6024219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AF0C-8D5E-4D2F-8A33-8BED3D3327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990653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346984" y="3221306"/>
            <a:ext cx="3017520" cy="86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871819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871819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48" y="1905000"/>
            <a:ext cx="2574735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047" y="3276600"/>
            <a:ext cx="2574735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61746" y="137160"/>
            <a:ext cx="960574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141" y="274638"/>
            <a:ext cx="8912543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141" y="1600201"/>
            <a:ext cx="89125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141" y="6312409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66067" y="6312409"/>
            <a:ext cx="3770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7025" y="6312409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DE20DB6-ADC9-429F-A865-1774E68DCC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238250" y="990600"/>
            <a:ext cx="3300413" cy="704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Globalisasi</a:t>
            </a:r>
          </a:p>
        </p:txBody>
      </p:sp>
      <p:pic>
        <p:nvPicPr>
          <p:cNvPr id="2051" name="Picture 3" descr="C:\Program Files\Common Files\Microsoft Shared\Clipart\cagcat50\mp0064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425" y="838200"/>
            <a:ext cx="188753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640013" y="3276600"/>
            <a:ext cx="5364162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2" name="TextBox 1"/>
          <p:cNvSpPr txBox="1"/>
          <p:nvPr/>
        </p:nvSpPr>
        <p:spPr>
          <a:xfrm>
            <a:off x="4438896" y="5847655"/>
            <a:ext cx="4400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H. BUDI MULYANA, S.IP., M.SI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712" y="2205038"/>
            <a:ext cx="8652938" cy="2159000"/>
          </a:xfrm>
        </p:spPr>
        <p:txBody>
          <a:bodyPr>
            <a:normAutofit/>
          </a:bodyPr>
          <a:lstStyle/>
          <a:p>
            <a:r>
              <a:rPr lang="en-US" b="1"/>
              <a:t>SEPERTI  APA </a:t>
            </a:r>
            <a:br>
              <a:rPr lang="en-US" b="1"/>
            </a:br>
            <a:r>
              <a:rPr lang="en-US" b="1"/>
              <a:t>MASA DEPAN DUNIA ?</a:t>
            </a:r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73244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Prediksi </a:t>
            </a:r>
            <a:r>
              <a:rPr lang="en-GB" sz="4000" b="1"/>
              <a:t>THE NATIONAL INTELLIGENCE COUNCIL'S</a:t>
            </a:r>
            <a:r>
              <a:rPr lang="en-GB" sz="400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Dewan Intelijen Nasional (NIC) AS memprediksi: Kekuatan AS mulai tergerogoti, Konlik akan terjadi akibat perebutan Sumber Daya Alam dunia, Terbentuk kekuatan-kekuatan baru</a:t>
            </a:r>
          </a:p>
          <a:p>
            <a:r>
              <a:rPr lang="en-US" sz="2800"/>
              <a:t>Pudarnya Demokrasi </a:t>
            </a:r>
          </a:p>
          <a:p>
            <a:r>
              <a:rPr lang="en-US" sz="2800"/>
              <a:t>Di samping AS akan terbentuk kekuatan baru: Rusia, India, Cina, Brazil</a:t>
            </a:r>
          </a:p>
          <a:p>
            <a:r>
              <a:rPr lang="en-US" sz="2800"/>
              <a:t>Kekuatan negara level kedua berpengaruh: Iran, Turki, Indonesia</a:t>
            </a: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199317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712" y="2174876"/>
            <a:ext cx="8417401" cy="1685925"/>
          </a:xfrm>
        </p:spPr>
        <p:txBody>
          <a:bodyPr/>
          <a:lstStyle/>
          <a:p>
            <a:r>
              <a:rPr lang="en-US" sz="4000" b="1"/>
              <a:t>DI MANA INDONESIA?</a:t>
            </a:r>
            <a:endParaRPr lang="en-GB" sz="4000" b="1"/>
          </a:p>
        </p:txBody>
      </p:sp>
    </p:spTree>
    <p:extLst>
      <p:ext uri="{BB962C8B-B14F-4D97-AF65-F5344CB8AC3E}">
        <p14:creationId xmlns:p14="http://schemas.microsoft.com/office/powerpoint/2010/main" val="173258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Potensi Indonesia</a:t>
            </a: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jumlah </a:t>
            </a:r>
            <a:r>
              <a:rPr lang="en-US"/>
              <a:t>penduduk terbesar </a:t>
            </a:r>
            <a:r>
              <a:rPr lang="en-US" smtClean="0"/>
              <a:t>ke empat di dunia</a:t>
            </a:r>
          </a:p>
          <a:p>
            <a:r>
              <a:rPr lang="en-US" smtClean="0"/>
              <a:t>Negara muslim terbesar di dunia</a:t>
            </a:r>
            <a:endParaRPr lang="en-US"/>
          </a:p>
          <a:p>
            <a:r>
              <a:rPr lang="en-US"/>
              <a:t>Potensi Sumber Daya Alam yang melimpah: Bahan tambang, hutan, tanah yang subur, air dan lautan </a:t>
            </a:r>
          </a:p>
          <a:p>
            <a:r>
              <a:rPr lang="en-US"/>
              <a:t>Potensi Geografis yang menguntungkan</a:t>
            </a:r>
          </a:p>
          <a:p>
            <a:r>
              <a:rPr lang="en-US"/>
              <a:t>Iklim yang relatif nyaman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71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Akankah Indonesia?</a:t>
            </a: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Menjadi negara jajahan Amerika Serikat agar Negara Adidaya Rapuh ini bisa bertahan di percaturan politik global?</a:t>
            </a:r>
          </a:p>
          <a:p>
            <a:r>
              <a:rPr lang="en-US"/>
              <a:t>Jatuh ke tangan negara lain seperti Rusia, China dll?</a:t>
            </a:r>
          </a:p>
          <a:p>
            <a:r>
              <a:rPr lang="en-US"/>
              <a:t>Terserpih menjadi banyak wilayah yang dikendalikan oleh negara-negara besar?</a:t>
            </a:r>
          </a:p>
          <a:p>
            <a:pPr>
              <a:buFontTx/>
              <a:buNone/>
            </a:pPr>
            <a:endParaRPr lang="en-US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05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219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99687" y="5486400"/>
            <a:ext cx="6931978" cy="3810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US" sz="4400" b="1" smtClean="0">
                <a:solidFill>
                  <a:schemeClr val="bg1">
                    <a:lumMod val="50000"/>
                  </a:schemeClr>
                </a:solidFill>
                <a:latin typeface="Garamond" pitchFamily="18" charset="0"/>
              </a:rPr>
              <a:t>Global Power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37253" y="5447778"/>
            <a:ext cx="6931978" cy="3810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US" sz="4400" b="1" smtClean="0">
                <a:solidFill>
                  <a:srgbClr val="FFFF00"/>
                </a:solidFill>
                <a:latin typeface="Garamond" pitchFamily="18" charset="0"/>
              </a:rPr>
              <a:t>Global Power</a:t>
            </a:r>
          </a:p>
        </p:txBody>
      </p:sp>
      <p:pic>
        <p:nvPicPr>
          <p:cNvPr id="64520" name="Picture 8" descr="Earth Fir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7023" y="1066800"/>
            <a:ext cx="4037306" cy="38043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6779627" y="1600200"/>
            <a:ext cx="2437618" cy="3810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r>
              <a:rPr lang="en-US" sz="1600" smtClean="0">
                <a:solidFill>
                  <a:srgbClr val="FFFFCC"/>
                </a:solidFill>
                <a:latin typeface="Garamond" pitchFamily="18" charset="0"/>
              </a:rPr>
              <a:t>◙  Global Warming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36680" y="2743200"/>
            <a:ext cx="2437618" cy="3810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r>
              <a:rPr lang="en-US" sz="1600" smtClean="0">
                <a:solidFill>
                  <a:srgbClr val="FFFFCC"/>
                </a:solidFill>
                <a:latin typeface="Garamond" pitchFamily="18" charset="0"/>
              </a:rPr>
              <a:t>◙  Global Financial Crisis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79627" y="3962400"/>
            <a:ext cx="2437618" cy="3810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r>
              <a:rPr lang="en-US" sz="1600" smtClean="0">
                <a:solidFill>
                  <a:srgbClr val="FFFFCC"/>
                </a:solidFill>
                <a:latin typeface="Garamond" pitchFamily="18" charset="0"/>
              </a:rPr>
              <a:t>◙  Global Terrorism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84955" y="4800600"/>
            <a:ext cx="2437618" cy="3810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US" sz="16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itchFamily="18" charset="0"/>
              </a:rPr>
              <a:t>◙  Global Government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7932" y="3962400"/>
            <a:ext cx="2437618" cy="3810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1600" smtClean="0">
                <a:solidFill>
                  <a:schemeClr val="tx2">
                    <a:lumMod val="40000"/>
                    <a:lumOff val="60000"/>
                  </a:schemeClr>
                </a:solidFill>
                <a:latin typeface="Garamond" pitchFamily="18" charset="0"/>
              </a:rPr>
              <a:t>Globalization  ◙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054" y="2743200"/>
            <a:ext cx="2437618" cy="3810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1600" smtClean="0">
                <a:solidFill>
                  <a:schemeClr val="tx2">
                    <a:lumMod val="40000"/>
                    <a:lumOff val="60000"/>
                  </a:schemeClr>
                </a:solidFill>
                <a:latin typeface="Garamond" pitchFamily="18" charset="0"/>
              </a:rPr>
              <a:t>Global Free Market  ◙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7932" y="1600200"/>
            <a:ext cx="2437618" cy="3810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1600" smtClean="0">
                <a:solidFill>
                  <a:schemeClr val="tx2">
                    <a:lumMod val="40000"/>
                    <a:lumOff val="60000"/>
                  </a:schemeClr>
                </a:solidFill>
                <a:latin typeface="Garamond" pitchFamily="18" charset="0"/>
              </a:rPr>
              <a:t>Global Environment  ◙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84955" y="533400"/>
            <a:ext cx="2437618" cy="38100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US" sz="16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aramond" pitchFamily="18" charset="0"/>
              </a:rPr>
              <a:t>◙  Global Threat</a:t>
            </a:r>
          </a:p>
        </p:txBody>
      </p:sp>
    </p:spTree>
    <p:extLst>
      <p:ext uri="{BB962C8B-B14F-4D97-AF65-F5344CB8AC3E}">
        <p14:creationId xmlns:p14="http://schemas.microsoft.com/office/powerpoint/2010/main" val="323220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sz="7200" dirty="0" smtClean="0">
                <a:solidFill>
                  <a:srgbClr val="FFC000"/>
                </a:solidFill>
              </a:rPr>
              <a:t>Globalisasi</a:t>
            </a:r>
            <a:endParaRPr lang="id-ID" sz="72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rgbClr val="00B0F0"/>
                </a:solidFill>
              </a:rPr>
              <a:t>Globalisasi</a:t>
            </a:r>
            <a:r>
              <a:rPr lang="id-ID" dirty="0" smtClean="0">
                <a:solidFill>
                  <a:srgbClr val="00B0F0"/>
                </a:solidFill>
              </a:rPr>
              <a:t> adalah sebuah istilah yang memiliki hubungan dengan peningkatan keterkaitan dan ketergantungan antar bangsa dan antar manusia di seluruh dunia melalui perdagangan, investasi, perjalanan, budaya populer, dan bentuk-bentuk interaksi yang lain sehingga batas-batas suatu negara menjadi semakin sempit.</a:t>
            </a:r>
          </a:p>
          <a:p>
            <a:pPr>
              <a:buNone/>
            </a:pPr>
            <a:endParaRPr lang="id-ID" dirty="0" smtClean="0"/>
          </a:p>
          <a:p>
            <a:r>
              <a:rPr lang="id-ID" b="1" dirty="0" smtClean="0">
                <a:solidFill>
                  <a:srgbClr val="FF0000"/>
                </a:solidFill>
              </a:rPr>
              <a:t>Globalisasi</a:t>
            </a:r>
            <a:r>
              <a:rPr lang="id-ID" dirty="0" smtClean="0">
                <a:solidFill>
                  <a:srgbClr val="FF0000"/>
                </a:solidFill>
              </a:rPr>
              <a:t> juga bisa disebut sebagai suatu proses di mana antar individu, antar kelompok, dan antar negara saling berinteraksi, bergantung, terkait, dan memengaruhi satu sama lain yang melintasi batas negara.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0551920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95141" y="692696"/>
            <a:ext cx="8912543" cy="560174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Menurut John Baylis dan Steve Smith, Globalisasi diidentifikasikan sebagai perubahan geografis dimana daerah, jarak dan perbatasan teritorial kehilangan beberapa pengaruhnya (deteritorialisasi).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Jika dikaitkan dengan perkembangan pasar dunia, globalisasi merupakan proses pengintegrasian ekonomi nasional bangsa-bangsa ke dalam sistem ekonomi global.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Perdagangan bebas (free trade) mendorong arus perkembangan globalisasi semakin massif melanda dunia</a:t>
            </a:r>
            <a:r>
              <a:rPr lang="en-US" sz="2400">
                <a:sym typeface="Wingdings" pitchFamily="2" charset="2"/>
              </a:rPr>
              <a:t>liberalisasi perdagangan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Liberalisasi perdagangan merupakan proses percepatan arus barang, jasa dan modal dari suatu negara ke negara lain dengan bebas dan kompetitif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400464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073150" y="609600"/>
            <a:ext cx="8664575" cy="563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>
                <a:cs typeface="Times New Roman" pitchFamily="18" charset="0"/>
              </a:rPr>
              <a:t>    </a:t>
            </a:r>
          </a:p>
          <a:p>
            <a:endParaRPr lang="en-US" sz="1600" b="1">
              <a:cs typeface="Times New Roman" pitchFamily="18" charset="0"/>
            </a:endParaRPr>
          </a:p>
          <a:p>
            <a:endParaRPr lang="en-US" sz="1600" b="1">
              <a:cs typeface="Times New Roman" pitchFamily="18" charset="0"/>
            </a:endParaRPr>
          </a:p>
          <a:p>
            <a:endParaRPr lang="en-US" sz="1600" b="1" u="sng">
              <a:latin typeface="Arial" pitchFamily="34" charset="0"/>
              <a:cs typeface="Times New Roman" pitchFamily="18" charset="0"/>
            </a:endParaRPr>
          </a:p>
          <a:p>
            <a:endParaRPr lang="en-US" sz="1600" b="1" u="sng">
              <a:latin typeface="Arial" pitchFamily="34" charset="0"/>
              <a:cs typeface="Times New Roman" pitchFamily="18" charset="0"/>
            </a:endParaRPr>
          </a:p>
          <a:p>
            <a:endParaRPr lang="en-US" sz="1800" b="1" u="sng">
              <a:latin typeface="Arial" pitchFamily="34" charset="0"/>
              <a:cs typeface="Times New Roman" pitchFamily="18" charset="0"/>
            </a:endParaRPr>
          </a:p>
          <a:p>
            <a:r>
              <a:rPr lang="en-US" sz="1800" b="1" u="sng">
                <a:latin typeface="Arial" pitchFamily="34" charset="0"/>
                <a:cs typeface="Times New Roman" pitchFamily="18" charset="0"/>
              </a:rPr>
              <a:t>FAKTOR TEKNOLOGI</a:t>
            </a:r>
            <a:endParaRPr lang="en-US" sz="1800" b="1">
              <a:latin typeface="Arial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1200" b="1">
                <a:latin typeface="Arial" pitchFamily="34" charset="0"/>
                <a:cs typeface="Times New Roman" pitchFamily="18" charset="0"/>
              </a:rPr>
              <a:t>  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1800" b="1">
                <a:latin typeface="Arial" pitchFamily="34" charset="0"/>
                <a:cs typeface="Times New Roman" pitchFamily="18" charset="0"/>
              </a:rPr>
              <a:t>Kompetisi internasional (terutama Amerika dan Jepang)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1800" b="1">
                <a:latin typeface="Arial" pitchFamily="34" charset="0"/>
                <a:cs typeface="Times New Roman" pitchFamily="18" charset="0"/>
              </a:rPr>
              <a:t> Inovasi diadopsi dan diadaptasi secara internasional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1800" b="1">
                <a:latin typeface="Arial" pitchFamily="34" charset="0"/>
                <a:cs typeface="Times New Roman" pitchFamily="18" charset="0"/>
              </a:rPr>
              <a:t>Manfaat yang diperoleh dari inovasi diaplikasi secara global untuk </a:t>
            </a:r>
          </a:p>
          <a:p>
            <a:pPr>
              <a:lnSpc>
                <a:spcPct val="160000"/>
              </a:lnSpc>
              <a:buFont typeface="Wingdings" pitchFamily="2" charset="2"/>
              <a:buNone/>
            </a:pPr>
            <a:r>
              <a:rPr lang="en-US" sz="1800" b="1">
                <a:latin typeface="Arial" pitchFamily="34" charset="0"/>
                <a:cs typeface="Times New Roman" pitchFamily="18" charset="0"/>
              </a:rPr>
              <a:t>   meraih sukses perusahaan</a:t>
            </a:r>
          </a:p>
          <a:p>
            <a:r>
              <a:rPr lang="en-US" b="1">
                <a:latin typeface="Arial" pitchFamily="34" charset="0"/>
                <a:cs typeface="Times New Roman" pitchFamily="18" charset="0"/>
              </a:rPr>
              <a:t> </a:t>
            </a:r>
          </a:p>
          <a:p>
            <a:endParaRPr lang="en-US" b="1">
              <a:latin typeface="Arial" pitchFamily="34" charset="0"/>
              <a:cs typeface="Times New Roman" pitchFamily="18" charset="0"/>
            </a:endParaRPr>
          </a:p>
          <a:p>
            <a:r>
              <a:rPr lang="en-US" sz="1400" b="1" i="1">
                <a:cs typeface="Times New Roman" pitchFamily="18" charset="0"/>
              </a:rPr>
              <a:t>   				</a:t>
            </a:r>
            <a:endParaRPr lang="en-US" sz="1400">
              <a:cs typeface="Times New Roman" pitchFamily="18" charset="0"/>
            </a:endParaRPr>
          </a:p>
          <a:p>
            <a:endParaRPr lang="en-US" sz="1400">
              <a:cs typeface="Times New Roman" pitchFamily="18" charset="0"/>
            </a:endParaRPr>
          </a:p>
          <a:p>
            <a:endParaRPr lang="en-US" sz="1400">
              <a:cs typeface="Times New Roman" pitchFamily="18" charset="0"/>
            </a:endParaRPr>
          </a:p>
          <a:p>
            <a:r>
              <a:rPr lang="en-US" sz="1400">
                <a:cs typeface="Times New Roman" pitchFamily="18" charset="0"/>
              </a:rPr>
              <a:t> </a:t>
            </a:r>
          </a:p>
        </p:txBody>
      </p:sp>
      <p:pic>
        <p:nvPicPr>
          <p:cNvPr id="12291" name="Picture 3" descr="C:\Program Files\Common Files\Microsoft Shared\Clipart\cagcat50\mp0064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913" y="762000"/>
            <a:ext cx="14287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175" y="679450"/>
            <a:ext cx="9902825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r>
              <a:rPr lang="en-US" sz="1600" b="1">
                <a:cs typeface="Times New Roman" pitchFamily="18" charset="0"/>
              </a:rPr>
              <a:t>	</a:t>
            </a:r>
            <a:r>
              <a:rPr lang="en-US" sz="1600" b="1" u="sng">
                <a:latin typeface="Arial Black" pitchFamily="34" charset="0"/>
                <a:cs typeface="Times New Roman" pitchFamily="18" charset="0"/>
              </a:rPr>
              <a:t>Inovasi Teknologi Komunikasi dan Informasi</a:t>
            </a:r>
          </a:p>
          <a:p>
            <a:pPr eaLnBrk="0" hangingPunct="0"/>
            <a:r>
              <a:rPr lang="en-US" sz="1600">
                <a:latin typeface="Arial Black" pitchFamily="34" charset="0"/>
                <a:cs typeface="Times New Roman" pitchFamily="18" charset="0"/>
              </a:rPr>
              <a:t> </a:t>
            </a:r>
          </a:p>
          <a:p>
            <a:pPr algn="ctr" eaLnBrk="0" hangingPunct="0"/>
            <a:r>
              <a:rPr lang="en-US" sz="1600">
                <a:latin typeface="Arial Black" pitchFamily="34" charset="0"/>
                <a:cs typeface="Times New Roman" pitchFamily="18" charset="0"/>
              </a:rPr>
              <a:t>	Perkembangan teknologi komunikasi dan informasi </a:t>
            </a:r>
          </a:p>
          <a:p>
            <a:pPr algn="ctr" eaLnBrk="0" hangingPunct="0"/>
            <a:r>
              <a:rPr lang="en-US" sz="1600">
                <a:latin typeface="Arial Black" pitchFamily="34" charset="0"/>
                <a:cs typeface="Times New Roman" pitchFamily="18" charset="0"/>
              </a:rPr>
              <a:t>mengarah ke kompetisi global.</a:t>
            </a:r>
          </a:p>
          <a:p>
            <a:pPr eaLnBrk="0" hangingPunct="0"/>
            <a:r>
              <a:rPr lang="en-US" sz="1600">
                <a:latin typeface="Arial Black" pitchFamily="34" charset="0"/>
                <a:cs typeface="Times New Roman" pitchFamily="18" charset="0"/>
              </a:rPr>
              <a:t> </a:t>
            </a:r>
          </a:p>
          <a:p>
            <a:pPr eaLnBrk="0" hangingPunct="0"/>
            <a:endParaRPr lang="en-US" sz="1600">
              <a:latin typeface="Arial Black" pitchFamily="34" charset="0"/>
            </a:endParaRP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1073150" y="1981200"/>
            <a:ext cx="5505450" cy="4210050"/>
            <a:chOff x="-3" y="812"/>
            <a:chExt cx="3202" cy="2652"/>
          </a:xfrm>
        </p:grpSpPr>
        <p:grpSp>
          <p:nvGrpSpPr>
            <p:cNvPr id="13316" name="Group 4"/>
            <p:cNvGrpSpPr>
              <a:grpSpLocks/>
            </p:cNvGrpSpPr>
            <p:nvPr/>
          </p:nvGrpSpPr>
          <p:grpSpPr bwMode="auto">
            <a:xfrm>
              <a:off x="0" y="815"/>
              <a:ext cx="3196" cy="2646"/>
              <a:chOff x="0" y="815"/>
              <a:chExt cx="3196" cy="2646"/>
            </a:xfrm>
          </p:grpSpPr>
          <p:grpSp>
            <p:nvGrpSpPr>
              <p:cNvPr id="13317" name="Group 5"/>
              <p:cNvGrpSpPr>
                <a:grpSpLocks/>
              </p:cNvGrpSpPr>
              <p:nvPr/>
            </p:nvGrpSpPr>
            <p:grpSpPr bwMode="auto">
              <a:xfrm>
                <a:off x="0" y="815"/>
                <a:ext cx="614" cy="556"/>
                <a:chOff x="0" y="815"/>
                <a:chExt cx="614" cy="556"/>
              </a:xfrm>
            </p:grpSpPr>
            <p:sp>
              <p:nvSpPr>
                <p:cNvPr id="13318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815"/>
                  <a:ext cx="528" cy="5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600">
                      <a:cs typeface="Times New Roman" pitchFamily="18" charset="0"/>
                    </a:rPr>
                    <a:t>1950 an</a:t>
                  </a:r>
                  <a:endParaRPr lang="en-US" sz="1200">
                    <a:cs typeface="Times New Roman" pitchFamily="18" charset="0"/>
                  </a:endParaRP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13319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815"/>
                  <a:ext cx="614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20" name="Group 8"/>
              <p:cNvGrpSpPr>
                <a:grpSpLocks/>
              </p:cNvGrpSpPr>
              <p:nvPr/>
            </p:nvGrpSpPr>
            <p:grpSpPr bwMode="auto">
              <a:xfrm>
                <a:off x="614" y="815"/>
                <a:ext cx="2582" cy="556"/>
                <a:chOff x="614" y="815"/>
                <a:chExt cx="2582" cy="556"/>
              </a:xfrm>
            </p:grpSpPr>
            <p:sp>
              <p:nvSpPr>
                <p:cNvPr id="13321" name="Rectangle 9"/>
                <p:cNvSpPr>
                  <a:spLocks noChangeArrowheads="1"/>
                </p:cNvSpPr>
                <p:nvPr/>
              </p:nvSpPr>
              <p:spPr bwMode="auto">
                <a:xfrm>
                  <a:off x="657" y="815"/>
                  <a:ext cx="2496" cy="5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600">
                      <a:cs typeface="Times New Roman" pitchFamily="18" charset="0"/>
                    </a:rPr>
                    <a:t>Color television, direct distance dialing, commercial computers</a:t>
                  </a:r>
                  <a:endParaRPr lang="en-US" sz="1200">
                    <a:cs typeface="Times New Roman" pitchFamily="18" charset="0"/>
                  </a:endParaRP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133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4" y="815"/>
                  <a:ext cx="2582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23" name="Group 11"/>
              <p:cNvGrpSpPr>
                <a:grpSpLocks/>
              </p:cNvGrpSpPr>
              <p:nvPr/>
            </p:nvGrpSpPr>
            <p:grpSpPr bwMode="auto">
              <a:xfrm>
                <a:off x="0" y="1371"/>
                <a:ext cx="614" cy="556"/>
                <a:chOff x="0" y="1371"/>
                <a:chExt cx="614" cy="556"/>
              </a:xfrm>
            </p:grpSpPr>
            <p:sp>
              <p:nvSpPr>
                <p:cNvPr id="13324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1371"/>
                  <a:ext cx="528" cy="5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600">
                      <a:cs typeface="Times New Roman" pitchFamily="18" charset="0"/>
                    </a:rPr>
                    <a:t>1960 an</a:t>
                  </a:r>
                  <a:endParaRPr lang="en-US" sz="1200">
                    <a:cs typeface="Times New Roman" pitchFamily="18" charset="0"/>
                  </a:endParaRP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13325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1371"/>
                  <a:ext cx="614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26" name="Group 14"/>
              <p:cNvGrpSpPr>
                <a:grpSpLocks/>
              </p:cNvGrpSpPr>
              <p:nvPr/>
            </p:nvGrpSpPr>
            <p:grpSpPr bwMode="auto">
              <a:xfrm>
                <a:off x="614" y="1371"/>
                <a:ext cx="2582" cy="556"/>
                <a:chOff x="614" y="1371"/>
                <a:chExt cx="2582" cy="556"/>
              </a:xfrm>
            </p:grpSpPr>
            <p:sp>
              <p:nvSpPr>
                <p:cNvPr id="13327" name="Rectangle 15"/>
                <p:cNvSpPr>
                  <a:spLocks noChangeArrowheads="1"/>
                </p:cNvSpPr>
                <p:nvPr/>
              </p:nvSpPr>
              <p:spPr bwMode="auto">
                <a:xfrm>
                  <a:off x="657" y="1371"/>
                  <a:ext cx="2496" cy="5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600">
                      <a:cs typeface="Times New Roman" pitchFamily="18" charset="0"/>
                    </a:rPr>
                    <a:t>Communication satellites, digital transmission of telephone calls, integrated circuits</a:t>
                  </a:r>
                  <a:endParaRPr lang="en-US" sz="1200">
                    <a:cs typeface="Times New Roman" pitchFamily="18" charset="0"/>
                  </a:endParaRP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13328" name="Rectangle 16"/>
                <p:cNvSpPr>
                  <a:spLocks noChangeArrowheads="1"/>
                </p:cNvSpPr>
                <p:nvPr/>
              </p:nvSpPr>
              <p:spPr bwMode="auto">
                <a:xfrm>
                  <a:off x="614" y="1371"/>
                  <a:ext cx="2582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29" name="Group 17"/>
              <p:cNvGrpSpPr>
                <a:grpSpLocks/>
              </p:cNvGrpSpPr>
              <p:nvPr/>
            </p:nvGrpSpPr>
            <p:grpSpPr bwMode="auto">
              <a:xfrm>
                <a:off x="0" y="1927"/>
                <a:ext cx="614" cy="422"/>
                <a:chOff x="0" y="1927"/>
                <a:chExt cx="614" cy="422"/>
              </a:xfrm>
            </p:grpSpPr>
            <p:sp>
              <p:nvSpPr>
                <p:cNvPr id="13330" name="Rectangle 18"/>
                <p:cNvSpPr>
                  <a:spLocks noChangeArrowheads="1"/>
                </p:cNvSpPr>
                <p:nvPr/>
              </p:nvSpPr>
              <p:spPr bwMode="auto">
                <a:xfrm>
                  <a:off x="43" y="1927"/>
                  <a:ext cx="528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600">
                      <a:cs typeface="Times New Roman" pitchFamily="18" charset="0"/>
                    </a:rPr>
                    <a:t>1970 an</a:t>
                  </a:r>
                  <a:endParaRPr lang="en-US" sz="1200">
                    <a:cs typeface="Times New Roman" pitchFamily="18" charset="0"/>
                  </a:endParaRP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13331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1927"/>
                  <a:ext cx="614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32" name="Group 20"/>
              <p:cNvGrpSpPr>
                <a:grpSpLocks/>
              </p:cNvGrpSpPr>
              <p:nvPr/>
            </p:nvGrpSpPr>
            <p:grpSpPr bwMode="auto">
              <a:xfrm>
                <a:off x="614" y="1927"/>
                <a:ext cx="2582" cy="422"/>
                <a:chOff x="614" y="1927"/>
                <a:chExt cx="2582" cy="422"/>
              </a:xfrm>
            </p:grpSpPr>
            <p:sp>
              <p:nvSpPr>
                <p:cNvPr id="13333" name="Rectangle 21"/>
                <p:cNvSpPr>
                  <a:spLocks noChangeArrowheads="1"/>
                </p:cNvSpPr>
                <p:nvPr/>
              </p:nvSpPr>
              <p:spPr bwMode="auto">
                <a:xfrm>
                  <a:off x="657" y="1927"/>
                  <a:ext cx="2496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600">
                      <a:cs typeface="Times New Roman" pitchFamily="18" charset="0"/>
                    </a:rPr>
                    <a:t>Fax, mobile radio, large data bases</a:t>
                  </a:r>
                  <a:endParaRPr lang="en-US" sz="1200">
                    <a:cs typeface="Times New Roman" pitchFamily="18" charset="0"/>
                  </a:endParaRP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13334" name="Rectangle 22"/>
                <p:cNvSpPr>
                  <a:spLocks noChangeArrowheads="1"/>
                </p:cNvSpPr>
                <p:nvPr/>
              </p:nvSpPr>
              <p:spPr bwMode="auto">
                <a:xfrm>
                  <a:off x="614" y="1927"/>
                  <a:ext cx="258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35" name="Group 23"/>
              <p:cNvGrpSpPr>
                <a:grpSpLocks/>
              </p:cNvGrpSpPr>
              <p:nvPr/>
            </p:nvGrpSpPr>
            <p:grpSpPr bwMode="auto">
              <a:xfrm>
                <a:off x="0" y="2349"/>
                <a:ext cx="614" cy="690"/>
                <a:chOff x="0" y="2349"/>
                <a:chExt cx="614" cy="690"/>
              </a:xfrm>
            </p:grpSpPr>
            <p:sp>
              <p:nvSpPr>
                <p:cNvPr id="13336" name="Rectangle 24"/>
                <p:cNvSpPr>
                  <a:spLocks noChangeArrowheads="1"/>
                </p:cNvSpPr>
                <p:nvPr/>
              </p:nvSpPr>
              <p:spPr bwMode="auto">
                <a:xfrm>
                  <a:off x="43" y="2349"/>
                  <a:ext cx="528" cy="6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600">
                      <a:cs typeface="Times New Roman" pitchFamily="18" charset="0"/>
                    </a:rPr>
                    <a:t>1980 an</a:t>
                  </a:r>
                  <a:endParaRPr lang="en-US" sz="1200">
                    <a:cs typeface="Times New Roman" pitchFamily="18" charset="0"/>
                  </a:endParaRP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13337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2349"/>
                  <a:ext cx="614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38" name="Group 26"/>
              <p:cNvGrpSpPr>
                <a:grpSpLocks/>
              </p:cNvGrpSpPr>
              <p:nvPr/>
            </p:nvGrpSpPr>
            <p:grpSpPr bwMode="auto">
              <a:xfrm>
                <a:off x="614" y="2349"/>
                <a:ext cx="2582" cy="690"/>
                <a:chOff x="614" y="2349"/>
                <a:chExt cx="2582" cy="690"/>
              </a:xfrm>
            </p:grpSpPr>
            <p:sp>
              <p:nvSpPr>
                <p:cNvPr id="13339" name="Rectangle 27"/>
                <p:cNvSpPr>
                  <a:spLocks noChangeArrowheads="1"/>
                </p:cNvSpPr>
                <p:nvPr/>
              </p:nvSpPr>
              <p:spPr bwMode="auto">
                <a:xfrm>
                  <a:off x="657" y="2349"/>
                  <a:ext cx="2496" cy="6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600">
                      <a:cs typeface="Times New Roman" pitchFamily="18" charset="0"/>
                    </a:rPr>
                    <a:t>Cellular telephones, private networks, internet, rapid worldwide package delivery, personal computers, spreadsheets &amp; world processors, e-mail</a:t>
                  </a:r>
                  <a:endParaRPr lang="en-US" sz="1200">
                    <a:cs typeface="Times New Roman" pitchFamily="18" charset="0"/>
                  </a:endParaRP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13340" name="Rectangle 28"/>
                <p:cNvSpPr>
                  <a:spLocks noChangeArrowheads="1"/>
                </p:cNvSpPr>
                <p:nvPr/>
              </p:nvSpPr>
              <p:spPr bwMode="auto">
                <a:xfrm>
                  <a:off x="614" y="2349"/>
                  <a:ext cx="2582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41" name="Group 29"/>
              <p:cNvGrpSpPr>
                <a:grpSpLocks/>
              </p:cNvGrpSpPr>
              <p:nvPr/>
            </p:nvGrpSpPr>
            <p:grpSpPr bwMode="auto">
              <a:xfrm>
                <a:off x="0" y="3039"/>
                <a:ext cx="614" cy="422"/>
                <a:chOff x="0" y="3039"/>
                <a:chExt cx="614" cy="422"/>
              </a:xfrm>
            </p:grpSpPr>
            <p:sp>
              <p:nvSpPr>
                <p:cNvPr id="13342" name="Rectangle 30"/>
                <p:cNvSpPr>
                  <a:spLocks noChangeArrowheads="1"/>
                </p:cNvSpPr>
                <p:nvPr/>
              </p:nvSpPr>
              <p:spPr bwMode="auto">
                <a:xfrm>
                  <a:off x="43" y="3039"/>
                  <a:ext cx="528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600">
                      <a:cs typeface="Times New Roman" pitchFamily="18" charset="0"/>
                    </a:rPr>
                    <a:t>1990 an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13343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3039"/>
                  <a:ext cx="614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44" name="Group 32"/>
              <p:cNvGrpSpPr>
                <a:grpSpLocks/>
              </p:cNvGrpSpPr>
              <p:nvPr/>
            </p:nvGrpSpPr>
            <p:grpSpPr bwMode="auto">
              <a:xfrm>
                <a:off x="614" y="3039"/>
                <a:ext cx="2582" cy="422"/>
                <a:chOff x="614" y="3039"/>
                <a:chExt cx="2582" cy="422"/>
              </a:xfrm>
            </p:grpSpPr>
            <p:sp>
              <p:nvSpPr>
                <p:cNvPr id="13345" name="Rectangle 33"/>
                <p:cNvSpPr>
                  <a:spLocks noChangeArrowheads="1"/>
                </p:cNvSpPr>
                <p:nvPr/>
              </p:nvSpPr>
              <p:spPr bwMode="auto">
                <a:xfrm>
                  <a:off x="657" y="3039"/>
                  <a:ext cx="2496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600">
                      <a:cs typeface="Times New Roman" pitchFamily="18" charset="0"/>
                    </a:rPr>
                    <a:t>multimedia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13346" name="Rectangle 34"/>
                <p:cNvSpPr>
                  <a:spLocks noChangeArrowheads="1"/>
                </p:cNvSpPr>
                <p:nvPr/>
              </p:nvSpPr>
              <p:spPr bwMode="auto">
                <a:xfrm>
                  <a:off x="614" y="3039"/>
                  <a:ext cx="258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3347" name="Rectangle 35"/>
            <p:cNvSpPr>
              <a:spLocks noChangeArrowheads="1"/>
            </p:cNvSpPr>
            <p:nvPr/>
          </p:nvSpPr>
          <p:spPr bwMode="auto">
            <a:xfrm>
              <a:off x="-3" y="812"/>
              <a:ext cx="3202" cy="2652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3348" name="Picture 36" descr="C:\Program Files\Common Files\Microsoft Shared\Clipart\cagcat50\bd06662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3048000"/>
            <a:ext cx="1941512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054600" y="2438400"/>
          <a:ext cx="1335088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Clip" r:id="rId3" imgW="3482280" imgH="3468960" progId="MS_ClipArt_Gallery.5">
                  <p:embed/>
                </p:oleObj>
              </mc:Choice>
              <mc:Fallback>
                <p:oleObj name="Clip" r:id="rId3" imgW="3482280" imgH="3468960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4600" y="2438400"/>
                        <a:ext cx="1335088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63513" y="2362200"/>
            <a:ext cx="3367087" cy="149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85" tIns="47893" rIns="95785" bIns="47893">
            <a:spAutoFit/>
          </a:bodyPr>
          <a:lstStyle>
            <a:lvl1pPr marL="587375" defTabSz="9588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69925" defTabSz="9588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58850" defTabSz="9588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36688" defTabSz="9588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16113" defTabSz="9588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73313" defTabSz="9588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30513" defTabSz="9588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87713" defTabSz="9588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44913" defTabSz="9588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700"/>
              <a:t>             </a:t>
            </a:r>
            <a:r>
              <a:rPr lang="en-US" sz="1500"/>
              <a:t>Politik:</a:t>
            </a:r>
          </a:p>
          <a:p>
            <a:pPr>
              <a:buFont typeface="Wingdings" pitchFamily="2" charset="2"/>
              <a:buChar char="§"/>
            </a:pPr>
            <a:r>
              <a:rPr lang="en-US" sz="1500"/>
              <a:t>International law:</a:t>
            </a:r>
          </a:p>
          <a:p>
            <a:pPr>
              <a:buFont typeface="Wingdings" pitchFamily="2" charset="2"/>
              <a:buChar char="§"/>
            </a:pPr>
            <a:r>
              <a:rPr lang="en-US" sz="1500"/>
              <a:t>Lembaga Pengatur   </a:t>
            </a:r>
          </a:p>
          <a:p>
            <a:pPr>
              <a:buFont typeface="Wingdings" pitchFamily="2" charset="2"/>
              <a:buNone/>
            </a:pPr>
            <a:r>
              <a:rPr lang="en-US" sz="1500"/>
              <a:t>   Internasional (WTO, GATT)</a:t>
            </a:r>
          </a:p>
          <a:p>
            <a:pPr>
              <a:buFont typeface="Wingdings" pitchFamily="2" charset="2"/>
              <a:buNone/>
            </a:pPr>
            <a:endParaRPr lang="en-US" sz="1500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381000" y="2362200"/>
            <a:ext cx="3014663" cy="13144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2398713" y="914400"/>
            <a:ext cx="3575050" cy="895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785" tIns="47893" rIns="95785" bIns="47893" anchor="ctr"/>
          <a:lstStyle/>
          <a:p>
            <a:pPr algn="ctr" defTabSz="958850"/>
            <a:endParaRPr lang="en-US" sz="1700"/>
          </a:p>
          <a:p>
            <a:pPr algn="ctr" defTabSz="958850"/>
            <a:r>
              <a:rPr lang="en-US" sz="1600"/>
              <a:t>Informasi dan teknologi :</a:t>
            </a:r>
          </a:p>
          <a:p>
            <a:pPr algn="ctr" defTabSz="958850"/>
            <a:r>
              <a:rPr lang="en-US" sz="1600"/>
              <a:t>Inovasi</a:t>
            </a:r>
            <a:r>
              <a:rPr lang="en-US" sz="1500"/>
              <a:t> </a:t>
            </a:r>
          </a:p>
          <a:p>
            <a:pPr algn="ctr" defTabSz="958850"/>
            <a:endParaRPr lang="en-US" sz="1500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7010400" y="2438400"/>
            <a:ext cx="2667000" cy="1371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053" tIns="33526" rIns="67053" bIns="33526" anchor="ctr"/>
          <a:lstStyle/>
          <a:p>
            <a:pPr algn="ctr" defTabSz="669925"/>
            <a:r>
              <a:rPr lang="en-US" sz="1600"/>
              <a:t>Ekonomi :</a:t>
            </a:r>
          </a:p>
          <a:p>
            <a:pPr algn="ctr" defTabSz="669925">
              <a:buFont typeface="Wingdings" pitchFamily="2" charset="2"/>
              <a:buChar char="§"/>
            </a:pPr>
            <a:r>
              <a:rPr lang="en-US" sz="1600"/>
              <a:t>Income</a:t>
            </a:r>
          </a:p>
          <a:p>
            <a:pPr algn="ctr" defTabSz="669925">
              <a:buFont typeface="Wingdings" pitchFamily="2" charset="2"/>
              <a:buChar char="§"/>
            </a:pPr>
            <a:r>
              <a:rPr lang="en-US" sz="1600"/>
              <a:t>Pattern of trade</a:t>
            </a:r>
          </a:p>
          <a:p>
            <a:pPr algn="ctr" defTabSz="669925">
              <a:buFont typeface="Wingdings" pitchFamily="2" charset="2"/>
              <a:buChar char="§"/>
            </a:pPr>
            <a:r>
              <a:rPr lang="en-US" sz="1600"/>
              <a:t>Over production</a:t>
            </a:r>
          </a:p>
          <a:p>
            <a:pPr algn="ctr" defTabSz="669925">
              <a:buFont typeface="Wingdings" pitchFamily="2" charset="2"/>
              <a:buChar char="§"/>
            </a:pPr>
            <a:r>
              <a:rPr lang="en-US" sz="1600"/>
              <a:t> Raw material</a:t>
            </a:r>
            <a:r>
              <a:rPr lang="en-US" sz="1300"/>
              <a:t>  </a:t>
            </a:r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3678238" y="4038600"/>
            <a:ext cx="4232275" cy="14287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053" tIns="33526" rIns="67053" bIns="33526" anchor="ctr"/>
          <a:lstStyle/>
          <a:p>
            <a:pPr marL="419100" indent="168275" defTabSz="669925"/>
            <a:r>
              <a:rPr lang="en-US" sz="1600"/>
              <a:t>	    Sosial :</a:t>
            </a:r>
          </a:p>
          <a:p>
            <a:pPr marL="419100" indent="168275" defTabSz="669925">
              <a:buFont typeface="Wingdings" pitchFamily="2" charset="2"/>
              <a:buChar char="§"/>
            </a:pPr>
            <a:r>
              <a:rPr lang="en-US" sz="1600"/>
              <a:t>Budaya, HAM</a:t>
            </a:r>
          </a:p>
          <a:p>
            <a:pPr marL="419100" indent="168275" defTabSz="669925">
              <a:buFont typeface="Wingdings" pitchFamily="2" charset="2"/>
              <a:buChar char="§"/>
            </a:pPr>
            <a:r>
              <a:rPr lang="en-US" sz="1600"/>
              <a:t>Lapangan kerja dan Pendidikan</a:t>
            </a:r>
          </a:p>
          <a:p>
            <a:pPr marL="419100" indent="168275" defTabSz="669925">
              <a:buFont typeface="Wingdings" pitchFamily="2" charset="2"/>
              <a:buChar char="§"/>
            </a:pPr>
            <a:r>
              <a:rPr lang="en-US" sz="1600"/>
              <a:t>Keadilan &amp; kesetaraan gender</a:t>
            </a:r>
            <a:endParaRPr lang="en-US" sz="1300"/>
          </a:p>
          <a:p>
            <a:pPr marL="419100" indent="168275" defTabSz="669925"/>
            <a:endParaRPr lang="en-US" sz="1300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3471863" y="3086100"/>
            <a:ext cx="1430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6510338" y="1200150"/>
            <a:ext cx="2384425" cy="742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053" tIns="33526" rIns="67053" bIns="33526" anchor="ctr"/>
          <a:lstStyle/>
          <a:p>
            <a:pPr algn="ctr" defTabSz="669925"/>
            <a:r>
              <a:rPr lang="en-US" sz="1600"/>
              <a:t>Lingkungan : </a:t>
            </a:r>
          </a:p>
          <a:p>
            <a:pPr algn="ctr" defTabSz="669925"/>
            <a:r>
              <a:rPr lang="en-US" sz="1600"/>
              <a:t>Ekolabeling, ISO 14000</a:t>
            </a:r>
            <a:endParaRPr lang="en-US" sz="1500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4894263" y="1771650"/>
            <a:ext cx="481012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>
            <a:off x="6191250" y="1714500"/>
            <a:ext cx="379413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V="1">
            <a:off x="5791200" y="3657600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6510338" y="3028950"/>
            <a:ext cx="536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WordArt 14"/>
          <p:cNvSpPr>
            <a:spLocks noChangeArrowheads="1" noChangeShapeType="1" noTextEdit="1"/>
          </p:cNvSpPr>
          <p:nvPr/>
        </p:nvSpPr>
        <p:spPr bwMode="auto">
          <a:xfrm>
            <a:off x="2514600" y="5791200"/>
            <a:ext cx="5507038" cy="361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Faktor-faktor Pendorong Globalisasi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4629150" y="2343150"/>
          <a:ext cx="1335088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Clip" r:id="rId3" imgW="3482280" imgH="3468960" progId="MS_ClipArt_Gallery.5">
                  <p:embed/>
                </p:oleObj>
              </mc:Choice>
              <mc:Fallback>
                <p:oleObj name="Clip" r:id="rId3" imgW="3482280" imgH="3468960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150" y="2343150"/>
                        <a:ext cx="1335088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-261938" y="2266950"/>
            <a:ext cx="3597276" cy="110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85" tIns="47893" rIns="95785" bIns="47893">
            <a:spAutoFit/>
          </a:bodyPr>
          <a:lstStyle>
            <a:lvl1pPr marL="587375" defTabSz="9588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69925" defTabSz="9588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58850" defTabSz="9588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36688" defTabSz="9588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16113" defTabSz="9588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73313" defTabSz="9588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30513" defTabSz="9588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87713" defTabSz="9588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44913" defTabSz="9588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700"/>
              <a:t>             </a:t>
            </a:r>
          </a:p>
          <a:p>
            <a:r>
              <a:rPr lang="en-US" sz="1600"/>
              <a:t>             Politik:</a:t>
            </a:r>
          </a:p>
          <a:p>
            <a:pPr>
              <a:buFont typeface="Wingdings" pitchFamily="2" charset="2"/>
              <a:buChar char="§"/>
            </a:pPr>
            <a:r>
              <a:rPr lang="en-US" sz="1600"/>
              <a:t>Pemerintahan kurang stabil</a:t>
            </a:r>
            <a:r>
              <a:rPr lang="en-US" sz="1800"/>
              <a:t>:</a:t>
            </a:r>
            <a:endParaRPr lang="en-US" sz="1500"/>
          </a:p>
          <a:p>
            <a:pPr>
              <a:buFont typeface="Wingdings" pitchFamily="2" charset="2"/>
              <a:buNone/>
            </a:pPr>
            <a:endParaRPr lang="en-US" sz="150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33338" y="2419350"/>
            <a:ext cx="3013075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1931988" y="666750"/>
            <a:ext cx="3576637" cy="10477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785" tIns="47893" rIns="95785" bIns="47893" anchor="ctr"/>
          <a:lstStyle/>
          <a:p>
            <a:pPr algn="ctr" defTabSz="958850"/>
            <a:endParaRPr lang="en-US" sz="1700"/>
          </a:p>
          <a:p>
            <a:pPr algn="ctr" defTabSz="958850"/>
            <a:r>
              <a:rPr lang="en-US" sz="1600"/>
              <a:t>Informasi dan teknologi :</a:t>
            </a:r>
          </a:p>
          <a:p>
            <a:pPr algn="ctr" defTabSz="958850">
              <a:buFont typeface="Wingdings" pitchFamily="2" charset="2"/>
              <a:buChar char="§"/>
            </a:pPr>
            <a:r>
              <a:rPr lang="en-US" sz="1600"/>
              <a:t>Pembajakan Teknologi</a:t>
            </a:r>
          </a:p>
          <a:p>
            <a:pPr algn="ctr" defTabSz="958850">
              <a:buFont typeface="Wingdings" pitchFamily="2" charset="2"/>
              <a:buChar char="§"/>
            </a:pPr>
            <a:r>
              <a:rPr lang="en-US" sz="1600"/>
              <a:t>SDM</a:t>
            </a:r>
            <a:endParaRPr lang="en-US" sz="1500"/>
          </a:p>
          <a:p>
            <a:pPr algn="ctr" defTabSz="958850">
              <a:buFont typeface="Wingdings" pitchFamily="2" charset="2"/>
              <a:buChar char="§"/>
            </a:pPr>
            <a:endParaRPr lang="en-US" sz="1500"/>
          </a:p>
          <a:p>
            <a:pPr algn="ctr" defTabSz="958850"/>
            <a:endParaRPr lang="en-US" sz="1500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6553200" y="2362200"/>
            <a:ext cx="3135313" cy="12573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053" tIns="33526" rIns="67053" bIns="33526" anchor="ctr"/>
          <a:lstStyle/>
          <a:p>
            <a:pPr algn="ctr" defTabSz="669925"/>
            <a:r>
              <a:rPr lang="en-US" sz="1600"/>
              <a:t>Ekonomi :</a:t>
            </a:r>
          </a:p>
          <a:p>
            <a:pPr algn="ctr" defTabSz="669925">
              <a:buFont typeface="Wingdings" pitchFamily="2" charset="2"/>
              <a:buChar char="§"/>
            </a:pPr>
            <a:r>
              <a:rPr lang="en-US" sz="1600"/>
              <a:t>Hutang LN</a:t>
            </a:r>
          </a:p>
          <a:p>
            <a:pPr algn="ctr" defTabSz="669925">
              <a:buFont typeface="Wingdings" pitchFamily="2" charset="2"/>
              <a:buChar char="§"/>
            </a:pPr>
            <a:r>
              <a:rPr lang="en-US" sz="1600"/>
              <a:t>Kemampuan bersaing</a:t>
            </a:r>
          </a:p>
          <a:p>
            <a:pPr algn="ctr" defTabSz="669925">
              <a:buFont typeface="Wingdings" pitchFamily="2" charset="2"/>
              <a:buChar char="§"/>
            </a:pPr>
            <a:r>
              <a:rPr lang="en-US" sz="1600"/>
              <a:t>Adanya perbedaan GNP</a:t>
            </a:r>
          </a:p>
          <a:p>
            <a:pPr algn="ctr" defTabSz="669925">
              <a:buFont typeface="Wingdings" pitchFamily="2" charset="2"/>
              <a:buChar char="§"/>
            </a:pPr>
            <a:r>
              <a:rPr lang="en-US" sz="1600"/>
              <a:t> dll  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4076700" y="3943350"/>
            <a:ext cx="2889250" cy="1219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053" tIns="33526" rIns="67053" bIns="33526" anchor="ctr"/>
          <a:lstStyle/>
          <a:p>
            <a:pPr marL="419100" indent="-12700" defTabSz="669925"/>
            <a:r>
              <a:rPr lang="en-US" sz="1500"/>
              <a:t>	    </a:t>
            </a:r>
            <a:r>
              <a:rPr lang="en-US" sz="1600"/>
              <a:t>Sosial :</a:t>
            </a:r>
          </a:p>
          <a:p>
            <a:pPr marL="419100" indent="-12700" defTabSz="669925">
              <a:buFont typeface="Wingdings" pitchFamily="2" charset="2"/>
              <a:buChar char="§"/>
            </a:pPr>
            <a:r>
              <a:rPr lang="en-US" sz="1600"/>
              <a:t>Primordialisme</a:t>
            </a:r>
          </a:p>
          <a:p>
            <a:pPr marL="419100" indent="-12700" defTabSz="669925">
              <a:buFont typeface="Wingdings" pitchFamily="2" charset="2"/>
              <a:buChar char="§"/>
            </a:pPr>
            <a:r>
              <a:rPr lang="en-US" sz="1600"/>
              <a:t>HAM</a:t>
            </a:r>
          </a:p>
          <a:p>
            <a:pPr marL="419100" indent="-12700" defTabSz="669925">
              <a:buFont typeface="Wingdings" pitchFamily="2" charset="2"/>
              <a:buChar char="§"/>
            </a:pPr>
            <a:r>
              <a:rPr lang="en-US" sz="1600"/>
              <a:t>Pendidikan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3087688" y="2952750"/>
            <a:ext cx="1430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6084888" y="1104900"/>
            <a:ext cx="3273425" cy="9334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053" tIns="33526" rIns="67053" bIns="33526" anchor="ctr"/>
          <a:lstStyle/>
          <a:p>
            <a:pPr algn="ctr" defTabSz="669925"/>
            <a:r>
              <a:rPr lang="en-US" sz="1600"/>
              <a:t>Lingkungan : </a:t>
            </a:r>
          </a:p>
          <a:p>
            <a:pPr algn="ctr" defTabSz="669925"/>
            <a:r>
              <a:rPr lang="en-US" sz="1600"/>
              <a:t>Sumber daya Alam vs eksploitasi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4468813" y="1676400"/>
            <a:ext cx="48260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5765800" y="1657350"/>
            <a:ext cx="292100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480050" y="3562350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WordArt 13" descr="White marble"/>
          <p:cNvSpPr>
            <a:spLocks noChangeArrowheads="1" noChangeShapeType="1" noTextEdit="1"/>
          </p:cNvSpPr>
          <p:nvPr/>
        </p:nvSpPr>
        <p:spPr bwMode="auto">
          <a:xfrm>
            <a:off x="2286000" y="5638800"/>
            <a:ext cx="5786438" cy="361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2000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Arial Black"/>
              </a:rPr>
              <a:t>Faktor-faktor Penghambat Globalisasi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5975350" y="3028950"/>
            <a:ext cx="577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805800" y="228600"/>
            <a:ext cx="4107266" cy="52322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</a:rPr>
              <a:t>PETA POLA GLOBAL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135894" y="1600201"/>
            <a:ext cx="4059125" cy="46166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POLITIKUS   PENGUSAHA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07759" y="2895601"/>
            <a:ext cx="1380506" cy="46166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Kapitalis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509642" y="2971801"/>
            <a:ext cx="1346844" cy="46166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Politikus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732994" y="3810001"/>
            <a:ext cx="694057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1463" indent="-27146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Negara menjadi instrumen kepentingan bisnis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Keputusan politik mengabdi pada pemilik modal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84542" y="4832350"/>
            <a:ext cx="8890193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Liberalisme/Demokrasi </a:t>
            </a:r>
            <a:r>
              <a:rPr lang="en-US" sz="2000">
                <a:solidFill>
                  <a:schemeClr val="bg1"/>
                </a:solidFill>
                <a:sym typeface="Wingdings" pitchFamily="2" charset="2"/>
              </a:rPr>
              <a:t> Sekulerisme  Pluralisme </a:t>
            </a:r>
          </a:p>
        </p:txBody>
      </p:sp>
      <p:grpSp>
        <p:nvGrpSpPr>
          <p:cNvPr id="10270" name="Group 30"/>
          <p:cNvGrpSpPr>
            <a:grpSpLocks/>
          </p:cNvGrpSpPr>
          <p:nvPr/>
        </p:nvGrpSpPr>
        <p:grpSpPr bwMode="auto">
          <a:xfrm>
            <a:off x="1987442" y="1905000"/>
            <a:ext cx="5460308" cy="1219200"/>
            <a:chOff x="1156" y="1200"/>
            <a:chExt cx="3176" cy="768"/>
          </a:xfrm>
        </p:grpSpPr>
        <p:sp>
          <p:nvSpPr>
            <p:cNvPr id="10242" name="Line 2"/>
            <p:cNvSpPr>
              <a:spLocks noChangeShapeType="1"/>
            </p:cNvSpPr>
            <p:nvPr/>
          </p:nvSpPr>
          <p:spPr bwMode="auto">
            <a:xfrm flipV="1">
              <a:off x="1156" y="1344"/>
              <a:ext cx="681" cy="39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 flipV="1">
              <a:off x="2832" y="1200"/>
              <a:ext cx="0" cy="453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 flipH="1" flipV="1">
              <a:off x="3787" y="1253"/>
              <a:ext cx="545" cy="54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 flipH="1" flipV="1">
              <a:off x="1248" y="1920"/>
              <a:ext cx="409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 flipH="1" flipV="1">
              <a:off x="3888" y="1968"/>
              <a:ext cx="409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1" name="Group 31"/>
          <p:cNvGrpSpPr>
            <a:grpSpLocks/>
          </p:cNvGrpSpPr>
          <p:nvPr/>
        </p:nvGrpSpPr>
        <p:grpSpPr bwMode="auto">
          <a:xfrm>
            <a:off x="271640" y="5302250"/>
            <a:ext cx="9467858" cy="998538"/>
            <a:chOff x="158" y="3340"/>
            <a:chExt cx="5507" cy="629"/>
          </a:xfrm>
        </p:grpSpPr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158" y="3503"/>
              <a:ext cx="726" cy="33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chemeClr val="bg1"/>
                  </a:solidFill>
                </a:rPr>
                <a:t>Kapitalisasi Pendidikan</a:t>
              </a:r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539" y="3340"/>
              <a:ext cx="0" cy="13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975" y="3503"/>
              <a:ext cx="726" cy="33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chemeClr val="bg1"/>
                  </a:solidFill>
                </a:rPr>
                <a:t>Kapitalisasi Kesehatan</a:t>
              </a:r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1356" y="3340"/>
              <a:ext cx="0" cy="13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Text Box 18"/>
            <p:cNvSpPr txBox="1">
              <a:spLocks noChangeArrowheads="1"/>
            </p:cNvSpPr>
            <p:nvPr/>
          </p:nvSpPr>
          <p:spPr bwMode="auto">
            <a:xfrm>
              <a:off x="1764" y="3507"/>
              <a:ext cx="726" cy="19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chemeClr val="bg1"/>
                  </a:solidFill>
                </a:rPr>
                <a:t>Keamanan</a:t>
              </a:r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2145" y="3344"/>
              <a:ext cx="0" cy="13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2580" y="3503"/>
              <a:ext cx="726" cy="19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chemeClr val="bg1"/>
                  </a:solidFill>
                </a:rPr>
                <a:t>SDA</a:t>
              </a:r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>
              <a:off x="2961" y="3340"/>
              <a:ext cx="0" cy="13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3379" y="3503"/>
              <a:ext cx="726" cy="33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chemeClr val="bg1"/>
                  </a:solidFill>
                </a:rPr>
                <a:t>Kapitalisasi Politik</a:t>
              </a:r>
            </a:p>
          </p:txBody>
        </p:sp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>
              <a:off x="3778" y="3340"/>
              <a:ext cx="0" cy="13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Text Box 24"/>
            <p:cNvSpPr txBox="1">
              <a:spLocks noChangeArrowheads="1"/>
            </p:cNvSpPr>
            <p:nvPr/>
          </p:nvSpPr>
          <p:spPr bwMode="auto">
            <a:xfrm>
              <a:off x="4168" y="3503"/>
              <a:ext cx="726" cy="466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chemeClr val="bg1"/>
                  </a:solidFill>
                </a:rPr>
                <a:t>Kapitalisasi Layanan Publik</a:t>
              </a:r>
            </a:p>
          </p:txBody>
        </p:sp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>
              <a:off x="4549" y="3340"/>
              <a:ext cx="0" cy="13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Text Box 26"/>
            <p:cNvSpPr txBox="1">
              <a:spLocks noChangeArrowheads="1"/>
            </p:cNvSpPr>
            <p:nvPr/>
          </p:nvSpPr>
          <p:spPr bwMode="auto">
            <a:xfrm>
              <a:off x="4939" y="3503"/>
              <a:ext cx="726" cy="33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chemeClr val="bg1"/>
                  </a:solidFill>
                </a:rPr>
                <a:t>Kapitalisasi Hiburan</a:t>
              </a:r>
            </a:p>
          </p:txBody>
        </p:sp>
        <p:sp>
          <p:nvSpPr>
            <p:cNvPr id="10267" name="Line 27"/>
            <p:cNvSpPr>
              <a:spLocks noChangeShapeType="1"/>
            </p:cNvSpPr>
            <p:nvPr/>
          </p:nvSpPr>
          <p:spPr bwMode="auto">
            <a:xfrm>
              <a:off x="5320" y="3340"/>
              <a:ext cx="0" cy="13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3135894" y="2667001"/>
            <a:ext cx="3300942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</a:rPr>
              <a:t>NEGARA KORPORASI</a:t>
            </a:r>
          </a:p>
        </p:txBody>
      </p:sp>
    </p:spTree>
    <p:extLst>
      <p:ext uri="{BB962C8B-B14F-4D97-AF65-F5344CB8AC3E}">
        <p14:creationId xmlns:p14="http://schemas.microsoft.com/office/powerpoint/2010/main" val="4165044549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48" grpId="0" build="p"/>
      <p:bldP spid="10249" grpId="0" animBg="1"/>
      <p:bldP spid="10269" grpId="0" animBg="1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235</TotalTime>
  <Words>451</Words>
  <Application>Microsoft Office PowerPoint</Application>
  <PresentationFormat>Custom</PresentationFormat>
  <Paragraphs>126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Thatch</vt:lpstr>
      <vt:lpstr>Clip</vt:lpstr>
      <vt:lpstr>PowerPoint Presentation</vt:lpstr>
      <vt:lpstr>PowerPoint Presentation</vt:lpstr>
      <vt:lpstr>Globalisasi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SEPERTI  APA  MASA DEPAN DUNIA ?</vt:lpstr>
      <vt:lpstr>Prediksi THE NATIONAL INTELLIGENCE COUNCIL'S </vt:lpstr>
      <vt:lpstr>DI MANA INDONESIA?</vt:lpstr>
      <vt:lpstr>Potensi Indonesia</vt:lpstr>
      <vt:lpstr>Akankah Indonesia?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ITB</dc:creator>
  <cp:lastModifiedBy>HB Mulyana</cp:lastModifiedBy>
  <cp:revision>10</cp:revision>
  <dcterms:created xsi:type="dcterms:W3CDTF">2000-10-04T08:49:41Z</dcterms:created>
  <dcterms:modified xsi:type="dcterms:W3CDTF">2013-06-07T03:05:14Z</dcterms:modified>
</cp:coreProperties>
</file>