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1" r:id="rId1"/>
  </p:sldMasterIdLst>
  <p:notesMasterIdLst>
    <p:notesMasterId r:id="rId26"/>
  </p:notesMasterIdLst>
  <p:handoutMasterIdLst>
    <p:handoutMasterId r:id="rId27"/>
  </p:handoutMasterIdLst>
  <p:sldIdLst>
    <p:sldId id="256" r:id="rId2"/>
    <p:sldId id="313" r:id="rId3"/>
    <p:sldId id="289" r:id="rId4"/>
    <p:sldId id="290" r:id="rId5"/>
    <p:sldId id="291" r:id="rId6"/>
    <p:sldId id="292" r:id="rId7"/>
    <p:sldId id="293" r:id="rId8"/>
    <p:sldId id="299" r:id="rId9"/>
    <p:sldId id="300" r:id="rId10"/>
    <p:sldId id="301" r:id="rId11"/>
    <p:sldId id="302" r:id="rId12"/>
    <p:sldId id="304" r:id="rId13"/>
    <p:sldId id="303" r:id="rId14"/>
    <p:sldId id="314" r:id="rId15"/>
    <p:sldId id="315" r:id="rId16"/>
    <p:sldId id="316" r:id="rId17"/>
    <p:sldId id="318" r:id="rId18"/>
    <p:sldId id="319" r:id="rId19"/>
    <p:sldId id="320" r:id="rId20"/>
    <p:sldId id="322" r:id="rId21"/>
    <p:sldId id="317" r:id="rId22"/>
    <p:sldId id="323" r:id="rId23"/>
    <p:sldId id="324" r:id="rId24"/>
    <p:sldId id="287" r:id="rId2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68611"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68612"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68613"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a:defRPr sz="1300"/>
            </a:lvl1pPr>
          </a:lstStyle>
          <a:p>
            <a:fld id="{7995F0A7-8D6C-4E62-A698-87BF06D524FE}" type="slidenum">
              <a:rPr lang="en-US"/>
              <a:pPr/>
              <a:t>‹#›</a:t>
            </a:fld>
            <a:endParaRPr lang="en-US"/>
          </a:p>
        </p:txBody>
      </p:sp>
    </p:spTree>
    <p:extLst>
      <p:ext uri="{BB962C8B-B14F-4D97-AF65-F5344CB8AC3E}">
        <p14:creationId xmlns:p14="http://schemas.microsoft.com/office/powerpoint/2010/main" val="78642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8067"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8068" name="Rectangle 4"/>
          <p:cNvSpPr>
            <a:spLocks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8069"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8070"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8071"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AA295E6-495F-4446-8D1E-5F7C234996B7}" type="slidenum">
              <a:rPr lang="en-US"/>
              <a:pPr/>
              <a:t>‹#›</a:t>
            </a:fld>
            <a:endParaRPr lang="en-US"/>
          </a:p>
        </p:txBody>
      </p:sp>
    </p:spTree>
    <p:extLst>
      <p:ext uri="{BB962C8B-B14F-4D97-AF65-F5344CB8AC3E}">
        <p14:creationId xmlns:p14="http://schemas.microsoft.com/office/powerpoint/2010/main" val="1200400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endParaRPr lang="en-US" altLang="en-US"/>
          </a:p>
        </p:txBody>
      </p:sp>
      <p:sp>
        <p:nvSpPr>
          <p:cNvPr id="23" name="Slide Number Placeholder 22"/>
          <p:cNvSpPr>
            <a:spLocks noGrp="1"/>
          </p:cNvSpPr>
          <p:nvPr>
            <p:ph type="sldNum" sz="quarter" idx="11"/>
          </p:nvPr>
        </p:nvSpPr>
        <p:spPr/>
        <p:txBody>
          <a:bodyPr/>
          <a:lstStyle/>
          <a:p>
            <a:fld id="{AAA62575-ACD8-4F6E-B0E1-90DA3798A416}" type="slidenum">
              <a:rPr lang="en-US" altLang="en-US" smtClean="0"/>
              <a:pPr/>
              <a:t>‹#›</a:t>
            </a:fld>
            <a:endParaRPr lang="en-US" altLang="en-US"/>
          </a:p>
        </p:txBody>
      </p:sp>
      <p:sp>
        <p:nvSpPr>
          <p:cNvPr id="24" name="Footer Placeholder 23"/>
          <p:cNvSpPr>
            <a:spLocks noGrp="1"/>
          </p:cNvSpPr>
          <p:nvPr>
            <p:ph type="ftr" sz="quarter" idx="12"/>
          </p:nvPr>
        </p:nvSpPr>
        <p:spPr/>
        <p:txBody>
          <a:bodyPr/>
          <a:lstStyle/>
          <a:p>
            <a:endParaRPr lang="en-US" alt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pic>
        <p:nvPicPr>
          <p:cNvPr id="9" name="Picture 42" descr="539994_33972754"/>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0"/>
            <a:ext cx="73152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1" descr="logo_ubm"/>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20000" y="1600200"/>
            <a:ext cx="1219200" cy="896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34DFD01-7E88-471E-871A-79BD7F9AE294}"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31D3774B-F27A-4B30-B93D-043B933F7F7E}"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endParaRPr lang="en-US" altLang="en-US"/>
          </a:p>
        </p:txBody>
      </p:sp>
      <p:sp>
        <p:nvSpPr>
          <p:cNvPr id="19" name="Slide Number Placeholder 18"/>
          <p:cNvSpPr>
            <a:spLocks noGrp="1"/>
          </p:cNvSpPr>
          <p:nvPr>
            <p:ph type="sldNum" sz="quarter" idx="15"/>
          </p:nvPr>
        </p:nvSpPr>
        <p:spPr/>
        <p:txBody>
          <a:bodyPr/>
          <a:lstStyle/>
          <a:p>
            <a:fld id="{F48F9364-532C-4B8A-9E38-C3B7DC86F09D}" type="slidenum">
              <a:rPr lang="en-US" altLang="en-US" smtClean="0"/>
              <a:pPr/>
              <a:t>‹#›</a:t>
            </a:fld>
            <a:endParaRPr lang="en-US" altLang="en-US"/>
          </a:p>
        </p:txBody>
      </p:sp>
      <p:sp>
        <p:nvSpPr>
          <p:cNvPr id="21" name="Footer Placeholder 20"/>
          <p:cNvSpPr>
            <a:spLocks noGrp="1"/>
          </p:cNvSpPr>
          <p:nvPr>
            <p:ph type="ftr" sz="quarter" idx="16"/>
          </p:nvPr>
        </p:nvSpPr>
        <p:spPr/>
        <p:txBody>
          <a:bodyPr/>
          <a:lstStyle/>
          <a:p>
            <a:endParaRPr lang="en-US" alt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endParaRPr lang="en-US" altLang="en-US"/>
          </a:p>
        </p:txBody>
      </p:sp>
      <p:sp>
        <p:nvSpPr>
          <p:cNvPr id="20" name="Slide Number Placeholder 19"/>
          <p:cNvSpPr>
            <a:spLocks noGrp="1"/>
          </p:cNvSpPr>
          <p:nvPr>
            <p:ph type="sldNum" sz="quarter" idx="11"/>
          </p:nvPr>
        </p:nvSpPr>
        <p:spPr/>
        <p:txBody>
          <a:bodyPr/>
          <a:lstStyle/>
          <a:p>
            <a:fld id="{084E4AE9-BA0A-4CB7-AA29-7A5E504CA9D0}" type="slidenum">
              <a:rPr lang="en-US" altLang="en-US" smtClean="0"/>
              <a:pPr/>
              <a:t>‹#›</a:t>
            </a:fld>
            <a:endParaRPr lang="en-US" altLang="en-US"/>
          </a:p>
        </p:txBody>
      </p:sp>
      <p:sp>
        <p:nvSpPr>
          <p:cNvPr id="21" name="Footer Placeholder 20"/>
          <p:cNvSpPr>
            <a:spLocks noGrp="1"/>
          </p:cNvSpPr>
          <p:nvPr>
            <p:ph type="ftr" sz="quarter" idx="12"/>
          </p:nvPr>
        </p:nvSpPr>
        <p:spPr/>
        <p:txBody>
          <a:bodyPr/>
          <a:lstStyle/>
          <a:p>
            <a:endParaRPr lang="en-US" alt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endParaRPr lang="en-US" altLang="en-US"/>
          </a:p>
        </p:txBody>
      </p:sp>
      <p:sp>
        <p:nvSpPr>
          <p:cNvPr id="25" name="Slide Number Placeholder 24"/>
          <p:cNvSpPr>
            <a:spLocks noGrp="1"/>
          </p:cNvSpPr>
          <p:nvPr>
            <p:ph type="sldNum" sz="quarter" idx="16"/>
          </p:nvPr>
        </p:nvSpPr>
        <p:spPr/>
        <p:txBody>
          <a:bodyPr/>
          <a:lstStyle/>
          <a:p>
            <a:fld id="{DFCFED3C-30CF-4940-830C-004F4F1295EC}" type="slidenum">
              <a:rPr lang="en-US" altLang="en-US" smtClean="0"/>
              <a:pPr/>
              <a:t>‹#›</a:t>
            </a:fld>
            <a:endParaRPr lang="en-US" altLang="en-US"/>
          </a:p>
        </p:txBody>
      </p:sp>
      <p:sp>
        <p:nvSpPr>
          <p:cNvPr id="26" name="Footer Placeholder 25"/>
          <p:cNvSpPr>
            <a:spLocks noGrp="1"/>
          </p:cNvSpPr>
          <p:nvPr>
            <p:ph type="ftr" sz="quarter" idx="17"/>
          </p:nvPr>
        </p:nvSpPr>
        <p:spPr/>
        <p:txBody>
          <a:bodyPr/>
          <a:lstStyle/>
          <a:p>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endParaRPr lang="en-US" altLang="en-US"/>
          </a:p>
        </p:txBody>
      </p:sp>
      <p:sp>
        <p:nvSpPr>
          <p:cNvPr id="24" name="Slide Number Placeholder 23"/>
          <p:cNvSpPr>
            <a:spLocks noGrp="1"/>
          </p:cNvSpPr>
          <p:nvPr>
            <p:ph type="sldNum" sz="quarter" idx="17"/>
          </p:nvPr>
        </p:nvSpPr>
        <p:spPr/>
        <p:txBody>
          <a:bodyPr/>
          <a:lstStyle/>
          <a:p>
            <a:fld id="{1D3DA0E9-7CC7-488B-BFDF-1B5D8AA1A0E1}" type="slidenum">
              <a:rPr lang="en-US" altLang="en-US" smtClean="0"/>
              <a:pPr/>
              <a:t>‹#›</a:t>
            </a:fld>
            <a:endParaRPr lang="en-US" altLang="en-US"/>
          </a:p>
        </p:txBody>
      </p:sp>
      <p:sp>
        <p:nvSpPr>
          <p:cNvPr id="29" name="Footer Placeholder 28"/>
          <p:cNvSpPr>
            <a:spLocks noGrp="1"/>
          </p:cNvSpPr>
          <p:nvPr>
            <p:ph type="ftr" sz="quarter" idx="18"/>
          </p:nvPr>
        </p:nvSpPr>
        <p:spPr/>
        <p:txBody>
          <a:bodyPr/>
          <a:lstStyle/>
          <a:p>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endParaRPr lang="en-US" altLang="en-US"/>
          </a:p>
        </p:txBody>
      </p:sp>
      <p:sp>
        <p:nvSpPr>
          <p:cNvPr id="14" name="Slide Number Placeholder 13"/>
          <p:cNvSpPr>
            <a:spLocks noGrp="1"/>
          </p:cNvSpPr>
          <p:nvPr>
            <p:ph type="sldNum" sz="quarter" idx="11"/>
          </p:nvPr>
        </p:nvSpPr>
        <p:spPr/>
        <p:txBody>
          <a:bodyPr/>
          <a:lstStyle/>
          <a:p>
            <a:fld id="{0020DD12-AA1C-49E9-9CEC-0ECE872ED8F6}" type="slidenum">
              <a:rPr lang="en-US" altLang="en-US" smtClean="0"/>
              <a:pPr/>
              <a:t>‹#›</a:t>
            </a:fld>
            <a:endParaRPr lang="en-US" altLang="en-US"/>
          </a:p>
        </p:txBody>
      </p:sp>
      <p:sp>
        <p:nvSpPr>
          <p:cNvPr id="18" name="Footer Placeholder 17"/>
          <p:cNvSpPr>
            <a:spLocks noGrp="1"/>
          </p:cNvSpPr>
          <p:nvPr>
            <p:ph type="ftr" sz="quarter" idx="12"/>
          </p:nvPr>
        </p:nvSpPr>
        <p:spPr/>
        <p:txBody>
          <a:bodyPr/>
          <a:lstStyle/>
          <a:p>
            <a:endParaRPr lang="en-US" alt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endParaRPr lang="en-US" altLang="en-US"/>
          </a:p>
        </p:txBody>
      </p:sp>
      <p:sp>
        <p:nvSpPr>
          <p:cNvPr id="12" name="Slide Number Placeholder 11"/>
          <p:cNvSpPr>
            <a:spLocks noGrp="1"/>
          </p:cNvSpPr>
          <p:nvPr>
            <p:ph type="sldNum" sz="quarter" idx="11"/>
          </p:nvPr>
        </p:nvSpPr>
        <p:spPr/>
        <p:txBody>
          <a:bodyPr/>
          <a:lstStyle/>
          <a:p>
            <a:fld id="{E18897DD-3DA1-4942-92BF-C2F159080AFF}" type="slidenum">
              <a:rPr lang="en-US" altLang="en-US" smtClean="0"/>
              <a:pPr/>
              <a:t>‹#›</a:t>
            </a:fld>
            <a:endParaRPr lang="en-US" altLang="en-US"/>
          </a:p>
        </p:txBody>
      </p:sp>
      <p:sp>
        <p:nvSpPr>
          <p:cNvPr id="13" name="Footer Placeholder 12"/>
          <p:cNvSpPr>
            <a:spLocks noGrp="1"/>
          </p:cNvSpPr>
          <p:nvPr>
            <p:ph type="ftr" sz="quarter" idx="12"/>
          </p:nvPr>
        </p:nvSpPr>
        <p:spPr/>
        <p:txBody>
          <a:bodyPr/>
          <a:lstStyle/>
          <a:p>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endParaRPr lang="en-US" altLang="en-US"/>
          </a:p>
        </p:txBody>
      </p:sp>
      <p:sp>
        <p:nvSpPr>
          <p:cNvPr id="18" name="Slide Number Placeholder 17"/>
          <p:cNvSpPr>
            <a:spLocks noGrp="1"/>
          </p:cNvSpPr>
          <p:nvPr>
            <p:ph type="sldNum" sz="quarter" idx="16"/>
          </p:nvPr>
        </p:nvSpPr>
        <p:spPr/>
        <p:txBody>
          <a:bodyPr/>
          <a:lstStyle/>
          <a:p>
            <a:fld id="{0D5B1113-1FEA-4470-A7C3-90711273DDA5}" type="slidenum">
              <a:rPr lang="en-US" altLang="en-US" smtClean="0"/>
              <a:pPr/>
              <a:t>‹#›</a:t>
            </a:fld>
            <a:endParaRPr lang="en-US" altLang="en-US"/>
          </a:p>
        </p:txBody>
      </p:sp>
      <p:sp>
        <p:nvSpPr>
          <p:cNvPr id="20" name="Footer Placeholder 19"/>
          <p:cNvSpPr>
            <a:spLocks noGrp="1"/>
          </p:cNvSpPr>
          <p:nvPr>
            <p:ph type="ftr" sz="quarter" idx="17"/>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endParaRPr lang="en-US" altLang="en-US"/>
          </a:p>
        </p:txBody>
      </p:sp>
      <p:sp>
        <p:nvSpPr>
          <p:cNvPr id="20" name="Slide Number Placeholder 19"/>
          <p:cNvSpPr>
            <a:spLocks noGrp="1"/>
          </p:cNvSpPr>
          <p:nvPr>
            <p:ph type="sldNum" sz="quarter" idx="15"/>
          </p:nvPr>
        </p:nvSpPr>
        <p:spPr/>
        <p:txBody>
          <a:bodyPr/>
          <a:lstStyle/>
          <a:p>
            <a:fld id="{FA832CAB-D435-4B41-846A-40FF37361AFE}" type="slidenum">
              <a:rPr lang="en-US" altLang="en-US" smtClean="0"/>
              <a:pPr/>
              <a:t>‹#›</a:t>
            </a:fld>
            <a:endParaRPr lang="en-US" altLang="en-US"/>
          </a:p>
        </p:txBody>
      </p:sp>
      <p:sp>
        <p:nvSpPr>
          <p:cNvPr id="21" name="Footer Placeholder 20"/>
          <p:cNvSpPr>
            <a:spLocks noGrp="1"/>
          </p:cNvSpPr>
          <p:nvPr>
            <p:ph type="ftr" sz="quarter" idx="16"/>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endParaRPr lang="en-US" alt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lt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CA7C9BC-802C-4BC6-987F-117451289924}" type="slidenum">
              <a:rPr lang="en-US" altLang="en-US" smtClean="0"/>
              <a:pPr/>
              <a:t>‹#›</a:t>
            </a:fld>
            <a:endParaRPr lang="en-US" altLang="en-US"/>
          </a:p>
        </p:txBody>
      </p:sp>
      <p:pic>
        <p:nvPicPr>
          <p:cNvPr id="7" name="Picture 41" descr="539994_33972754"/>
          <p:cNvPicPr>
            <a:picLocks noChangeAspect="1" noChangeArrowheads="1"/>
          </p:cNvPicPr>
          <p:nvPr userDrawn="1"/>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0" y="0"/>
            <a:ext cx="8001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0" descr="logo_ubm"/>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077200" y="511175"/>
            <a:ext cx="962025" cy="708025"/>
          </a:xfrm>
          <a:prstGeom prst="rect">
            <a:avLst/>
          </a:prstGeom>
          <a:noFill/>
          <a:extLst>
            <a:ext uri="{909E8E84-426E-40DD-AFC4-6F175D3DCCD1}">
              <a14:hiddenFill xmlns:a14="http://schemas.microsoft.com/office/drawing/2010/main">
                <a:solidFill>
                  <a:srgbClr val="FFFFFF"/>
                </a:solidFill>
              </a14:hiddenFill>
            </a:ext>
          </a:extLst>
        </p:spPr>
      </p:pic>
    </p:spTree>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52426" y="3429000"/>
            <a:ext cx="4572000" cy="835398"/>
          </a:xfrm>
        </p:spPr>
        <p:txBody>
          <a:bodyPr>
            <a:normAutofit/>
          </a:bodyPr>
          <a:lstStyle/>
          <a:p>
            <a:r>
              <a:rPr lang="en-US" smtClean="0"/>
              <a:t>Budi Mulyana, S.IP., M.Si</a:t>
            </a:r>
            <a:endParaRPr lang="en-US" sz="2400"/>
          </a:p>
        </p:txBody>
      </p:sp>
      <p:sp>
        <p:nvSpPr>
          <p:cNvPr id="2050" name="Rectangle 2"/>
          <p:cNvSpPr>
            <a:spLocks noGrp="1" noChangeArrowheads="1"/>
          </p:cNvSpPr>
          <p:nvPr>
            <p:ph type="title"/>
          </p:nvPr>
        </p:nvSpPr>
        <p:spPr/>
        <p:txBody>
          <a:bodyPr/>
          <a:lstStyle/>
          <a:p>
            <a:r>
              <a:rPr lang="en-US" sz="5400"/>
              <a:t>Cyber Law</a:t>
            </a:r>
            <a:br>
              <a:rPr lang="en-US" sz="5400"/>
            </a:br>
            <a:r>
              <a:rPr lang="en-US" sz="5400"/>
              <a:t>di Indonesia</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1" name="Rectangle 3"/>
          <p:cNvSpPr>
            <a:spLocks noGrp="1" noChangeArrowheads="1"/>
          </p:cNvSpPr>
          <p:nvPr>
            <p:ph sz="quarter" idx="13"/>
          </p:nvPr>
        </p:nvSpPr>
        <p:spPr>
          <a:xfrm>
            <a:off x="352426" y="2438400"/>
            <a:ext cx="7680960" cy="3749040"/>
          </a:xfrm>
        </p:spPr>
        <p:txBody>
          <a:bodyPr>
            <a:normAutofit/>
          </a:bodyPr>
          <a:lstStyle/>
          <a:p>
            <a:pPr marL="495300" indent="-495300"/>
            <a:r>
              <a:rPr lang="en-US" sz="2400"/>
              <a:t>Ruang lingkup </a:t>
            </a:r>
            <a:r>
              <a:rPr lang="en-US" sz="2400" i="1"/>
              <a:t>cyber law </a:t>
            </a:r>
            <a:r>
              <a:rPr lang="en-US" sz="2400"/>
              <a:t>sangat luas</a:t>
            </a:r>
          </a:p>
          <a:p>
            <a:pPr marL="495300" indent="-495300"/>
            <a:r>
              <a:rPr lang="en-US" sz="2400"/>
              <a:t>Tidak hanya semata-mata mencakup aturan yang mengatur tentang kegiatan bisnis yang melibatkan konsumen (</a:t>
            </a:r>
            <a:r>
              <a:rPr lang="en-US" sz="2400" i="1"/>
              <a:t>consumers</a:t>
            </a:r>
            <a:r>
              <a:rPr lang="en-US" sz="2400"/>
              <a:t>), manufaktur (</a:t>
            </a:r>
            <a:r>
              <a:rPr lang="en-US" sz="2400" i="1"/>
              <a:t>manufactures</a:t>
            </a:r>
            <a:r>
              <a:rPr lang="en-US" sz="2400"/>
              <a:t>), </a:t>
            </a:r>
            <a:r>
              <a:rPr lang="en-US" sz="2400" i="1"/>
              <a:t>service providers </a:t>
            </a:r>
            <a:r>
              <a:rPr lang="en-US" sz="2400"/>
              <a:t>dan pedagang perantara (</a:t>
            </a:r>
            <a:r>
              <a:rPr lang="en-US" sz="2400" i="1"/>
              <a:t>intermediaries</a:t>
            </a:r>
            <a:r>
              <a:rPr lang="en-US" sz="2400"/>
              <a:t>) dengan menggunakan Internet </a:t>
            </a:r>
            <a:r>
              <a:rPr lang="en-US" sz="2400" i="1"/>
              <a:t>(ecommerce)</a:t>
            </a:r>
            <a:endParaRPr lang="en-US" sz="2400"/>
          </a:p>
        </p:txBody>
      </p:sp>
      <p:sp>
        <p:nvSpPr>
          <p:cNvPr id="4" name="Slide Number Placeholder 5"/>
          <p:cNvSpPr>
            <a:spLocks noGrp="1"/>
          </p:cNvSpPr>
          <p:nvPr>
            <p:ph type="sldNum" sz="quarter" idx="15"/>
          </p:nvPr>
        </p:nvSpPr>
        <p:spPr/>
        <p:txBody>
          <a:bodyPr/>
          <a:lstStyle/>
          <a:p>
            <a:fld id="{2F199FD5-7E5C-4446-99A6-7F10AA8FA5BD}" type="slidenum">
              <a:rPr lang="en-US" altLang="en-US"/>
              <a:pPr/>
              <a:t>10</a:t>
            </a:fld>
            <a:endParaRPr lang="en-US" altLang="en-US"/>
          </a:p>
        </p:txBody>
      </p:sp>
      <p:sp>
        <p:nvSpPr>
          <p:cNvPr id="89090" name="Rectangle 2"/>
          <p:cNvSpPr>
            <a:spLocks noGrp="1" noChangeArrowheads="1"/>
          </p:cNvSpPr>
          <p:nvPr>
            <p:ph type="title"/>
          </p:nvPr>
        </p:nvSpPr>
        <p:spPr/>
        <p:txBody>
          <a:bodyPr/>
          <a:lstStyle/>
          <a:p>
            <a:r>
              <a:rPr lang="en-US"/>
              <a:t>Ruang Lingkup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5" name="Rectangle 3"/>
          <p:cNvSpPr>
            <a:spLocks noGrp="1" noChangeArrowheads="1"/>
          </p:cNvSpPr>
          <p:nvPr>
            <p:ph sz="quarter" idx="13"/>
          </p:nvPr>
        </p:nvSpPr>
        <p:spPr/>
        <p:txBody>
          <a:bodyPr/>
          <a:lstStyle/>
          <a:p>
            <a:pPr marL="571500" indent="-571500"/>
            <a:r>
              <a:rPr lang="en-US" sz="2800"/>
              <a:t>Transaksi elektronik adalah hubungan hukum yang dilakukan melalui komputer, jaringan komputer atau media elektronik lainnya</a:t>
            </a:r>
          </a:p>
          <a:p>
            <a:pPr marL="571500" indent="-571500"/>
            <a:r>
              <a:rPr lang="en-US" sz="2800"/>
              <a:t>Transaksi elektronik memiliki cakupan yang sangat luas, baik mengenai subyeknya yaitu setiap orang pribadi atau badan yang memanfaatkan komputer, jaringan komputer atau media elektronik lainnya, maupun mengenai obyeknya yang meliputi berbagai barang dan jasa</a:t>
            </a:r>
          </a:p>
          <a:p>
            <a:pPr marL="571500" indent="-571500"/>
            <a:endParaRPr lang="en-US" sz="2800"/>
          </a:p>
        </p:txBody>
      </p:sp>
      <p:sp>
        <p:nvSpPr>
          <p:cNvPr id="4" name="Slide Number Placeholder 5"/>
          <p:cNvSpPr>
            <a:spLocks noGrp="1"/>
          </p:cNvSpPr>
          <p:nvPr>
            <p:ph type="sldNum" sz="quarter" idx="15"/>
          </p:nvPr>
        </p:nvSpPr>
        <p:spPr/>
        <p:txBody>
          <a:bodyPr/>
          <a:lstStyle/>
          <a:p>
            <a:fld id="{D8EBC110-7262-409F-AF66-3AA6749641D5}" type="slidenum">
              <a:rPr lang="en-US" altLang="en-US"/>
              <a:pPr/>
              <a:t>11</a:t>
            </a:fld>
            <a:endParaRPr lang="en-US" altLang="en-US"/>
          </a:p>
        </p:txBody>
      </p:sp>
      <p:sp>
        <p:nvSpPr>
          <p:cNvPr id="90114" name="Rectangle 2"/>
          <p:cNvSpPr>
            <a:spLocks noGrp="1" noChangeArrowheads="1"/>
          </p:cNvSpPr>
          <p:nvPr>
            <p:ph type="title"/>
          </p:nvPr>
        </p:nvSpPr>
        <p:spPr/>
        <p:txBody>
          <a:bodyPr/>
          <a:lstStyle/>
          <a:p>
            <a:r>
              <a:rPr lang="en-US" sz="3200"/>
              <a:t>Kebutuhan UU tentang Informasi dan Transaksi Elektronik (UU ITE)</a:t>
            </a:r>
            <a:endParaRPr lang="en-US" sz="3200"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3" name="Rectangle 3"/>
          <p:cNvSpPr>
            <a:spLocks noGrp="1" noChangeArrowheads="1"/>
          </p:cNvSpPr>
          <p:nvPr>
            <p:ph sz="quarter" idx="13"/>
          </p:nvPr>
        </p:nvSpPr>
        <p:spPr>
          <a:xfrm>
            <a:off x="352426" y="2590800"/>
            <a:ext cx="7680960" cy="3596640"/>
          </a:xfrm>
        </p:spPr>
        <p:txBody>
          <a:bodyPr>
            <a:normAutofit/>
          </a:bodyPr>
          <a:lstStyle/>
          <a:p>
            <a:pPr marL="571500" indent="-571500"/>
            <a:r>
              <a:rPr lang="en-US" sz="2400"/>
              <a:t>Transaksi tanpa batas: Sebelum era Internet, batas-batas geografi menjadi penghalang suatu perusahaan atau individu yang ingin </a:t>
            </a:r>
            <a:r>
              <a:rPr lang="en-US" sz="2400" i="1"/>
              <a:t>go</a:t>
            </a:r>
            <a:r>
              <a:rPr lang="en-US" sz="2400"/>
              <a:t>-internasional, sehingga hanya perusahaan atau individu dengan modal besar yang dapat memasarkan produknya ke luar negeri</a:t>
            </a:r>
          </a:p>
          <a:p>
            <a:pPr marL="571500" indent="-571500"/>
            <a:endParaRPr lang="en-US" sz="2400"/>
          </a:p>
        </p:txBody>
      </p:sp>
      <p:sp>
        <p:nvSpPr>
          <p:cNvPr id="4" name="Slide Number Placeholder 5"/>
          <p:cNvSpPr>
            <a:spLocks noGrp="1"/>
          </p:cNvSpPr>
          <p:nvPr>
            <p:ph type="sldNum" sz="quarter" idx="15"/>
          </p:nvPr>
        </p:nvSpPr>
        <p:spPr/>
        <p:txBody>
          <a:bodyPr/>
          <a:lstStyle/>
          <a:p>
            <a:fld id="{83CA1045-94CF-435A-975F-C27B94047227}" type="slidenum">
              <a:rPr lang="en-US" altLang="en-US"/>
              <a:pPr/>
              <a:t>12</a:t>
            </a:fld>
            <a:endParaRPr lang="en-US" altLang="en-US"/>
          </a:p>
        </p:txBody>
      </p:sp>
      <p:sp>
        <p:nvSpPr>
          <p:cNvPr id="92162" name="Rectangle 2"/>
          <p:cNvSpPr>
            <a:spLocks noGrp="1" noChangeArrowheads="1"/>
          </p:cNvSpPr>
          <p:nvPr>
            <p:ph type="title"/>
          </p:nvPr>
        </p:nvSpPr>
        <p:spPr/>
        <p:txBody>
          <a:bodyPr>
            <a:normAutofit fontScale="90000"/>
          </a:bodyPr>
          <a:lstStyle/>
          <a:p>
            <a:r>
              <a:rPr lang="en-US"/>
              <a:t>Karakteristik Transaksi</a:t>
            </a:r>
            <a:br>
              <a:rPr lang="en-US"/>
            </a:br>
            <a:r>
              <a:rPr lang="en-US"/>
              <a:t>E-Commerce (1)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Rectangle 3"/>
          <p:cNvSpPr>
            <a:spLocks noGrp="1" noChangeArrowheads="1"/>
          </p:cNvSpPr>
          <p:nvPr>
            <p:ph sz="quarter" idx="13"/>
          </p:nvPr>
        </p:nvSpPr>
        <p:spPr>
          <a:xfrm>
            <a:off x="352426" y="2743200"/>
            <a:ext cx="7680960" cy="3444240"/>
          </a:xfrm>
        </p:spPr>
        <p:txBody>
          <a:bodyPr>
            <a:normAutofit/>
          </a:bodyPr>
          <a:lstStyle/>
          <a:p>
            <a:pPr marL="571500" indent="-571500"/>
            <a:r>
              <a:rPr lang="en-US" sz="2400"/>
              <a:t>Transaksi </a:t>
            </a:r>
            <a:r>
              <a:rPr lang="en-US" sz="2400" i="1"/>
              <a:t>anonym</a:t>
            </a:r>
            <a:r>
              <a:rPr lang="en-US" sz="2400"/>
              <a:t>: Para penjual dan pembeli dalam transaksi melalui Internet tidak harus bertemu muka satu sama lainnya</a:t>
            </a:r>
          </a:p>
        </p:txBody>
      </p:sp>
      <p:sp>
        <p:nvSpPr>
          <p:cNvPr id="4" name="Slide Number Placeholder 5"/>
          <p:cNvSpPr>
            <a:spLocks noGrp="1"/>
          </p:cNvSpPr>
          <p:nvPr>
            <p:ph type="sldNum" sz="quarter" idx="15"/>
          </p:nvPr>
        </p:nvSpPr>
        <p:spPr/>
        <p:txBody>
          <a:bodyPr/>
          <a:lstStyle/>
          <a:p>
            <a:fld id="{4DF7D2AF-F4F4-4F48-9B25-2B28431430B4}" type="slidenum">
              <a:rPr lang="en-US" altLang="en-US"/>
              <a:pPr/>
              <a:t>13</a:t>
            </a:fld>
            <a:endParaRPr lang="en-US" altLang="en-US"/>
          </a:p>
        </p:txBody>
      </p:sp>
      <p:sp>
        <p:nvSpPr>
          <p:cNvPr id="91138" name="Rectangle 2"/>
          <p:cNvSpPr>
            <a:spLocks noGrp="1" noChangeArrowheads="1"/>
          </p:cNvSpPr>
          <p:nvPr>
            <p:ph type="title"/>
          </p:nvPr>
        </p:nvSpPr>
        <p:spPr/>
        <p:txBody>
          <a:bodyPr>
            <a:normAutofit fontScale="90000"/>
          </a:bodyPr>
          <a:lstStyle/>
          <a:p>
            <a:r>
              <a:rPr lang="en-US"/>
              <a:t>Karakteristik Transaksi</a:t>
            </a:r>
            <a:br>
              <a:rPr lang="en-US"/>
            </a:br>
            <a:r>
              <a:rPr lang="en-US"/>
              <a:t>E-Commerce (2)</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9" name="Rectangle 3"/>
          <p:cNvSpPr>
            <a:spLocks noGrp="1" noChangeArrowheads="1"/>
          </p:cNvSpPr>
          <p:nvPr>
            <p:ph sz="quarter" idx="13"/>
          </p:nvPr>
        </p:nvSpPr>
        <p:spPr>
          <a:xfrm>
            <a:off x="352426" y="2743200"/>
            <a:ext cx="7680960" cy="3444240"/>
          </a:xfrm>
        </p:spPr>
        <p:txBody>
          <a:bodyPr>
            <a:normAutofit/>
          </a:bodyPr>
          <a:lstStyle/>
          <a:p>
            <a:pPr marL="571500" indent="-571500"/>
            <a:r>
              <a:rPr lang="en-US" sz="2400"/>
              <a:t>Produk digital dan non digital: Produk-produk digital seperti software komputer, musik dan produk lain yang bersifat digital dapat dipasarkan melalui Internet dengan cara men-</a:t>
            </a:r>
            <a:r>
              <a:rPr lang="en-US" sz="2400" i="1"/>
              <a:t>download </a:t>
            </a:r>
            <a:r>
              <a:rPr lang="en-US" sz="2400"/>
              <a:t>secara elektronik</a:t>
            </a:r>
          </a:p>
        </p:txBody>
      </p:sp>
      <p:sp>
        <p:nvSpPr>
          <p:cNvPr id="4" name="Slide Number Placeholder 5"/>
          <p:cNvSpPr>
            <a:spLocks noGrp="1"/>
          </p:cNvSpPr>
          <p:nvPr>
            <p:ph type="sldNum" sz="quarter" idx="15"/>
          </p:nvPr>
        </p:nvSpPr>
        <p:spPr/>
        <p:txBody>
          <a:bodyPr/>
          <a:lstStyle/>
          <a:p>
            <a:fld id="{8CAFB1D8-0ED9-4385-A06E-DE3B6FE6AC3B}" type="slidenum">
              <a:rPr lang="en-US" altLang="en-US"/>
              <a:pPr/>
              <a:t>14</a:t>
            </a:fld>
            <a:endParaRPr lang="en-US" altLang="en-US"/>
          </a:p>
        </p:txBody>
      </p:sp>
      <p:sp>
        <p:nvSpPr>
          <p:cNvPr id="106498" name="Rectangle 2"/>
          <p:cNvSpPr>
            <a:spLocks noGrp="1" noChangeArrowheads="1"/>
          </p:cNvSpPr>
          <p:nvPr>
            <p:ph type="title"/>
          </p:nvPr>
        </p:nvSpPr>
        <p:spPr/>
        <p:txBody>
          <a:bodyPr>
            <a:normAutofit fontScale="90000"/>
          </a:bodyPr>
          <a:lstStyle/>
          <a:p>
            <a:r>
              <a:rPr lang="en-US"/>
              <a:t>Karakteristik Transaksi</a:t>
            </a:r>
            <a:br>
              <a:rPr lang="en-US"/>
            </a:br>
            <a:r>
              <a:rPr lang="en-US"/>
              <a:t>E-Commerce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3" name="Rectangle 3"/>
          <p:cNvSpPr>
            <a:spLocks noGrp="1" noChangeArrowheads="1"/>
          </p:cNvSpPr>
          <p:nvPr>
            <p:ph sz="quarter" idx="13"/>
          </p:nvPr>
        </p:nvSpPr>
        <p:spPr>
          <a:xfrm>
            <a:off x="352426" y="2743200"/>
            <a:ext cx="7680960" cy="3444240"/>
          </a:xfrm>
        </p:spPr>
        <p:txBody>
          <a:bodyPr>
            <a:normAutofit/>
          </a:bodyPr>
          <a:lstStyle/>
          <a:p>
            <a:pPr marL="571500" indent="-571500"/>
            <a:r>
              <a:rPr lang="en-US" sz="2400"/>
              <a:t>Produk barang tak berwujud: Banyak perusahaan yang bergerak di bidang </a:t>
            </a:r>
            <a:r>
              <a:rPr lang="en-US" sz="2400" i="1"/>
              <a:t>e-commerce </a:t>
            </a:r>
            <a:r>
              <a:rPr lang="en-US" sz="2400"/>
              <a:t>dengan menawarkan barang tak berwujud separti data, software dan ide-ide yang dijual melalui Internet</a:t>
            </a:r>
          </a:p>
        </p:txBody>
      </p:sp>
      <p:sp>
        <p:nvSpPr>
          <p:cNvPr id="4" name="Slide Number Placeholder 5"/>
          <p:cNvSpPr>
            <a:spLocks noGrp="1"/>
          </p:cNvSpPr>
          <p:nvPr>
            <p:ph type="sldNum" sz="quarter" idx="15"/>
          </p:nvPr>
        </p:nvSpPr>
        <p:spPr/>
        <p:txBody>
          <a:bodyPr/>
          <a:lstStyle/>
          <a:p>
            <a:fld id="{23F86349-B04B-46F3-B15A-F5931AFF1289}" type="slidenum">
              <a:rPr lang="en-US" altLang="en-US"/>
              <a:pPr/>
              <a:t>15</a:t>
            </a:fld>
            <a:endParaRPr lang="en-US" altLang="en-US"/>
          </a:p>
        </p:txBody>
      </p:sp>
      <p:sp>
        <p:nvSpPr>
          <p:cNvPr id="107522" name="Rectangle 2"/>
          <p:cNvSpPr>
            <a:spLocks noGrp="1" noChangeArrowheads="1"/>
          </p:cNvSpPr>
          <p:nvPr>
            <p:ph type="title"/>
          </p:nvPr>
        </p:nvSpPr>
        <p:spPr/>
        <p:txBody>
          <a:bodyPr>
            <a:normAutofit fontScale="90000"/>
          </a:bodyPr>
          <a:lstStyle/>
          <a:p>
            <a:r>
              <a:rPr lang="en-US"/>
              <a:t>Karakteristik Transaksi</a:t>
            </a:r>
            <a:br>
              <a:rPr lang="en-US"/>
            </a:br>
            <a:r>
              <a:rPr lang="en-US"/>
              <a:t>E-Commerce (4)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7" name="Rectangle 3"/>
          <p:cNvSpPr>
            <a:spLocks noGrp="1" noChangeArrowheads="1"/>
          </p:cNvSpPr>
          <p:nvPr>
            <p:ph sz="quarter" idx="13"/>
          </p:nvPr>
        </p:nvSpPr>
        <p:spPr>
          <a:xfrm>
            <a:off x="352426" y="2667000"/>
            <a:ext cx="7680960" cy="3520440"/>
          </a:xfrm>
        </p:spPr>
        <p:txBody>
          <a:bodyPr>
            <a:normAutofit/>
          </a:bodyPr>
          <a:lstStyle/>
          <a:p>
            <a:pPr>
              <a:buFont typeface="Wingdings" pitchFamily="2" charset="2"/>
              <a:buNone/>
            </a:pPr>
            <a:r>
              <a:rPr lang="en-US" sz="2400"/>
              <a:t>Dalam kaitannya dengan upaya pencegahan tindak pidana, ataupun penanganan tindak pidana, UU ITE akan menjadi dasar hukum dalam proses penegakan hukum terhadap kejahatan-kejahatan dengan sarana elektronik dan komputer, termasuk kejahatan pencucian uang dan kejahatan terorisme</a:t>
            </a:r>
          </a:p>
        </p:txBody>
      </p:sp>
      <p:sp>
        <p:nvSpPr>
          <p:cNvPr id="4" name="Slide Number Placeholder 5"/>
          <p:cNvSpPr>
            <a:spLocks noGrp="1"/>
          </p:cNvSpPr>
          <p:nvPr>
            <p:ph type="sldNum" sz="quarter" idx="15"/>
          </p:nvPr>
        </p:nvSpPr>
        <p:spPr/>
        <p:txBody>
          <a:bodyPr/>
          <a:lstStyle/>
          <a:p>
            <a:fld id="{AF049AFD-1DE1-4AC6-977F-883538E98FC4}" type="slidenum">
              <a:rPr lang="en-US" altLang="en-US"/>
              <a:pPr/>
              <a:t>16</a:t>
            </a:fld>
            <a:endParaRPr lang="en-US" altLang="en-US"/>
          </a:p>
        </p:txBody>
      </p:sp>
      <p:sp>
        <p:nvSpPr>
          <p:cNvPr id="108546" name="Rectangle 2"/>
          <p:cNvSpPr>
            <a:spLocks noGrp="1" noChangeArrowheads="1"/>
          </p:cNvSpPr>
          <p:nvPr>
            <p:ph type="title"/>
          </p:nvPr>
        </p:nvSpPr>
        <p:spPr/>
        <p:txBody>
          <a:bodyPr/>
          <a:lstStyle/>
          <a:p>
            <a:r>
              <a:rPr lang="en-US"/>
              <a:t>Mengapa Penting?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5" name="Rectangle 3"/>
          <p:cNvSpPr>
            <a:spLocks noGrp="1" noChangeArrowheads="1"/>
          </p:cNvSpPr>
          <p:nvPr>
            <p:ph sz="quarter" idx="13"/>
          </p:nvPr>
        </p:nvSpPr>
        <p:spPr>
          <a:xfrm>
            <a:off x="352426" y="2971800"/>
            <a:ext cx="7680960" cy="3215640"/>
          </a:xfrm>
        </p:spPr>
        <p:txBody>
          <a:bodyPr>
            <a:normAutofit/>
          </a:bodyPr>
          <a:lstStyle/>
          <a:p>
            <a:r>
              <a:rPr lang="en-US" sz="2400" i="1"/>
              <a:t>Pertama, </a:t>
            </a:r>
            <a:r>
              <a:rPr lang="en-US" sz="2400"/>
              <a:t>terkait tanggung jawab penyelenggara sistem elektronik, perlu dilakukan pembatasan atau limitasi atas tanggungjawab sehingga tanggungjawab penyelenggara tidak melampaui kewajaran</a:t>
            </a:r>
          </a:p>
        </p:txBody>
      </p:sp>
      <p:sp>
        <p:nvSpPr>
          <p:cNvPr id="4" name="Slide Number Placeholder 5"/>
          <p:cNvSpPr>
            <a:spLocks noGrp="1"/>
          </p:cNvSpPr>
          <p:nvPr>
            <p:ph type="sldNum" sz="quarter" idx="15"/>
          </p:nvPr>
        </p:nvSpPr>
        <p:spPr/>
        <p:txBody>
          <a:bodyPr/>
          <a:lstStyle/>
          <a:p>
            <a:fld id="{F14FEDD3-BB63-4E07-BE28-C382F7CC3DFF}" type="slidenum">
              <a:rPr lang="en-US" altLang="en-US"/>
              <a:pPr/>
              <a:t>17</a:t>
            </a:fld>
            <a:endParaRPr lang="en-US" altLang="en-US"/>
          </a:p>
        </p:txBody>
      </p:sp>
      <p:sp>
        <p:nvSpPr>
          <p:cNvPr id="110594" name="Rectangle 2"/>
          <p:cNvSpPr>
            <a:spLocks noGrp="1" noChangeArrowheads="1"/>
          </p:cNvSpPr>
          <p:nvPr>
            <p:ph type="title"/>
          </p:nvPr>
        </p:nvSpPr>
        <p:spPr/>
        <p:txBody>
          <a:bodyPr/>
          <a:lstStyle/>
          <a:p>
            <a:r>
              <a:rPr lang="en-US"/>
              <a:t>Yang Perlu Diatur (1)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9" name="Rectangle 3"/>
          <p:cNvSpPr>
            <a:spLocks noGrp="1" noChangeArrowheads="1"/>
          </p:cNvSpPr>
          <p:nvPr>
            <p:ph sz="quarter" idx="13"/>
          </p:nvPr>
        </p:nvSpPr>
        <p:spPr>
          <a:xfrm>
            <a:off x="352426" y="2743200"/>
            <a:ext cx="7680960" cy="3444240"/>
          </a:xfrm>
        </p:spPr>
        <p:txBody>
          <a:bodyPr>
            <a:normAutofit/>
          </a:bodyPr>
          <a:lstStyle/>
          <a:p>
            <a:r>
              <a:rPr lang="en-US" sz="2400" i="1"/>
              <a:t>Kedua, </a:t>
            </a:r>
            <a:r>
              <a:rPr lang="en-US" sz="2400"/>
              <a:t>seluruh informasi elektronik dan tanda tangan elektronik yang dihasilkan oleh suatu sistem informasi, termasuk </a:t>
            </a:r>
            <a:r>
              <a:rPr lang="en-US" sz="2400" i="1"/>
              <a:t>print out-</a:t>
            </a:r>
            <a:r>
              <a:rPr lang="en-US" sz="2400"/>
              <a:t>nya harus dapat menjadi alat bukti di pengadilan</a:t>
            </a:r>
          </a:p>
        </p:txBody>
      </p:sp>
      <p:sp>
        <p:nvSpPr>
          <p:cNvPr id="4" name="Slide Number Placeholder 5"/>
          <p:cNvSpPr>
            <a:spLocks noGrp="1"/>
          </p:cNvSpPr>
          <p:nvPr>
            <p:ph type="sldNum" sz="quarter" idx="15"/>
          </p:nvPr>
        </p:nvSpPr>
        <p:spPr/>
        <p:txBody>
          <a:bodyPr/>
          <a:lstStyle/>
          <a:p>
            <a:fld id="{C587ED15-FEBE-41FD-985F-241DAFCB176F}" type="slidenum">
              <a:rPr lang="en-US" altLang="en-US"/>
              <a:pPr/>
              <a:t>18</a:t>
            </a:fld>
            <a:endParaRPr lang="en-US" altLang="en-US"/>
          </a:p>
        </p:txBody>
      </p:sp>
      <p:sp>
        <p:nvSpPr>
          <p:cNvPr id="111618" name="Rectangle 2"/>
          <p:cNvSpPr>
            <a:spLocks noGrp="1" noChangeArrowheads="1"/>
          </p:cNvSpPr>
          <p:nvPr>
            <p:ph type="title"/>
          </p:nvPr>
        </p:nvSpPr>
        <p:spPr/>
        <p:txBody>
          <a:bodyPr/>
          <a:lstStyle/>
          <a:p>
            <a:r>
              <a:rPr lang="en-US"/>
              <a:t>Yang Perlu Diatur (2)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3" name="Rectangle 3"/>
          <p:cNvSpPr>
            <a:spLocks noGrp="1" noChangeArrowheads="1"/>
          </p:cNvSpPr>
          <p:nvPr>
            <p:ph sz="quarter" idx="13"/>
          </p:nvPr>
        </p:nvSpPr>
        <p:spPr>
          <a:xfrm>
            <a:off x="352426" y="3352800"/>
            <a:ext cx="7680960" cy="2834640"/>
          </a:xfrm>
        </p:spPr>
        <p:txBody>
          <a:bodyPr>
            <a:normAutofit/>
          </a:bodyPr>
          <a:lstStyle/>
          <a:p>
            <a:r>
              <a:rPr lang="en-US" sz="2400" i="1"/>
              <a:t>Ketiga, </a:t>
            </a:r>
            <a:r>
              <a:rPr lang="en-US" sz="2400"/>
              <a:t>perlunya aspek perlindungan hukum terhadap Bank Sentral, dan lembaga perbankan/keuangan, penerbit kartu kredit/kartu pembayaran dan lembaga keuangan lainnya dari kemungkinan adanya gangguan dan ancaman kejahatan elektronik</a:t>
            </a:r>
          </a:p>
        </p:txBody>
      </p:sp>
      <p:sp>
        <p:nvSpPr>
          <p:cNvPr id="4" name="Slide Number Placeholder 5"/>
          <p:cNvSpPr>
            <a:spLocks noGrp="1"/>
          </p:cNvSpPr>
          <p:nvPr>
            <p:ph type="sldNum" sz="quarter" idx="15"/>
          </p:nvPr>
        </p:nvSpPr>
        <p:spPr/>
        <p:txBody>
          <a:bodyPr/>
          <a:lstStyle/>
          <a:p>
            <a:fld id="{155D6FEE-CC3D-48E5-8696-3C716374C951}" type="slidenum">
              <a:rPr lang="en-US" altLang="en-US"/>
              <a:pPr/>
              <a:t>19</a:t>
            </a:fld>
            <a:endParaRPr lang="en-US" altLang="en-US"/>
          </a:p>
        </p:txBody>
      </p:sp>
      <p:sp>
        <p:nvSpPr>
          <p:cNvPr id="112642" name="Rectangle 2"/>
          <p:cNvSpPr>
            <a:spLocks noGrp="1" noChangeArrowheads="1"/>
          </p:cNvSpPr>
          <p:nvPr>
            <p:ph type="title"/>
          </p:nvPr>
        </p:nvSpPr>
        <p:spPr/>
        <p:txBody>
          <a:bodyPr/>
          <a:lstStyle/>
          <a:p>
            <a:r>
              <a:rPr lang="en-US"/>
              <a:t>Yang Perlu Diatur (3)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9" name="Rectangle 5"/>
          <p:cNvSpPr>
            <a:spLocks noGrp="1" noChangeArrowheads="1"/>
          </p:cNvSpPr>
          <p:nvPr>
            <p:ph type="title"/>
          </p:nvPr>
        </p:nvSpPr>
        <p:spPr/>
        <p:txBody>
          <a:bodyPr/>
          <a:lstStyle/>
          <a:p>
            <a:r>
              <a:rPr lang="en-US"/>
              <a:t>Pendahuluan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1" name="Rectangle 3"/>
          <p:cNvSpPr>
            <a:spLocks noGrp="1" noChangeArrowheads="1"/>
          </p:cNvSpPr>
          <p:nvPr>
            <p:ph sz="quarter" idx="13"/>
          </p:nvPr>
        </p:nvSpPr>
        <p:spPr>
          <a:xfrm>
            <a:off x="352426" y="2819400"/>
            <a:ext cx="7680960" cy="3368040"/>
          </a:xfrm>
        </p:spPr>
        <p:txBody>
          <a:bodyPr>
            <a:normAutofit/>
          </a:bodyPr>
          <a:lstStyle/>
          <a:p>
            <a:r>
              <a:rPr lang="en-US" sz="2400" i="1"/>
              <a:t>Keempat, </a:t>
            </a:r>
            <a:r>
              <a:rPr lang="en-US" sz="2400"/>
              <a:t>perlunya ancaman pidana yang bersifat </a:t>
            </a:r>
            <a:r>
              <a:rPr lang="en-US" sz="2400" i="1"/>
              <a:t>deterren </a:t>
            </a:r>
            <a:r>
              <a:rPr lang="en-US" sz="2400"/>
              <a:t>terhadap tindak kejahatan elektronik (</a:t>
            </a:r>
            <a:r>
              <a:rPr lang="en-US" sz="2400" i="1"/>
              <a:t>Cybercrime</a:t>
            </a:r>
            <a:r>
              <a:rPr lang="en-US" sz="2400"/>
              <a:t>), sehingga dapat memberikan perlindungan terhadap integritas sistem dan nilai investasi yang telah dibangun dengan alokasi sumber daya yang cukup besar</a:t>
            </a:r>
          </a:p>
        </p:txBody>
      </p:sp>
      <p:sp>
        <p:nvSpPr>
          <p:cNvPr id="4" name="Slide Number Placeholder 5"/>
          <p:cNvSpPr>
            <a:spLocks noGrp="1"/>
          </p:cNvSpPr>
          <p:nvPr>
            <p:ph type="sldNum" sz="quarter" idx="15"/>
          </p:nvPr>
        </p:nvSpPr>
        <p:spPr/>
        <p:txBody>
          <a:bodyPr/>
          <a:lstStyle/>
          <a:p>
            <a:fld id="{F3883394-B334-4568-A9F2-EF7B37940798}" type="slidenum">
              <a:rPr lang="en-US" altLang="en-US"/>
              <a:pPr/>
              <a:t>20</a:t>
            </a:fld>
            <a:endParaRPr lang="en-US" altLang="en-US"/>
          </a:p>
        </p:txBody>
      </p:sp>
      <p:sp>
        <p:nvSpPr>
          <p:cNvPr id="114690" name="Rectangle 2"/>
          <p:cNvSpPr>
            <a:spLocks noGrp="1" noChangeArrowheads="1"/>
          </p:cNvSpPr>
          <p:nvPr>
            <p:ph type="title"/>
          </p:nvPr>
        </p:nvSpPr>
        <p:spPr/>
        <p:txBody>
          <a:bodyPr/>
          <a:lstStyle/>
          <a:p>
            <a:r>
              <a:rPr lang="en-US"/>
              <a:t>Yang Perlu Diatur (4)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1" name="Rectangle 3"/>
          <p:cNvSpPr>
            <a:spLocks noGrp="1" noChangeArrowheads="1"/>
          </p:cNvSpPr>
          <p:nvPr>
            <p:ph sz="quarter" idx="13"/>
          </p:nvPr>
        </p:nvSpPr>
        <p:spPr>
          <a:xfrm>
            <a:off x="352426" y="2514600"/>
            <a:ext cx="7680960" cy="3672840"/>
          </a:xfrm>
        </p:spPr>
        <p:txBody>
          <a:bodyPr>
            <a:normAutofit/>
          </a:bodyPr>
          <a:lstStyle/>
          <a:p>
            <a:pPr marL="571500" indent="-571500">
              <a:buFont typeface="Wingdings" pitchFamily="2" charset="2"/>
              <a:buNone/>
            </a:pPr>
            <a:r>
              <a:rPr lang="en-US" sz="2400"/>
              <a:t>Dalam pengertian masyarakat umum, transfer dana </a:t>
            </a:r>
            <a:r>
              <a:rPr lang="en-US" sz="2400" i="1"/>
              <a:t>(funds transfers) </a:t>
            </a:r>
            <a:r>
              <a:rPr lang="en-US" sz="2400"/>
              <a:t>dapat diartikan sebagai perpindahan dana antara pengirim dan penerima yang dilakukan secara elektronik maupun non elektronik baik melalui bank maupun lembaga bukan bank, seperti kantor pos dan jasa titipan kilat</a:t>
            </a:r>
          </a:p>
        </p:txBody>
      </p:sp>
      <p:sp>
        <p:nvSpPr>
          <p:cNvPr id="4" name="Slide Number Placeholder 5"/>
          <p:cNvSpPr>
            <a:spLocks noGrp="1"/>
          </p:cNvSpPr>
          <p:nvPr>
            <p:ph type="sldNum" sz="quarter" idx="15"/>
          </p:nvPr>
        </p:nvSpPr>
        <p:spPr/>
        <p:txBody>
          <a:bodyPr/>
          <a:lstStyle/>
          <a:p>
            <a:fld id="{ECD626D9-7D3C-45C1-BCE3-2387C696E27E}" type="slidenum">
              <a:rPr lang="en-US" altLang="en-US"/>
              <a:pPr/>
              <a:t>21</a:t>
            </a:fld>
            <a:endParaRPr lang="en-US" altLang="en-US"/>
          </a:p>
        </p:txBody>
      </p:sp>
      <p:sp>
        <p:nvSpPr>
          <p:cNvPr id="109570" name="Rectangle 2"/>
          <p:cNvSpPr>
            <a:spLocks noGrp="1" noChangeArrowheads="1"/>
          </p:cNvSpPr>
          <p:nvPr>
            <p:ph type="title"/>
          </p:nvPr>
        </p:nvSpPr>
        <p:spPr/>
        <p:txBody>
          <a:bodyPr/>
          <a:lstStyle/>
          <a:p>
            <a:r>
              <a:rPr lang="en-US" sz="3200"/>
              <a:t>Kebutuhan UU tentang Transfer Dana</a:t>
            </a:r>
            <a:endParaRPr lang="en-US" sz="3200" b="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5" name="Rectangle 3"/>
          <p:cNvSpPr>
            <a:spLocks noGrp="1" noChangeArrowheads="1"/>
          </p:cNvSpPr>
          <p:nvPr>
            <p:ph sz="quarter" idx="13"/>
          </p:nvPr>
        </p:nvSpPr>
        <p:spPr>
          <a:xfrm>
            <a:off x="352426" y="2514600"/>
            <a:ext cx="7680960" cy="3672840"/>
          </a:xfrm>
        </p:spPr>
        <p:txBody>
          <a:bodyPr>
            <a:normAutofit/>
          </a:bodyPr>
          <a:lstStyle/>
          <a:p>
            <a:r>
              <a:rPr lang="en-US" sz="2400"/>
              <a:t>Tanpa UU ini mengakibatkan kegiatan transfer dana tidak dapat diawasi sepenuhnya, dan penelusuran atas terjadinya tindak pidana di bidang transfer dana sulit untuk dilakukan</a:t>
            </a:r>
          </a:p>
          <a:p>
            <a:r>
              <a:rPr lang="en-US" sz="2400"/>
              <a:t>Tanpa UU ini menyebabkan tidak adanya kepastian hukum bagi para pihak apabila terdapat perselisihan</a:t>
            </a:r>
          </a:p>
        </p:txBody>
      </p:sp>
      <p:sp>
        <p:nvSpPr>
          <p:cNvPr id="4" name="Slide Number Placeholder 5"/>
          <p:cNvSpPr>
            <a:spLocks noGrp="1"/>
          </p:cNvSpPr>
          <p:nvPr>
            <p:ph type="sldNum" sz="quarter" idx="15"/>
          </p:nvPr>
        </p:nvSpPr>
        <p:spPr/>
        <p:txBody>
          <a:bodyPr/>
          <a:lstStyle/>
          <a:p>
            <a:fld id="{E8C31295-57AF-4C00-8560-CCE89D7C0AC2}" type="slidenum">
              <a:rPr lang="en-US" altLang="en-US"/>
              <a:pPr/>
              <a:t>22</a:t>
            </a:fld>
            <a:endParaRPr lang="en-US" altLang="en-US"/>
          </a:p>
        </p:txBody>
      </p:sp>
      <p:sp>
        <p:nvSpPr>
          <p:cNvPr id="115714" name="Rectangle 2"/>
          <p:cNvSpPr>
            <a:spLocks noGrp="1" noChangeArrowheads="1"/>
          </p:cNvSpPr>
          <p:nvPr>
            <p:ph type="title"/>
          </p:nvPr>
        </p:nvSpPr>
        <p:spPr/>
        <p:txBody>
          <a:bodyPr/>
          <a:lstStyle/>
          <a:p>
            <a:r>
              <a:rPr lang="en-US"/>
              <a:t>Mengapa Penting?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9" name="Rectangle 3"/>
          <p:cNvSpPr>
            <a:spLocks noGrp="1" noChangeArrowheads="1"/>
          </p:cNvSpPr>
          <p:nvPr>
            <p:ph sz="quarter" idx="13"/>
          </p:nvPr>
        </p:nvSpPr>
        <p:spPr>
          <a:xfrm>
            <a:off x="352426" y="2057400"/>
            <a:ext cx="7680960" cy="4130040"/>
          </a:xfrm>
        </p:spPr>
        <p:txBody>
          <a:bodyPr>
            <a:normAutofit/>
          </a:bodyPr>
          <a:lstStyle/>
          <a:p>
            <a:pPr marL="571500" indent="-571500"/>
            <a:r>
              <a:rPr lang="en-US" sz="2400"/>
              <a:t>Kewajiban untuk memperoleh izin bagi penyelenggara transfer dana</a:t>
            </a:r>
          </a:p>
          <a:p>
            <a:pPr marL="571500" indent="-571500"/>
            <a:r>
              <a:rPr lang="en-US" sz="2400"/>
              <a:t>Kewajiban pelaporan bagi penyelenggara transfer dana</a:t>
            </a:r>
          </a:p>
          <a:p>
            <a:pPr marL="571500" indent="-571500"/>
            <a:r>
              <a:rPr lang="en-US" sz="2400"/>
              <a:t>Pengawasan terhadap penyelenggara transfer dana</a:t>
            </a:r>
          </a:p>
          <a:p>
            <a:pPr marL="571500" indent="-571500"/>
            <a:r>
              <a:rPr lang="en-US" sz="2400"/>
              <a:t>Pembuktian dan alat bukti</a:t>
            </a:r>
          </a:p>
          <a:p>
            <a:pPr marL="571500" indent="-571500"/>
            <a:r>
              <a:rPr lang="en-US" sz="2400"/>
              <a:t>Ketentuan Pidana</a:t>
            </a:r>
          </a:p>
        </p:txBody>
      </p:sp>
      <p:sp>
        <p:nvSpPr>
          <p:cNvPr id="4" name="Slide Number Placeholder 5"/>
          <p:cNvSpPr>
            <a:spLocks noGrp="1"/>
          </p:cNvSpPr>
          <p:nvPr>
            <p:ph type="sldNum" sz="quarter" idx="15"/>
          </p:nvPr>
        </p:nvSpPr>
        <p:spPr/>
        <p:txBody>
          <a:bodyPr/>
          <a:lstStyle/>
          <a:p>
            <a:fld id="{178473BB-11A4-492D-B073-FAE324BD8CF5}" type="slidenum">
              <a:rPr lang="en-US" altLang="en-US"/>
              <a:pPr/>
              <a:t>23</a:t>
            </a:fld>
            <a:endParaRPr lang="en-US" altLang="en-US"/>
          </a:p>
        </p:txBody>
      </p:sp>
      <p:sp>
        <p:nvSpPr>
          <p:cNvPr id="116738" name="Rectangle 2"/>
          <p:cNvSpPr>
            <a:spLocks noGrp="1" noChangeArrowheads="1"/>
          </p:cNvSpPr>
          <p:nvPr>
            <p:ph type="title"/>
          </p:nvPr>
        </p:nvSpPr>
        <p:spPr/>
        <p:txBody>
          <a:bodyPr/>
          <a:lstStyle/>
          <a:p>
            <a:r>
              <a:rPr lang="en-US"/>
              <a:t>Yang Perlu Diatur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5" name="Rectangle 5"/>
          <p:cNvSpPr>
            <a:spLocks noGrp="1" noChangeArrowheads="1"/>
          </p:cNvSpPr>
          <p:nvPr>
            <p:ph type="subTitle" idx="1"/>
          </p:nvPr>
        </p:nvSpPr>
        <p:spPr/>
        <p:txBody>
          <a:bodyPr/>
          <a:lstStyle/>
          <a:p>
            <a:r>
              <a:rPr lang="en-US"/>
              <a:t>Sekian perkuliahan hari ini..</a:t>
            </a:r>
          </a:p>
        </p:txBody>
      </p:sp>
      <p:sp>
        <p:nvSpPr>
          <p:cNvPr id="66564" name="Rectangle 4"/>
          <p:cNvSpPr>
            <a:spLocks noGrp="1" noChangeArrowheads="1"/>
          </p:cNvSpPr>
          <p:nvPr>
            <p:ph type="title"/>
          </p:nvPr>
        </p:nvSpPr>
        <p:spPr/>
        <p:txBody>
          <a:bodyPr/>
          <a:lstStyle/>
          <a:p>
            <a:r>
              <a:rPr lang="en-US"/>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5" name="Rectangle 3"/>
          <p:cNvSpPr>
            <a:spLocks noGrp="1" noChangeArrowheads="1"/>
          </p:cNvSpPr>
          <p:nvPr>
            <p:ph sz="quarter" idx="13"/>
          </p:nvPr>
        </p:nvSpPr>
        <p:spPr>
          <a:xfrm>
            <a:off x="352426" y="2971800"/>
            <a:ext cx="7680960" cy="3215640"/>
          </a:xfrm>
        </p:spPr>
        <p:txBody>
          <a:bodyPr>
            <a:normAutofit/>
          </a:bodyPr>
          <a:lstStyle/>
          <a:p>
            <a:r>
              <a:rPr lang="en-US" sz="2400"/>
              <a:t>Secara akademis, terminologi ”cyber law” belum menjadi terminologi yang umum</a:t>
            </a:r>
          </a:p>
          <a:p>
            <a:r>
              <a:rPr lang="en-US" sz="2400"/>
              <a:t>Terminologi lain untuk tujuan yang sama seperti The law of the Internet, Law and the Information Superhighway, Information Technology Law, The Law of Information, dan sebagainya</a:t>
            </a:r>
            <a:endParaRPr lang="en-US" sz="4000"/>
          </a:p>
        </p:txBody>
      </p:sp>
      <p:sp>
        <p:nvSpPr>
          <p:cNvPr id="4" name="Slide Number Placeholder 5"/>
          <p:cNvSpPr>
            <a:spLocks noGrp="1"/>
          </p:cNvSpPr>
          <p:nvPr>
            <p:ph type="sldNum" sz="quarter" idx="15"/>
          </p:nvPr>
        </p:nvSpPr>
        <p:spPr/>
        <p:txBody>
          <a:bodyPr/>
          <a:lstStyle/>
          <a:p>
            <a:fld id="{6BE25F8B-E641-41F8-BF88-A0B44EA3A51C}" type="slidenum">
              <a:rPr lang="en-US" altLang="en-US"/>
              <a:pPr/>
              <a:t>3</a:t>
            </a:fld>
            <a:endParaRPr lang="en-US" altLang="en-US"/>
          </a:p>
        </p:txBody>
      </p:sp>
      <p:sp>
        <p:nvSpPr>
          <p:cNvPr id="74754" name="Rectangle 2"/>
          <p:cNvSpPr>
            <a:spLocks noGrp="1" noChangeArrowheads="1"/>
          </p:cNvSpPr>
          <p:nvPr>
            <p:ph type="title"/>
          </p:nvPr>
        </p:nvSpPr>
        <p:spPr/>
        <p:txBody>
          <a:bodyPr/>
          <a:lstStyle/>
          <a:p>
            <a:r>
              <a:rPr lang="en-US"/>
              <a:t>Terminologi (1)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Rectangle 3"/>
          <p:cNvSpPr>
            <a:spLocks noGrp="1" noChangeArrowheads="1"/>
          </p:cNvSpPr>
          <p:nvPr>
            <p:ph sz="quarter" idx="13"/>
          </p:nvPr>
        </p:nvSpPr>
        <p:spPr>
          <a:xfrm>
            <a:off x="352426" y="2819400"/>
            <a:ext cx="7680960" cy="3368040"/>
          </a:xfrm>
        </p:spPr>
        <p:txBody>
          <a:bodyPr>
            <a:normAutofit/>
          </a:bodyPr>
          <a:lstStyle/>
          <a:p>
            <a:r>
              <a:rPr lang="en-US" sz="2400"/>
              <a:t>Di Indonesia sendiri tampaknya belum ada satu istilah yang disepakati</a:t>
            </a:r>
          </a:p>
          <a:p>
            <a:r>
              <a:rPr lang="en-US" sz="2400"/>
              <a:t>Istilah yang dimaksudkan sebagai terjemahan dari ”cyber law”, misalnya, Hukum Sistem Informasi, Hukum Informasi, dan Hukum Telematika (Telekomunikasi dan Informatika)</a:t>
            </a:r>
          </a:p>
        </p:txBody>
      </p:sp>
      <p:sp>
        <p:nvSpPr>
          <p:cNvPr id="4" name="Slide Number Placeholder 5"/>
          <p:cNvSpPr>
            <a:spLocks noGrp="1"/>
          </p:cNvSpPr>
          <p:nvPr>
            <p:ph type="sldNum" sz="quarter" idx="15"/>
          </p:nvPr>
        </p:nvSpPr>
        <p:spPr/>
        <p:txBody>
          <a:bodyPr/>
          <a:lstStyle/>
          <a:p>
            <a:fld id="{007E247D-B594-4AD7-980A-32F3F3B41263}" type="slidenum">
              <a:rPr lang="en-US" altLang="en-US"/>
              <a:pPr/>
              <a:t>4</a:t>
            </a:fld>
            <a:endParaRPr lang="en-US" altLang="en-US"/>
          </a:p>
        </p:txBody>
      </p:sp>
      <p:sp>
        <p:nvSpPr>
          <p:cNvPr id="75778" name="Rectangle 2"/>
          <p:cNvSpPr>
            <a:spLocks noGrp="1" noChangeArrowheads="1"/>
          </p:cNvSpPr>
          <p:nvPr>
            <p:ph type="title"/>
          </p:nvPr>
        </p:nvSpPr>
        <p:spPr/>
        <p:txBody>
          <a:bodyPr/>
          <a:lstStyle/>
          <a:p>
            <a:r>
              <a:rPr lang="en-US"/>
              <a:t>Terminologi (2)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3" name="Rectangle 3"/>
          <p:cNvSpPr>
            <a:spLocks noGrp="1" noChangeArrowheads="1"/>
          </p:cNvSpPr>
          <p:nvPr>
            <p:ph sz="quarter" idx="13"/>
          </p:nvPr>
        </p:nvSpPr>
        <p:spPr/>
        <p:txBody>
          <a:bodyPr/>
          <a:lstStyle/>
          <a:p>
            <a:pPr>
              <a:lnSpc>
                <a:spcPct val="90000"/>
              </a:lnSpc>
            </a:pPr>
            <a:r>
              <a:rPr lang="en-US" sz="2100"/>
              <a:t>Pemanfaatan Teknologi Informasi dalam kehidupan sehari-hari kita saat ini</a:t>
            </a:r>
          </a:p>
          <a:p>
            <a:pPr>
              <a:lnSpc>
                <a:spcPct val="90000"/>
              </a:lnSpc>
              <a:buFont typeface="Wingdings" pitchFamily="2" charset="2"/>
              <a:buNone/>
            </a:pPr>
            <a:r>
              <a:rPr lang="en-US" sz="2100"/>
              <a:t>	Contoh: penggunaan mesin ATM untuk mengambil uang; </a:t>
            </a:r>
            <a:r>
              <a:rPr lang="en-US" sz="2100" i="1"/>
              <a:t>handphone </a:t>
            </a:r>
            <a:r>
              <a:rPr lang="en-US" sz="2100"/>
              <a:t>untuk berkomunikasi dan bertransaksi (mobile banking); Internet untuk melakukan transaksi (Internet banking, membeli barang), berikirim e-mail atau untuk sekedar menjelajah Internet; perusahaan melakukan transaksi melalui Internet (e-procurement)</a:t>
            </a:r>
          </a:p>
          <a:p>
            <a:pPr>
              <a:lnSpc>
                <a:spcPct val="90000"/>
              </a:lnSpc>
            </a:pPr>
            <a:r>
              <a:rPr lang="en-US" sz="2100"/>
              <a:t>Teknologi Informasi memiliki peluang untuk meningkatkan perdagangan dan perekonomian nasional yang terkait dengan perdagangan dan perekonomian global</a:t>
            </a:r>
          </a:p>
          <a:p>
            <a:pPr>
              <a:lnSpc>
                <a:spcPct val="90000"/>
              </a:lnSpc>
            </a:pPr>
            <a:r>
              <a:rPr lang="en-US" sz="2100"/>
              <a:t>Salah satu kendala yang muncul adalah ketidak-jelasan status dari transaksi yang dilakukan melalui media cyber ini </a:t>
            </a:r>
            <a:r>
              <a:rPr lang="en-US" sz="2100">
                <a:sym typeface="Wingdings" pitchFamily="2" charset="2"/>
              </a:rPr>
              <a:t> </a:t>
            </a:r>
            <a:r>
              <a:rPr lang="en-US" sz="2100"/>
              <a:t>Untuk itu Cyberlaw Indonesia harus disiapkan</a:t>
            </a:r>
          </a:p>
        </p:txBody>
      </p:sp>
      <p:sp>
        <p:nvSpPr>
          <p:cNvPr id="4" name="Slide Number Placeholder 5"/>
          <p:cNvSpPr>
            <a:spLocks noGrp="1"/>
          </p:cNvSpPr>
          <p:nvPr>
            <p:ph type="sldNum" sz="quarter" idx="15"/>
          </p:nvPr>
        </p:nvSpPr>
        <p:spPr/>
        <p:txBody>
          <a:bodyPr/>
          <a:lstStyle/>
          <a:p>
            <a:fld id="{28C628E0-DB74-4C7C-8192-9B037283BFC6}" type="slidenum">
              <a:rPr lang="en-US" altLang="en-US"/>
              <a:pPr/>
              <a:t>5</a:t>
            </a:fld>
            <a:endParaRPr lang="en-US" altLang="en-US"/>
          </a:p>
        </p:txBody>
      </p:sp>
      <p:sp>
        <p:nvSpPr>
          <p:cNvPr id="76802" name="Rectangle 2"/>
          <p:cNvSpPr>
            <a:spLocks noGrp="1" noChangeArrowheads="1"/>
          </p:cNvSpPr>
          <p:nvPr>
            <p:ph type="title"/>
          </p:nvPr>
        </p:nvSpPr>
        <p:spPr/>
        <p:txBody>
          <a:bodyPr>
            <a:normAutofit fontScale="90000"/>
          </a:bodyPr>
          <a:lstStyle/>
          <a:p>
            <a:r>
              <a:rPr lang="en-US" sz="3500"/>
              <a:t>Latar Belakang UU Pemanfaatan Teknologi Informasi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7" name="Rectangle 3"/>
          <p:cNvSpPr>
            <a:spLocks noGrp="1" noChangeArrowheads="1"/>
          </p:cNvSpPr>
          <p:nvPr>
            <p:ph sz="quarter" idx="13"/>
          </p:nvPr>
        </p:nvSpPr>
        <p:spPr/>
        <p:txBody>
          <a:bodyPr>
            <a:normAutofit lnSpcReduction="10000"/>
          </a:bodyPr>
          <a:lstStyle/>
          <a:p>
            <a:pPr>
              <a:lnSpc>
                <a:spcPct val="90000"/>
              </a:lnSpc>
            </a:pPr>
            <a:r>
              <a:rPr lang="en-US" sz="2100"/>
              <a:t>Penyadapan email, PIN (untuk Internet Banking)</a:t>
            </a:r>
          </a:p>
          <a:p>
            <a:pPr>
              <a:lnSpc>
                <a:spcPct val="90000"/>
              </a:lnSpc>
            </a:pPr>
            <a:r>
              <a:rPr lang="en-US" sz="2100"/>
              <a:t>Pelanggaran terhadap hak-hak privacy</a:t>
            </a:r>
          </a:p>
          <a:p>
            <a:pPr>
              <a:lnSpc>
                <a:spcPct val="90000"/>
              </a:lnSpc>
            </a:pPr>
            <a:r>
              <a:rPr lang="en-US" sz="2100"/>
              <a:t>Masalah nama domain seperti kasus mustika-ratu.com yang didaftarkan oleh bukan pemilik Mustika Ratu, atau kasus typosquatter “kilkbca.com” (perhatikan huruf “i” dan “l” bertukar tempat) yang menyaru sebagai “klikbca.com”</a:t>
            </a:r>
          </a:p>
          <a:p>
            <a:pPr>
              <a:lnSpc>
                <a:spcPct val="90000"/>
              </a:lnSpc>
            </a:pPr>
            <a:r>
              <a:rPr lang="en-US" sz="2100"/>
              <a:t>Penggunaan kartu kredit milik orang lain</a:t>
            </a:r>
          </a:p>
          <a:p>
            <a:pPr>
              <a:lnSpc>
                <a:spcPct val="90000"/>
              </a:lnSpc>
            </a:pPr>
            <a:r>
              <a:rPr lang="en-US" sz="2100"/>
              <a:t>Munculnya “pembajakan” lagu dalam format MP3, yang kemudian disertai dengan tempat tukar menukar lagu seperti Napster (Napster sendiri kemudian dituntut untuk ditutup dan membayar ganti rugi) oleh asosiasi musik</a:t>
            </a:r>
          </a:p>
          <a:p>
            <a:pPr>
              <a:lnSpc>
                <a:spcPct val="90000"/>
              </a:lnSpc>
            </a:pPr>
            <a:r>
              <a:rPr lang="en-US" sz="2100"/>
              <a:t>Adanya spamming email</a:t>
            </a:r>
          </a:p>
          <a:p>
            <a:pPr>
              <a:lnSpc>
                <a:spcPct val="90000"/>
              </a:lnSpc>
            </a:pPr>
            <a:r>
              <a:rPr lang="en-US" sz="2100"/>
              <a:t>Pornografi</a:t>
            </a:r>
          </a:p>
        </p:txBody>
      </p:sp>
      <p:sp>
        <p:nvSpPr>
          <p:cNvPr id="4" name="Slide Number Placeholder 5"/>
          <p:cNvSpPr>
            <a:spLocks noGrp="1"/>
          </p:cNvSpPr>
          <p:nvPr>
            <p:ph type="sldNum" sz="quarter" idx="15"/>
          </p:nvPr>
        </p:nvSpPr>
        <p:spPr/>
        <p:txBody>
          <a:bodyPr/>
          <a:lstStyle/>
          <a:p>
            <a:fld id="{346114FF-8AE4-43DB-80F2-3A626337A2C7}" type="slidenum">
              <a:rPr lang="en-US" altLang="en-US"/>
              <a:pPr/>
              <a:t>6</a:t>
            </a:fld>
            <a:endParaRPr lang="en-US" altLang="en-US"/>
          </a:p>
        </p:txBody>
      </p:sp>
      <p:sp>
        <p:nvSpPr>
          <p:cNvPr id="77826" name="Rectangle 2"/>
          <p:cNvSpPr>
            <a:spLocks noGrp="1" noChangeArrowheads="1"/>
          </p:cNvSpPr>
          <p:nvPr>
            <p:ph type="title"/>
          </p:nvPr>
        </p:nvSpPr>
        <p:spPr/>
        <p:txBody>
          <a:bodyPr>
            <a:normAutofit fontScale="90000"/>
          </a:bodyPr>
          <a:lstStyle/>
          <a:p>
            <a:r>
              <a:rPr lang="en-US"/>
              <a:t>Celah Kejahatan/Dampak Negatif Teknologi Informasi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sz="quarter" idx="13"/>
          </p:nvPr>
        </p:nvSpPr>
        <p:spPr>
          <a:xfrm>
            <a:off x="352426" y="2362200"/>
            <a:ext cx="7680960" cy="3825240"/>
          </a:xfrm>
        </p:spPr>
        <p:txBody>
          <a:bodyPr>
            <a:normAutofit/>
          </a:bodyPr>
          <a:lstStyle/>
          <a:p>
            <a:r>
              <a:rPr lang="en-US" sz="2400"/>
              <a:t>Banyak orang yang mengatakan bahwa dunia cyber tidak dapat diatur</a:t>
            </a:r>
          </a:p>
          <a:p>
            <a:r>
              <a:rPr lang="en-US" sz="2400"/>
              <a:t>Kata “cyber” ini berasal dari kata “cybernetics” dimana tujuannya adalah mengendalikan sesuatu (misalnya robot) dari jarak jauh</a:t>
            </a:r>
          </a:p>
          <a:p>
            <a:r>
              <a:rPr lang="en-US" sz="2400"/>
              <a:t>Jadi tujuan utamanya adalah pengendalian total </a:t>
            </a:r>
            <a:r>
              <a:rPr lang="en-US" sz="2400">
                <a:sym typeface="Wingdings" pitchFamily="2" charset="2"/>
              </a:rPr>
              <a:t></a:t>
            </a:r>
            <a:r>
              <a:rPr lang="en-US" sz="2400"/>
              <a:t> aneh jika dikatakan cyber tidak dapat diatur</a:t>
            </a:r>
          </a:p>
        </p:txBody>
      </p:sp>
      <p:sp>
        <p:nvSpPr>
          <p:cNvPr id="4" name="Slide Number Placeholder 5"/>
          <p:cNvSpPr>
            <a:spLocks noGrp="1"/>
          </p:cNvSpPr>
          <p:nvPr>
            <p:ph type="sldNum" sz="quarter" idx="15"/>
          </p:nvPr>
        </p:nvSpPr>
        <p:spPr/>
        <p:txBody>
          <a:bodyPr/>
          <a:lstStyle/>
          <a:p>
            <a:fld id="{13341268-81A0-44C0-9B38-9EBBD1E304A8}" type="slidenum">
              <a:rPr lang="en-US" altLang="en-US"/>
              <a:pPr/>
              <a:t>7</a:t>
            </a:fld>
            <a:endParaRPr lang="en-US" altLang="en-US"/>
          </a:p>
        </p:txBody>
      </p:sp>
      <p:sp>
        <p:nvSpPr>
          <p:cNvPr id="78850" name="Rectangle 2"/>
          <p:cNvSpPr>
            <a:spLocks noGrp="1" noChangeArrowheads="1"/>
          </p:cNvSpPr>
          <p:nvPr>
            <p:ph type="title"/>
          </p:nvPr>
        </p:nvSpPr>
        <p:spPr/>
        <p:txBody>
          <a:bodyPr/>
          <a:lstStyle/>
          <a:p>
            <a:r>
              <a:rPr lang="en-US"/>
              <a:t>Dapatkah Dunia Cyber Diatur?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6" name="Rectangle 4"/>
          <p:cNvSpPr>
            <a:spLocks noGrp="1" noChangeArrowheads="1"/>
          </p:cNvSpPr>
          <p:nvPr>
            <p:ph type="title"/>
          </p:nvPr>
        </p:nvSpPr>
        <p:spPr/>
        <p:txBody>
          <a:bodyPr/>
          <a:lstStyle/>
          <a:p>
            <a:r>
              <a:rPr lang="en-US" sz="4000" i="1"/>
              <a:t>Cyber Law:</a:t>
            </a:r>
            <a:br>
              <a:rPr lang="en-US" sz="4000" i="1"/>
            </a:br>
            <a:r>
              <a:rPr lang="en-US" sz="2800"/>
              <a:t>Urgensi UU ITE dan UU Transfer Dana</a:t>
            </a:r>
            <a:endParaRPr lang="en-US" sz="2800"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3" name="Rectangle 3"/>
          <p:cNvSpPr>
            <a:spLocks noGrp="1" noChangeArrowheads="1"/>
          </p:cNvSpPr>
          <p:nvPr>
            <p:ph sz="quarter" idx="13"/>
          </p:nvPr>
        </p:nvSpPr>
        <p:spPr/>
        <p:txBody>
          <a:bodyPr/>
          <a:lstStyle/>
          <a:p>
            <a:pPr marL="571500" indent="-571500">
              <a:lnSpc>
                <a:spcPct val="90000"/>
              </a:lnSpc>
            </a:pPr>
            <a:r>
              <a:rPr lang="en-US" sz="2300"/>
              <a:t>C</a:t>
            </a:r>
            <a:r>
              <a:rPr lang="en-US" sz="2300" i="1"/>
              <a:t>yber law </a:t>
            </a:r>
            <a:r>
              <a:rPr lang="en-US" sz="2300"/>
              <a:t>meliputi setiap aspek yang berhubungan dengan subyek hukum yang memanfaatkan teknologi Internet yang dimulai pada saat mulai "</a:t>
            </a:r>
            <a:r>
              <a:rPr lang="en-US" sz="2300" i="1"/>
              <a:t>online</a:t>
            </a:r>
            <a:r>
              <a:rPr lang="en-US" sz="2300"/>
              <a:t>" dan seterusnya sampai saat memasuki dunia maya</a:t>
            </a:r>
          </a:p>
          <a:p>
            <a:pPr marL="571500" indent="-571500">
              <a:lnSpc>
                <a:spcPct val="90000"/>
              </a:lnSpc>
            </a:pPr>
            <a:r>
              <a:rPr lang="en-US" sz="2300"/>
              <a:t>Oleh karena itu dalam pembahasan </a:t>
            </a:r>
            <a:r>
              <a:rPr lang="en-US" sz="2300" i="1"/>
              <a:t>cyber law, </a:t>
            </a:r>
            <a:r>
              <a:rPr lang="en-US" sz="2300"/>
              <a:t>kita tidak dapat lepas dari aspek yang menyangkut isu prosedural, seperti jurisdiksi, pembuktian, penyidikan, kontrak/transaksi elektronik dan tanda tangan digital/elektronik, pornografi, pencurian melalui Internet, perlindungan konsumen, pemanfaatan Internet dalam aktivitas keseharian manusia, seperti </a:t>
            </a:r>
            <a:r>
              <a:rPr lang="en-US" sz="2300" i="1"/>
              <a:t>e-commerce</a:t>
            </a:r>
            <a:r>
              <a:rPr lang="en-US" sz="2300"/>
              <a:t>, </a:t>
            </a:r>
            <a:r>
              <a:rPr lang="en-US" sz="2300" i="1"/>
              <a:t>e-government</a:t>
            </a:r>
            <a:r>
              <a:rPr lang="en-US" sz="2300"/>
              <a:t>, </a:t>
            </a:r>
            <a:r>
              <a:rPr lang="en-US" sz="2300" i="1"/>
              <a:t>e-tax</a:t>
            </a:r>
            <a:r>
              <a:rPr lang="en-US" sz="2300"/>
              <a:t>, </a:t>
            </a:r>
            <a:r>
              <a:rPr lang="en-US" sz="2300" i="1"/>
              <a:t>e-learning</a:t>
            </a:r>
            <a:r>
              <a:rPr lang="en-US" sz="2300"/>
              <a:t>, </a:t>
            </a:r>
            <a:r>
              <a:rPr lang="en-US" sz="2300" i="1"/>
              <a:t>e-health</a:t>
            </a:r>
            <a:r>
              <a:rPr lang="en-US" sz="2300"/>
              <a:t>, dan sebagainya</a:t>
            </a:r>
          </a:p>
        </p:txBody>
      </p:sp>
      <p:sp>
        <p:nvSpPr>
          <p:cNvPr id="4" name="Slide Number Placeholder 5"/>
          <p:cNvSpPr>
            <a:spLocks noGrp="1"/>
          </p:cNvSpPr>
          <p:nvPr>
            <p:ph type="sldNum" sz="quarter" idx="15"/>
          </p:nvPr>
        </p:nvSpPr>
        <p:spPr/>
        <p:txBody>
          <a:bodyPr/>
          <a:lstStyle/>
          <a:p>
            <a:fld id="{DB79F395-59C4-4117-AD3E-50A99FAE2BBB}" type="slidenum">
              <a:rPr lang="en-US" altLang="en-US"/>
              <a:pPr/>
              <a:t>9</a:t>
            </a:fld>
            <a:endParaRPr lang="en-US" altLang="en-US"/>
          </a:p>
        </p:txBody>
      </p:sp>
      <p:sp>
        <p:nvSpPr>
          <p:cNvPr id="87042" name="Rectangle 2"/>
          <p:cNvSpPr>
            <a:spLocks noGrp="1" noChangeArrowheads="1"/>
          </p:cNvSpPr>
          <p:nvPr>
            <p:ph type="title"/>
          </p:nvPr>
        </p:nvSpPr>
        <p:spPr/>
        <p:txBody>
          <a:bodyPr/>
          <a:lstStyle/>
          <a:p>
            <a:r>
              <a:rPr lang="en-US"/>
              <a:t>Cyber Law</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8621</TotalTime>
  <Words>905</Words>
  <Application>Microsoft Office PowerPoint</Application>
  <PresentationFormat>On-screen Show (4:3)</PresentationFormat>
  <Paragraphs>87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Times New Roman</vt:lpstr>
      <vt:lpstr>Wingdings</vt:lpstr>
      <vt:lpstr>Mylar</vt:lpstr>
      <vt:lpstr>Cyber Law di Indonesia</vt:lpstr>
      <vt:lpstr>Pendahuluan</vt:lpstr>
      <vt:lpstr>Terminologi (1)</vt:lpstr>
      <vt:lpstr>Terminologi (2)</vt:lpstr>
      <vt:lpstr>Latar Belakang UU Pemanfaatan Teknologi Informasi</vt:lpstr>
      <vt:lpstr>Celah Kejahatan/Dampak Negatif Teknologi Informasi</vt:lpstr>
      <vt:lpstr>Dapatkah Dunia Cyber Diatur?</vt:lpstr>
      <vt:lpstr>Cyber Law: Urgensi UU ITE dan UU Transfer Dana</vt:lpstr>
      <vt:lpstr>Cyber Law</vt:lpstr>
      <vt:lpstr>Ruang Lingkup</vt:lpstr>
      <vt:lpstr>Kebutuhan UU tentang Informasi dan Transaksi Elektronik (UU ITE)</vt:lpstr>
      <vt:lpstr>Karakteristik Transaksi E-Commerce (1)</vt:lpstr>
      <vt:lpstr>Karakteristik Transaksi E-Commerce (2)</vt:lpstr>
      <vt:lpstr>Karakteristik Transaksi E-Commerce (3)</vt:lpstr>
      <vt:lpstr>Karakteristik Transaksi E-Commerce (4)</vt:lpstr>
      <vt:lpstr>Mengapa Penting?</vt:lpstr>
      <vt:lpstr>Yang Perlu Diatur (1)</vt:lpstr>
      <vt:lpstr>Yang Perlu Diatur (2)</vt:lpstr>
      <vt:lpstr>Yang Perlu Diatur (3)</vt:lpstr>
      <vt:lpstr>Yang Perlu Diatur (4)</vt:lpstr>
      <vt:lpstr>Kebutuhan UU tentang Transfer Dana</vt:lpstr>
      <vt:lpstr>Mengapa Penting?</vt:lpstr>
      <vt:lpstr>Yang Perlu Diatur</vt:lpstr>
      <vt:lpstr>Terima kasih</vt:lpstr>
    </vt:vector>
  </TitlesOfParts>
  <Company>UBM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Law Indonesia</dc:title>
  <dc:creator>Suryo Widiantoro</dc:creator>
  <cp:lastModifiedBy>HB Mulyana</cp:lastModifiedBy>
  <cp:revision>39</cp:revision>
  <dcterms:created xsi:type="dcterms:W3CDTF">2009-09-11T06:47:36Z</dcterms:created>
  <dcterms:modified xsi:type="dcterms:W3CDTF">2013-06-12T01:25:36Z</dcterms:modified>
</cp:coreProperties>
</file>